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94" r:id="rId2"/>
    <p:sldId id="284" r:id="rId3"/>
    <p:sldId id="285" r:id="rId4"/>
    <p:sldId id="286" r:id="rId5"/>
    <p:sldId id="287" r:id="rId6"/>
    <p:sldId id="288" r:id="rId7"/>
    <p:sldId id="297" r:id="rId8"/>
    <p:sldId id="298" r:id="rId9"/>
    <p:sldId id="289" r:id="rId10"/>
    <p:sldId id="293" r:id="rId11"/>
    <p:sldId id="290" r:id="rId12"/>
    <p:sldId id="295" r:id="rId13"/>
    <p:sldId id="299" r:id="rId14"/>
    <p:sldId id="291" r:id="rId15"/>
    <p:sldId id="292" r:id="rId16"/>
  </p:sldIdLst>
  <p:sldSz cx="9144000" cy="5143500" type="screen16x9"/>
  <p:notesSz cx="6858000" cy="9144000"/>
  <p:embeddedFontLst>
    <p:embeddedFont>
      <p:font typeface="Poppins" charset="0"/>
      <p:regular r:id="rId18"/>
      <p:bold r:id="rId19"/>
      <p:italic r:id="rId20"/>
      <p:boldItalic r:id="rId21"/>
    </p:embeddedFont>
    <p:embeddedFont>
      <p:font typeface="Montserrat Light" charset="0"/>
      <p:regular r:id="rId22"/>
      <p:bold r:id="rId23"/>
      <p:italic r:id="rId24"/>
      <p:boldItalic r:id="rId25"/>
    </p:embeddedFont>
    <p:embeddedFont>
      <p:font typeface="Montserrat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D4D9-8E34-4DAD-8A4D-E867E0EFDBBA}">
  <a:tblStyle styleId="{0FF1D4D9-8E34-4DAD-8A4D-E867E0EFDB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8" autoAdjust="0"/>
    <p:restoredTop sz="94660"/>
  </p:normalViewPr>
  <p:slideViewPr>
    <p:cSldViewPr>
      <p:cViewPr>
        <p:scale>
          <a:sx n="60" d="100"/>
          <a:sy n="60" d="100"/>
        </p:scale>
        <p:origin x="172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1924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695392" y="3435846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Predicting Road Accidents with Climate Data</a:t>
            </a:r>
            <a:endParaRPr sz="3200" dirty="0"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23074"/>
            <a:ext cx="4898228" cy="2758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597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IMPORTANCE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46358" y="4442060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46;p17"/>
          <p:cNvSpPr txBox="1">
            <a:spLocks/>
          </p:cNvSpPr>
          <p:nvPr/>
        </p:nvSpPr>
        <p:spPr>
          <a:xfrm>
            <a:off x="1043608" y="1652383"/>
            <a:ext cx="7315558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" y="1733597"/>
            <a:ext cx="9144000" cy="3117888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1780646" y="1775679"/>
            <a:ext cx="144016" cy="7920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24662" y="201783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Precipitation Data</a:t>
            </a:r>
            <a:endParaRPr lang="en-CA" dirty="0"/>
          </a:p>
        </p:txBody>
      </p:sp>
      <p:sp>
        <p:nvSpPr>
          <p:cNvPr id="10" name="Right Brace 9"/>
          <p:cNvSpPr/>
          <p:nvPr/>
        </p:nvSpPr>
        <p:spPr>
          <a:xfrm>
            <a:off x="8758676" y="2430573"/>
            <a:ext cx="144016" cy="97141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731425" y="3709770"/>
            <a:ext cx="128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Location Data</a:t>
            </a:r>
            <a:endParaRPr lang="en-CA" dirty="0"/>
          </a:p>
        </p:txBody>
      </p:sp>
      <p:cxnSp>
        <p:nvCxnSpPr>
          <p:cNvPr id="20" name="Elbow Connector 19"/>
          <p:cNvCxnSpPr>
            <a:stCxn id="10" idx="1"/>
            <a:endCxn id="11" idx="3"/>
          </p:cNvCxnSpPr>
          <p:nvPr/>
        </p:nvCxnSpPr>
        <p:spPr>
          <a:xfrm rot="10800000" flipH="1" flipV="1">
            <a:off x="8902691" y="2916283"/>
            <a:ext cx="118131" cy="947376"/>
          </a:xfrm>
          <a:prstGeom prst="bentConnector5">
            <a:avLst>
              <a:gd name="adj1" fmla="val 143032"/>
              <a:gd name="adj2" fmla="val 67513"/>
              <a:gd name="adj3" fmla="val 1420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2155560" y="3575879"/>
            <a:ext cx="144016" cy="110650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2286662" y="39744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Time Data</a:t>
            </a:r>
            <a:endParaRPr lang="en-CA" dirty="0"/>
          </a:p>
        </p:txBody>
      </p:sp>
      <p:sp>
        <p:nvSpPr>
          <p:cNvPr id="33" name="Google Shape;346;p17"/>
          <p:cNvSpPr txBox="1">
            <a:spLocks/>
          </p:cNvSpPr>
          <p:nvPr/>
        </p:nvSpPr>
        <p:spPr>
          <a:xfrm>
            <a:off x="222354" y="1367442"/>
            <a:ext cx="8608329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 smtClean="0"/>
              <a:t>Feature Importance extracted from Random Forrest on predicting # of incidents: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746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NEURAL NETWORK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346;p17"/>
          <p:cNvSpPr txBox="1">
            <a:spLocks/>
          </p:cNvSpPr>
          <p:nvPr/>
        </p:nvSpPr>
        <p:spPr>
          <a:xfrm>
            <a:off x="395536" y="1676775"/>
            <a:ext cx="8424936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DNN performed only marginally better than the statistical classifiers for predicting # of incidents (MAE=2.02)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55724"/>
            <a:ext cx="3893960" cy="2616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2556553"/>
            <a:ext cx="4036269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Layer (type)                 Output Shape              </a:t>
            </a:r>
            <a:r>
              <a:rPr lang="en-CA" sz="800" dirty="0" err="1"/>
              <a:t>Param</a:t>
            </a:r>
            <a:r>
              <a:rPr lang="en-CA" sz="800" dirty="0"/>
              <a:t> #   </a:t>
            </a:r>
          </a:p>
          <a:p>
            <a:r>
              <a:rPr lang="en-CA" sz="800" dirty="0"/>
              <a:t>=================================================================</a:t>
            </a:r>
          </a:p>
          <a:p>
            <a:r>
              <a:rPr lang="en-CA" sz="800" dirty="0"/>
              <a:t>dense_1 (Dense)              (None, 200)               8800      </a:t>
            </a:r>
          </a:p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dropout_1 (Dropout)          (None, 200)               0         </a:t>
            </a:r>
          </a:p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dense_2 (Dense)              (None, 250)               50250     </a:t>
            </a:r>
          </a:p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dropout_2 (Dropout)          (None, 250)               0         </a:t>
            </a:r>
          </a:p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dense_3 (Dense)              (None, 1)                 251       </a:t>
            </a:r>
          </a:p>
          <a:p>
            <a:r>
              <a:rPr lang="en-CA" sz="800" dirty="0"/>
              <a:t>=================================================================</a:t>
            </a:r>
          </a:p>
          <a:p>
            <a:r>
              <a:rPr lang="en-CA" sz="800" dirty="0"/>
              <a:t>Total </a:t>
            </a:r>
            <a:r>
              <a:rPr lang="en-CA" sz="800" dirty="0" err="1"/>
              <a:t>params</a:t>
            </a:r>
            <a:r>
              <a:rPr lang="en-CA" sz="800" dirty="0"/>
              <a:t>: 59,301</a:t>
            </a:r>
          </a:p>
          <a:p>
            <a:r>
              <a:rPr lang="en-CA" sz="800" dirty="0"/>
              <a:t>Trainable </a:t>
            </a:r>
            <a:r>
              <a:rPr lang="en-CA" sz="800" dirty="0" err="1"/>
              <a:t>params</a:t>
            </a:r>
            <a:r>
              <a:rPr lang="en-CA" sz="800" dirty="0"/>
              <a:t>: 59,301</a:t>
            </a:r>
          </a:p>
          <a:p>
            <a:r>
              <a:rPr lang="en-CA" sz="800" dirty="0"/>
              <a:t>Non-trainable </a:t>
            </a:r>
            <a:r>
              <a:rPr lang="en-CA" sz="800" dirty="0" err="1"/>
              <a:t>params</a:t>
            </a:r>
            <a:r>
              <a:rPr lang="en-CA" sz="8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413349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55576" y="411510"/>
            <a:ext cx="573976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FORECASTING: </a:t>
            </a:r>
            <a:r>
              <a:rPr lang="en" dirty="0" smtClean="0"/>
              <a:t>BIGRAS-ISLAND, </a:t>
            </a:r>
            <a:r>
              <a:rPr lang="en" dirty="0" smtClean="0"/>
              <a:t>MONTREAL, QC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346;p17"/>
          <p:cNvSpPr txBox="1">
            <a:spLocks/>
          </p:cNvSpPr>
          <p:nvPr/>
        </p:nvSpPr>
        <p:spPr>
          <a:xfrm>
            <a:off x="395536" y="1419622"/>
            <a:ext cx="8424936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In </a:t>
            </a:r>
            <a:r>
              <a:rPr lang="en-US" sz="1600" dirty="0" err="1" smtClean="0"/>
              <a:t>Bigras</a:t>
            </a:r>
            <a:r>
              <a:rPr lang="en-US" sz="1600" dirty="0" smtClean="0"/>
              <a:t>-Island – Vehicular incidents are expected to rise by 13%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1710"/>
            <a:ext cx="456550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54" y="2102192"/>
            <a:ext cx="3551463" cy="25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5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Interpretation of our features from climatedata.ca – Difficult User-Friendly interpretation. </a:t>
            </a:r>
          </a:p>
          <a:p>
            <a:pPr lvl="0">
              <a:spcBef>
                <a:spcPts val="0"/>
              </a:spcBef>
            </a:pPr>
            <a:r>
              <a:rPr lang="en-US" dirty="0"/>
              <a:t>Computational Expensive </a:t>
            </a:r>
            <a:r>
              <a:rPr lang="en-US" dirty="0" err="1"/>
              <a:t>Regressor</a:t>
            </a:r>
            <a:r>
              <a:rPr lang="en-US" dirty="0"/>
              <a:t> Models – Gradient </a:t>
            </a:r>
            <a:r>
              <a:rPr lang="en-US" dirty="0" smtClean="0"/>
              <a:t>Boosting, Forests, and DNN</a:t>
            </a: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 smtClean="0"/>
              <a:t>Merging two datasets of entirely different formats</a:t>
            </a:r>
            <a:endParaRPr lang="en-US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0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 STEPS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Continue tuning these algorithms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Expand the number of grids considered to other locations (all of Canada?)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Investigate CNNs on the grids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Construct a report alerting the public of the dangers of Climate Change and how it will affect driving conditions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64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Contact us: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Oliver Foster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 smtClean="0"/>
              <a:t>Michael Pucci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2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395536" y="1524375"/>
            <a:ext cx="7972114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The population </a:t>
            </a:r>
            <a:r>
              <a:rPr lang="en-US" dirty="0" smtClean="0"/>
              <a:t>can’t grasp </a:t>
            </a:r>
            <a:r>
              <a:rPr lang="en-US" dirty="0"/>
              <a:t>how Climate Change will affect their everyday lives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Without this understanding people are not motivated to make changes in how they behave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21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395536" y="1524375"/>
            <a:ext cx="7972114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Show how climate change will affect something they interact with every day: road conditions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Provided: ClimateData.ca contains historical and future climate projections from multiple models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Issue: Where can I get road condition data?</a:t>
            </a:r>
          </a:p>
          <a:p>
            <a:pPr lvl="0">
              <a:spcBef>
                <a:spcPts val="0"/>
              </a:spcBef>
            </a:pPr>
            <a:endParaRPr lang="en-US" dirty="0" smtClean="0"/>
          </a:p>
          <a:p>
            <a:pPr lvl="0">
              <a:spcBef>
                <a:spcPts val="0"/>
              </a:spcBef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2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MONTREAL OPEN DATA PORTAL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7734"/>
            <a:ext cx="2540000" cy="692150"/>
          </a:xfrm>
          <a:prstGeom prst="rect">
            <a:avLst/>
          </a:prstGeom>
        </p:spPr>
      </p:pic>
      <p:sp>
        <p:nvSpPr>
          <p:cNvPr id="8" name="Google Shape;346;p17"/>
          <p:cNvSpPr txBox="1">
            <a:spLocks/>
          </p:cNvSpPr>
          <p:nvPr/>
        </p:nvSpPr>
        <p:spPr>
          <a:xfrm>
            <a:off x="395536" y="1676775"/>
            <a:ext cx="4328914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Montreal Open Data Portal contains historical data on vehicle incidents from 2012-2017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This data contains information in individual vehicle collisions with a variety of statistics on the crash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913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346;p17"/>
          <p:cNvSpPr txBox="1">
            <a:spLocks/>
          </p:cNvSpPr>
          <p:nvPr/>
        </p:nvSpPr>
        <p:spPr>
          <a:xfrm>
            <a:off x="395536" y="1676775"/>
            <a:ext cx="4328914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Download precipitation data for 12 grids encompassing Montreal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Download vehicular incident data &amp; assign each incident to a grid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Merge the 2 datasets &amp; group by grid &amp; date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91630"/>
            <a:ext cx="3168352" cy="29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9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DATA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46;p17"/>
          <p:cNvSpPr txBox="1">
            <a:spLocks/>
          </p:cNvSpPr>
          <p:nvPr/>
        </p:nvSpPr>
        <p:spPr>
          <a:xfrm>
            <a:off x="395536" y="1676775"/>
            <a:ext cx="7848872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26,304 rows representing vehicle collisions for a day in a given grid with the associated historical precipitation prediction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Information Containing (per day and per grid):</a:t>
            </a:r>
          </a:p>
          <a:p>
            <a:pPr marL="9017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Information on collisions (# of incidents, # vehicles involved, # people killed etc…)</a:t>
            </a:r>
          </a:p>
          <a:p>
            <a:pPr marL="9017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Total precipitation</a:t>
            </a:r>
          </a:p>
          <a:p>
            <a:pPr marL="9017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Day of week &amp; month (One-Hot Encoded)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34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/>
              <a:t>DATA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87472"/>
              </p:ext>
            </p:extLst>
          </p:nvPr>
        </p:nvGraphicFramePr>
        <p:xfrm>
          <a:off x="179512" y="1635646"/>
          <a:ext cx="8809666" cy="21401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4833">
                  <a:extLst>
                    <a:ext uri="{9D8B030D-6E8A-4147-A177-3AD203B41FA5}">
                      <a16:colId xmlns:a16="http://schemas.microsoft.com/office/drawing/2014/main" xmlns="" val="1835674507"/>
                    </a:ext>
                  </a:extLst>
                </a:gridCol>
                <a:gridCol w="4404833">
                  <a:extLst>
                    <a:ext uri="{9D8B030D-6E8A-4147-A177-3AD203B41FA5}">
                      <a16:colId xmlns:a16="http://schemas.microsoft.com/office/drawing/2014/main" xmlns="" val="1443174861"/>
                    </a:ext>
                  </a:extLst>
                </a:gridCol>
              </a:tblGrid>
              <a:tr h="349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6627896"/>
                  </a:ext>
                </a:extLst>
              </a:tr>
              <a:tr h="349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26, 304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226777"/>
                  </a:ext>
                </a:extLst>
              </a:tr>
              <a:tr h="3924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2679583"/>
                  </a:ext>
                </a:extLst>
              </a:tr>
              <a:tr h="349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</a:t>
                      </a:r>
                      <a:r>
                        <a:rPr lang="en-US" dirty="0" smtClean="0"/>
                        <a:t>Targets</a:t>
                      </a:r>
                      <a:r>
                        <a:rPr lang="en-US" baseline="0" dirty="0" smtClean="0"/>
                        <a:t> for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4817985"/>
                  </a:ext>
                </a:extLst>
              </a:tr>
              <a:tr h="349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Dataset size used (MB)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8631"/>
                  </a:ext>
                </a:extLst>
              </a:tr>
              <a:tr h="349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Features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852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/>
              <a:t>DATA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83634"/>
            <a:ext cx="4069510" cy="2268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779662"/>
            <a:ext cx="4011326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STATISTICAL LEARNING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346;p17"/>
          <p:cNvSpPr txBox="1">
            <a:spLocks/>
          </p:cNvSpPr>
          <p:nvPr/>
        </p:nvSpPr>
        <p:spPr>
          <a:xfrm>
            <a:off x="1043608" y="1652383"/>
            <a:ext cx="7315558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09938"/>
              </p:ext>
            </p:extLst>
          </p:nvPr>
        </p:nvGraphicFramePr>
        <p:xfrm>
          <a:off x="3995936" y="1993675"/>
          <a:ext cx="47752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4775397" imgH="2298817" progId="Excel.Sheet.12">
                  <p:embed/>
                </p:oleObj>
              </mc:Choice>
              <mc:Fallback>
                <p:oleObj name="Worksheet" r:id="rId4" imgW="4775397" imgH="22988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936" y="1993675"/>
                        <a:ext cx="47752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Google Shape;346;p17"/>
          <p:cNvSpPr txBox="1">
            <a:spLocks/>
          </p:cNvSpPr>
          <p:nvPr/>
        </p:nvSpPr>
        <p:spPr>
          <a:xfrm>
            <a:off x="323528" y="1923678"/>
            <a:ext cx="3528392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 smtClean="0"/>
              <a:t>Linear Regression was used as baseline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Random Forrest &amp; GBM was attempted</a:t>
            </a:r>
          </a:p>
          <a:p>
            <a:pPr>
              <a:spcBef>
                <a:spcPts val="0"/>
              </a:spcBef>
            </a:pPr>
            <a:r>
              <a:rPr lang="en-US" sz="1400" dirty="0" err="1" smtClean="0"/>
              <a:t>Hyperparameters</a:t>
            </a:r>
            <a:r>
              <a:rPr lang="en-US" sz="1400" dirty="0" smtClean="0"/>
              <a:t> were tuned via </a:t>
            </a:r>
            <a:r>
              <a:rPr lang="en-US" sz="1400" dirty="0" err="1" smtClean="0"/>
              <a:t>Gridsearch</a:t>
            </a:r>
            <a:endParaRPr lang="en-US" sz="1400" dirty="0" smtClean="0"/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dirty="0" smtClean="0"/>
              <a:t>Random Forrest performed best across the board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233577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486</Words>
  <Application>Microsoft Office PowerPoint</Application>
  <PresentationFormat>On-screen Show (16:9)</PresentationFormat>
  <Paragraphs>96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Poppins</vt:lpstr>
      <vt:lpstr>Montserrat Light</vt:lpstr>
      <vt:lpstr>Montserrat</vt:lpstr>
      <vt:lpstr>Volsce template</vt:lpstr>
      <vt:lpstr>Worksheet</vt:lpstr>
      <vt:lpstr>Predicting Road Accidents with Climate Data</vt:lpstr>
      <vt:lpstr>PROBLEM</vt:lpstr>
      <vt:lpstr>SOLUTION</vt:lpstr>
      <vt:lpstr>MONTREAL OPEN DATA PORTAL</vt:lpstr>
      <vt:lpstr>METHOD</vt:lpstr>
      <vt:lpstr>THE DATA</vt:lpstr>
      <vt:lpstr>THE DATA</vt:lpstr>
      <vt:lpstr>THE DATA</vt:lpstr>
      <vt:lpstr>STATISTICAL LEARNING</vt:lpstr>
      <vt:lpstr>FEATURE IMPORTANCE</vt:lpstr>
      <vt:lpstr>NEURAL NETWORK</vt:lpstr>
      <vt:lpstr>FORECASTING: BIGRAS-ISLAND, MONTREAL, QC</vt:lpstr>
      <vt:lpstr>CHALLENGES</vt:lpstr>
      <vt:lpstr>NEXT STEPS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Road Accidents with Climate Data</dc:title>
  <dc:creator>olive</dc:creator>
  <cp:lastModifiedBy>olive</cp:lastModifiedBy>
  <cp:revision>15</cp:revision>
  <dcterms:modified xsi:type="dcterms:W3CDTF">2019-09-15T17:39:33Z</dcterms:modified>
</cp:coreProperties>
</file>