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 SemiBold"/>
      <p:regular r:id="rId19"/>
      <p:bold r:id="rId20"/>
      <p:italic r:id="rId21"/>
      <p:boldItalic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Barlow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bold.fntdata"/><Relationship Id="rId22" Type="http://schemas.openxmlformats.org/officeDocument/2006/relationships/font" Target="fonts/RalewaySemiBold-boldItalic.fntdata"/><Relationship Id="rId21" Type="http://schemas.openxmlformats.org/officeDocument/2006/relationships/font" Target="fonts/RalewaySemiBold-italic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BarlowLight-bold.fntdata"/><Relationship Id="rId27" Type="http://schemas.openxmlformats.org/officeDocument/2006/relationships/font" Target="fonts/Barlow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arlow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9f8a9c7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479f8a9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9f8a9c77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479f8a9c7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79f8a9c77_3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479f8a9c77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9f8a9c77_3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479f8a9c77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AutoNum type="arabicPeriod"/>
            </a:pPr>
            <a:r>
              <a:rPr b="1"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Problem statement - G&amp;N</a:t>
            </a:r>
            <a:endParaRPr b="1"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AutoNum type="arabicPeriod"/>
            </a:pPr>
            <a:r>
              <a:rPr b="1"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Data exploration - G&amp;N</a:t>
            </a:r>
            <a:endParaRPr b="1"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AutoNum type="arabicPeriod"/>
            </a:pPr>
            <a:r>
              <a:rPr b="1"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Feature engineering - Alex</a:t>
            </a:r>
            <a:endParaRPr b="1"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AutoNum type="arabicPeriod"/>
            </a:pPr>
            <a:r>
              <a:rPr b="1"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Building the model - Oliver</a:t>
            </a:r>
            <a:endParaRPr b="1"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AutoNum type="arabicPeriod"/>
            </a:pPr>
            <a:r>
              <a:rPr b="1"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Results - Oliver</a:t>
            </a:r>
            <a:endParaRPr b="1"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AutoNum type="arabicPeriod"/>
            </a:pPr>
            <a:r>
              <a:rPr b="1"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Conclusions - Oliver</a:t>
            </a:r>
            <a:endParaRPr b="1"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9f8a9c77_1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9f8a9c7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60% of fire data was first responder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9f8a9c77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9f8a9c7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of traffic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9f8a9c77_3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9f8a9c77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9f8a9c77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9f8a9c7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9f8a9c77_2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9f8a9c7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9f8a9c77_3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9f8a9c77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3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5" Type="http://schemas.openxmlformats.org/officeDocument/2006/relationships/image" Target="../media/image31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1076325" y="1863600"/>
            <a:ext cx="49626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Fire Safety in Montreal</a:t>
            </a:r>
            <a:br>
              <a:rPr lang="en"/>
            </a:br>
            <a:r>
              <a:rPr lang="en" sz="2000"/>
              <a:t>Selecting the optimal location for a new fire station on the island of Montreal</a:t>
            </a:r>
            <a:endParaRPr sz="2000"/>
          </a:p>
        </p:txBody>
      </p:sp>
      <p:pic>
        <p:nvPicPr>
          <p:cNvPr descr="C:\Users\olive\Downloads\garage.png"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136" y="1131590"/>
            <a:ext cx="2931790" cy="293179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1085875" y="3828225"/>
            <a:ext cx="4962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Alex Cohen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Andreea Florean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Oliver Foster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Natalia Zader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6393375" y="4425300"/>
            <a:ext cx="1737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December 18, 2019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AYc6QPCLB9hoVONZXDf-6h2sMs1QhAUZl0CGtS8do4VTWAZ99_kCJCTwyWZgyE9YpxR7M1A2TD8ntEGo64utvy3bh6C7vJ_Oplu0siTMvXfeqMIUWg-yk37sB1syu7OMTIsaCqgi"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5" y="3"/>
            <a:ext cx="2952327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4.googleusercontent.com/x_u6fbshAHEepM4w73sJlxXD6qN2liiu2b9guNtmJCCVvxzjn76yJyAHDcQj73Hzl35G76BVq5tT1RR1vLAyAsroyAZuj1CQvNBWTVp_pOD2rcsjImoRZRoplVwrcsYIkuIUKmVV" id="165" name="Google Shape;16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25" y="2647725"/>
            <a:ext cx="2952325" cy="24957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KTfCXm1pHCVf0uR0tMwmC05j2C46k7Pc_MTrZ-K666dGgi0vg-7oGZxZ9k3klC_Ic52D4BzY37T83op4nTo6p4fFr_pIEPw15fgc3x4-WOANdeGFhmSUfCVsdf_mjggCwhtduol0" id="166" name="Google Shape;16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25" y="2647725"/>
            <a:ext cx="1833666" cy="5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>
            <p:ph idx="4294967295" type="title"/>
          </p:nvPr>
        </p:nvSpPr>
        <p:spPr>
          <a:xfrm>
            <a:off x="2979175" y="543175"/>
            <a:ext cx="6165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Final Approach</a:t>
            </a:r>
            <a:r>
              <a:rPr lang="en" sz="2600"/>
              <a:t>: Time to Fire Station</a:t>
            </a:r>
            <a:endParaRPr sz="2600"/>
          </a:p>
        </p:txBody>
      </p:sp>
      <p:sp>
        <p:nvSpPr>
          <p:cNvPr id="168" name="Google Shape;168;p20"/>
          <p:cNvSpPr txBox="1"/>
          <p:nvPr>
            <p:ph idx="4294967295" type="body"/>
          </p:nvPr>
        </p:nvSpPr>
        <p:spPr>
          <a:xfrm>
            <a:off x="3129250" y="1284750"/>
            <a:ext cx="5826900" cy="3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2400"/>
              <a:t>Calculate the time required to travel from </a:t>
            </a:r>
            <a:r>
              <a:rPr b="1" lang="en" sz="2400"/>
              <a:t>every intersection in Montreal to the nearest Fire Station</a:t>
            </a:r>
            <a:endParaRPr b="1" sz="2400"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400"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2400"/>
              <a:t>For this task free-flow traffic data is required: extract from TomTom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400"/>
            <a:ext cx="2957025" cy="43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295702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1"/>
          <p:cNvSpPr txBox="1"/>
          <p:nvPr>
            <p:ph idx="4294967295" type="title"/>
          </p:nvPr>
        </p:nvSpPr>
        <p:spPr>
          <a:xfrm>
            <a:off x="2979175" y="543175"/>
            <a:ext cx="6165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2020 Forecasted Incident Risk</a:t>
            </a:r>
            <a:endParaRPr sz="2600"/>
          </a:p>
        </p:txBody>
      </p:sp>
      <p:sp>
        <p:nvSpPr>
          <p:cNvPr id="177" name="Google Shape;177;p21"/>
          <p:cNvSpPr txBox="1"/>
          <p:nvPr>
            <p:ph idx="4294967295" type="body"/>
          </p:nvPr>
        </p:nvSpPr>
        <p:spPr>
          <a:xfrm>
            <a:off x="3129250" y="1284750"/>
            <a:ext cx="5826900" cy="3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2400"/>
              <a:t>Using our forecasting algorithm we have predicted the neighborhoods most likely to experience fire incidents in Montreal</a:t>
            </a:r>
            <a:endParaRPr b="1" sz="2400"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400"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2400"/>
              <a:t>Using data from 2019, we can predict what is likely to happen in 2020 with 78.78% accuracy</a:t>
            </a:r>
            <a:endParaRPr b="1" sz="2400"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1715150" cy="7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457200" y="681800"/>
            <a:ext cx="86487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What are the best predictors of Fire Incidents?</a:t>
            </a:r>
            <a:endParaRPr sz="3000"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457200" y="1875350"/>
            <a:ext cx="27360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The age and size of buildings are the optimal predictors of next-year incidents</a:t>
            </a:r>
            <a:endParaRPr sz="2600"/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504275"/>
            <a:ext cx="5455450" cy="3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457200" y="681800"/>
            <a:ext cx="86487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373025" y="1284750"/>
            <a:ext cx="85830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Combination of risk and readiness show that best location for another fire station is Verdun/Lasalle</a:t>
            </a:r>
            <a:endParaRPr b="1" sz="2400"/>
          </a:p>
          <a:p>
            <a:pPr indent="-3810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Most important features are building information</a:t>
            </a:r>
            <a:endParaRPr b="1" sz="2400"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Potential next steps</a:t>
            </a:r>
            <a:endParaRPr b="1" sz="2400"/>
          </a:p>
          <a:p>
            <a:pPr indent="-3810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Incident data by building</a:t>
            </a:r>
            <a:endParaRPr b="1" sz="2400"/>
          </a:p>
          <a:p>
            <a:pPr indent="-3810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More granular information for demographics, $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457200" y="681800"/>
            <a:ext cx="86487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373025" y="1284750"/>
            <a:ext cx="85830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Problem statement</a:t>
            </a:r>
            <a:endParaRPr b="1" sz="2400"/>
          </a:p>
          <a:p>
            <a:pPr indent="-3810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Data exploration</a:t>
            </a:r>
            <a:endParaRPr b="1" sz="2400"/>
          </a:p>
          <a:p>
            <a:pPr indent="-3810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Feature engineering</a:t>
            </a:r>
            <a:endParaRPr b="1" sz="2400"/>
          </a:p>
          <a:p>
            <a:pPr indent="-3810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Building the model </a:t>
            </a:r>
            <a:endParaRPr b="1" sz="2400"/>
          </a:p>
          <a:p>
            <a:pPr indent="-3810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Results</a:t>
            </a:r>
            <a:r>
              <a:rPr b="1" lang="en" sz="2400"/>
              <a:t> </a:t>
            </a:r>
            <a:endParaRPr b="1" sz="2400"/>
          </a:p>
          <a:p>
            <a:pPr indent="-3810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Conclusions</a:t>
            </a:r>
            <a:r>
              <a:rPr b="1" lang="en" sz="2400"/>
              <a:t> 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4925" y="283700"/>
            <a:ext cx="86610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QUANTIFYING RISK AND READINESS TO DETERMINE THE OPTIMAL LOCATION FOR A NEW FIRE STATION</a:t>
            </a:r>
            <a:endParaRPr b="1" sz="2400">
              <a:solidFill>
                <a:srgbClr val="6FA8D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575" y="1969779"/>
            <a:ext cx="1774051" cy="177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150" y="2250200"/>
            <a:ext cx="1493626" cy="14936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4294967295" type="title"/>
          </p:nvPr>
        </p:nvSpPr>
        <p:spPr>
          <a:xfrm>
            <a:off x="4669900" y="4013463"/>
            <a:ext cx="3051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Readiness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3"/>
          <p:cNvSpPr txBox="1"/>
          <p:nvPr>
            <p:ph idx="4294967295" type="title"/>
          </p:nvPr>
        </p:nvSpPr>
        <p:spPr>
          <a:xfrm>
            <a:off x="1236125" y="4013463"/>
            <a:ext cx="3051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Risk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22125" y="4427775"/>
            <a:ext cx="29421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Explore Data</a:t>
            </a:r>
            <a:endParaRPr b="1" sz="30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950"/>
            <a:ext cx="2435675" cy="13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749" y="-3950"/>
            <a:ext cx="2114282" cy="14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425" y="3044000"/>
            <a:ext cx="1296401" cy="8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095" y="1750500"/>
            <a:ext cx="1664724" cy="12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1812" y="1651287"/>
            <a:ext cx="1161500" cy="11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3682" y="-3950"/>
            <a:ext cx="2230318" cy="14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39651" y="2668091"/>
            <a:ext cx="876075" cy="103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65325" y="1936725"/>
            <a:ext cx="876075" cy="8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41950" y="1564200"/>
            <a:ext cx="1060774" cy="106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48098" y="3266254"/>
            <a:ext cx="1161500" cy="116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39787" y="4111387"/>
            <a:ext cx="2710156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2113" y="1387875"/>
            <a:ext cx="252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Population demographics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564075" y="1547750"/>
            <a:ext cx="1664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Building data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686550" y="3309600"/>
            <a:ext cx="150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Firefighter data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023650" y="2997000"/>
            <a:ext cx="1540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Geographic data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471425" y="4460500"/>
            <a:ext cx="15405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Traffic data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428800" y="2513925"/>
            <a:ext cx="1420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Income data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0125" y="4266950"/>
            <a:ext cx="41094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Explore Data</a:t>
            </a:r>
            <a:endParaRPr b="1" sz="30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5"/>
          <p:cNvSpPr txBox="1"/>
          <p:nvPr>
            <p:ph idx="4294967295" type="title"/>
          </p:nvPr>
        </p:nvSpPr>
        <p:spPr>
          <a:xfrm>
            <a:off x="1489500" y="444475"/>
            <a:ext cx="6165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Demographics</a:t>
            </a:r>
            <a:endParaRPr sz="2600"/>
          </a:p>
        </p:txBody>
      </p:sp>
      <p:sp>
        <p:nvSpPr>
          <p:cNvPr id="109" name="Google Shape;109;p15"/>
          <p:cNvSpPr txBox="1"/>
          <p:nvPr>
            <p:ph idx="4294967295" type="title"/>
          </p:nvPr>
        </p:nvSpPr>
        <p:spPr>
          <a:xfrm>
            <a:off x="5318738" y="1034750"/>
            <a:ext cx="3190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/>
              <a:t>Interpolation of census data</a:t>
            </a:r>
            <a:endParaRPr sz="18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324" y="1396124"/>
            <a:ext cx="3940926" cy="28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idx="4294967295" type="title"/>
          </p:nvPr>
        </p:nvSpPr>
        <p:spPr>
          <a:xfrm>
            <a:off x="644800" y="1034750"/>
            <a:ext cx="3190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/>
              <a:t>Population 2011 vs 2016</a:t>
            </a:r>
            <a:endParaRPr sz="1800"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6850"/>
            <a:ext cx="4419599" cy="274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80125" y="4266950"/>
            <a:ext cx="2659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Clean Data</a:t>
            </a:r>
            <a:endParaRPr b="1" sz="30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6"/>
          <p:cNvSpPr txBox="1"/>
          <p:nvPr>
            <p:ph idx="4294967295" type="title"/>
          </p:nvPr>
        </p:nvSpPr>
        <p:spPr>
          <a:xfrm>
            <a:off x="3319775" y="973100"/>
            <a:ext cx="2860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/>
              <a:t>Intersections</a:t>
            </a:r>
            <a:endParaRPr sz="1800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675" y="1339738"/>
            <a:ext cx="2523089" cy="202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>
            <p:ph idx="4294967295" type="title"/>
          </p:nvPr>
        </p:nvSpPr>
        <p:spPr>
          <a:xfrm>
            <a:off x="6283200" y="973100"/>
            <a:ext cx="2860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/>
              <a:t>FSA</a:t>
            </a:r>
            <a:endParaRPr sz="1800"/>
          </a:p>
        </p:txBody>
      </p:sp>
      <p:sp>
        <p:nvSpPr>
          <p:cNvPr id="122" name="Google Shape;122;p16"/>
          <p:cNvSpPr txBox="1"/>
          <p:nvPr>
            <p:ph idx="4294967295" type="title"/>
          </p:nvPr>
        </p:nvSpPr>
        <p:spPr>
          <a:xfrm>
            <a:off x="215275" y="973100"/>
            <a:ext cx="2860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/>
              <a:t>Buildings</a:t>
            </a:r>
            <a:endParaRPr sz="1800"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912" y="3434137"/>
            <a:ext cx="756622" cy="756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828" y="3476594"/>
            <a:ext cx="570692" cy="671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0057" y="3512293"/>
            <a:ext cx="691008" cy="690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49666" y="3572457"/>
            <a:ext cx="844499" cy="57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5276" y="1335412"/>
            <a:ext cx="2860800" cy="2037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>
            <p:ph idx="4294967295" type="title"/>
          </p:nvPr>
        </p:nvSpPr>
        <p:spPr>
          <a:xfrm>
            <a:off x="1456063" y="421025"/>
            <a:ext cx="6165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Multiple levels of granularity</a:t>
            </a:r>
            <a:endParaRPr sz="2600"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53975" y="1338310"/>
            <a:ext cx="2860800" cy="2030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80125" y="4266950"/>
            <a:ext cx="41094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Building the dataset</a:t>
            </a:r>
            <a:endParaRPr b="1" sz="30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17101" t="0"/>
          <a:stretch/>
        </p:blipFill>
        <p:spPr>
          <a:xfrm>
            <a:off x="5381993" y="1272925"/>
            <a:ext cx="3455192" cy="263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0" l="27097" r="0" t="0"/>
          <a:stretch/>
        </p:blipFill>
        <p:spPr>
          <a:xfrm>
            <a:off x="535840" y="1272925"/>
            <a:ext cx="3357495" cy="26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4332875" y="2355700"/>
            <a:ext cx="789600" cy="46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>
            <p:ph idx="4294967295" type="title"/>
          </p:nvPr>
        </p:nvSpPr>
        <p:spPr>
          <a:xfrm>
            <a:off x="1489500" y="444475"/>
            <a:ext cx="6165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Turning intersections into polygons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80125" y="4266950"/>
            <a:ext cx="41094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Feature Engineering</a:t>
            </a:r>
            <a:endParaRPr b="1" sz="30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46" y="1018307"/>
            <a:ext cx="4208068" cy="310688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18"/>
          <p:cNvSpPr txBox="1"/>
          <p:nvPr>
            <p:ph idx="4294967295" type="title"/>
          </p:nvPr>
        </p:nvSpPr>
        <p:spPr>
          <a:xfrm>
            <a:off x="1489500" y="444475"/>
            <a:ext cx="6165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Summarizing building statistics</a:t>
            </a:r>
            <a:endParaRPr sz="2600"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050" y="1053575"/>
            <a:ext cx="3097159" cy="30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mK8Q2ZcidgzdyCLyXsKqSyVge6mXMZAdKdjcirjJqwhKfCSyq-XBrPtqrwvg08rFDwGCw5l-DTD_2iFYre2-CaNGwHV4v-hULeJDAtNoNc_VCeZKJGQgiiGqOvyzL-5l2Sgm5Jwn"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621" y="-11"/>
            <a:ext cx="3006803" cy="491600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5.googleusercontent.com/8M8YEFrZXuQ3PWCKIyJ7eWwN5wgczICR3WMfOk-vy0eMB7ucMIdChukKZv12bRmm33GjCuLi4cZsoDZqrFL_CoaRbb2r4rUqLxpnCPtmr_JHlyM4-BOUVAUrUS9XBW2IihLfpqnJ" id="155" name="Google Shape;15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7625" y="2609350"/>
            <a:ext cx="3006799" cy="25341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Iausynp7fmuph1lGnIXDNa3mt09Damif3mHZeWQnzhf3RL3sitmdDDnepQEu8Nnf3E7yZqbOL2MMDitJQX3oB3ImFvy6zbQwlHRpT41NGymtCtYGpAxgv3ze6yvbgAH7ZxSyoNyN" id="156" name="Google Shape;15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" y="2571761"/>
            <a:ext cx="1820419" cy="60082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>
            <p:ph idx="4294967295" type="title"/>
          </p:nvPr>
        </p:nvSpPr>
        <p:spPr>
          <a:xfrm>
            <a:off x="2979175" y="543175"/>
            <a:ext cx="6165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Naive Approach: Distance by Road</a:t>
            </a:r>
            <a:endParaRPr sz="2600"/>
          </a:p>
        </p:txBody>
      </p:sp>
      <p:sp>
        <p:nvSpPr>
          <p:cNvPr id="158" name="Google Shape;158;p19"/>
          <p:cNvSpPr txBox="1"/>
          <p:nvPr>
            <p:ph idx="4294967295" type="body"/>
          </p:nvPr>
        </p:nvSpPr>
        <p:spPr>
          <a:xfrm>
            <a:off x="3129250" y="1284750"/>
            <a:ext cx="5826900" cy="3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2400"/>
              <a:t>Calculate the distance by road from every intersection in Montreal to the nearest Fire Station</a:t>
            </a:r>
            <a:endParaRPr b="1" sz="2400"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400"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2400"/>
              <a:t>Use the distance to the nearest fire station as a proxy for the level of preparedness to handle a given fire incident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