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666FF"/>
    <a:srgbClr val="47DDA7"/>
    <a:srgbClr val="8DE1CD"/>
    <a:srgbClr val="99FF66"/>
    <a:srgbClr val="99FF99"/>
    <a:srgbClr val="FFFF99"/>
    <a:srgbClr val="33333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451725" y="6370638"/>
            <a:ext cx="1584325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32B09570-72AE-41A3-B688-8F1A6F486BC4}" type="slidenum">
              <a:rPr lang="en-GB" sz="160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GB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ech_dist_archive_banner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221413"/>
            <a:ext cx="914400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32809" y="1058822"/>
            <a:ext cx="5878382" cy="4427580"/>
            <a:chOff x="2057400" y="1211220"/>
            <a:chExt cx="5878382" cy="4427580"/>
          </a:xfrm>
        </p:grpSpPr>
        <p:sp>
          <p:nvSpPr>
            <p:cNvPr id="8" name="Rectangle 7"/>
            <p:cNvSpPr/>
            <p:nvPr/>
          </p:nvSpPr>
          <p:spPr>
            <a:xfrm>
              <a:off x="2057400" y="3425010"/>
              <a:ext cx="2939191" cy="221379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525" lvl="0">
                <a:spcAft>
                  <a:spcPts val="600"/>
                </a:spcAft>
              </a:pPr>
              <a:r>
                <a:rPr lang="en-GB" sz="1200" b="1" i="1" u="sng" dirty="0">
                  <a:solidFill>
                    <a:srgbClr val="000000"/>
                  </a:solidFill>
                </a:rPr>
                <a:t>Diverse</a:t>
              </a:r>
            </a:p>
            <a:p>
              <a:pPr marL="85725" lvl="1" indent="-77788">
                <a:buFont typeface="Arial" pitchFamily="34" charset="0"/>
                <a:buChar char="•"/>
              </a:pPr>
              <a:r>
                <a:rPr lang="en-GB" sz="1100" i="1" dirty="0">
                  <a:solidFill>
                    <a:srgbClr val="000000"/>
                  </a:solidFill>
                </a:rPr>
                <a:t>Autonomous business management</a:t>
              </a:r>
            </a:p>
            <a:p>
              <a:pPr marL="85725" lvl="1" indent="-77788">
                <a:buFont typeface="Arial" pitchFamily="34" charset="0"/>
                <a:buChar char="•"/>
              </a:pPr>
              <a:r>
                <a:rPr lang="en-GB" sz="1100" i="1" dirty="0">
                  <a:solidFill>
                    <a:srgbClr val="000000"/>
                  </a:solidFill>
                </a:rPr>
                <a:t>Independent transactions</a:t>
              </a:r>
            </a:p>
            <a:p>
              <a:pPr marL="85725" lvl="1" indent="-77788">
                <a:buFont typeface="Arial" pitchFamily="34" charset="0"/>
                <a:buChar char="•"/>
              </a:pPr>
              <a:r>
                <a:rPr lang="en-GB" sz="1100" i="1" dirty="0">
                  <a:solidFill>
                    <a:srgbClr val="000000"/>
                  </a:solidFill>
                </a:rPr>
                <a:t>Few data standards across business units</a:t>
              </a:r>
            </a:p>
            <a:p>
              <a:pPr marL="85725" lvl="1" indent="-77788">
                <a:buFont typeface="Arial" pitchFamily="34" charset="0"/>
                <a:buChar char="•"/>
              </a:pPr>
              <a:r>
                <a:rPr lang="en-GB" sz="1100" i="1" dirty="0">
                  <a:solidFill>
                    <a:srgbClr val="000000"/>
                  </a:solidFill>
                </a:rPr>
                <a:t>Most technology decisions made within business units  providing limited </a:t>
              </a:r>
              <a:r>
                <a:rPr lang="en-GB" sz="1100" i="1" dirty="0" smtClean="0">
                  <a:solidFill>
                    <a:srgbClr val="000000"/>
                  </a:solidFill>
                </a:rPr>
                <a:t>interoperability</a:t>
              </a:r>
              <a:endParaRPr lang="en-GB" sz="1100" i="1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96591" y="3425010"/>
              <a:ext cx="2939191" cy="2213790"/>
            </a:xfrm>
            <a:prstGeom prst="rect">
              <a:avLst/>
            </a:prstGeom>
            <a:solidFill>
              <a:srgbClr val="47D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>
                <a:spcAft>
                  <a:spcPts val="600"/>
                </a:spcAft>
              </a:pPr>
              <a:r>
                <a:rPr lang="en-GB" sz="1200" b="1" i="1" u="sng" dirty="0">
                  <a:solidFill>
                    <a:srgbClr val="000000"/>
                  </a:solidFill>
                </a:rPr>
                <a:t>Replicated</a:t>
              </a:r>
            </a:p>
            <a:p>
              <a:pPr marL="87313" lvl="0" indent="-87313">
                <a:buFont typeface="Arial" pitchFamily="34" charset="0"/>
                <a:buChar char="•"/>
              </a:pPr>
              <a:r>
                <a:rPr lang="en-GB" sz="1100" i="1" dirty="0">
                  <a:solidFill>
                    <a:srgbClr val="000000"/>
                  </a:solidFill>
                </a:rPr>
                <a:t>Autonomous business unit leaders  with some limited discretion over workflows – central control over workflow design. </a:t>
              </a:r>
            </a:p>
            <a:p>
              <a:pPr marL="87313" lvl="0" indent="-87313">
                <a:buFont typeface="Arial" pitchFamily="34" charset="0"/>
                <a:buChar char="•"/>
              </a:pPr>
              <a:r>
                <a:rPr lang="en-GB" sz="1100" i="1" dirty="0">
                  <a:solidFill>
                    <a:srgbClr val="000000"/>
                  </a:solidFill>
                </a:rPr>
                <a:t>Standard technology eco-systems  implemented across the BBC capable of supporting domain workflows.</a:t>
              </a:r>
            </a:p>
            <a:p>
              <a:pPr marL="87313" lvl="0" indent="-87313">
                <a:buFont typeface="Arial" pitchFamily="34" charset="0"/>
                <a:buChar char="•"/>
              </a:pPr>
              <a:r>
                <a:rPr lang="en-GB" sz="1100" i="1" dirty="0">
                  <a:solidFill>
                    <a:srgbClr val="000000"/>
                  </a:solidFill>
                </a:rPr>
                <a:t>Pan-BBC standards for outputs, deliverables, interfaces and codecs.</a:t>
              </a:r>
            </a:p>
            <a:p>
              <a:pPr marL="87313" lvl="0" indent="-87313">
                <a:buFont typeface="Arial" pitchFamily="34" charset="0"/>
                <a:buChar char="•"/>
              </a:pPr>
              <a:r>
                <a:rPr lang="en-GB" sz="1100" i="1" dirty="0">
                  <a:solidFill>
                    <a:srgbClr val="000000"/>
                  </a:solidFill>
                </a:rPr>
                <a:t>Data held locally with some pan BBC aggregation</a:t>
              </a:r>
              <a:r>
                <a:rPr lang="en-GB" sz="1100" i="1" dirty="0" smtClean="0">
                  <a:solidFill>
                    <a:srgbClr val="000000"/>
                  </a:solidFill>
                </a:rPr>
                <a:t>.</a:t>
              </a:r>
              <a:endParaRPr lang="en-GB" sz="1100" i="1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1211220"/>
              <a:ext cx="2939191" cy="221379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>
                <a:spcAft>
                  <a:spcPts val="600"/>
                </a:spcAft>
              </a:pPr>
              <a:r>
                <a:rPr lang="en-GB" sz="1200" b="1" i="1" u="sng" dirty="0">
                  <a:solidFill>
                    <a:srgbClr val="000000"/>
                  </a:solidFill>
                </a:rPr>
                <a:t>Coordinated</a:t>
              </a:r>
            </a:p>
            <a:p>
              <a:pPr marL="87313" lvl="0" indent="-87313">
                <a:buFont typeface="Arial" pitchFamily="34" charset="0"/>
                <a:buChar char="•"/>
              </a:pPr>
              <a:r>
                <a:rPr lang="en-GB" sz="1100" i="1" dirty="0">
                  <a:solidFill>
                    <a:srgbClr val="000000"/>
                  </a:solidFill>
                </a:rPr>
                <a:t>Operationally unique business units or functions - local standards deployed for workflows.</a:t>
              </a:r>
            </a:p>
            <a:p>
              <a:pPr marL="87313" lvl="0" indent="-87313">
                <a:buFont typeface="Arial" pitchFamily="34" charset="0"/>
                <a:buChar char="•"/>
              </a:pPr>
              <a:r>
                <a:rPr lang="en-GB" sz="1100" i="1" dirty="0">
                  <a:solidFill>
                    <a:srgbClr val="000000"/>
                  </a:solidFill>
                </a:rPr>
                <a:t>Different systems where required, but integrated through pan-BBC standards for outputs, deliverables, interfaces and codecs.</a:t>
              </a:r>
            </a:p>
            <a:p>
              <a:pPr marL="87313" lvl="0" indent="-87313">
                <a:buFont typeface="Arial" pitchFamily="34" charset="0"/>
                <a:buChar char="•"/>
              </a:pPr>
              <a:r>
                <a:rPr lang="en-GB" sz="1100" i="1" dirty="0">
                  <a:solidFill>
                    <a:srgbClr val="000000"/>
                  </a:solidFill>
                </a:rPr>
                <a:t>Technology infrastructure implemented across the BBC capable of supporting different workflows.</a:t>
              </a:r>
              <a:endParaRPr lang="en-GB" sz="1100" i="1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96591" y="1211220"/>
              <a:ext cx="2939191" cy="221379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>
                <a:spcAft>
                  <a:spcPts val="600"/>
                </a:spcAft>
              </a:pPr>
              <a:r>
                <a:rPr lang="en-GB" sz="1200" b="1" i="1" u="sng" dirty="0">
                  <a:solidFill>
                    <a:prstClr val="black"/>
                  </a:solidFill>
                </a:rPr>
                <a:t>Unified</a:t>
              </a:r>
            </a:p>
            <a:p>
              <a:pPr marL="87313" lvl="0" indent="-87313">
                <a:buFont typeface="Arial" pitchFamily="34" charset="0"/>
                <a:buChar char="•"/>
              </a:pPr>
              <a:r>
                <a:rPr lang="en-GB" sz="1100" i="1" dirty="0">
                  <a:solidFill>
                    <a:prstClr val="black"/>
                  </a:solidFill>
                </a:rPr>
                <a:t>Business units with similar or overlapping operations.- high level process owners define standard integrated workflows and information needs. </a:t>
              </a:r>
            </a:p>
            <a:p>
              <a:pPr marL="87313" lvl="0" indent="-87313">
                <a:buFont typeface="Arial" pitchFamily="34" charset="0"/>
                <a:buChar char="•"/>
              </a:pPr>
              <a:r>
                <a:rPr lang="en-GB" sz="1100" i="1" dirty="0">
                  <a:solidFill>
                    <a:prstClr val="black"/>
                  </a:solidFill>
                </a:rPr>
                <a:t>Standard technology ecosystems implemented across the BBC that do not differ  from, for example, genre or geography.</a:t>
              </a:r>
            </a:p>
            <a:p>
              <a:pPr marL="87313" lvl="0" indent="-87313">
                <a:buFont typeface="Arial" pitchFamily="34" charset="0"/>
                <a:buChar char="•"/>
              </a:pPr>
              <a:r>
                <a:rPr lang="en-GB" sz="1100" i="1" dirty="0">
                  <a:solidFill>
                    <a:prstClr val="black"/>
                  </a:solidFill>
                </a:rPr>
                <a:t>Pan-BBC standards for outputs, deliverables, interfaces and codecs</a:t>
              </a:r>
              <a:r>
                <a:rPr lang="en-GB" sz="1100" i="1" dirty="0" smtClean="0">
                  <a:solidFill>
                    <a:prstClr val="black"/>
                  </a:solidFill>
                </a:rPr>
                <a:t>.</a:t>
              </a:r>
              <a:endParaRPr lang="en-GB" sz="1100" i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Standardisation &amp; Flexibility</a:t>
            </a:r>
          </a:p>
        </p:txBody>
      </p:sp>
      <p:grpSp>
        <p:nvGrpSpPr>
          <p:cNvPr id="17" name="Group 16"/>
          <p:cNvGrpSpPr/>
          <p:nvPr/>
        </p:nvGrpSpPr>
        <p:grpSpPr>
          <a:xfrm flipV="1">
            <a:off x="1295400" y="5514208"/>
            <a:ext cx="6215791" cy="657993"/>
            <a:chOff x="2864768" y="5624264"/>
            <a:chExt cx="4536504" cy="58151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2864768" y="5949280"/>
              <a:ext cx="453650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 flipV="1">
              <a:off x="2864768" y="5624264"/>
              <a:ext cx="4536504" cy="29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solidFill>
                    <a:srgbClr val="000000"/>
                  </a:solidFill>
                </a:rPr>
                <a:t>Business Process Standardisation</a:t>
              </a:r>
              <a:endParaRPr lang="en-GB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flipV="1">
              <a:off x="2864768" y="5960972"/>
              <a:ext cx="4536504" cy="24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chemeClr val="bg2">
                      <a:lumMod val="50000"/>
                    </a:schemeClr>
                  </a:solidFill>
                </a:rPr>
                <a:t>Re-use </a:t>
              </a:r>
              <a:r>
                <a:rPr lang="en-GB" sz="1200" b="1" dirty="0" smtClean="0">
                  <a:solidFill>
                    <a:schemeClr val="bg2">
                      <a:lumMod val="50000"/>
                    </a:schemeClr>
                  </a:solidFill>
                </a:rPr>
                <a:t>processes </a:t>
              </a:r>
              <a:r>
                <a:rPr lang="en-GB" sz="1200" b="1" dirty="0">
                  <a:solidFill>
                    <a:schemeClr val="bg2">
                      <a:lumMod val="50000"/>
                    </a:schemeClr>
                  </a:solidFill>
                </a:rPr>
                <a:t>&amp;</a:t>
              </a:r>
              <a:r>
                <a:rPr lang="en-GB" sz="1200" b="1" dirty="0" smtClean="0">
                  <a:solidFill>
                    <a:schemeClr val="bg2">
                      <a:lumMod val="50000"/>
                    </a:schemeClr>
                  </a:solidFill>
                </a:rPr>
                <a:t> applications</a:t>
              </a:r>
              <a:endParaRPr lang="en-GB" sz="1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rot="16200000">
            <a:off x="-1317631" y="3050173"/>
            <a:ext cx="5219711" cy="643365"/>
            <a:chOff x="2671442" y="5669608"/>
            <a:chExt cx="5036877" cy="524399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2864768" y="5949280"/>
              <a:ext cx="453650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22"/>
            <p:cNvSpPr txBox="1"/>
            <p:nvPr/>
          </p:nvSpPr>
          <p:spPr>
            <a:xfrm>
              <a:off x="2671442" y="5669608"/>
              <a:ext cx="5007444" cy="27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solidFill>
                    <a:srgbClr val="000000"/>
                  </a:solidFill>
                </a:rPr>
                <a:t>Business Process </a:t>
              </a:r>
              <a:r>
                <a:rPr lang="en-GB" sz="1600" b="1" dirty="0" smtClean="0">
                  <a:solidFill>
                    <a:srgbClr val="000000"/>
                  </a:solidFill>
                </a:rPr>
                <a:t>and</a:t>
              </a:r>
              <a:r>
                <a:rPr lang="en-GB" sz="1600" b="1" dirty="0" smtClean="0">
                  <a:solidFill>
                    <a:srgbClr val="000000"/>
                  </a:solidFill>
                </a:rPr>
                <a:t> Data </a:t>
              </a:r>
              <a:r>
                <a:rPr lang="en-GB" sz="1600" b="1" dirty="0" smtClean="0">
                  <a:solidFill>
                    <a:srgbClr val="000000"/>
                  </a:solidFill>
                </a:rPr>
                <a:t>Integration</a:t>
              </a:r>
              <a:endParaRPr lang="en-GB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71442" y="5968228"/>
              <a:ext cx="5036877" cy="225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chemeClr val="bg2">
                      <a:lumMod val="50000"/>
                    </a:schemeClr>
                  </a:solidFill>
                </a:rPr>
                <a:t>Share and re-use </a:t>
              </a:r>
              <a:r>
                <a:rPr lang="en-GB" sz="1200" b="1" dirty="0" smtClean="0">
                  <a:solidFill>
                    <a:schemeClr val="bg2">
                      <a:lumMod val="50000"/>
                    </a:schemeClr>
                  </a:solidFill>
                </a:rPr>
                <a:t>information</a:t>
              </a:r>
              <a:endParaRPr lang="en-GB" sz="1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66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189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Standardisation &amp; Flexibility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Gardiner</dc:creator>
  <cp:lastModifiedBy>Oliver Gardiner</cp:lastModifiedBy>
  <cp:revision>14</cp:revision>
  <dcterms:created xsi:type="dcterms:W3CDTF">2006-08-16T00:00:00Z</dcterms:created>
  <dcterms:modified xsi:type="dcterms:W3CDTF">2013-10-01T15:24:01Z</dcterms:modified>
</cp:coreProperties>
</file>