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32918400" cy="21945600"/>
  <p:notesSz cx="21488400" cy="32461200"/>
  <p:defaultTextStyle>
    <a:defPPr>
      <a:defRPr lang="en-US"/>
    </a:defPPr>
    <a:lvl1pPr marL="0" algn="l" defTabSz="3134710" rtl="0" eaLnBrk="1" latinLnBrk="0" hangingPunct="1">
      <a:defRPr sz="6142" kern="1200">
        <a:solidFill>
          <a:schemeClr val="tx1"/>
        </a:solidFill>
        <a:latin typeface="+mn-lt"/>
        <a:ea typeface="+mn-ea"/>
        <a:cs typeface="+mn-cs"/>
      </a:defRPr>
    </a:lvl1pPr>
    <a:lvl2pPr marL="1567355" algn="l" defTabSz="3134710" rtl="0" eaLnBrk="1" latinLnBrk="0" hangingPunct="1">
      <a:defRPr sz="6142" kern="1200">
        <a:solidFill>
          <a:schemeClr val="tx1"/>
        </a:solidFill>
        <a:latin typeface="+mn-lt"/>
        <a:ea typeface="+mn-ea"/>
        <a:cs typeface="+mn-cs"/>
      </a:defRPr>
    </a:lvl2pPr>
    <a:lvl3pPr marL="3134710" algn="l" defTabSz="3134710" rtl="0" eaLnBrk="1" latinLnBrk="0" hangingPunct="1">
      <a:defRPr sz="6142" kern="1200">
        <a:solidFill>
          <a:schemeClr val="tx1"/>
        </a:solidFill>
        <a:latin typeface="+mn-lt"/>
        <a:ea typeface="+mn-ea"/>
        <a:cs typeface="+mn-cs"/>
      </a:defRPr>
    </a:lvl3pPr>
    <a:lvl4pPr marL="4702064" algn="l" defTabSz="3134710" rtl="0" eaLnBrk="1" latinLnBrk="0" hangingPunct="1">
      <a:defRPr sz="6142" kern="1200">
        <a:solidFill>
          <a:schemeClr val="tx1"/>
        </a:solidFill>
        <a:latin typeface="+mn-lt"/>
        <a:ea typeface="+mn-ea"/>
        <a:cs typeface="+mn-cs"/>
      </a:defRPr>
    </a:lvl4pPr>
    <a:lvl5pPr marL="6269419" algn="l" defTabSz="3134710" rtl="0" eaLnBrk="1" latinLnBrk="0" hangingPunct="1">
      <a:defRPr sz="6142" kern="1200">
        <a:solidFill>
          <a:schemeClr val="tx1"/>
        </a:solidFill>
        <a:latin typeface="+mn-lt"/>
        <a:ea typeface="+mn-ea"/>
        <a:cs typeface="+mn-cs"/>
      </a:defRPr>
    </a:lvl5pPr>
    <a:lvl6pPr marL="7836774" algn="l" defTabSz="3134710" rtl="0" eaLnBrk="1" latinLnBrk="0" hangingPunct="1">
      <a:defRPr sz="6142" kern="1200">
        <a:solidFill>
          <a:schemeClr val="tx1"/>
        </a:solidFill>
        <a:latin typeface="+mn-lt"/>
        <a:ea typeface="+mn-ea"/>
        <a:cs typeface="+mn-cs"/>
      </a:defRPr>
    </a:lvl6pPr>
    <a:lvl7pPr marL="9404129" algn="l" defTabSz="3134710" rtl="0" eaLnBrk="1" latinLnBrk="0" hangingPunct="1">
      <a:defRPr sz="6142" kern="1200">
        <a:solidFill>
          <a:schemeClr val="tx1"/>
        </a:solidFill>
        <a:latin typeface="+mn-lt"/>
        <a:ea typeface="+mn-ea"/>
        <a:cs typeface="+mn-cs"/>
      </a:defRPr>
    </a:lvl7pPr>
    <a:lvl8pPr marL="10971483" algn="l" defTabSz="3134710" rtl="0" eaLnBrk="1" latinLnBrk="0" hangingPunct="1">
      <a:defRPr sz="6142" kern="1200">
        <a:solidFill>
          <a:schemeClr val="tx1"/>
        </a:solidFill>
        <a:latin typeface="+mn-lt"/>
        <a:ea typeface="+mn-ea"/>
        <a:cs typeface="+mn-cs"/>
      </a:defRPr>
    </a:lvl8pPr>
    <a:lvl9pPr marL="12538838" algn="l" defTabSz="3134710"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2A84"/>
    <a:srgbClr val="401F68"/>
    <a:srgbClr val="3E2979"/>
    <a:srgbClr val="571963"/>
    <a:srgbClr val="333399"/>
    <a:srgbClr val="3E2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41" autoAdjust="0"/>
  </p:normalViewPr>
  <p:slideViewPr>
    <p:cSldViewPr>
      <p:cViewPr varScale="1">
        <p:scale>
          <a:sx n="35" d="100"/>
          <a:sy n="35" d="100"/>
        </p:scale>
        <p:origin x="1230" y="114"/>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11640" cy="1628698"/>
          </a:xfrm>
          <a:prstGeom prst="rect">
            <a:avLst/>
          </a:prstGeom>
        </p:spPr>
        <p:txBody>
          <a:bodyPr vert="horz" lIns="308233" tIns="154117" rIns="308233" bIns="154117" rtlCol="0"/>
          <a:lstStyle>
            <a:lvl1pPr algn="l">
              <a:defRPr sz="4100"/>
            </a:lvl1pPr>
          </a:lstStyle>
          <a:p>
            <a:endParaRPr lang="en-US"/>
          </a:p>
        </p:txBody>
      </p:sp>
      <p:sp>
        <p:nvSpPr>
          <p:cNvPr id="3" name="Date Placeholder 2"/>
          <p:cNvSpPr>
            <a:spLocks noGrp="1"/>
          </p:cNvSpPr>
          <p:nvPr>
            <p:ph type="dt" idx="1"/>
          </p:nvPr>
        </p:nvSpPr>
        <p:spPr>
          <a:xfrm>
            <a:off x="12171787" y="0"/>
            <a:ext cx="9311640" cy="1628698"/>
          </a:xfrm>
          <a:prstGeom prst="rect">
            <a:avLst/>
          </a:prstGeom>
        </p:spPr>
        <p:txBody>
          <a:bodyPr vert="horz" lIns="308233" tIns="154117" rIns="308233" bIns="154117" rtlCol="0"/>
          <a:lstStyle>
            <a:lvl1pPr algn="r">
              <a:defRPr sz="4100"/>
            </a:lvl1pPr>
          </a:lstStyle>
          <a:p>
            <a:fld id="{398C0F34-1F24-428B-B3EF-731853D113F8}" type="datetimeFigureOut">
              <a:rPr lang="en-US" smtClean="0"/>
              <a:t>3/16/2017</a:t>
            </a:fld>
            <a:endParaRPr lang="en-US"/>
          </a:p>
        </p:txBody>
      </p:sp>
      <p:sp>
        <p:nvSpPr>
          <p:cNvPr id="4" name="Slide Image Placeholder 3"/>
          <p:cNvSpPr>
            <a:spLocks noGrp="1" noRot="1" noChangeAspect="1"/>
          </p:cNvSpPr>
          <p:nvPr>
            <p:ph type="sldImg" idx="2"/>
          </p:nvPr>
        </p:nvSpPr>
        <p:spPr>
          <a:xfrm>
            <a:off x="2528888" y="4057650"/>
            <a:ext cx="16430625" cy="10955338"/>
          </a:xfrm>
          <a:prstGeom prst="rect">
            <a:avLst/>
          </a:prstGeom>
          <a:noFill/>
          <a:ln w="12700">
            <a:solidFill>
              <a:prstClr val="black"/>
            </a:solidFill>
          </a:ln>
        </p:spPr>
        <p:txBody>
          <a:bodyPr vert="horz" lIns="308233" tIns="154117" rIns="308233" bIns="154117" rtlCol="0" anchor="ctr"/>
          <a:lstStyle/>
          <a:p>
            <a:endParaRPr lang="en-US"/>
          </a:p>
        </p:txBody>
      </p:sp>
      <p:sp>
        <p:nvSpPr>
          <p:cNvPr id="5" name="Notes Placeholder 4"/>
          <p:cNvSpPr>
            <a:spLocks noGrp="1"/>
          </p:cNvSpPr>
          <p:nvPr>
            <p:ph type="body" sz="quarter" idx="3"/>
          </p:nvPr>
        </p:nvSpPr>
        <p:spPr>
          <a:xfrm>
            <a:off x="2148840" y="15621952"/>
            <a:ext cx="17190720" cy="12781598"/>
          </a:xfrm>
          <a:prstGeom prst="rect">
            <a:avLst/>
          </a:prstGeom>
        </p:spPr>
        <p:txBody>
          <a:bodyPr vert="horz" lIns="308233" tIns="154117" rIns="308233" bIns="1541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32510"/>
            <a:ext cx="9311640" cy="1628693"/>
          </a:xfrm>
          <a:prstGeom prst="rect">
            <a:avLst/>
          </a:prstGeom>
        </p:spPr>
        <p:txBody>
          <a:bodyPr vert="horz" lIns="308233" tIns="154117" rIns="308233" bIns="154117" rtlCol="0" anchor="b"/>
          <a:lstStyle>
            <a:lvl1pPr algn="l">
              <a:defRPr sz="4100"/>
            </a:lvl1pPr>
          </a:lstStyle>
          <a:p>
            <a:endParaRPr lang="en-US"/>
          </a:p>
        </p:txBody>
      </p:sp>
      <p:sp>
        <p:nvSpPr>
          <p:cNvPr id="7" name="Slide Number Placeholder 6"/>
          <p:cNvSpPr>
            <a:spLocks noGrp="1"/>
          </p:cNvSpPr>
          <p:nvPr>
            <p:ph type="sldNum" sz="quarter" idx="5"/>
          </p:nvPr>
        </p:nvSpPr>
        <p:spPr>
          <a:xfrm>
            <a:off x="12171787" y="30832510"/>
            <a:ext cx="9311640" cy="1628693"/>
          </a:xfrm>
          <a:prstGeom prst="rect">
            <a:avLst/>
          </a:prstGeom>
        </p:spPr>
        <p:txBody>
          <a:bodyPr vert="horz" lIns="308233" tIns="154117" rIns="308233" bIns="154117" rtlCol="0" anchor="b"/>
          <a:lstStyle>
            <a:lvl1pPr algn="r">
              <a:defRPr sz="4100"/>
            </a:lvl1pPr>
          </a:lstStyle>
          <a:p>
            <a:fld id="{E99D4F92-B93C-4F8C-8A46-36A5E50743F0}" type="slidenum">
              <a:rPr lang="en-US" smtClean="0"/>
              <a:t>‹#›</a:t>
            </a:fld>
            <a:endParaRPr lang="en-US"/>
          </a:p>
        </p:txBody>
      </p:sp>
    </p:spTree>
    <p:extLst>
      <p:ext uri="{BB962C8B-B14F-4D97-AF65-F5344CB8AC3E}">
        <p14:creationId xmlns:p14="http://schemas.microsoft.com/office/powerpoint/2010/main" val="532685355"/>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28888" y="4057650"/>
            <a:ext cx="16430625" cy="10955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D4F92-B93C-4F8C-8A46-36A5E50743F0}" type="slidenum">
              <a:rPr lang="en-US" smtClean="0"/>
              <a:t>1</a:t>
            </a:fld>
            <a:endParaRPr lang="en-US"/>
          </a:p>
        </p:txBody>
      </p:sp>
    </p:spTree>
    <p:extLst>
      <p:ext uri="{BB962C8B-B14F-4D97-AF65-F5344CB8AC3E}">
        <p14:creationId xmlns:p14="http://schemas.microsoft.com/office/powerpoint/2010/main" val="224641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3113" indent="0" algn="ctr">
              <a:buNone/>
              <a:defRPr>
                <a:solidFill>
                  <a:schemeClr val="tx1">
                    <a:tint val="75000"/>
                  </a:schemeClr>
                </a:solidFill>
              </a:defRPr>
            </a:lvl2pPr>
            <a:lvl3pPr marL="2926226" indent="0" algn="ctr">
              <a:buNone/>
              <a:defRPr>
                <a:solidFill>
                  <a:schemeClr val="tx1">
                    <a:tint val="75000"/>
                  </a:schemeClr>
                </a:solidFill>
              </a:defRPr>
            </a:lvl3pPr>
            <a:lvl4pPr marL="4389339" indent="0" algn="ctr">
              <a:buNone/>
              <a:defRPr>
                <a:solidFill>
                  <a:schemeClr val="tx1">
                    <a:tint val="75000"/>
                  </a:schemeClr>
                </a:solidFill>
              </a:defRPr>
            </a:lvl4pPr>
            <a:lvl5pPr marL="5852453" indent="0" algn="ctr">
              <a:buNone/>
              <a:defRPr>
                <a:solidFill>
                  <a:schemeClr val="tx1">
                    <a:tint val="75000"/>
                  </a:schemeClr>
                </a:solidFill>
              </a:defRPr>
            </a:lvl5pPr>
            <a:lvl6pPr marL="7315566" indent="0" algn="ctr">
              <a:buNone/>
              <a:defRPr>
                <a:solidFill>
                  <a:schemeClr val="tx1">
                    <a:tint val="75000"/>
                  </a:schemeClr>
                </a:solidFill>
              </a:defRPr>
            </a:lvl6pPr>
            <a:lvl7pPr marL="8778679" indent="0" algn="ctr">
              <a:buNone/>
              <a:defRPr>
                <a:solidFill>
                  <a:schemeClr val="tx1">
                    <a:tint val="75000"/>
                  </a:schemeClr>
                </a:solidFill>
              </a:defRPr>
            </a:lvl7pPr>
            <a:lvl8pPr marL="10241792" indent="0" algn="ctr">
              <a:buNone/>
              <a:defRPr>
                <a:solidFill>
                  <a:schemeClr val="tx1">
                    <a:tint val="75000"/>
                  </a:schemeClr>
                </a:solidFill>
              </a:defRPr>
            </a:lvl8pPr>
            <a:lvl9pPr marL="11704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4216400"/>
            <a:ext cx="35553014"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4216400"/>
            <a:ext cx="106110407"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2801" b="1" cap="all"/>
            </a:lvl1pPr>
          </a:lstStyle>
          <a:p>
            <a:r>
              <a:rPr lang="en-US"/>
              <a:t>Click to edit Master title style</a:t>
            </a:r>
          </a:p>
        </p:txBody>
      </p:sp>
      <p:sp>
        <p:nvSpPr>
          <p:cNvPr id="3" name="Text Placeholder 2"/>
          <p:cNvSpPr>
            <a:spLocks noGrp="1"/>
          </p:cNvSpPr>
          <p:nvPr>
            <p:ph type="body" idx="1"/>
          </p:nvPr>
        </p:nvSpPr>
        <p:spPr>
          <a:xfrm>
            <a:off x="2600326" y="9301483"/>
            <a:ext cx="27980640" cy="4800599"/>
          </a:xfrm>
        </p:spPr>
        <p:txBody>
          <a:bodyPr anchor="b"/>
          <a:lstStyle>
            <a:lvl1pPr marL="0" indent="0">
              <a:buNone/>
              <a:defRPr sz="6400">
                <a:solidFill>
                  <a:schemeClr val="tx1">
                    <a:tint val="75000"/>
                  </a:schemeClr>
                </a:solidFill>
              </a:defRPr>
            </a:lvl1pPr>
            <a:lvl2pPr marL="1463113" indent="0">
              <a:buNone/>
              <a:defRPr sz="5734">
                <a:solidFill>
                  <a:schemeClr val="tx1">
                    <a:tint val="75000"/>
                  </a:schemeClr>
                </a:solidFill>
              </a:defRPr>
            </a:lvl2pPr>
            <a:lvl3pPr marL="2926226" indent="0">
              <a:buNone/>
              <a:defRPr sz="5134">
                <a:solidFill>
                  <a:schemeClr val="tx1">
                    <a:tint val="75000"/>
                  </a:schemeClr>
                </a:solidFill>
              </a:defRPr>
            </a:lvl3pPr>
            <a:lvl4pPr marL="4389339" indent="0">
              <a:buNone/>
              <a:defRPr sz="4467">
                <a:solidFill>
                  <a:schemeClr val="tx1">
                    <a:tint val="75000"/>
                  </a:schemeClr>
                </a:solidFill>
              </a:defRPr>
            </a:lvl4pPr>
            <a:lvl5pPr marL="5852453" indent="0">
              <a:buNone/>
              <a:defRPr sz="4467">
                <a:solidFill>
                  <a:schemeClr val="tx1">
                    <a:tint val="75000"/>
                  </a:schemeClr>
                </a:solidFill>
              </a:defRPr>
            </a:lvl5pPr>
            <a:lvl6pPr marL="7315566" indent="0">
              <a:buNone/>
              <a:defRPr sz="4467">
                <a:solidFill>
                  <a:schemeClr val="tx1">
                    <a:tint val="75000"/>
                  </a:schemeClr>
                </a:solidFill>
              </a:defRPr>
            </a:lvl6pPr>
            <a:lvl7pPr marL="8778679" indent="0">
              <a:buNone/>
              <a:defRPr sz="4467">
                <a:solidFill>
                  <a:schemeClr val="tx1">
                    <a:tint val="75000"/>
                  </a:schemeClr>
                </a:solidFill>
              </a:defRPr>
            </a:lvl7pPr>
            <a:lvl8pPr marL="10241792" indent="0">
              <a:buNone/>
              <a:defRPr sz="4467">
                <a:solidFill>
                  <a:schemeClr val="tx1">
                    <a:tint val="75000"/>
                  </a:schemeClr>
                </a:solidFill>
              </a:defRPr>
            </a:lvl8pPr>
            <a:lvl9pPr marL="11704905" indent="0">
              <a:buNone/>
              <a:defRPr sz="44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6F417-977D-42A7-B6C5-BE487F3A6E0F}"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24577040"/>
            <a:ext cx="70831710" cy="69519801"/>
          </a:xfrm>
        </p:spPr>
        <p:txBody>
          <a:bodyPr/>
          <a:lstStyle>
            <a:lvl1pPr>
              <a:defRPr sz="8934"/>
            </a:lvl1pPr>
            <a:lvl2pPr>
              <a:defRPr sz="7667"/>
            </a:lvl2pPr>
            <a:lvl3pPr>
              <a:defRPr sz="6400"/>
            </a:lvl3pPr>
            <a:lvl4pPr>
              <a:defRPr sz="5734"/>
            </a:lvl4pPr>
            <a:lvl5pPr>
              <a:defRPr sz="5734"/>
            </a:lvl5pPr>
            <a:lvl6pPr>
              <a:defRPr sz="5734"/>
            </a:lvl6pPr>
            <a:lvl7pPr>
              <a:defRPr sz="5734"/>
            </a:lvl7pPr>
            <a:lvl8pPr>
              <a:defRPr sz="5734"/>
            </a:lvl8pPr>
            <a:lvl9pPr>
              <a:defRPr sz="5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2" y="24577040"/>
            <a:ext cx="70831710" cy="69519801"/>
          </a:xfrm>
        </p:spPr>
        <p:txBody>
          <a:bodyPr/>
          <a:lstStyle>
            <a:lvl1pPr>
              <a:defRPr sz="8934"/>
            </a:lvl1pPr>
            <a:lvl2pPr>
              <a:defRPr sz="7667"/>
            </a:lvl2pPr>
            <a:lvl3pPr>
              <a:defRPr sz="6400"/>
            </a:lvl3pPr>
            <a:lvl4pPr>
              <a:defRPr sz="5734"/>
            </a:lvl4pPr>
            <a:lvl5pPr>
              <a:defRPr sz="5734"/>
            </a:lvl5pPr>
            <a:lvl6pPr>
              <a:defRPr sz="5734"/>
            </a:lvl6pPr>
            <a:lvl7pPr>
              <a:defRPr sz="5734"/>
            </a:lvl7pPr>
            <a:lvl8pPr>
              <a:defRPr sz="5734"/>
            </a:lvl8pPr>
            <a:lvl9pPr>
              <a:defRPr sz="5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26F417-977D-42A7-B6C5-BE487F3A6E0F}"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7667" b="1"/>
            </a:lvl1pPr>
            <a:lvl2pPr marL="1463113" indent="0">
              <a:buNone/>
              <a:defRPr sz="6400" b="1"/>
            </a:lvl2pPr>
            <a:lvl3pPr marL="2926226" indent="0">
              <a:buNone/>
              <a:defRPr sz="5734" b="1"/>
            </a:lvl3pPr>
            <a:lvl4pPr marL="4389339" indent="0">
              <a:buNone/>
              <a:defRPr sz="5134" b="1"/>
            </a:lvl4pPr>
            <a:lvl5pPr marL="5852453" indent="0">
              <a:buNone/>
              <a:defRPr sz="5134" b="1"/>
            </a:lvl5pPr>
            <a:lvl6pPr marL="7315566" indent="0">
              <a:buNone/>
              <a:defRPr sz="5134" b="1"/>
            </a:lvl6pPr>
            <a:lvl7pPr marL="8778679" indent="0">
              <a:buNone/>
              <a:defRPr sz="5134" b="1"/>
            </a:lvl7pPr>
            <a:lvl8pPr marL="10241792" indent="0">
              <a:buNone/>
              <a:defRPr sz="5134" b="1"/>
            </a:lvl8pPr>
            <a:lvl9pPr marL="11704905" indent="0">
              <a:buNone/>
              <a:defRPr sz="5134"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7667"/>
            </a:lvl1pPr>
            <a:lvl2pPr>
              <a:defRPr sz="6400"/>
            </a:lvl2pPr>
            <a:lvl3pPr>
              <a:defRPr sz="5734"/>
            </a:lvl3pPr>
            <a:lvl4pPr>
              <a:defRPr sz="5134"/>
            </a:lvl4pPr>
            <a:lvl5pPr>
              <a:defRPr sz="5134"/>
            </a:lvl5pPr>
            <a:lvl6pPr>
              <a:defRPr sz="5134"/>
            </a:lvl6pPr>
            <a:lvl7pPr>
              <a:defRPr sz="5134"/>
            </a:lvl7pPr>
            <a:lvl8pPr>
              <a:defRPr sz="5134"/>
            </a:lvl8pPr>
            <a:lvl9pPr>
              <a:defRPr sz="5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7667" b="1"/>
            </a:lvl1pPr>
            <a:lvl2pPr marL="1463113" indent="0">
              <a:buNone/>
              <a:defRPr sz="6400" b="1"/>
            </a:lvl2pPr>
            <a:lvl3pPr marL="2926226" indent="0">
              <a:buNone/>
              <a:defRPr sz="5734" b="1"/>
            </a:lvl3pPr>
            <a:lvl4pPr marL="4389339" indent="0">
              <a:buNone/>
              <a:defRPr sz="5134" b="1"/>
            </a:lvl4pPr>
            <a:lvl5pPr marL="5852453" indent="0">
              <a:buNone/>
              <a:defRPr sz="5134" b="1"/>
            </a:lvl5pPr>
            <a:lvl6pPr marL="7315566" indent="0">
              <a:buNone/>
              <a:defRPr sz="5134" b="1"/>
            </a:lvl6pPr>
            <a:lvl7pPr marL="8778679" indent="0">
              <a:buNone/>
              <a:defRPr sz="5134" b="1"/>
            </a:lvl7pPr>
            <a:lvl8pPr marL="10241792" indent="0">
              <a:buNone/>
              <a:defRPr sz="5134" b="1"/>
            </a:lvl8pPr>
            <a:lvl9pPr marL="11704905" indent="0">
              <a:buNone/>
              <a:defRPr sz="5134"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7667"/>
            </a:lvl1pPr>
            <a:lvl2pPr>
              <a:defRPr sz="6400"/>
            </a:lvl2pPr>
            <a:lvl3pPr>
              <a:defRPr sz="5734"/>
            </a:lvl3pPr>
            <a:lvl4pPr>
              <a:defRPr sz="5134"/>
            </a:lvl4pPr>
            <a:lvl5pPr>
              <a:defRPr sz="5134"/>
            </a:lvl5pPr>
            <a:lvl6pPr>
              <a:defRPr sz="5134"/>
            </a:lvl6pPr>
            <a:lvl7pPr>
              <a:defRPr sz="5134"/>
            </a:lvl7pPr>
            <a:lvl8pPr>
              <a:defRPr sz="5134"/>
            </a:lvl8pPr>
            <a:lvl9pPr>
              <a:defRPr sz="5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6F417-977D-42A7-B6C5-BE487F3A6E0F}"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6F417-977D-42A7-B6C5-BE487F3A6E0F}"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6F417-977D-42A7-B6C5-BE487F3A6E0F}"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870180" y="873762"/>
            <a:ext cx="18402300" cy="18729961"/>
          </a:xfrm>
        </p:spPr>
        <p:txBody>
          <a:bodyPr/>
          <a:lstStyle>
            <a:lvl1pPr>
              <a:defRPr sz="10267"/>
            </a:lvl1pPr>
            <a:lvl2pPr>
              <a:defRPr sz="8934"/>
            </a:lvl2pPr>
            <a:lvl3pPr>
              <a:defRPr sz="7667"/>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467"/>
            </a:lvl1pPr>
            <a:lvl2pPr marL="1463113" indent="0">
              <a:buNone/>
              <a:defRPr sz="3867"/>
            </a:lvl2pPr>
            <a:lvl3pPr marL="2926226" indent="0">
              <a:buNone/>
              <a:defRPr sz="3200"/>
            </a:lvl3pPr>
            <a:lvl4pPr marL="4389339" indent="0">
              <a:buNone/>
              <a:defRPr sz="2867"/>
            </a:lvl4pPr>
            <a:lvl5pPr marL="5852453" indent="0">
              <a:buNone/>
              <a:defRPr sz="2867"/>
            </a:lvl5pPr>
            <a:lvl6pPr marL="7315566" indent="0">
              <a:buNone/>
              <a:defRPr sz="2867"/>
            </a:lvl6pPr>
            <a:lvl7pPr marL="8778679" indent="0">
              <a:buNone/>
              <a:defRPr sz="2867"/>
            </a:lvl7pPr>
            <a:lvl8pPr marL="10241792" indent="0">
              <a:buNone/>
              <a:defRPr sz="2867"/>
            </a:lvl8pPr>
            <a:lvl9pPr marL="11704905" indent="0">
              <a:buNone/>
              <a:defRPr sz="2867"/>
            </a:lvl9pPr>
          </a:lstStyle>
          <a:p>
            <a:pPr lvl="0"/>
            <a:r>
              <a:rPr lang="en-US"/>
              <a:t>Click to edit Master text styles</a:t>
            </a:r>
          </a:p>
        </p:txBody>
      </p:sp>
      <p:sp>
        <p:nvSpPr>
          <p:cNvPr id="5" name="Date Placeholder 4"/>
          <p:cNvSpPr>
            <a:spLocks noGrp="1"/>
          </p:cNvSpPr>
          <p:nvPr>
            <p:ph type="dt" sz="half" idx="10"/>
          </p:nvPr>
        </p:nvSpPr>
        <p:spPr/>
        <p:txBody>
          <a:bodyPr/>
          <a:lstStyle/>
          <a:p>
            <a:fld id="{2D26F417-977D-42A7-B6C5-BE487F3A6E0F}"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0267"/>
            </a:lvl1pPr>
            <a:lvl2pPr marL="1463113" indent="0">
              <a:buNone/>
              <a:defRPr sz="8934"/>
            </a:lvl2pPr>
            <a:lvl3pPr marL="2926226" indent="0">
              <a:buNone/>
              <a:defRPr sz="7667"/>
            </a:lvl3pPr>
            <a:lvl4pPr marL="4389339" indent="0">
              <a:buNone/>
              <a:defRPr sz="6400"/>
            </a:lvl4pPr>
            <a:lvl5pPr marL="5852453" indent="0">
              <a:buNone/>
              <a:defRPr sz="6400"/>
            </a:lvl5pPr>
            <a:lvl6pPr marL="7315566" indent="0">
              <a:buNone/>
              <a:defRPr sz="6400"/>
            </a:lvl6pPr>
            <a:lvl7pPr marL="8778679" indent="0">
              <a:buNone/>
              <a:defRPr sz="6400"/>
            </a:lvl7pPr>
            <a:lvl8pPr marL="10241792" indent="0">
              <a:buNone/>
              <a:defRPr sz="6400"/>
            </a:lvl8pPr>
            <a:lvl9pPr marL="11704905" indent="0">
              <a:buNone/>
              <a:defRPr sz="6400"/>
            </a:lvl9pPr>
          </a:lstStyle>
          <a:p>
            <a:endParaRPr lang="en-US"/>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467"/>
            </a:lvl1pPr>
            <a:lvl2pPr marL="1463113" indent="0">
              <a:buNone/>
              <a:defRPr sz="3867"/>
            </a:lvl2pPr>
            <a:lvl3pPr marL="2926226" indent="0">
              <a:buNone/>
              <a:defRPr sz="3200"/>
            </a:lvl3pPr>
            <a:lvl4pPr marL="4389339" indent="0">
              <a:buNone/>
              <a:defRPr sz="2867"/>
            </a:lvl4pPr>
            <a:lvl5pPr marL="5852453" indent="0">
              <a:buNone/>
              <a:defRPr sz="2867"/>
            </a:lvl5pPr>
            <a:lvl6pPr marL="7315566" indent="0">
              <a:buNone/>
              <a:defRPr sz="2867"/>
            </a:lvl6pPr>
            <a:lvl7pPr marL="8778679" indent="0">
              <a:buNone/>
              <a:defRPr sz="2867"/>
            </a:lvl7pPr>
            <a:lvl8pPr marL="10241792" indent="0">
              <a:buNone/>
              <a:defRPr sz="2867"/>
            </a:lvl8pPr>
            <a:lvl9pPr marL="11704905" indent="0">
              <a:buNone/>
              <a:defRPr sz="2867"/>
            </a:lvl9pPr>
          </a:lstStyle>
          <a:p>
            <a:pPr lvl="0"/>
            <a:r>
              <a:rPr lang="en-US"/>
              <a:t>Click to edit Master text styles</a:t>
            </a:r>
          </a:p>
        </p:txBody>
      </p:sp>
      <p:sp>
        <p:nvSpPr>
          <p:cNvPr id="5" name="Date Placeholder 4"/>
          <p:cNvSpPr>
            <a:spLocks noGrp="1"/>
          </p:cNvSpPr>
          <p:nvPr>
            <p:ph type="dt" sz="half" idx="10"/>
          </p:nvPr>
        </p:nvSpPr>
        <p:spPr/>
        <p:txBody>
          <a:bodyPr/>
          <a:lstStyle/>
          <a:p>
            <a:fld id="{2D26F417-977D-42A7-B6C5-BE487F3A6E0F}"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BD394-3291-40BA-9345-7C4693277A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438912" tIns="219456" rIns="438912" bIns="219456" rtlCol="0" anchor="ctr"/>
          <a:lstStyle>
            <a:lvl1pPr algn="l">
              <a:defRPr sz="3867">
                <a:solidFill>
                  <a:schemeClr val="tx1">
                    <a:tint val="75000"/>
                  </a:schemeClr>
                </a:solidFill>
              </a:defRPr>
            </a:lvl1pPr>
          </a:lstStyle>
          <a:p>
            <a:fld id="{2D26F417-977D-42A7-B6C5-BE487F3A6E0F}" type="datetimeFigureOut">
              <a:rPr lang="en-US" smtClean="0"/>
              <a:pPr/>
              <a:t>3/16/2017</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438912" tIns="219456" rIns="438912" bIns="219456" rtlCol="0" anchor="ctr"/>
          <a:lstStyle>
            <a:lvl1pPr algn="ctr">
              <a:defRPr sz="38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438912" tIns="219456" rIns="438912" bIns="219456" rtlCol="0" anchor="ctr"/>
          <a:lstStyle>
            <a:lvl1pPr algn="r">
              <a:defRPr sz="3867">
                <a:solidFill>
                  <a:schemeClr val="tx1">
                    <a:tint val="75000"/>
                  </a:schemeClr>
                </a:solidFill>
              </a:defRPr>
            </a:lvl1pPr>
          </a:lstStyle>
          <a:p>
            <a:fld id="{16DBD394-3291-40BA-9345-7C4693277A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226" rtl="0" eaLnBrk="1" latinLnBrk="0" hangingPunct="1">
        <a:spcBef>
          <a:spcPct val="0"/>
        </a:spcBef>
        <a:buNone/>
        <a:defRPr sz="14067" kern="1200">
          <a:solidFill>
            <a:schemeClr val="tx1"/>
          </a:solidFill>
          <a:latin typeface="+mj-lt"/>
          <a:ea typeface="+mj-ea"/>
          <a:cs typeface="+mj-cs"/>
        </a:defRPr>
      </a:lvl1pPr>
    </p:titleStyle>
    <p:bodyStyle>
      <a:lvl1pPr marL="1097335" indent="-1097335" algn="l" defTabSz="2926226"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559" indent="-914446" algn="l" defTabSz="2926226"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783" indent="-731557" algn="l" defTabSz="2926226" rtl="0" eaLnBrk="1" latinLnBrk="0" hangingPunct="1">
        <a:spcBef>
          <a:spcPct val="20000"/>
        </a:spcBef>
        <a:buFont typeface="Arial" pitchFamily="34" charset="0"/>
        <a:buChar char="•"/>
        <a:defRPr sz="7667" kern="1200">
          <a:solidFill>
            <a:schemeClr val="tx1"/>
          </a:solidFill>
          <a:latin typeface="+mn-lt"/>
          <a:ea typeface="+mn-ea"/>
          <a:cs typeface="+mn-cs"/>
        </a:defRPr>
      </a:lvl3pPr>
      <a:lvl4pPr marL="5120896"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400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712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10235"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334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646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226" rtl="0" eaLnBrk="1" latinLnBrk="0" hangingPunct="1">
        <a:defRPr sz="5734" kern="1200">
          <a:solidFill>
            <a:schemeClr val="tx1"/>
          </a:solidFill>
          <a:latin typeface="+mn-lt"/>
          <a:ea typeface="+mn-ea"/>
          <a:cs typeface="+mn-cs"/>
        </a:defRPr>
      </a:lvl1pPr>
      <a:lvl2pPr marL="1463113" algn="l" defTabSz="2926226" rtl="0" eaLnBrk="1" latinLnBrk="0" hangingPunct="1">
        <a:defRPr sz="5734" kern="1200">
          <a:solidFill>
            <a:schemeClr val="tx1"/>
          </a:solidFill>
          <a:latin typeface="+mn-lt"/>
          <a:ea typeface="+mn-ea"/>
          <a:cs typeface="+mn-cs"/>
        </a:defRPr>
      </a:lvl2pPr>
      <a:lvl3pPr marL="2926226" algn="l" defTabSz="2926226" rtl="0" eaLnBrk="1" latinLnBrk="0" hangingPunct="1">
        <a:defRPr sz="5734" kern="1200">
          <a:solidFill>
            <a:schemeClr val="tx1"/>
          </a:solidFill>
          <a:latin typeface="+mn-lt"/>
          <a:ea typeface="+mn-ea"/>
          <a:cs typeface="+mn-cs"/>
        </a:defRPr>
      </a:lvl3pPr>
      <a:lvl4pPr marL="4389339" algn="l" defTabSz="2926226" rtl="0" eaLnBrk="1" latinLnBrk="0" hangingPunct="1">
        <a:defRPr sz="5734" kern="1200">
          <a:solidFill>
            <a:schemeClr val="tx1"/>
          </a:solidFill>
          <a:latin typeface="+mn-lt"/>
          <a:ea typeface="+mn-ea"/>
          <a:cs typeface="+mn-cs"/>
        </a:defRPr>
      </a:lvl4pPr>
      <a:lvl5pPr marL="5852453" algn="l" defTabSz="2926226" rtl="0" eaLnBrk="1" latinLnBrk="0" hangingPunct="1">
        <a:defRPr sz="5734" kern="1200">
          <a:solidFill>
            <a:schemeClr val="tx1"/>
          </a:solidFill>
          <a:latin typeface="+mn-lt"/>
          <a:ea typeface="+mn-ea"/>
          <a:cs typeface="+mn-cs"/>
        </a:defRPr>
      </a:lvl5pPr>
      <a:lvl6pPr marL="7315566" algn="l" defTabSz="2926226" rtl="0" eaLnBrk="1" latinLnBrk="0" hangingPunct="1">
        <a:defRPr sz="5734" kern="1200">
          <a:solidFill>
            <a:schemeClr val="tx1"/>
          </a:solidFill>
          <a:latin typeface="+mn-lt"/>
          <a:ea typeface="+mn-ea"/>
          <a:cs typeface="+mn-cs"/>
        </a:defRPr>
      </a:lvl6pPr>
      <a:lvl7pPr marL="8778679" algn="l" defTabSz="2926226" rtl="0" eaLnBrk="1" latinLnBrk="0" hangingPunct="1">
        <a:defRPr sz="5734" kern="1200">
          <a:solidFill>
            <a:schemeClr val="tx1"/>
          </a:solidFill>
          <a:latin typeface="+mn-lt"/>
          <a:ea typeface="+mn-ea"/>
          <a:cs typeface="+mn-cs"/>
        </a:defRPr>
      </a:lvl7pPr>
      <a:lvl8pPr marL="10241792" algn="l" defTabSz="2926226" rtl="0" eaLnBrk="1" latinLnBrk="0" hangingPunct="1">
        <a:defRPr sz="5734" kern="1200">
          <a:solidFill>
            <a:schemeClr val="tx1"/>
          </a:solidFill>
          <a:latin typeface="+mn-lt"/>
          <a:ea typeface="+mn-ea"/>
          <a:cs typeface="+mn-cs"/>
        </a:defRPr>
      </a:lvl8pPr>
      <a:lvl9pPr marL="11704905" algn="l" defTabSz="2926226"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19200" y="2973543"/>
            <a:ext cx="9144000" cy="728533"/>
          </a:xfrm>
          <a:prstGeom prst="rect">
            <a:avLst/>
          </a:prstGeom>
          <a:solidFill>
            <a:srgbClr val="4E2A84"/>
          </a:solidFill>
        </p:spPr>
        <p:txBody>
          <a:bodyPr wrap="square" rtlCol="0">
            <a:spAutoFit/>
          </a:bodyPr>
          <a:lstStyle/>
          <a:p>
            <a:pPr algn="ctr"/>
            <a:r>
              <a:rPr lang="en-US" sz="4134" b="1" dirty="0">
                <a:solidFill>
                  <a:schemeClr val="bg1"/>
                </a:solidFill>
                <a:latin typeface="Helvetica" panose="020B0604020202020204" pitchFamily="34" charset="0"/>
                <a:cs typeface="Helvetica" panose="020B0604020202020204" pitchFamily="34" charset="0"/>
              </a:rPr>
              <a:t>Abstract</a:t>
            </a:r>
          </a:p>
        </p:txBody>
      </p:sp>
      <p:sp>
        <p:nvSpPr>
          <p:cNvPr id="44" name="TextBox 43"/>
          <p:cNvSpPr txBox="1"/>
          <p:nvPr/>
        </p:nvSpPr>
        <p:spPr>
          <a:xfrm>
            <a:off x="11868376" y="2953357"/>
            <a:ext cx="9144000" cy="728533"/>
          </a:xfrm>
          <a:prstGeom prst="rect">
            <a:avLst/>
          </a:prstGeom>
          <a:solidFill>
            <a:srgbClr val="4E2A84"/>
          </a:solidFill>
        </p:spPr>
        <p:txBody>
          <a:bodyPr wrap="square" rtlCol="0">
            <a:spAutoFit/>
          </a:bodyPr>
          <a:lstStyle/>
          <a:p>
            <a:pPr algn="ctr"/>
            <a:r>
              <a:rPr lang="en-US" sz="4134" b="1" dirty="0">
                <a:solidFill>
                  <a:schemeClr val="bg1"/>
                </a:solidFill>
                <a:latin typeface="Helvetica" panose="020B0604020202020204" pitchFamily="34" charset="0"/>
                <a:cs typeface="Helvetica" panose="020B0604020202020204" pitchFamily="34" charset="0"/>
              </a:rPr>
              <a:t>Feature Extraction</a:t>
            </a:r>
          </a:p>
        </p:txBody>
      </p:sp>
      <p:sp>
        <p:nvSpPr>
          <p:cNvPr id="45" name="TextBox 44"/>
          <p:cNvSpPr txBox="1"/>
          <p:nvPr/>
        </p:nvSpPr>
        <p:spPr>
          <a:xfrm>
            <a:off x="22707600" y="2953357"/>
            <a:ext cx="9144000" cy="728533"/>
          </a:xfrm>
          <a:prstGeom prst="rect">
            <a:avLst/>
          </a:prstGeom>
          <a:solidFill>
            <a:srgbClr val="4E2A84"/>
          </a:solidFill>
        </p:spPr>
        <p:txBody>
          <a:bodyPr wrap="square" rtlCol="0">
            <a:spAutoFit/>
          </a:bodyPr>
          <a:lstStyle/>
          <a:p>
            <a:pPr algn="ctr"/>
            <a:r>
              <a:rPr lang="en-US" sz="4134" b="1" dirty="0">
                <a:solidFill>
                  <a:schemeClr val="bg1"/>
                </a:solidFill>
                <a:latin typeface="Helvetica" panose="020B0604020202020204" pitchFamily="34" charset="0"/>
                <a:cs typeface="Helvetica" panose="020B0604020202020204" pitchFamily="34" charset="0"/>
              </a:rPr>
              <a:t>Results</a:t>
            </a:r>
          </a:p>
        </p:txBody>
      </p:sp>
      <p:sp>
        <p:nvSpPr>
          <p:cNvPr id="47" name="TextBox 46"/>
          <p:cNvSpPr txBox="1"/>
          <p:nvPr/>
        </p:nvSpPr>
        <p:spPr>
          <a:xfrm>
            <a:off x="1143000" y="11363309"/>
            <a:ext cx="8991600" cy="1897699"/>
          </a:xfrm>
          <a:prstGeom prst="rect">
            <a:avLst/>
          </a:prstGeom>
          <a:solidFill>
            <a:schemeClr val="bg1"/>
          </a:solidFill>
        </p:spPr>
        <p:txBody>
          <a:bodyPr wrap="square" rtlCol="0">
            <a:spAutoFit/>
          </a:bodyPr>
          <a:lstStyle/>
          <a:p>
            <a:pPr algn="ctr"/>
            <a:r>
              <a:rPr lang="en-US" sz="2933" b="1" dirty="0">
                <a:latin typeface="Helvetica" panose="020B0604020202020204" pitchFamily="34" charset="0"/>
                <a:cs typeface="Helvetica" panose="020B0604020202020204" pitchFamily="34" charset="0"/>
              </a:rPr>
              <a:t>Project Goals</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Compare different genre classification models</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See if source separation improves classification</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Compare HPSS to REPET</a:t>
            </a:r>
          </a:p>
        </p:txBody>
      </p:sp>
      <p:sp>
        <p:nvSpPr>
          <p:cNvPr id="49" name="TextBox 48"/>
          <p:cNvSpPr txBox="1"/>
          <p:nvPr/>
        </p:nvSpPr>
        <p:spPr>
          <a:xfrm>
            <a:off x="22555200" y="17040818"/>
            <a:ext cx="9144000" cy="605422"/>
          </a:xfrm>
          <a:prstGeom prst="rect">
            <a:avLst/>
          </a:prstGeom>
          <a:solidFill>
            <a:srgbClr val="4E2A84"/>
          </a:solidFill>
        </p:spPr>
        <p:txBody>
          <a:bodyPr wrap="square" rtlCol="0">
            <a:spAutoFit/>
          </a:bodyPr>
          <a:lstStyle/>
          <a:p>
            <a:pPr algn="ctr"/>
            <a:r>
              <a:rPr lang="en-US" sz="3334" b="1" dirty="0">
                <a:solidFill>
                  <a:schemeClr val="bg1"/>
                </a:solidFill>
                <a:latin typeface="Helvetica" panose="020B0604020202020204" pitchFamily="34" charset="0"/>
                <a:cs typeface="Helvetica" panose="020B0604020202020204" pitchFamily="34" charset="0"/>
              </a:rPr>
              <a:t>References</a:t>
            </a:r>
          </a:p>
        </p:txBody>
      </p:sp>
      <p:grpSp>
        <p:nvGrpSpPr>
          <p:cNvPr id="15" name="Group 7"/>
          <p:cNvGrpSpPr/>
          <p:nvPr/>
        </p:nvGrpSpPr>
        <p:grpSpPr>
          <a:xfrm>
            <a:off x="24739600" y="472758"/>
            <a:ext cx="9042400" cy="1742420"/>
            <a:chOff x="3200400" y="2108200"/>
            <a:chExt cx="13563600" cy="261363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0" y="2108200"/>
              <a:ext cx="7970156" cy="1752600"/>
            </a:xfrm>
            <a:prstGeom prst="rect">
              <a:avLst/>
            </a:prstGeom>
            <a:noFill/>
            <a:ln w="9525">
              <a:noFill/>
              <a:miter lim="800000"/>
              <a:headEnd/>
              <a:tailEnd/>
            </a:ln>
          </p:spPr>
        </p:pic>
        <p:sp>
          <p:nvSpPr>
            <p:cNvPr id="17" name="TextBox 16"/>
            <p:cNvSpPr txBox="1"/>
            <p:nvPr/>
          </p:nvSpPr>
          <p:spPr>
            <a:xfrm>
              <a:off x="5105400" y="3937000"/>
              <a:ext cx="11658600" cy="784830"/>
            </a:xfrm>
            <a:prstGeom prst="rect">
              <a:avLst/>
            </a:prstGeom>
            <a:noFill/>
          </p:spPr>
          <p:txBody>
            <a:bodyPr wrap="square" rtlCol="0">
              <a:spAutoFit/>
            </a:bodyPr>
            <a:lstStyle/>
            <a:p>
              <a:r>
                <a:rPr lang="en-US" sz="2800" b="1" dirty="0">
                  <a:solidFill>
                    <a:schemeClr val="bg1"/>
                  </a:solidFill>
                  <a:latin typeface="Helvetica" panose="020B0604020202020204" pitchFamily="34" charset="0"/>
                  <a:cs typeface="Helvetica" panose="020B0604020202020204" pitchFamily="34" charset="0"/>
                </a:rPr>
                <a:t>Biomedical Engineering</a:t>
              </a:r>
            </a:p>
          </p:txBody>
        </p:sp>
      </p:grpSp>
      <p:sp>
        <p:nvSpPr>
          <p:cNvPr id="21" name="Rectangle 20"/>
          <p:cNvSpPr/>
          <p:nvPr/>
        </p:nvSpPr>
        <p:spPr>
          <a:xfrm>
            <a:off x="0" y="-27207"/>
            <a:ext cx="32918400" cy="2844800"/>
          </a:xfrm>
          <a:prstGeom prst="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latin typeface="Helvetica" panose="020B0604020202020204" pitchFamily="34" charset="0"/>
              <a:cs typeface="Helvetica" panose="020B0604020202020204" pitchFamily="34" charset="0"/>
            </a:endParaRPr>
          </a:p>
        </p:txBody>
      </p:sp>
      <p:sp>
        <p:nvSpPr>
          <p:cNvPr id="26" name="TextBox 25"/>
          <p:cNvSpPr txBox="1"/>
          <p:nvPr/>
        </p:nvSpPr>
        <p:spPr>
          <a:xfrm>
            <a:off x="1828800" y="493010"/>
            <a:ext cx="29260800" cy="1949316"/>
          </a:xfrm>
          <a:prstGeom prst="rect">
            <a:avLst/>
          </a:prstGeom>
          <a:noFill/>
        </p:spPr>
        <p:txBody>
          <a:bodyPr wrap="square" rtlCol="0">
            <a:spAutoFit/>
          </a:bodyPr>
          <a:lstStyle/>
          <a:p>
            <a:pPr algn="ctr"/>
            <a:r>
              <a:rPr lang="en-US" sz="5400" dirty="0">
                <a:solidFill>
                  <a:schemeClr val="bg1"/>
                </a:solidFill>
                <a:latin typeface="Helvetica" panose="020B0604020202020204" pitchFamily="34" charset="0"/>
                <a:cs typeface="Helvetica" panose="020B0604020202020204" pitchFamily="34" charset="0"/>
              </a:rPr>
              <a:t>The Effects of Source Separation on Genre Classification</a:t>
            </a:r>
          </a:p>
          <a:p>
            <a:pPr algn="ctr"/>
            <a:r>
              <a:rPr lang="en-US" sz="3734" dirty="0">
                <a:solidFill>
                  <a:schemeClr val="bg1"/>
                </a:solidFill>
                <a:latin typeface="Helvetica" panose="020B0604020202020204" pitchFamily="34" charset="0"/>
                <a:cs typeface="Helvetica" panose="020B0604020202020204" pitchFamily="34" charset="0"/>
              </a:rPr>
              <a:t>Daniel Perlovsky, Daniel Thomas and Oliver Goodman</a:t>
            </a:r>
          </a:p>
          <a:p>
            <a:pPr algn="ctr"/>
            <a:r>
              <a:rPr lang="en-US" sz="2933" dirty="0">
                <a:solidFill>
                  <a:schemeClr val="bg1"/>
                </a:solidFill>
                <a:latin typeface="Helvetica" panose="020B0604020202020204" pitchFamily="34" charset="0"/>
                <a:cs typeface="Helvetica" panose="020B0604020202020204" pitchFamily="34" charset="0"/>
              </a:rPr>
              <a:t>EECS 352, Winter 2017, Instructor Bryan Pardo</a:t>
            </a:r>
          </a:p>
        </p:txBody>
      </p:sp>
      <p:sp>
        <p:nvSpPr>
          <p:cNvPr id="2" name="TextBox 1"/>
          <p:cNvSpPr txBox="1"/>
          <p:nvPr/>
        </p:nvSpPr>
        <p:spPr>
          <a:xfrm>
            <a:off x="1458495" y="4008086"/>
            <a:ext cx="8788400" cy="6288773"/>
          </a:xfrm>
          <a:prstGeom prst="rect">
            <a:avLst/>
          </a:prstGeom>
          <a:noFill/>
        </p:spPr>
        <p:txBody>
          <a:bodyPr wrap="square" rtlCol="0" anchor="ctr">
            <a:spAutoFit/>
          </a:bodyPr>
          <a:lstStyle/>
          <a:p>
            <a:pPr algn="just"/>
            <a:r>
              <a:rPr lang="en-US" sz="2400" dirty="0">
                <a:latin typeface="Helvetica" panose="020B0604020202020204" pitchFamily="34" charset="0"/>
                <a:cs typeface="Helvetica" panose="020B0604020202020204" pitchFamily="34" charset="0"/>
              </a:rPr>
              <a:t>This project aims to answer the question: do source separation techniques aid in genre classification? Past studies have examined the effects of genre classification using harmonic-percussive source separation. This project reexamines this approach with more modernized source separation algorithms: </a:t>
            </a:r>
            <a:r>
              <a:rPr lang="en-US" sz="2400" dirty="0" err="1">
                <a:latin typeface="Helvetica" panose="020B0604020202020204" pitchFamily="34" charset="0"/>
                <a:cs typeface="Helvetica" panose="020B0604020202020204" pitchFamily="34" charset="0"/>
              </a:rPr>
              <a:t>Librosa’s</a:t>
            </a:r>
            <a:r>
              <a:rPr lang="en-US" sz="2400" dirty="0">
                <a:latin typeface="Helvetica" panose="020B0604020202020204" pitchFamily="34" charset="0"/>
                <a:cs typeface="Helvetica" panose="020B0604020202020204" pitchFamily="34" charset="0"/>
              </a:rPr>
              <a:t> harmonic-percussive source separation and </a:t>
            </a:r>
            <a:r>
              <a:rPr lang="en-US" sz="2400" dirty="0" err="1">
                <a:latin typeface="Helvetica" panose="020B0604020202020204" pitchFamily="34" charset="0"/>
                <a:cs typeface="Helvetica" panose="020B0604020202020204" pitchFamily="34" charset="0"/>
              </a:rPr>
              <a:t>REpeating</a:t>
            </a:r>
            <a:r>
              <a:rPr lang="en-US" sz="2400" dirty="0">
                <a:latin typeface="Helvetica" panose="020B0604020202020204" pitchFamily="34" charset="0"/>
                <a:cs typeface="Helvetica" panose="020B0604020202020204" pitchFamily="34" charset="0"/>
              </a:rPr>
              <a:t> Pattern Extraction Technique (REPET). Both surface and rhythmic features were extracted from each separation and compared the results over three types of models: nearest-neighbor, Gaussian Naive Bayes, and a support vector classification. The performance of each of these models has been evaluated based on examining the accuracy of their predictions and their respective confusion matrices, ultimately examining which source separation is more effective in genre classification.</a:t>
            </a:r>
          </a:p>
          <a:p>
            <a:r>
              <a:rPr lang="en-US" sz="2133" dirty="0">
                <a:latin typeface="Helvetica" panose="020B0604020202020204" pitchFamily="34" charset="0"/>
                <a:cs typeface="Helvetica" panose="020B0604020202020204" pitchFamily="34" charset="0"/>
              </a:rPr>
              <a:t/>
            </a:r>
            <a:br>
              <a:rPr lang="en-US" sz="2133" dirty="0">
                <a:latin typeface="Helvetica" panose="020B0604020202020204" pitchFamily="34" charset="0"/>
                <a:cs typeface="Helvetica" panose="020B0604020202020204" pitchFamily="34" charset="0"/>
              </a:rPr>
            </a:br>
            <a:endParaRPr lang="en-US" sz="2133" dirty="0">
              <a:latin typeface="Helvetica" panose="020B0604020202020204" pitchFamily="34" charset="0"/>
              <a:cs typeface="Helvetica" panose="020B0604020202020204" pitchFamily="34" charset="0"/>
            </a:endParaRPr>
          </a:p>
        </p:txBody>
      </p:sp>
      <p:sp>
        <p:nvSpPr>
          <p:cNvPr id="27" name="TextBox 26"/>
          <p:cNvSpPr txBox="1"/>
          <p:nvPr/>
        </p:nvSpPr>
        <p:spPr>
          <a:xfrm>
            <a:off x="1102895" y="10320549"/>
            <a:ext cx="9144000" cy="728533"/>
          </a:xfrm>
          <a:prstGeom prst="rect">
            <a:avLst/>
          </a:prstGeom>
          <a:solidFill>
            <a:srgbClr val="4E2A84"/>
          </a:solidFill>
        </p:spPr>
        <p:txBody>
          <a:bodyPr wrap="square" rtlCol="0">
            <a:spAutoFit/>
          </a:bodyPr>
          <a:lstStyle/>
          <a:p>
            <a:pPr algn="ctr"/>
            <a:r>
              <a:rPr lang="en-US" sz="4134" b="1" dirty="0">
                <a:solidFill>
                  <a:schemeClr val="bg1"/>
                </a:solidFill>
                <a:latin typeface="Helvetica" panose="020B0604020202020204" pitchFamily="34" charset="0"/>
                <a:cs typeface="Helvetica" panose="020B0604020202020204" pitchFamily="34" charset="0"/>
              </a:rPr>
              <a:t>Introduction</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6200" y="3895373"/>
            <a:ext cx="8686800" cy="556038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13821" y="9712237"/>
            <a:ext cx="4052131" cy="358828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75453" y="9848938"/>
            <a:ext cx="4089400" cy="3590266"/>
          </a:xfrm>
          <a:prstGeom prst="rect">
            <a:avLst/>
          </a:prstGeom>
        </p:spPr>
      </p:pic>
      <p:sp>
        <p:nvSpPr>
          <p:cNvPr id="34" name="TextBox 33"/>
          <p:cNvSpPr txBox="1"/>
          <p:nvPr/>
        </p:nvSpPr>
        <p:spPr>
          <a:xfrm>
            <a:off x="1219200" y="13979171"/>
            <a:ext cx="9144000" cy="728533"/>
          </a:xfrm>
          <a:prstGeom prst="rect">
            <a:avLst/>
          </a:prstGeom>
          <a:solidFill>
            <a:srgbClr val="4E2A84"/>
          </a:solidFill>
        </p:spPr>
        <p:txBody>
          <a:bodyPr wrap="square" rtlCol="0">
            <a:spAutoFit/>
          </a:bodyPr>
          <a:lstStyle/>
          <a:p>
            <a:pPr algn="ctr"/>
            <a:r>
              <a:rPr lang="en-US" sz="4134" b="1" dirty="0">
                <a:solidFill>
                  <a:schemeClr val="bg1"/>
                </a:solidFill>
                <a:latin typeface="Helvetica" panose="020B0604020202020204" pitchFamily="34" charset="0"/>
                <a:cs typeface="Helvetica" panose="020B0604020202020204" pitchFamily="34" charset="0"/>
              </a:rPr>
              <a:t>Classification</a:t>
            </a:r>
          </a:p>
        </p:txBody>
      </p:sp>
      <p:sp>
        <p:nvSpPr>
          <p:cNvPr id="35" name="TextBox 34"/>
          <p:cNvSpPr txBox="1"/>
          <p:nvPr/>
        </p:nvSpPr>
        <p:spPr>
          <a:xfrm>
            <a:off x="22926869" y="13559971"/>
            <a:ext cx="8686800" cy="3251724"/>
          </a:xfrm>
          <a:prstGeom prst="rect">
            <a:avLst/>
          </a:prstGeom>
          <a:solidFill>
            <a:schemeClr val="bg1"/>
          </a:solidFill>
        </p:spPr>
        <p:txBody>
          <a:bodyPr wrap="square" rtlCol="0">
            <a:spAutoFit/>
          </a:bodyPr>
          <a:lstStyle/>
          <a:p>
            <a:pPr algn="ctr"/>
            <a:r>
              <a:rPr lang="en-US" sz="2933" b="1" dirty="0">
                <a:latin typeface="Helvetica" panose="020B0604020202020204" pitchFamily="34" charset="0"/>
                <a:cs typeface="Helvetica" panose="020B0604020202020204" pitchFamily="34" charset="0"/>
              </a:rPr>
              <a:t>Conclusions</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REPET Background and Combo marginally more accurate</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HPSS is not more accurate</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Classical and metal easier to classify</a:t>
            </a:r>
          </a:p>
          <a:p>
            <a:pPr marL="381019" indent="-381019">
              <a:buFont typeface="Arial" panose="020B0604020202020204" pitchFamily="34" charset="0"/>
              <a:buChar char="•"/>
            </a:pPr>
            <a:r>
              <a:rPr lang="en-US" sz="2933" b="1" dirty="0">
                <a:latin typeface="Helvetica" panose="020B0604020202020204" pitchFamily="34" charset="0"/>
                <a:cs typeface="Helvetica" panose="020B0604020202020204" pitchFamily="34" charset="0"/>
              </a:rPr>
              <a:t>Source Separation does not have a positive effect on genre classification</a:t>
            </a:r>
          </a:p>
        </p:txBody>
      </p:sp>
      <p:sp>
        <p:nvSpPr>
          <p:cNvPr id="36" name="TextBox 35"/>
          <p:cNvSpPr txBox="1"/>
          <p:nvPr/>
        </p:nvSpPr>
        <p:spPr>
          <a:xfrm>
            <a:off x="22713820" y="17846981"/>
            <a:ext cx="8899849" cy="2800767"/>
          </a:xfrm>
          <a:prstGeom prst="rect">
            <a:avLst/>
          </a:prstGeom>
          <a:solidFill>
            <a:schemeClr val="bg1"/>
          </a:solidFill>
        </p:spPr>
        <p:txBody>
          <a:bodyPr wrap="square" rtlCol="0">
            <a:spAutoFit/>
          </a:bodyPr>
          <a:lstStyle/>
          <a:p>
            <a:r>
              <a:rPr lang="en-US" sz="1600" dirty="0"/>
              <a:t>[1] G.A. </a:t>
            </a:r>
            <a:r>
              <a:rPr lang="en-US" sz="1600" dirty="0" err="1"/>
              <a:t>Tzanetakis</a:t>
            </a:r>
            <a:r>
              <a:rPr lang="en-US" sz="1600" dirty="0"/>
              <a:t>, G. </a:t>
            </a:r>
            <a:r>
              <a:rPr lang="en-US" sz="1600" dirty="0" err="1"/>
              <a:t>Essel</a:t>
            </a:r>
            <a:r>
              <a:rPr lang="en-US" sz="1600" dirty="0"/>
              <a:t>, P. Cook,  </a:t>
            </a:r>
            <a:r>
              <a:rPr lang="en-US" sz="1600" i="1" dirty="0"/>
              <a:t>Automatic Musical Genre Classification Of Audio Signals</a:t>
            </a:r>
            <a:endParaRPr lang="en-US" sz="1600" dirty="0"/>
          </a:p>
          <a:p>
            <a:r>
              <a:rPr lang="en-US" sz="1600" dirty="0"/>
              <a:t>[2] G.A. </a:t>
            </a:r>
            <a:r>
              <a:rPr lang="en-US" sz="1600" dirty="0" err="1"/>
              <a:t>Tzanetakis</a:t>
            </a:r>
            <a:r>
              <a:rPr lang="en-US" sz="1600" dirty="0"/>
              <a:t>, P. Cook, </a:t>
            </a:r>
            <a:r>
              <a:rPr lang="en-US" sz="1600" i="1" dirty="0"/>
              <a:t>Musical Genre Classification of Audio Signals </a:t>
            </a:r>
          </a:p>
          <a:p>
            <a:r>
              <a:rPr lang="en-US" sz="1600" dirty="0"/>
              <a:t>[3] P.S. </a:t>
            </a:r>
            <a:r>
              <a:rPr lang="en-US" sz="1600" dirty="0" err="1"/>
              <a:t>Lampropoulou</a:t>
            </a:r>
            <a:r>
              <a:rPr lang="en-US" sz="1600" dirty="0"/>
              <a:t>, A.S. </a:t>
            </a:r>
            <a:r>
              <a:rPr lang="en-US" sz="1600" dirty="0" err="1"/>
              <a:t>Lampropoulos</a:t>
            </a:r>
            <a:r>
              <a:rPr lang="en-US" sz="1600" dirty="0"/>
              <a:t> and G.A. </a:t>
            </a:r>
            <a:r>
              <a:rPr lang="en-US" sz="1600" dirty="0" err="1"/>
              <a:t>Tsihrintzis</a:t>
            </a:r>
            <a:r>
              <a:rPr lang="en-US" sz="1600" dirty="0"/>
              <a:t>, </a:t>
            </a:r>
            <a:r>
              <a:rPr lang="en-US" sz="1600" i="1" dirty="0"/>
              <a:t>Musical Genre Classification of Audio Data Using Source Separation Techniques</a:t>
            </a:r>
            <a:endParaRPr lang="en-US" sz="1600" dirty="0"/>
          </a:p>
          <a:p>
            <a:r>
              <a:rPr lang="en-US" sz="1600" dirty="0"/>
              <a:t>[4] C. </a:t>
            </a:r>
            <a:r>
              <a:rPr lang="en-US" sz="1600" dirty="0" err="1"/>
              <a:t>Mckay</a:t>
            </a:r>
            <a:r>
              <a:rPr lang="en-US" sz="1600" dirty="0"/>
              <a:t>, I. </a:t>
            </a:r>
            <a:r>
              <a:rPr lang="en-US" sz="1600" dirty="0" err="1"/>
              <a:t>Fujinaga</a:t>
            </a:r>
            <a:r>
              <a:rPr lang="en-US" sz="1600" dirty="0"/>
              <a:t>, </a:t>
            </a:r>
            <a:r>
              <a:rPr lang="en-US" sz="1600" i="1" dirty="0"/>
              <a:t>Automatic Genre Classification Using Large High-Level Musical Feature Sets </a:t>
            </a:r>
          </a:p>
          <a:p>
            <a:r>
              <a:rPr lang="en-US" sz="1600" dirty="0"/>
              <a:t>[5] Z </a:t>
            </a:r>
            <a:r>
              <a:rPr lang="en-US" sz="1600" dirty="0" err="1"/>
              <a:t>Rafii</a:t>
            </a:r>
            <a:r>
              <a:rPr lang="en-US" sz="1600" dirty="0"/>
              <a:t>, B. Pardo, </a:t>
            </a:r>
            <a:r>
              <a:rPr lang="en-US" sz="1600" i="1" dirty="0" err="1"/>
              <a:t>REpeating</a:t>
            </a:r>
            <a:r>
              <a:rPr lang="en-US" sz="1600" i="1" dirty="0"/>
              <a:t> Pattern Extraction Technique (REPET): A Simple Method for Music/Voice Separation</a:t>
            </a:r>
            <a:r>
              <a:rPr lang="en-US" sz="1600" dirty="0"/>
              <a:t> </a:t>
            </a:r>
          </a:p>
          <a:p>
            <a:r>
              <a:rPr lang="en-US" sz="1600" dirty="0"/>
              <a:t>[6] B. </a:t>
            </a:r>
            <a:r>
              <a:rPr lang="en-US" sz="1600" dirty="0" err="1"/>
              <a:t>McFee</a:t>
            </a:r>
            <a:r>
              <a:rPr lang="en-US" sz="1600" dirty="0"/>
              <a:t>, C. </a:t>
            </a:r>
            <a:r>
              <a:rPr lang="en-US" sz="1600" dirty="0" err="1"/>
              <a:t>Raffel</a:t>
            </a:r>
            <a:r>
              <a:rPr lang="en-US" sz="1600" dirty="0"/>
              <a:t>, D Liang, D.P.W. Ellis, M. </a:t>
            </a:r>
            <a:r>
              <a:rPr lang="en-US" sz="1600" dirty="0" err="1"/>
              <a:t>McVicar</a:t>
            </a:r>
            <a:r>
              <a:rPr lang="en-US" sz="1600" dirty="0"/>
              <a:t> , E. Battenberg, O. </a:t>
            </a:r>
            <a:r>
              <a:rPr lang="en-US" sz="1600" dirty="0" err="1"/>
              <a:t>Nietok</a:t>
            </a:r>
            <a:r>
              <a:rPr lang="en-US" sz="1600" dirty="0"/>
              <a:t>, </a:t>
            </a:r>
            <a:r>
              <a:rPr lang="en-US" sz="1600" i="1" dirty="0" err="1"/>
              <a:t>Librosa</a:t>
            </a:r>
            <a:r>
              <a:rPr lang="en-US" sz="1600" i="1" dirty="0"/>
              <a:t>: Audio and Music Signal Analysis in Python </a:t>
            </a:r>
          </a:p>
          <a:p>
            <a:r>
              <a:rPr lang="en-US" sz="1600" dirty="0"/>
              <a:t>[7] H. Tachibana, N. Ono, H. </a:t>
            </a:r>
            <a:r>
              <a:rPr lang="en-US" sz="1600" dirty="0" err="1"/>
              <a:t>Kameoka</a:t>
            </a:r>
            <a:r>
              <a:rPr lang="en-US" sz="1600" dirty="0"/>
              <a:t>, S. </a:t>
            </a:r>
            <a:r>
              <a:rPr lang="en-US" sz="1600" dirty="0" err="1"/>
              <a:t>Sagayama</a:t>
            </a:r>
            <a:r>
              <a:rPr lang="en-US" sz="1600" dirty="0"/>
              <a:t>, </a:t>
            </a:r>
            <a:r>
              <a:rPr lang="en-US" sz="1600" i="1" dirty="0"/>
              <a:t>Harmonic/Percussive Sound Separation Based on Anisotropic Smoothness of Spectrograms </a:t>
            </a:r>
            <a:endParaRPr lang="en-US" sz="1600" b="1" dirty="0">
              <a:latin typeface="Helvetica" panose="020B0604020202020204" pitchFamily="34" charset="0"/>
              <a:cs typeface="Helvetica" panose="020B0604020202020204" pitchFamily="34" charset="0"/>
            </a:endParaRPr>
          </a:p>
        </p:txBody>
      </p:sp>
      <p:sp>
        <p:nvSpPr>
          <p:cNvPr id="40" name="TextBox 39"/>
          <p:cNvSpPr txBox="1"/>
          <p:nvPr/>
        </p:nvSpPr>
        <p:spPr>
          <a:xfrm>
            <a:off x="11868377" y="3860767"/>
            <a:ext cx="9144000" cy="16340627"/>
          </a:xfrm>
          <a:prstGeom prst="rect">
            <a:avLst/>
          </a:prstGeom>
          <a:solidFill>
            <a:schemeClr val="bg1"/>
          </a:solidFill>
        </p:spPr>
        <p:txBody>
          <a:bodyPr wrap="square" rtlCol="0">
            <a:spAutoFit/>
          </a:bodyPr>
          <a:lstStyle/>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Used GTZAN Genre Classification dataset</a:t>
            </a:r>
          </a:p>
          <a:p>
            <a:pPr marL="1844132" lvl="1"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1000 audio files, each 30 seconds</a:t>
            </a:r>
          </a:p>
          <a:p>
            <a:pPr marL="1844132" lvl="1"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1844132" lvl="1"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Ran HPSS and REPET to get five source variations</a:t>
            </a: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Had 14 dimensional surface vector</a:t>
            </a:r>
          </a:p>
          <a:p>
            <a:pPr marL="1844132" lvl="1"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Broken up into surface and rhythm features</a:t>
            </a: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endParaRPr lang="en-US" sz="2933" dirty="0">
              <a:latin typeface="Helvetica" panose="020B0604020202020204" pitchFamily="34" charset="0"/>
              <a:cs typeface="Helvetica" panose="020B0604020202020204" pitchFamily="34" charset="0"/>
            </a:endParaRPr>
          </a:p>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Created 9 datasets to run models on</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Control (Original Audio Files)</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REPET Background</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REPET Foreground</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HPSS Percussive</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HPSS Harmonic</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REPET Averaged</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REPET Combined</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HPSS Averaged</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HPSS Combined</a:t>
            </a:r>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23763" y="7521421"/>
            <a:ext cx="8178799" cy="4372077"/>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23763" y="12058348"/>
            <a:ext cx="8203687" cy="2777024"/>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34740" y="5023782"/>
            <a:ext cx="9156845" cy="872080"/>
          </a:xfrm>
          <a:prstGeom prst="rect">
            <a:avLst/>
          </a:prstGeom>
        </p:spPr>
      </p:pic>
      <p:sp>
        <p:nvSpPr>
          <p:cNvPr id="51" name="TextBox 50"/>
          <p:cNvSpPr txBox="1"/>
          <p:nvPr/>
        </p:nvSpPr>
        <p:spPr>
          <a:xfrm>
            <a:off x="1215189" y="15319724"/>
            <a:ext cx="8919411" cy="2800382"/>
          </a:xfrm>
          <a:prstGeom prst="rect">
            <a:avLst/>
          </a:prstGeom>
          <a:solidFill>
            <a:schemeClr val="bg1"/>
          </a:solidFill>
        </p:spPr>
        <p:txBody>
          <a:bodyPr wrap="square" rtlCol="0">
            <a:spAutoFit/>
          </a:bodyPr>
          <a:lstStyle/>
          <a:p>
            <a:pPr marL="381019" indent="-381019">
              <a:buFont typeface="Arial" panose="020B0604020202020204" pitchFamily="34" charset="0"/>
              <a:buChar char="•"/>
            </a:pPr>
            <a:r>
              <a:rPr lang="en-US" sz="2933" dirty="0">
                <a:latin typeface="Helvetica" panose="020B0604020202020204" pitchFamily="34" charset="0"/>
                <a:cs typeface="Helvetica" panose="020B0604020202020204" pitchFamily="34" charset="0"/>
              </a:rPr>
              <a:t>Used 3 Models</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Gaussian Naïve-Bayes</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K-Nearest Neighbor</a:t>
            </a:r>
          </a:p>
          <a:p>
            <a:pPr marL="1958438" lvl="1" indent="-495325">
              <a:buFont typeface="+mj-lt"/>
              <a:buAutoNum type="arabicPeriod"/>
            </a:pPr>
            <a:r>
              <a:rPr lang="en-US" sz="2933" dirty="0">
                <a:latin typeface="Helvetica" panose="020B0604020202020204" pitchFamily="34" charset="0"/>
                <a:cs typeface="Helvetica" panose="020B0604020202020204" pitchFamily="34" charset="0"/>
              </a:rPr>
              <a:t>Support Vector Classifier</a:t>
            </a:r>
          </a:p>
          <a:p>
            <a:pPr marL="495325" indent="-495325">
              <a:buFont typeface="Arial" panose="020B0604020202020204" pitchFamily="34" charset="0"/>
              <a:buChar char="•"/>
            </a:pPr>
            <a:r>
              <a:rPr lang="en-US" sz="2933" dirty="0">
                <a:latin typeface="Helvetica" panose="020B0604020202020204" pitchFamily="34" charset="0"/>
                <a:cs typeface="Helvetica" panose="020B0604020202020204" pitchFamily="34" charset="0"/>
              </a:rPr>
              <a:t>Training: 80% Testing: 20%</a:t>
            </a:r>
          </a:p>
          <a:p>
            <a:pPr marL="495325" indent="-495325">
              <a:buFont typeface="Arial" panose="020B0604020202020204" pitchFamily="34" charset="0"/>
              <a:buChar char="•"/>
            </a:pPr>
            <a:r>
              <a:rPr lang="en-US" sz="2933" dirty="0">
                <a:latin typeface="Helvetica" panose="020B0604020202020204" pitchFamily="34" charset="0"/>
                <a:cs typeface="Helvetica" panose="020B0604020202020204" pitchFamily="34" charset="0"/>
              </a:rPr>
              <a:t>Ran each model on each dataset 100 times</a:t>
            </a:r>
          </a:p>
        </p:txBody>
      </p:sp>
      <p:pic>
        <p:nvPicPr>
          <p:cNvPr id="32" name="Picture 2" descr="Image result for northwestern mccormick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495" y="19109936"/>
            <a:ext cx="6521932" cy="2026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308</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Emma</dc:creator>
  <cp:lastModifiedBy>University Libraries</cp:lastModifiedBy>
  <cp:revision>34</cp:revision>
  <cp:lastPrinted>2017-03-17T05:09:02Z</cp:lastPrinted>
  <dcterms:created xsi:type="dcterms:W3CDTF">2012-10-05T14:49:59Z</dcterms:created>
  <dcterms:modified xsi:type="dcterms:W3CDTF">2017-03-17T05:13:54Z</dcterms:modified>
</cp:coreProperties>
</file>