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64"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2A84"/>
    <a:srgbClr val="401F68"/>
    <a:srgbClr val="3E2979"/>
    <a:srgbClr val="571963"/>
    <a:srgbClr val="333399"/>
    <a:srgbClr val="3E29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341" autoAdjust="0"/>
  </p:normalViewPr>
  <p:slideViewPr>
    <p:cSldViewPr>
      <p:cViewPr>
        <p:scale>
          <a:sx n="20" d="100"/>
          <a:sy n="20" d="100"/>
        </p:scale>
        <p:origin x="1002" y="408"/>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8C0F34-1F24-428B-B3EF-731853D113F8}" type="datetimeFigureOut">
              <a:rPr lang="en-US" smtClean="0"/>
              <a:t>3/16/2017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9D4F92-B93C-4F8C-8A46-36A5E50743F0}" type="slidenum">
              <a:rPr lang="en-US" smtClean="0"/>
              <a:t>‹#›</a:t>
            </a:fld>
            <a:endParaRPr lang="en-US"/>
          </a:p>
        </p:txBody>
      </p:sp>
    </p:spTree>
    <p:extLst>
      <p:ext uri="{BB962C8B-B14F-4D97-AF65-F5344CB8AC3E}">
        <p14:creationId xmlns:p14="http://schemas.microsoft.com/office/powerpoint/2010/main" val="532685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9D4F92-B93C-4F8C-8A46-36A5E50743F0}" type="slidenum">
              <a:rPr lang="en-US" smtClean="0"/>
              <a:t>1</a:t>
            </a:fld>
            <a:endParaRPr lang="en-US"/>
          </a:p>
        </p:txBody>
      </p:sp>
    </p:spTree>
    <p:extLst>
      <p:ext uri="{BB962C8B-B14F-4D97-AF65-F5344CB8AC3E}">
        <p14:creationId xmlns:p14="http://schemas.microsoft.com/office/powerpoint/2010/main" val="2246413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D26F417-977D-42A7-B6C5-BE487F3A6E0F}" type="datetimeFigureOut">
              <a:rPr lang="en-US" smtClean="0"/>
              <a:pPr/>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BD394-3291-40BA-9345-7C4693277A1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26F417-977D-42A7-B6C5-BE487F3A6E0F}" type="datetimeFigureOut">
              <a:rPr lang="en-US" smtClean="0"/>
              <a:pPr/>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BD394-3291-40BA-9345-7C4693277A1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26F417-977D-42A7-B6C5-BE487F3A6E0F}" type="datetimeFigureOut">
              <a:rPr lang="en-US" smtClean="0"/>
              <a:pPr/>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BD394-3291-40BA-9345-7C4693277A1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26F417-977D-42A7-B6C5-BE487F3A6E0F}" type="datetimeFigureOut">
              <a:rPr lang="en-US" smtClean="0"/>
              <a:pPr/>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BD394-3291-40BA-9345-7C4693277A1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26F417-977D-42A7-B6C5-BE487F3A6E0F}" type="datetimeFigureOut">
              <a:rPr lang="en-US" smtClean="0"/>
              <a:pPr/>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BD394-3291-40BA-9345-7C4693277A1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D26F417-977D-42A7-B6C5-BE487F3A6E0F}" type="datetimeFigureOut">
              <a:rPr lang="en-US" smtClean="0"/>
              <a:pPr/>
              <a:t>3/16/2017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BD394-3291-40BA-9345-7C4693277A1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D26F417-977D-42A7-B6C5-BE487F3A6E0F}" type="datetimeFigureOut">
              <a:rPr lang="en-US" smtClean="0"/>
              <a:pPr/>
              <a:t>3/16/2017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DBD394-3291-40BA-9345-7C4693277A1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D26F417-977D-42A7-B6C5-BE487F3A6E0F}" type="datetimeFigureOut">
              <a:rPr lang="en-US" smtClean="0"/>
              <a:pPr/>
              <a:t>3/16/2017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DBD394-3291-40BA-9345-7C4693277A1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6F417-977D-42A7-B6C5-BE487F3A6E0F}" type="datetimeFigureOut">
              <a:rPr lang="en-US" smtClean="0"/>
              <a:pPr/>
              <a:t>3/16/2017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DBD394-3291-40BA-9345-7C4693277A1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2D26F417-977D-42A7-B6C5-BE487F3A6E0F}" type="datetimeFigureOut">
              <a:rPr lang="en-US" smtClean="0"/>
              <a:pPr/>
              <a:t>3/16/2017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BD394-3291-40BA-9345-7C4693277A1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2D26F417-977D-42A7-B6C5-BE487F3A6E0F}" type="datetimeFigureOut">
              <a:rPr lang="en-US" smtClean="0"/>
              <a:pPr/>
              <a:t>3/16/2017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BD394-3291-40BA-9345-7C4693277A1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2D26F417-977D-42A7-B6C5-BE487F3A6E0F}" type="datetimeFigureOut">
              <a:rPr lang="en-US" smtClean="0"/>
              <a:pPr/>
              <a:t>3/16/2017</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16DBD394-3291-40BA-9345-7C4693277A1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emf"/><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43891200" cy="4267200"/>
          </a:xfrm>
          <a:prstGeom prst="rect">
            <a:avLst/>
          </a:prstGeom>
          <a:solidFill>
            <a:srgbClr val="5719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panose="020B0604020202020204" pitchFamily="34" charset="0"/>
              <a:cs typeface="Helvetica" panose="020B0604020202020204" pitchFamily="34" charset="0"/>
            </a:endParaRPr>
          </a:p>
        </p:txBody>
      </p:sp>
      <p:sp>
        <p:nvSpPr>
          <p:cNvPr id="6" name="TextBox 5"/>
          <p:cNvSpPr txBox="1"/>
          <p:nvPr/>
        </p:nvSpPr>
        <p:spPr>
          <a:xfrm>
            <a:off x="0" y="550545"/>
            <a:ext cx="43891200" cy="2954655"/>
          </a:xfrm>
          <a:prstGeom prst="rect">
            <a:avLst/>
          </a:prstGeom>
          <a:noFill/>
        </p:spPr>
        <p:txBody>
          <a:bodyPr wrap="square" rtlCol="0">
            <a:spAutoFit/>
          </a:bodyPr>
          <a:lstStyle/>
          <a:p>
            <a:pPr algn="ctr"/>
            <a:r>
              <a:rPr lang="en-US" dirty="0">
                <a:solidFill>
                  <a:schemeClr val="bg1"/>
                </a:solidFill>
                <a:latin typeface="Helvetica" panose="020B0604020202020204" pitchFamily="34" charset="0"/>
                <a:cs typeface="Helvetica" panose="020B0604020202020204" pitchFamily="34" charset="0"/>
              </a:rPr>
              <a:t>POSTER TITLE</a:t>
            </a:r>
          </a:p>
          <a:p>
            <a:pPr algn="ctr"/>
            <a:r>
              <a:rPr lang="en-US" sz="5600" dirty="0">
                <a:solidFill>
                  <a:schemeClr val="bg1"/>
                </a:solidFill>
                <a:latin typeface="Helvetica" panose="020B0604020202020204" pitchFamily="34" charset="0"/>
                <a:cs typeface="Helvetica" panose="020B0604020202020204" pitchFamily="34" charset="0"/>
              </a:rPr>
              <a:t>Author List</a:t>
            </a:r>
          </a:p>
          <a:p>
            <a:pPr algn="ctr"/>
            <a:r>
              <a:rPr lang="en-US" sz="4400" dirty="0">
                <a:solidFill>
                  <a:schemeClr val="bg1"/>
                </a:solidFill>
                <a:latin typeface="Helvetica" panose="020B0604020202020204" pitchFamily="34" charset="0"/>
                <a:cs typeface="Helvetica" panose="020B0604020202020204" pitchFamily="34" charset="0"/>
              </a:rPr>
              <a:t>Department of Biomedical Engineering, Northwestern University, Evanston, IL, USA</a:t>
            </a:r>
          </a:p>
        </p:txBody>
      </p:sp>
      <p:pic>
        <p:nvPicPr>
          <p:cNvPr id="11" name="Picture 10" descr="NU_Logo_white.png"/>
          <p:cNvPicPr>
            <a:picLocks noChangeAspect="1"/>
          </p:cNvPicPr>
          <p:nvPr/>
        </p:nvPicPr>
        <p:blipFill>
          <a:blip r:embed="rId3" cstate="print"/>
          <a:stretch>
            <a:fillRect/>
          </a:stretch>
        </p:blipFill>
        <p:spPr>
          <a:xfrm>
            <a:off x="1066800" y="228600"/>
            <a:ext cx="6113233" cy="3657600"/>
          </a:xfrm>
          <a:prstGeom prst="rect">
            <a:avLst/>
          </a:prstGeom>
        </p:spPr>
      </p:pic>
      <p:sp>
        <p:nvSpPr>
          <p:cNvPr id="43" name="TextBox 42"/>
          <p:cNvSpPr txBox="1"/>
          <p:nvPr/>
        </p:nvSpPr>
        <p:spPr>
          <a:xfrm>
            <a:off x="612126" y="4699179"/>
            <a:ext cx="13716000" cy="1077218"/>
          </a:xfrm>
          <a:prstGeom prst="rect">
            <a:avLst/>
          </a:prstGeom>
          <a:solidFill>
            <a:srgbClr val="4E2A84"/>
          </a:solidFill>
        </p:spPr>
        <p:txBody>
          <a:bodyPr wrap="square" rtlCol="0">
            <a:spAutoFit/>
          </a:bodyPr>
          <a:lstStyle/>
          <a:p>
            <a:pPr algn="ctr"/>
            <a:r>
              <a:rPr lang="en-US" sz="6200" b="1" dirty="0">
                <a:solidFill>
                  <a:schemeClr val="bg1"/>
                </a:solidFill>
                <a:latin typeface="Helvetica" panose="020B0604020202020204" pitchFamily="34" charset="0"/>
                <a:cs typeface="Helvetica" panose="020B0604020202020204" pitchFamily="34" charset="0"/>
              </a:rPr>
              <a:t>Abstract</a:t>
            </a:r>
          </a:p>
        </p:txBody>
      </p:sp>
      <p:sp>
        <p:nvSpPr>
          <p:cNvPr id="44" name="TextBox 43"/>
          <p:cNvSpPr txBox="1"/>
          <p:nvPr/>
        </p:nvSpPr>
        <p:spPr>
          <a:xfrm>
            <a:off x="15087600" y="4648200"/>
            <a:ext cx="13716000" cy="1077218"/>
          </a:xfrm>
          <a:prstGeom prst="rect">
            <a:avLst/>
          </a:prstGeom>
          <a:solidFill>
            <a:srgbClr val="4E2A84"/>
          </a:solidFill>
        </p:spPr>
        <p:txBody>
          <a:bodyPr wrap="square" rtlCol="0">
            <a:spAutoFit/>
          </a:bodyPr>
          <a:lstStyle/>
          <a:p>
            <a:pPr algn="ctr"/>
            <a:r>
              <a:rPr lang="en-US" sz="6200" b="1" dirty="0">
                <a:solidFill>
                  <a:schemeClr val="bg1"/>
                </a:solidFill>
                <a:latin typeface="Helvetica" panose="020B0604020202020204" pitchFamily="34" charset="0"/>
                <a:cs typeface="Helvetica" panose="020B0604020202020204" pitchFamily="34" charset="0"/>
              </a:rPr>
              <a:t>Feature Extraction</a:t>
            </a:r>
          </a:p>
        </p:txBody>
      </p:sp>
      <p:sp>
        <p:nvSpPr>
          <p:cNvPr id="45" name="TextBox 44"/>
          <p:cNvSpPr txBox="1"/>
          <p:nvPr/>
        </p:nvSpPr>
        <p:spPr>
          <a:xfrm>
            <a:off x="29870400" y="4648200"/>
            <a:ext cx="13716000" cy="1077218"/>
          </a:xfrm>
          <a:prstGeom prst="rect">
            <a:avLst/>
          </a:prstGeom>
          <a:solidFill>
            <a:srgbClr val="4E2A84"/>
          </a:solidFill>
        </p:spPr>
        <p:txBody>
          <a:bodyPr wrap="square" rtlCol="0">
            <a:spAutoFit/>
          </a:bodyPr>
          <a:lstStyle/>
          <a:p>
            <a:pPr algn="ctr"/>
            <a:r>
              <a:rPr lang="en-US" sz="6200" b="1" dirty="0">
                <a:solidFill>
                  <a:schemeClr val="bg1"/>
                </a:solidFill>
                <a:latin typeface="Helvetica" panose="020B0604020202020204" pitchFamily="34" charset="0"/>
                <a:cs typeface="Helvetica" panose="020B0604020202020204" pitchFamily="34" charset="0"/>
              </a:rPr>
              <a:t>Results</a:t>
            </a:r>
          </a:p>
        </p:txBody>
      </p:sp>
      <p:sp>
        <p:nvSpPr>
          <p:cNvPr id="47" name="TextBox 46"/>
          <p:cNvSpPr txBox="1"/>
          <p:nvPr/>
        </p:nvSpPr>
        <p:spPr>
          <a:xfrm>
            <a:off x="497826" y="17035292"/>
            <a:ext cx="13487400" cy="2800767"/>
          </a:xfrm>
          <a:prstGeom prst="rect">
            <a:avLst/>
          </a:prstGeom>
          <a:solidFill>
            <a:schemeClr val="bg1"/>
          </a:solidFill>
        </p:spPr>
        <p:txBody>
          <a:bodyPr wrap="square" rtlCol="0">
            <a:spAutoFit/>
          </a:bodyPr>
          <a:lstStyle/>
          <a:p>
            <a:pPr algn="ctr"/>
            <a:r>
              <a:rPr lang="en-US" sz="4400" b="1" dirty="0">
                <a:latin typeface="Helvetica" panose="020B0604020202020204" pitchFamily="34" charset="0"/>
                <a:cs typeface="Helvetica" panose="020B0604020202020204" pitchFamily="34" charset="0"/>
              </a:rPr>
              <a:t>Project Goals</a:t>
            </a:r>
          </a:p>
          <a:p>
            <a:pPr marL="571500" indent="-571500">
              <a:buFont typeface="Arial" panose="020B0604020202020204" pitchFamily="34" charset="0"/>
              <a:buChar char="•"/>
            </a:pPr>
            <a:r>
              <a:rPr lang="en-US" sz="4400" dirty="0">
                <a:latin typeface="Helvetica" panose="020B0604020202020204" pitchFamily="34" charset="0"/>
                <a:cs typeface="Helvetica" panose="020B0604020202020204" pitchFamily="34" charset="0"/>
              </a:rPr>
              <a:t>Compare different genre classification models</a:t>
            </a:r>
          </a:p>
          <a:p>
            <a:pPr marL="571500" indent="-571500">
              <a:buFont typeface="Arial" panose="020B0604020202020204" pitchFamily="34" charset="0"/>
              <a:buChar char="•"/>
            </a:pPr>
            <a:r>
              <a:rPr lang="en-US" sz="4400" dirty="0">
                <a:latin typeface="Helvetica" panose="020B0604020202020204" pitchFamily="34" charset="0"/>
                <a:cs typeface="Helvetica" panose="020B0604020202020204" pitchFamily="34" charset="0"/>
              </a:rPr>
              <a:t>See if source separation improves classification</a:t>
            </a:r>
          </a:p>
          <a:p>
            <a:pPr marL="571500" indent="-571500">
              <a:buFont typeface="Arial" panose="020B0604020202020204" pitchFamily="34" charset="0"/>
              <a:buChar char="•"/>
            </a:pPr>
            <a:r>
              <a:rPr lang="en-US" sz="4400" dirty="0">
                <a:latin typeface="Helvetica" panose="020B0604020202020204" pitchFamily="34" charset="0"/>
                <a:cs typeface="Helvetica" panose="020B0604020202020204" pitchFamily="34" charset="0"/>
              </a:rPr>
              <a:t>Compare HPSS to REPET</a:t>
            </a:r>
          </a:p>
        </p:txBody>
      </p:sp>
      <p:sp>
        <p:nvSpPr>
          <p:cNvPr id="49" name="TextBox 48"/>
          <p:cNvSpPr txBox="1"/>
          <p:nvPr/>
        </p:nvSpPr>
        <p:spPr>
          <a:xfrm>
            <a:off x="29641800" y="25779391"/>
            <a:ext cx="13716000" cy="861774"/>
          </a:xfrm>
          <a:prstGeom prst="rect">
            <a:avLst/>
          </a:prstGeom>
          <a:solidFill>
            <a:srgbClr val="4E2A84"/>
          </a:solidFill>
        </p:spPr>
        <p:txBody>
          <a:bodyPr wrap="square" rtlCol="0">
            <a:spAutoFit/>
          </a:bodyPr>
          <a:lstStyle/>
          <a:p>
            <a:pPr algn="ctr"/>
            <a:r>
              <a:rPr lang="en-US" sz="5000" b="1" dirty="0">
                <a:solidFill>
                  <a:schemeClr val="bg1"/>
                </a:solidFill>
                <a:latin typeface="Helvetica" panose="020B0604020202020204" pitchFamily="34" charset="0"/>
                <a:cs typeface="Helvetica" panose="020B0604020202020204" pitchFamily="34" charset="0"/>
              </a:rPr>
              <a:t>References</a:t>
            </a:r>
          </a:p>
        </p:txBody>
      </p:sp>
      <p:grpSp>
        <p:nvGrpSpPr>
          <p:cNvPr id="15" name="Group 7"/>
          <p:cNvGrpSpPr/>
          <p:nvPr/>
        </p:nvGrpSpPr>
        <p:grpSpPr>
          <a:xfrm>
            <a:off x="34366200" y="709136"/>
            <a:ext cx="13563600" cy="2567464"/>
            <a:chOff x="3200400" y="2108200"/>
            <a:chExt cx="13563600" cy="2567464"/>
          </a:xfrm>
        </p:grpSpPr>
        <p:pic>
          <p:nvPicPr>
            <p:cNvPr id="1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200400" y="2108200"/>
              <a:ext cx="7970156" cy="1752600"/>
            </a:xfrm>
            <a:prstGeom prst="rect">
              <a:avLst/>
            </a:prstGeom>
            <a:noFill/>
            <a:ln w="9525">
              <a:noFill/>
              <a:miter lim="800000"/>
              <a:headEnd/>
              <a:tailEnd/>
            </a:ln>
          </p:spPr>
        </p:pic>
        <p:sp>
          <p:nvSpPr>
            <p:cNvPr id="17" name="TextBox 16"/>
            <p:cNvSpPr txBox="1"/>
            <p:nvPr/>
          </p:nvSpPr>
          <p:spPr>
            <a:xfrm>
              <a:off x="5105400" y="3937000"/>
              <a:ext cx="11658600" cy="738664"/>
            </a:xfrm>
            <a:prstGeom prst="rect">
              <a:avLst/>
            </a:prstGeom>
            <a:noFill/>
          </p:spPr>
          <p:txBody>
            <a:bodyPr wrap="square" rtlCol="0">
              <a:spAutoFit/>
            </a:bodyPr>
            <a:lstStyle/>
            <a:p>
              <a:r>
                <a:rPr lang="en-US" sz="4200" b="1" dirty="0">
                  <a:solidFill>
                    <a:schemeClr val="bg1"/>
                  </a:solidFill>
                  <a:latin typeface="Helvetica" panose="020B0604020202020204" pitchFamily="34" charset="0"/>
                  <a:cs typeface="Helvetica" panose="020B0604020202020204" pitchFamily="34" charset="0"/>
                </a:rPr>
                <a:t>Biomedical Engineering</a:t>
              </a:r>
            </a:p>
          </p:txBody>
        </p:sp>
      </p:grpSp>
      <p:sp>
        <p:nvSpPr>
          <p:cNvPr id="21" name="Rectangle 20"/>
          <p:cNvSpPr/>
          <p:nvPr/>
        </p:nvSpPr>
        <p:spPr>
          <a:xfrm>
            <a:off x="0" y="0"/>
            <a:ext cx="43891200" cy="4267200"/>
          </a:xfrm>
          <a:prstGeom prst="rect">
            <a:avLst/>
          </a:prstGeom>
          <a:solidFill>
            <a:srgbClr val="4E2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panose="020B0604020202020204" pitchFamily="34" charset="0"/>
              <a:cs typeface="Helvetica" panose="020B0604020202020204" pitchFamily="34" charset="0"/>
            </a:endParaRPr>
          </a:p>
        </p:txBody>
      </p:sp>
      <p:sp>
        <p:nvSpPr>
          <p:cNvPr id="26" name="TextBox 25"/>
          <p:cNvSpPr txBox="1"/>
          <p:nvPr/>
        </p:nvSpPr>
        <p:spPr>
          <a:xfrm>
            <a:off x="152400" y="702945"/>
            <a:ext cx="43891200" cy="2954655"/>
          </a:xfrm>
          <a:prstGeom prst="rect">
            <a:avLst/>
          </a:prstGeom>
          <a:noFill/>
        </p:spPr>
        <p:txBody>
          <a:bodyPr wrap="square" rtlCol="0">
            <a:spAutoFit/>
          </a:bodyPr>
          <a:lstStyle/>
          <a:p>
            <a:pPr algn="ctr"/>
            <a:r>
              <a:rPr lang="en-US" dirty="0">
                <a:solidFill>
                  <a:schemeClr val="bg1"/>
                </a:solidFill>
                <a:latin typeface="Helvetica" panose="020B0604020202020204" pitchFamily="34" charset="0"/>
                <a:cs typeface="Helvetica" panose="020B0604020202020204" pitchFamily="34" charset="0"/>
              </a:rPr>
              <a:t>The Effects of Source Separation on Genre Classification</a:t>
            </a:r>
          </a:p>
          <a:p>
            <a:pPr algn="ctr"/>
            <a:r>
              <a:rPr lang="en-US" sz="5600" dirty="0">
                <a:solidFill>
                  <a:schemeClr val="bg1"/>
                </a:solidFill>
                <a:latin typeface="Helvetica" panose="020B0604020202020204" pitchFamily="34" charset="0"/>
                <a:cs typeface="Helvetica" panose="020B0604020202020204" pitchFamily="34" charset="0"/>
              </a:rPr>
              <a:t>Daniel Perlovsky, Daniel Thomas and Oliver Goodman</a:t>
            </a:r>
          </a:p>
          <a:p>
            <a:pPr algn="ctr"/>
            <a:r>
              <a:rPr lang="en-US" sz="4400" dirty="0">
                <a:solidFill>
                  <a:schemeClr val="bg1"/>
                </a:solidFill>
                <a:latin typeface="Helvetica" panose="020B0604020202020204" pitchFamily="34" charset="0"/>
                <a:cs typeface="Helvetica" panose="020B0604020202020204" pitchFamily="34" charset="0"/>
              </a:rPr>
              <a:t>EECS 352, Winter 2017, Instructor Bryan Pardo</a:t>
            </a:r>
          </a:p>
        </p:txBody>
      </p:sp>
      <p:sp>
        <p:nvSpPr>
          <p:cNvPr id="2" name="TextBox 1"/>
          <p:cNvSpPr txBox="1"/>
          <p:nvPr/>
        </p:nvSpPr>
        <p:spPr>
          <a:xfrm>
            <a:off x="971068" y="6025445"/>
            <a:ext cx="13182600" cy="9387185"/>
          </a:xfrm>
          <a:prstGeom prst="rect">
            <a:avLst/>
          </a:prstGeom>
          <a:noFill/>
        </p:spPr>
        <p:txBody>
          <a:bodyPr wrap="square" rtlCol="0" anchor="ctr">
            <a:spAutoFit/>
          </a:bodyPr>
          <a:lstStyle/>
          <a:p>
            <a:pPr algn="just"/>
            <a:r>
              <a:rPr lang="en-US" sz="3600" dirty="0">
                <a:latin typeface="Helvetica" panose="020B0604020202020204" pitchFamily="34" charset="0"/>
                <a:cs typeface="Helvetica" panose="020B0604020202020204" pitchFamily="34" charset="0"/>
              </a:rPr>
              <a:t>This project aims to answer the question: do source separation techniques aid in genre classification? Past studies have examined the effects of genre classification using harmonic-percussive source separation. This project reexamines this approach with more modernized source separation algorithms: </a:t>
            </a:r>
            <a:r>
              <a:rPr lang="en-US" sz="3600" dirty="0" err="1">
                <a:latin typeface="Helvetica" panose="020B0604020202020204" pitchFamily="34" charset="0"/>
                <a:cs typeface="Helvetica" panose="020B0604020202020204" pitchFamily="34" charset="0"/>
              </a:rPr>
              <a:t>Librosa’s</a:t>
            </a:r>
            <a:r>
              <a:rPr lang="en-US" sz="3600" dirty="0">
                <a:latin typeface="Helvetica" panose="020B0604020202020204" pitchFamily="34" charset="0"/>
                <a:cs typeface="Helvetica" panose="020B0604020202020204" pitchFamily="34" charset="0"/>
              </a:rPr>
              <a:t> harmonic-percussive source separation and </a:t>
            </a:r>
            <a:r>
              <a:rPr lang="en-US" sz="3600" dirty="0" err="1">
                <a:latin typeface="Helvetica" panose="020B0604020202020204" pitchFamily="34" charset="0"/>
                <a:cs typeface="Helvetica" panose="020B0604020202020204" pitchFamily="34" charset="0"/>
              </a:rPr>
              <a:t>REpeating</a:t>
            </a:r>
            <a:r>
              <a:rPr lang="en-US" sz="3600" dirty="0">
                <a:latin typeface="Helvetica" panose="020B0604020202020204" pitchFamily="34" charset="0"/>
                <a:cs typeface="Helvetica" panose="020B0604020202020204" pitchFamily="34" charset="0"/>
              </a:rPr>
              <a:t> Pattern Extraction Technique (REPET). Both surface and rhythmic features were extracted from each separation and compared the results over three types of models: nearest-neighbor, Gaussian Naive Bayes, and a support vector classification. The performance of each of these models has been evaluated based on examining the accuracy of their predictions and their respective confusion matrices, ultimately examining which source separation is more effective in genre classification.</a:t>
            </a:r>
          </a:p>
          <a:p>
            <a:br>
              <a:rPr lang="en-US" sz="3200" dirty="0">
                <a:latin typeface="Helvetica" panose="020B0604020202020204" pitchFamily="34" charset="0"/>
                <a:cs typeface="Helvetica" panose="020B0604020202020204" pitchFamily="34" charset="0"/>
              </a:rPr>
            </a:br>
            <a:endParaRPr lang="en-US" sz="3200" dirty="0">
              <a:latin typeface="Helvetica" panose="020B0604020202020204" pitchFamily="34" charset="0"/>
              <a:cs typeface="Helvetica" panose="020B0604020202020204" pitchFamily="34" charset="0"/>
            </a:endParaRPr>
          </a:p>
        </p:txBody>
      </p:sp>
      <p:sp>
        <p:nvSpPr>
          <p:cNvPr id="27" name="TextBox 26"/>
          <p:cNvSpPr txBox="1"/>
          <p:nvPr/>
        </p:nvSpPr>
        <p:spPr>
          <a:xfrm>
            <a:off x="437668" y="15471153"/>
            <a:ext cx="13716000" cy="1077218"/>
          </a:xfrm>
          <a:prstGeom prst="rect">
            <a:avLst/>
          </a:prstGeom>
          <a:solidFill>
            <a:srgbClr val="4E2A84"/>
          </a:solidFill>
        </p:spPr>
        <p:txBody>
          <a:bodyPr wrap="square" rtlCol="0">
            <a:spAutoFit/>
          </a:bodyPr>
          <a:lstStyle/>
          <a:p>
            <a:pPr algn="ctr"/>
            <a:r>
              <a:rPr lang="en-US" sz="6200" b="1" dirty="0">
                <a:solidFill>
                  <a:schemeClr val="bg1"/>
                </a:solidFill>
                <a:latin typeface="Helvetica" panose="020B0604020202020204" pitchFamily="34" charset="0"/>
                <a:cs typeface="Helvetica" panose="020B0604020202020204" pitchFamily="34" charset="0"/>
              </a:rPr>
              <a:t>Introduction</a:t>
            </a: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213300" y="6061224"/>
            <a:ext cx="13030200" cy="8340576"/>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879731" y="14786520"/>
            <a:ext cx="6078197" cy="5382421"/>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722180" y="14991571"/>
            <a:ext cx="6134100" cy="5385399"/>
          </a:xfrm>
          <a:prstGeom prst="rect">
            <a:avLst/>
          </a:prstGeom>
        </p:spPr>
      </p:pic>
      <p:sp>
        <p:nvSpPr>
          <p:cNvPr id="34" name="TextBox 33"/>
          <p:cNvSpPr txBox="1"/>
          <p:nvPr/>
        </p:nvSpPr>
        <p:spPr>
          <a:xfrm>
            <a:off x="612126" y="20959086"/>
            <a:ext cx="13716000" cy="1077218"/>
          </a:xfrm>
          <a:prstGeom prst="rect">
            <a:avLst/>
          </a:prstGeom>
          <a:solidFill>
            <a:srgbClr val="4E2A84"/>
          </a:solidFill>
        </p:spPr>
        <p:txBody>
          <a:bodyPr wrap="square" rtlCol="0">
            <a:spAutoFit/>
          </a:bodyPr>
          <a:lstStyle/>
          <a:p>
            <a:pPr algn="ctr"/>
            <a:r>
              <a:rPr lang="en-US" sz="6200" b="1" dirty="0">
                <a:solidFill>
                  <a:schemeClr val="bg1"/>
                </a:solidFill>
                <a:latin typeface="Helvetica" panose="020B0604020202020204" pitchFamily="34" charset="0"/>
                <a:cs typeface="Helvetica" panose="020B0604020202020204" pitchFamily="34" charset="0"/>
              </a:rPr>
              <a:t>Classification</a:t>
            </a:r>
          </a:p>
        </p:txBody>
      </p:sp>
      <p:sp>
        <p:nvSpPr>
          <p:cNvPr id="35" name="TextBox 34"/>
          <p:cNvSpPr txBox="1"/>
          <p:nvPr/>
        </p:nvSpPr>
        <p:spPr>
          <a:xfrm>
            <a:off x="30199304" y="20558120"/>
            <a:ext cx="13030200" cy="4832092"/>
          </a:xfrm>
          <a:prstGeom prst="rect">
            <a:avLst/>
          </a:prstGeom>
          <a:solidFill>
            <a:schemeClr val="bg1"/>
          </a:solidFill>
        </p:spPr>
        <p:txBody>
          <a:bodyPr wrap="square" rtlCol="0">
            <a:spAutoFit/>
          </a:bodyPr>
          <a:lstStyle/>
          <a:p>
            <a:pPr algn="ctr"/>
            <a:r>
              <a:rPr lang="en-US" sz="4400" b="1" dirty="0">
                <a:latin typeface="Helvetica" panose="020B0604020202020204" pitchFamily="34" charset="0"/>
                <a:cs typeface="Helvetica" panose="020B0604020202020204" pitchFamily="34" charset="0"/>
              </a:rPr>
              <a:t>Conclusions</a:t>
            </a:r>
          </a:p>
          <a:p>
            <a:pPr marL="571500" indent="-571500">
              <a:buFont typeface="Arial" panose="020B0604020202020204" pitchFamily="34" charset="0"/>
              <a:buChar char="•"/>
            </a:pPr>
            <a:r>
              <a:rPr lang="en-US" sz="4400" dirty="0">
                <a:latin typeface="Helvetica" panose="020B0604020202020204" pitchFamily="34" charset="0"/>
                <a:cs typeface="Helvetica" panose="020B0604020202020204" pitchFamily="34" charset="0"/>
              </a:rPr>
              <a:t>REPET Background and Combo marginally more accurate</a:t>
            </a:r>
          </a:p>
          <a:p>
            <a:pPr marL="571500" indent="-571500">
              <a:buFont typeface="Arial" panose="020B0604020202020204" pitchFamily="34" charset="0"/>
              <a:buChar char="•"/>
            </a:pPr>
            <a:r>
              <a:rPr lang="en-US" sz="4400" dirty="0">
                <a:latin typeface="Helvetica" panose="020B0604020202020204" pitchFamily="34" charset="0"/>
                <a:cs typeface="Helvetica" panose="020B0604020202020204" pitchFamily="34" charset="0"/>
              </a:rPr>
              <a:t>HPSS is not more accurate</a:t>
            </a:r>
          </a:p>
          <a:p>
            <a:pPr marL="571500" indent="-571500">
              <a:buFont typeface="Arial" panose="020B0604020202020204" pitchFamily="34" charset="0"/>
              <a:buChar char="•"/>
            </a:pPr>
            <a:r>
              <a:rPr lang="en-US" sz="4400" dirty="0">
                <a:latin typeface="Helvetica" panose="020B0604020202020204" pitchFamily="34" charset="0"/>
                <a:cs typeface="Helvetica" panose="020B0604020202020204" pitchFamily="34" charset="0"/>
              </a:rPr>
              <a:t>Classical and metal easier to classify</a:t>
            </a:r>
          </a:p>
          <a:p>
            <a:pPr marL="571500" indent="-571500">
              <a:buFont typeface="Arial" panose="020B0604020202020204" pitchFamily="34" charset="0"/>
              <a:buChar char="•"/>
            </a:pPr>
            <a:r>
              <a:rPr lang="en-US" sz="4400" b="1" dirty="0">
                <a:latin typeface="Helvetica" panose="020B0604020202020204" pitchFamily="34" charset="0"/>
                <a:cs typeface="Helvetica" panose="020B0604020202020204" pitchFamily="34" charset="0"/>
              </a:rPr>
              <a:t>Source Separation does not have a positive effect on genre classification</a:t>
            </a:r>
          </a:p>
        </p:txBody>
      </p:sp>
      <p:sp>
        <p:nvSpPr>
          <p:cNvPr id="36" name="TextBox 35"/>
          <p:cNvSpPr txBox="1"/>
          <p:nvPr/>
        </p:nvSpPr>
        <p:spPr>
          <a:xfrm>
            <a:off x="29879730" y="26988636"/>
            <a:ext cx="13349773" cy="4154984"/>
          </a:xfrm>
          <a:prstGeom prst="rect">
            <a:avLst/>
          </a:prstGeom>
          <a:solidFill>
            <a:schemeClr val="bg1"/>
          </a:solidFill>
        </p:spPr>
        <p:txBody>
          <a:bodyPr wrap="square" rtlCol="0">
            <a:spAutoFit/>
          </a:bodyPr>
          <a:lstStyle/>
          <a:p>
            <a:r>
              <a:rPr lang="en-US" sz="2400" dirty="0"/>
              <a:t>[1] G.A. </a:t>
            </a:r>
            <a:r>
              <a:rPr lang="en-US" sz="2400" dirty="0" err="1"/>
              <a:t>Tzanetakis</a:t>
            </a:r>
            <a:r>
              <a:rPr lang="en-US" sz="2400" dirty="0"/>
              <a:t>, G. </a:t>
            </a:r>
            <a:r>
              <a:rPr lang="en-US" sz="2400" dirty="0" err="1"/>
              <a:t>Essel</a:t>
            </a:r>
            <a:r>
              <a:rPr lang="en-US" sz="2400" dirty="0"/>
              <a:t>, P. Cook,  </a:t>
            </a:r>
            <a:r>
              <a:rPr lang="en-US" sz="2400" i="1" dirty="0"/>
              <a:t>Automatic Musical Genre Classification Of Audio Signals</a:t>
            </a:r>
            <a:endParaRPr lang="en-US" sz="2400" dirty="0"/>
          </a:p>
          <a:p>
            <a:r>
              <a:rPr lang="en-US" sz="2400" dirty="0"/>
              <a:t>[2] G.A. </a:t>
            </a:r>
            <a:r>
              <a:rPr lang="en-US" sz="2400" dirty="0" err="1"/>
              <a:t>Tzanetakis</a:t>
            </a:r>
            <a:r>
              <a:rPr lang="en-US" sz="2400" dirty="0"/>
              <a:t>, P. Cook, </a:t>
            </a:r>
            <a:r>
              <a:rPr lang="en-US" sz="2400" i="1" dirty="0"/>
              <a:t>Musical Genre Classification of Audio Signals </a:t>
            </a:r>
          </a:p>
          <a:p>
            <a:r>
              <a:rPr lang="en-US" sz="2400" dirty="0"/>
              <a:t>[3] P.S. </a:t>
            </a:r>
            <a:r>
              <a:rPr lang="en-US" sz="2400" dirty="0" err="1"/>
              <a:t>Lampropoulou</a:t>
            </a:r>
            <a:r>
              <a:rPr lang="en-US" sz="2400" dirty="0"/>
              <a:t>, A.S. </a:t>
            </a:r>
            <a:r>
              <a:rPr lang="en-US" sz="2400" dirty="0" err="1"/>
              <a:t>Lampropoulos</a:t>
            </a:r>
            <a:r>
              <a:rPr lang="en-US" sz="2400" dirty="0"/>
              <a:t> and G.A. </a:t>
            </a:r>
            <a:r>
              <a:rPr lang="en-US" sz="2400" dirty="0" err="1"/>
              <a:t>Tsihrintzis</a:t>
            </a:r>
            <a:r>
              <a:rPr lang="en-US" sz="2400" dirty="0"/>
              <a:t>, </a:t>
            </a:r>
            <a:r>
              <a:rPr lang="en-US" sz="2400" i="1" dirty="0"/>
              <a:t>Musical Genre Classification of Audio Data Using Source Separation Techniques</a:t>
            </a:r>
            <a:endParaRPr lang="en-US" sz="2400" dirty="0"/>
          </a:p>
          <a:p>
            <a:r>
              <a:rPr lang="en-US" sz="2400" dirty="0"/>
              <a:t>[4] C. </a:t>
            </a:r>
            <a:r>
              <a:rPr lang="en-US" sz="2400" dirty="0" err="1"/>
              <a:t>Mckay</a:t>
            </a:r>
            <a:r>
              <a:rPr lang="en-US" sz="2400" dirty="0"/>
              <a:t>, I. </a:t>
            </a:r>
            <a:r>
              <a:rPr lang="en-US" sz="2400" dirty="0" err="1"/>
              <a:t>Fujinaga</a:t>
            </a:r>
            <a:r>
              <a:rPr lang="en-US" sz="2400" dirty="0"/>
              <a:t>, </a:t>
            </a:r>
            <a:r>
              <a:rPr lang="en-US" sz="2400" i="1" dirty="0"/>
              <a:t>Automatic Genre Classification Using Large High-Level Musical Feature Sets </a:t>
            </a:r>
          </a:p>
          <a:p>
            <a:r>
              <a:rPr lang="en-US" sz="2400" dirty="0"/>
              <a:t>[5] Z </a:t>
            </a:r>
            <a:r>
              <a:rPr lang="en-US" sz="2400" dirty="0" err="1"/>
              <a:t>Rafii</a:t>
            </a:r>
            <a:r>
              <a:rPr lang="en-US" sz="2400" dirty="0"/>
              <a:t>, B. Pardo, </a:t>
            </a:r>
            <a:r>
              <a:rPr lang="en-US" sz="2400" i="1" dirty="0" err="1"/>
              <a:t>REpeating</a:t>
            </a:r>
            <a:r>
              <a:rPr lang="en-US" sz="2400" i="1" dirty="0"/>
              <a:t> Pattern Extraction Technique (REPET): A Simple Method for Music/Voice Separation</a:t>
            </a:r>
            <a:r>
              <a:rPr lang="en-US" sz="2400" dirty="0"/>
              <a:t> </a:t>
            </a:r>
          </a:p>
          <a:p>
            <a:r>
              <a:rPr lang="en-US" sz="2400" dirty="0"/>
              <a:t>[6] B. </a:t>
            </a:r>
            <a:r>
              <a:rPr lang="en-US" sz="2400" dirty="0" err="1"/>
              <a:t>McFee</a:t>
            </a:r>
            <a:r>
              <a:rPr lang="en-US" sz="2400" dirty="0"/>
              <a:t>, C. </a:t>
            </a:r>
            <a:r>
              <a:rPr lang="en-US" sz="2400" dirty="0" err="1"/>
              <a:t>Raffel</a:t>
            </a:r>
            <a:r>
              <a:rPr lang="en-US" sz="2400" dirty="0"/>
              <a:t>, D Liang, D.P.W. Ellis, M. </a:t>
            </a:r>
            <a:r>
              <a:rPr lang="en-US" sz="2400" dirty="0" err="1"/>
              <a:t>McVicar</a:t>
            </a:r>
            <a:r>
              <a:rPr lang="en-US" sz="2400" dirty="0"/>
              <a:t> , E. Battenberg, O. </a:t>
            </a:r>
            <a:r>
              <a:rPr lang="en-US" sz="2400" dirty="0" err="1"/>
              <a:t>Nietok</a:t>
            </a:r>
            <a:r>
              <a:rPr lang="en-US" sz="2400" dirty="0"/>
              <a:t>, </a:t>
            </a:r>
            <a:r>
              <a:rPr lang="en-US" sz="2400" i="1" dirty="0" err="1"/>
              <a:t>Librosa</a:t>
            </a:r>
            <a:r>
              <a:rPr lang="en-US" sz="2400" i="1" dirty="0"/>
              <a:t>: Audio and Music Signal Analysis in Python </a:t>
            </a:r>
          </a:p>
          <a:p>
            <a:r>
              <a:rPr lang="en-US" sz="2400" dirty="0"/>
              <a:t>[7] H. Tachibana, N. Ono, H. </a:t>
            </a:r>
            <a:r>
              <a:rPr lang="en-US" sz="2400" dirty="0" err="1"/>
              <a:t>Kameoka</a:t>
            </a:r>
            <a:r>
              <a:rPr lang="en-US" sz="2400" dirty="0"/>
              <a:t>, S. </a:t>
            </a:r>
            <a:r>
              <a:rPr lang="en-US" sz="2400" dirty="0" err="1"/>
              <a:t>Sagayama</a:t>
            </a:r>
            <a:r>
              <a:rPr lang="en-US" sz="2400" dirty="0"/>
              <a:t>, </a:t>
            </a:r>
            <a:r>
              <a:rPr lang="en-US" sz="2400" i="1" dirty="0"/>
              <a:t>Harmonic/Percussive Sound Separation Based on Anisotropic Smoothness of Spectrograms </a:t>
            </a:r>
            <a:endParaRPr lang="en-US" sz="2400" b="1" dirty="0">
              <a:latin typeface="Helvetica" panose="020B0604020202020204" pitchFamily="34" charset="0"/>
              <a:cs typeface="Helvetica" panose="020B0604020202020204" pitchFamily="34" charset="0"/>
            </a:endParaRPr>
          </a:p>
        </p:txBody>
      </p:sp>
      <p:sp>
        <p:nvSpPr>
          <p:cNvPr id="40" name="TextBox 39"/>
          <p:cNvSpPr txBox="1"/>
          <p:nvPr/>
        </p:nvSpPr>
        <p:spPr>
          <a:xfrm>
            <a:off x="15087601" y="6009315"/>
            <a:ext cx="13716000" cy="24468237"/>
          </a:xfrm>
          <a:prstGeom prst="rect">
            <a:avLst/>
          </a:prstGeom>
          <a:solidFill>
            <a:schemeClr val="bg1"/>
          </a:solidFill>
        </p:spPr>
        <p:txBody>
          <a:bodyPr wrap="square" rtlCol="0">
            <a:spAutoFit/>
          </a:bodyPr>
          <a:lstStyle/>
          <a:p>
            <a:pPr marL="571500" indent="-571500">
              <a:buFont typeface="Arial" panose="020B0604020202020204" pitchFamily="34" charset="0"/>
              <a:buChar char="•"/>
            </a:pPr>
            <a:r>
              <a:rPr lang="en-US" sz="4400" dirty="0">
                <a:latin typeface="Helvetica" panose="020B0604020202020204" pitchFamily="34" charset="0"/>
                <a:cs typeface="Helvetica" panose="020B0604020202020204" pitchFamily="34" charset="0"/>
              </a:rPr>
              <a:t>Used GTZAN Genre Classification dataset</a:t>
            </a:r>
          </a:p>
          <a:p>
            <a:pPr marL="2766060" lvl="1" indent="-571500">
              <a:buFont typeface="Arial" panose="020B0604020202020204" pitchFamily="34" charset="0"/>
              <a:buChar char="•"/>
            </a:pPr>
            <a:r>
              <a:rPr lang="en-US" sz="4400" dirty="0">
                <a:latin typeface="Helvetica" panose="020B0604020202020204" pitchFamily="34" charset="0"/>
                <a:cs typeface="Helvetica" panose="020B0604020202020204" pitchFamily="34" charset="0"/>
              </a:rPr>
              <a:t>1000 audio files, each 30 seconds</a:t>
            </a:r>
          </a:p>
          <a:p>
            <a:pPr marL="2766060" lvl="1" indent="-571500">
              <a:buFont typeface="Arial" panose="020B0604020202020204" pitchFamily="34" charset="0"/>
              <a:buChar char="•"/>
            </a:pPr>
            <a:endParaRPr lang="en-US" sz="4400" dirty="0">
              <a:latin typeface="Helvetica" panose="020B0604020202020204" pitchFamily="34" charset="0"/>
              <a:cs typeface="Helvetica" panose="020B0604020202020204" pitchFamily="34" charset="0"/>
            </a:endParaRPr>
          </a:p>
          <a:p>
            <a:pPr marL="2766060" lvl="1" indent="-571500">
              <a:buFont typeface="Arial" panose="020B0604020202020204" pitchFamily="34" charset="0"/>
              <a:buChar char="•"/>
            </a:pPr>
            <a:endParaRPr lang="en-US" sz="4400" dirty="0">
              <a:latin typeface="Helvetica" panose="020B0604020202020204" pitchFamily="34" charset="0"/>
              <a:cs typeface="Helvetica" panose="020B0604020202020204" pitchFamily="34" charset="0"/>
            </a:endParaRPr>
          </a:p>
          <a:p>
            <a:pPr marL="571500" indent="-571500">
              <a:buFont typeface="Arial" panose="020B0604020202020204" pitchFamily="34" charset="0"/>
              <a:buChar char="•"/>
            </a:pPr>
            <a:endParaRPr lang="en-US" sz="4400" dirty="0">
              <a:latin typeface="Helvetica" panose="020B0604020202020204" pitchFamily="34" charset="0"/>
              <a:cs typeface="Helvetica" panose="020B0604020202020204" pitchFamily="34" charset="0"/>
            </a:endParaRPr>
          </a:p>
          <a:p>
            <a:pPr marL="571500" indent="-571500">
              <a:buFont typeface="Arial" panose="020B0604020202020204" pitchFamily="34" charset="0"/>
              <a:buChar char="•"/>
            </a:pPr>
            <a:r>
              <a:rPr lang="en-US" sz="4400" dirty="0">
                <a:latin typeface="Helvetica" panose="020B0604020202020204" pitchFamily="34" charset="0"/>
                <a:cs typeface="Helvetica" panose="020B0604020202020204" pitchFamily="34" charset="0"/>
              </a:rPr>
              <a:t>Ran HPSS and REPET to get five source variations</a:t>
            </a:r>
          </a:p>
          <a:p>
            <a:pPr marL="571500" indent="-571500">
              <a:buFont typeface="Arial" panose="020B0604020202020204" pitchFamily="34" charset="0"/>
              <a:buChar char="•"/>
            </a:pPr>
            <a:r>
              <a:rPr lang="en-US" sz="4400" dirty="0">
                <a:latin typeface="Helvetica" panose="020B0604020202020204" pitchFamily="34" charset="0"/>
                <a:cs typeface="Helvetica" panose="020B0604020202020204" pitchFamily="34" charset="0"/>
              </a:rPr>
              <a:t>Had 14 dimensional surface vector</a:t>
            </a:r>
          </a:p>
          <a:p>
            <a:pPr marL="2766060" lvl="1" indent="-571500">
              <a:buFont typeface="Arial" panose="020B0604020202020204" pitchFamily="34" charset="0"/>
              <a:buChar char="•"/>
            </a:pPr>
            <a:r>
              <a:rPr lang="en-US" sz="4400" dirty="0">
                <a:latin typeface="Helvetica" panose="020B0604020202020204" pitchFamily="34" charset="0"/>
                <a:cs typeface="Helvetica" panose="020B0604020202020204" pitchFamily="34" charset="0"/>
              </a:rPr>
              <a:t>Broken up into surface and rhythm features</a:t>
            </a:r>
          </a:p>
          <a:p>
            <a:pPr marL="571500" indent="-571500">
              <a:buFont typeface="Arial" panose="020B0604020202020204" pitchFamily="34" charset="0"/>
              <a:buChar char="•"/>
            </a:pPr>
            <a:endParaRPr lang="en-US" sz="4400" dirty="0">
              <a:latin typeface="Helvetica" panose="020B0604020202020204" pitchFamily="34" charset="0"/>
              <a:cs typeface="Helvetica" panose="020B0604020202020204" pitchFamily="34" charset="0"/>
            </a:endParaRPr>
          </a:p>
          <a:p>
            <a:pPr marL="571500" indent="-571500">
              <a:buFont typeface="Arial" panose="020B0604020202020204" pitchFamily="34" charset="0"/>
              <a:buChar char="•"/>
            </a:pPr>
            <a:endParaRPr lang="en-US" sz="4400" dirty="0">
              <a:latin typeface="Helvetica" panose="020B0604020202020204" pitchFamily="34" charset="0"/>
              <a:cs typeface="Helvetica" panose="020B0604020202020204" pitchFamily="34" charset="0"/>
            </a:endParaRPr>
          </a:p>
          <a:p>
            <a:pPr marL="571500" indent="-571500">
              <a:buFont typeface="Arial" panose="020B0604020202020204" pitchFamily="34" charset="0"/>
              <a:buChar char="•"/>
            </a:pPr>
            <a:endParaRPr lang="en-US" sz="4400" dirty="0">
              <a:latin typeface="Helvetica" panose="020B0604020202020204" pitchFamily="34" charset="0"/>
              <a:cs typeface="Helvetica" panose="020B0604020202020204" pitchFamily="34" charset="0"/>
            </a:endParaRPr>
          </a:p>
          <a:p>
            <a:pPr marL="571500" indent="-571500">
              <a:buFont typeface="Arial" panose="020B0604020202020204" pitchFamily="34" charset="0"/>
              <a:buChar char="•"/>
            </a:pPr>
            <a:endParaRPr lang="en-US" sz="4400" dirty="0">
              <a:latin typeface="Helvetica" panose="020B0604020202020204" pitchFamily="34" charset="0"/>
              <a:cs typeface="Helvetica" panose="020B0604020202020204" pitchFamily="34" charset="0"/>
            </a:endParaRPr>
          </a:p>
          <a:p>
            <a:pPr marL="571500" indent="-571500">
              <a:buFont typeface="Arial" panose="020B0604020202020204" pitchFamily="34" charset="0"/>
              <a:buChar char="•"/>
            </a:pPr>
            <a:endParaRPr lang="en-US" sz="4400" dirty="0">
              <a:latin typeface="Helvetica" panose="020B0604020202020204" pitchFamily="34" charset="0"/>
              <a:cs typeface="Helvetica" panose="020B0604020202020204" pitchFamily="34" charset="0"/>
            </a:endParaRPr>
          </a:p>
          <a:p>
            <a:pPr marL="571500" indent="-571500">
              <a:buFont typeface="Arial" panose="020B0604020202020204" pitchFamily="34" charset="0"/>
              <a:buChar char="•"/>
            </a:pPr>
            <a:endParaRPr lang="en-US" sz="4400" dirty="0">
              <a:latin typeface="Helvetica" panose="020B0604020202020204" pitchFamily="34" charset="0"/>
              <a:cs typeface="Helvetica" panose="020B0604020202020204" pitchFamily="34" charset="0"/>
            </a:endParaRPr>
          </a:p>
          <a:p>
            <a:pPr marL="571500" indent="-571500">
              <a:buFont typeface="Arial" panose="020B0604020202020204" pitchFamily="34" charset="0"/>
              <a:buChar char="•"/>
            </a:pPr>
            <a:endParaRPr lang="en-US" sz="4400" dirty="0">
              <a:latin typeface="Helvetica" panose="020B0604020202020204" pitchFamily="34" charset="0"/>
              <a:cs typeface="Helvetica" panose="020B0604020202020204" pitchFamily="34" charset="0"/>
            </a:endParaRPr>
          </a:p>
          <a:p>
            <a:pPr marL="571500" indent="-571500">
              <a:buFont typeface="Arial" panose="020B0604020202020204" pitchFamily="34" charset="0"/>
              <a:buChar char="•"/>
            </a:pPr>
            <a:endParaRPr lang="en-US" sz="4400" dirty="0">
              <a:latin typeface="Helvetica" panose="020B0604020202020204" pitchFamily="34" charset="0"/>
              <a:cs typeface="Helvetica" panose="020B0604020202020204" pitchFamily="34" charset="0"/>
            </a:endParaRPr>
          </a:p>
          <a:p>
            <a:pPr marL="571500" indent="-571500">
              <a:buFont typeface="Arial" panose="020B0604020202020204" pitchFamily="34" charset="0"/>
              <a:buChar char="•"/>
            </a:pPr>
            <a:endParaRPr lang="en-US" sz="4400" dirty="0">
              <a:latin typeface="Helvetica" panose="020B0604020202020204" pitchFamily="34" charset="0"/>
              <a:cs typeface="Helvetica" panose="020B0604020202020204" pitchFamily="34" charset="0"/>
            </a:endParaRPr>
          </a:p>
          <a:p>
            <a:pPr marL="571500" indent="-571500">
              <a:buFont typeface="Arial" panose="020B0604020202020204" pitchFamily="34" charset="0"/>
              <a:buChar char="•"/>
            </a:pPr>
            <a:endParaRPr lang="en-US" sz="4400" dirty="0">
              <a:latin typeface="Helvetica" panose="020B0604020202020204" pitchFamily="34" charset="0"/>
              <a:cs typeface="Helvetica" panose="020B0604020202020204" pitchFamily="34" charset="0"/>
            </a:endParaRPr>
          </a:p>
          <a:p>
            <a:pPr marL="571500" indent="-571500">
              <a:buFont typeface="Arial" panose="020B0604020202020204" pitchFamily="34" charset="0"/>
              <a:buChar char="•"/>
            </a:pPr>
            <a:endParaRPr lang="en-US" sz="4400" dirty="0">
              <a:latin typeface="Helvetica" panose="020B0604020202020204" pitchFamily="34" charset="0"/>
              <a:cs typeface="Helvetica" panose="020B0604020202020204" pitchFamily="34" charset="0"/>
            </a:endParaRPr>
          </a:p>
          <a:p>
            <a:pPr marL="571500" indent="-571500">
              <a:buFont typeface="Arial" panose="020B0604020202020204" pitchFamily="34" charset="0"/>
              <a:buChar char="•"/>
            </a:pPr>
            <a:endParaRPr lang="en-US" sz="4400" dirty="0">
              <a:latin typeface="Helvetica" panose="020B0604020202020204" pitchFamily="34" charset="0"/>
              <a:cs typeface="Helvetica" panose="020B0604020202020204" pitchFamily="34" charset="0"/>
            </a:endParaRPr>
          </a:p>
          <a:p>
            <a:pPr marL="571500" indent="-571500">
              <a:buFont typeface="Arial" panose="020B0604020202020204" pitchFamily="34" charset="0"/>
              <a:buChar char="•"/>
            </a:pPr>
            <a:endParaRPr lang="en-US" sz="4400" dirty="0">
              <a:latin typeface="Helvetica" panose="020B0604020202020204" pitchFamily="34" charset="0"/>
              <a:cs typeface="Helvetica" panose="020B0604020202020204" pitchFamily="34" charset="0"/>
            </a:endParaRPr>
          </a:p>
          <a:p>
            <a:pPr marL="571500" indent="-571500">
              <a:buFont typeface="Arial" panose="020B0604020202020204" pitchFamily="34" charset="0"/>
              <a:buChar char="•"/>
            </a:pPr>
            <a:endParaRPr lang="en-US" sz="4400" dirty="0">
              <a:latin typeface="Helvetica" panose="020B0604020202020204" pitchFamily="34" charset="0"/>
              <a:cs typeface="Helvetica" panose="020B0604020202020204" pitchFamily="34" charset="0"/>
            </a:endParaRPr>
          </a:p>
          <a:p>
            <a:pPr marL="571500" indent="-571500">
              <a:buFont typeface="Arial" panose="020B0604020202020204" pitchFamily="34" charset="0"/>
              <a:buChar char="•"/>
            </a:pPr>
            <a:endParaRPr lang="en-US" sz="4400" dirty="0">
              <a:latin typeface="Helvetica" panose="020B0604020202020204" pitchFamily="34" charset="0"/>
              <a:cs typeface="Helvetica" panose="020B0604020202020204" pitchFamily="34" charset="0"/>
            </a:endParaRPr>
          </a:p>
          <a:p>
            <a:pPr marL="571500" indent="-571500">
              <a:buFont typeface="Arial" panose="020B0604020202020204" pitchFamily="34" charset="0"/>
              <a:buChar char="•"/>
            </a:pPr>
            <a:endParaRPr lang="en-US" sz="4400" dirty="0">
              <a:latin typeface="Helvetica" panose="020B0604020202020204" pitchFamily="34" charset="0"/>
              <a:cs typeface="Helvetica" panose="020B0604020202020204" pitchFamily="34" charset="0"/>
            </a:endParaRPr>
          </a:p>
          <a:p>
            <a:pPr marL="571500" indent="-571500">
              <a:buFont typeface="Arial" panose="020B0604020202020204" pitchFamily="34" charset="0"/>
              <a:buChar char="•"/>
            </a:pPr>
            <a:endParaRPr lang="en-US" sz="4400" dirty="0">
              <a:latin typeface="Helvetica" panose="020B0604020202020204" pitchFamily="34" charset="0"/>
              <a:cs typeface="Helvetica" panose="020B0604020202020204" pitchFamily="34" charset="0"/>
            </a:endParaRPr>
          </a:p>
          <a:p>
            <a:pPr marL="571500" indent="-571500">
              <a:buFont typeface="Arial" panose="020B0604020202020204" pitchFamily="34" charset="0"/>
              <a:buChar char="•"/>
            </a:pPr>
            <a:r>
              <a:rPr lang="en-US" sz="4400" dirty="0">
                <a:latin typeface="Helvetica" panose="020B0604020202020204" pitchFamily="34" charset="0"/>
                <a:cs typeface="Helvetica" panose="020B0604020202020204" pitchFamily="34" charset="0"/>
              </a:rPr>
              <a:t>Created 9 datasets to run models on</a:t>
            </a:r>
          </a:p>
          <a:p>
            <a:pPr marL="2937510" lvl="1" indent="-742950">
              <a:buFont typeface="+mj-lt"/>
              <a:buAutoNum type="arabicPeriod"/>
            </a:pPr>
            <a:r>
              <a:rPr lang="en-US" sz="4400" dirty="0">
                <a:latin typeface="Helvetica" panose="020B0604020202020204" pitchFamily="34" charset="0"/>
                <a:cs typeface="Helvetica" panose="020B0604020202020204" pitchFamily="34" charset="0"/>
              </a:rPr>
              <a:t>Control (Original Audio Files)</a:t>
            </a:r>
          </a:p>
          <a:p>
            <a:pPr marL="2937510" lvl="1" indent="-742950">
              <a:buFont typeface="+mj-lt"/>
              <a:buAutoNum type="arabicPeriod"/>
            </a:pPr>
            <a:r>
              <a:rPr lang="en-US" sz="4400" dirty="0">
                <a:latin typeface="Helvetica" panose="020B0604020202020204" pitchFamily="34" charset="0"/>
                <a:cs typeface="Helvetica" panose="020B0604020202020204" pitchFamily="34" charset="0"/>
              </a:rPr>
              <a:t>REPET Background</a:t>
            </a:r>
          </a:p>
          <a:p>
            <a:pPr marL="2937510" lvl="1" indent="-742950">
              <a:buFont typeface="+mj-lt"/>
              <a:buAutoNum type="arabicPeriod"/>
            </a:pPr>
            <a:r>
              <a:rPr lang="en-US" sz="4400" dirty="0">
                <a:latin typeface="Helvetica" panose="020B0604020202020204" pitchFamily="34" charset="0"/>
                <a:cs typeface="Helvetica" panose="020B0604020202020204" pitchFamily="34" charset="0"/>
              </a:rPr>
              <a:t>REPET Foreground</a:t>
            </a:r>
          </a:p>
          <a:p>
            <a:pPr marL="2937510" lvl="1" indent="-742950">
              <a:buFont typeface="+mj-lt"/>
              <a:buAutoNum type="arabicPeriod"/>
            </a:pPr>
            <a:r>
              <a:rPr lang="en-US" sz="4400" dirty="0">
                <a:latin typeface="Helvetica" panose="020B0604020202020204" pitchFamily="34" charset="0"/>
                <a:cs typeface="Helvetica" panose="020B0604020202020204" pitchFamily="34" charset="0"/>
              </a:rPr>
              <a:t>HPSS Percussive</a:t>
            </a:r>
          </a:p>
          <a:p>
            <a:pPr marL="2937510" lvl="1" indent="-742950">
              <a:buFont typeface="+mj-lt"/>
              <a:buAutoNum type="arabicPeriod"/>
            </a:pPr>
            <a:r>
              <a:rPr lang="en-US" sz="4400" dirty="0">
                <a:latin typeface="Helvetica" panose="020B0604020202020204" pitchFamily="34" charset="0"/>
                <a:cs typeface="Helvetica" panose="020B0604020202020204" pitchFamily="34" charset="0"/>
              </a:rPr>
              <a:t>HPSS Harmonic</a:t>
            </a:r>
          </a:p>
          <a:p>
            <a:pPr marL="2937510" lvl="1" indent="-742950">
              <a:buFont typeface="+mj-lt"/>
              <a:buAutoNum type="arabicPeriod"/>
            </a:pPr>
            <a:r>
              <a:rPr lang="en-US" sz="4400" dirty="0">
                <a:latin typeface="Helvetica" panose="020B0604020202020204" pitchFamily="34" charset="0"/>
                <a:cs typeface="Helvetica" panose="020B0604020202020204" pitchFamily="34" charset="0"/>
              </a:rPr>
              <a:t>REPET Averaged</a:t>
            </a:r>
          </a:p>
          <a:p>
            <a:pPr marL="2937510" lvl="1" indent="-742950">
              <a:buFont typeface="+mj-lt"/>
              <a:buAutoNum type="arabicPeriod"/>
            </a:pPr>
            <a:r>
              <a:rPr lang="en-US" sz="4400" dirty="0">
                <a:latin typeface="Helvetica" panose="020B0604020202020204" pitchFamily="34" charset="0"/>
                <a:cs typeface="Helvetica" panose="020B0604020202020204" pitchFamily="34" charset="0"/>
              </a:rPr>
              <a:t>REPET Combined</a:t>
            </a:r>
          </a:p>
          <a:p>
            <a:pPr marL="2937510" lvl="1" indent="-742950">
              <a:buFont typeface="+mj-lt"/>
              <a:buAutoNum type="arabicPeriod"/>
            </a:pPr>
            <a:r>
              <a:rPr lang="en-US" sz="4400" dirty="0">
                <a:latin typeface="Helvetica" panose="020B0604020202020204" pitchFamily="34" charset="0"/>
                <a:cs typeface="Helvetica" panose="020B0604020202020204" pitchFamily="34" charset="0"/>
              </a:rPr>
              <a:t>HPSS Averaged</a:t>
            </a:r>
          </a:p>
          <a:p>
            <a:pPr marL="2937510" lvl="1" indent="-742950">
              <a:buFont typeface="+mj-lt"/>
              <a:buAutoNum type="arabicPeriod"/>
            </a:pPr>
            <a:r>
              <a:rPr lang="en-US" sz="4400" dirty="0">
                <a:latin typeface="Helvetica" panose="020B0604020202020204" pitchFamily="34" charset="0"/>
                <a:cs typeface="Helvetica" panose="020B0604020202020204" pitchFamily="34" charset="0"/>
              </a:rPr>
              <a:t>HPSS Combined</a:t>
            </a:r>
          </a:p>
        </p:txBody>
      </p:sp>
      <p:pic>
        <p:nvPicPr>
          <p:cNvPr id="29" name="Picture 2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770679" y="11500295"/>
            <a:ext cx="12268199" cy="6558115"/>
          </a:xfrm>
          <a:prstGeom prst="rect">
            <a:avLst/>
          </a:prstGeom>
        </p:spPr>
      </p:pic>
      <p:pic>
        <p:nvPicPr>
          <p:cNvPr id="31" name="Picture 3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770679" y="18305686"/>
            <a:ext cx="12305531" cy="4165536"/>
          </a:xfrm>
          <a:prstGeom prst="rect">
            <a:avLst/>
          </a:prstGeom>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037145" y="7753838"/>
            <a:ext cx="13735268" cy="1308120"/>
          </a:xfrm>
          <a:prstGeom prst="rect">
            <a:avLst/>
          </a:prstGeom>
        </p:spPr>
      </p:pic>
      <p:sp>
        <p:nvSpPr>
          <p:cNvPr id="51" name="TextBox 50"/>
          <p:cNvSpPr txBox="1"/>
          <p:nvPr/>
        </p:nvSpPr>
        <p:spPr>
          <a:xfrm>
            <a:off x="606110" y="22969915"/>
            <a:ext cx="13379116" cy="4154984"/>
          </a:xfrm>
          <a:prstGeom prst="rect">
            <a:avLst/>
          </a:prstGeom>
          <a:solidFill>
            <a:schemeClr val="bg1"/>
          </a:solidFill>
        </p:spPr>
        <p:txBody>
          <a:bodyPr wrap="square" rtlCol="0">
            <a:spAutoFit/>
          </a:bodyPr>
          <a:lstStyle/>
          <a:p>
            <a:pPr marL="571500" indent="-571500">
              <a:buFont typeface="Arial" panose="020B0604020202020204" pitchFamily="34" charset="0"/>
              <a:buChar char="•"/>
            </a:pPr>
            <a:r>
              <a:rPr lang="en-US" sz="4400" dirty="0">
                <a:latin typeface="Helvetica" panose="020B0604020202020204" pitchFamily="34" charset="0"/>
                <a:cs typeface="Helvetica" panose="020B0604020202020204" pitchFamily="34" charset="0"/>
              </a:rPr>
              <a:t>Used 3 Models</a:t>
            </a:r>
          </a:p>
          <a:p>
            <a:pPr marL="2937510" lvl="1" indent="-742950">
              <a:buFont typeface="+mj-lt"/>
              <a:buAutoNum type="arabicPeriod"/>
            </a:pPr>
            <a:r>
              <a:rPr lang="en-US" sz="4400" dirty="0">
                <a:latin typeface="Helvetica" panose="020B0604020202020204" pitchFamily="34" charset="0"/>
                <a:cs typeface="Helvetica" panose="020B0604020202020204" pitchFamily="34" charset="0"/>
              </a:rPr>
              <a:t>Gaussian Naïve-Bayes</a:t>
            </a:r>
          </a:p>
          <a:p>
            <a:pPr marL="2937510" lvl="1" indent="-742950">
              <a:buFont typeface="+mj-lt"/>
              <a:buAutoNum type="arabicPeriod"/>
            </a:pPr>
            <a:r>
              <a:rPr lang="en-US" sz="4400" dirty="0">
                <a:latin typeface="Helvetica" panose="020B0604020202020204" pitchFamily="34" charset="0"/>
                <a:cs typeface="Helvetica" panose="020B0604020202020204" pitchFamily="34" charset="0"/>
              </a:rPr>
              <a:t>K-Nearest Neighbor</a:t>
            </a:r>
          </a:p>
          <a:p>
            <a:pPr marL="2937510" lvl="1" indent="-742950">
              <a:buFont typeface="+mj-lt"/>
              <a:buAutoNum type="arabicPeriod"/>
            </a:pPr>
            <a:r>
              <a:rPr lang="en-US" sz="4400" dirty="0">
                <a:latin typeface="Helvetica" panose="020B0604020202020204" pitchFamily="34" charset="0"/>
                <a:cs typeface="Helvetica" panose="020B0604020202020204" pitchFamily="34" charset="0"/>
              </a:rPr>
              <a:t>Support Vector Classifier</a:t>
            </a:r>
          </a:p>
          <a:p>
            <a:pPr marL="742950" indent="-742950">
              <a:buFont typeface="Arial" panose="020B0604020202020204" pitchFamily="34" charset="0"/>
              <a:buChar char="•"/>
            </a:pPr>
            <a:r>
              <a:rPr lang="en-US" sz="4400" dirty="0">
                <a:latin typeface="Helvetica" panose="020B0604020202020204" pitchFamily="34" charset="0"/>
                <a:cs typeface="Helvetica" panose="020B0604020202020204" pitchFamily="34" charset="0"/>
              </a:rPr>
              <a:t>Training: 80% Testing: 20%</a:t>
            </a:r>
          </a:p>
          <a:p>
            <a:pPr marL="742950" indent="-742950">
              <a:buFont typeface="Arial" panose="020B0604020202020204" pitchFamily="34" charset="0"/>
              <a:buChar char="•"/>
            </a:pPr>
            <a:r>
              <a:rPr lang="en-US" sz="4400" dirty="0">
                <a:latin typeface="Helvetica" panose="020B0604020202020204" pitchFamily="34" charset="0"/>
                <a:cs typeface="Helvetica" panose="020B0604020202020204" pitchFamily="34" charset="0"/>
              </a:rPr>
              <a:t>Ran each model on each dataset 100 times</a:t>
            </a:r>
          </a:p>
        </p:txBody>
      </p:sp>
      <p:pic>
        <p:nvPicPr>
          <p:cNvPr id="32" name="Picture 2" descr="Image result for northwestern mccormick logo"/>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71068" y="28655233"/>
            <a:ext cx="9782898" cy="30390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TotalTime>
  <Words>327</Words>
  <Application>Microsoft Office PowerPoint</Application>
  <PresentationFormat>Custom</PresentationFormat>
  <Paragraphs>73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Helvetica</vt:lpstr>
      <vt:lpstr>Office Theme</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Emma</dc:creator>
  <cp:lastModifiedBy>Daniel Perlovsky</cp:lastModifiedBy>
  <cp:revision>32</cp:revision>
  <dcterms:created xsi:type="dcterms:W3CDTF">2012-10-05T14:49:59Z</dcterms:created>
  <dcterms:modified xsi:type="dcterms:W3CDTF">2017-03-17T04:34:09Z</dcterms:modified>
</cp:coreProperties>
</file>