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5" r:id="rId3"/>
    <p:sldId id="276" r:id="rId4"/>
    <p:sldId id="278" r:id="rId5"/>
    <p:sldId id="283" r:id="rId6"/>
    <p:sldId id="284" r:id="rId7"/>
    <p:sldId id="298" r:id="rId8"/>
    <p:sldId id="306" r:id="rId9"/>
    <p:sldId id="305" r:id="rId10"/>
    <p:sldId id="287" r:id="rId11"/>
    <p:sldId id="302" r:id="rId12"/>
    <p:sldId id="304" r:id="rId13"/>
    <p:sldId id="281" r:id="rId14"/>
    <p:sldId id="307" r:id="rId15"/>
    <p:sldId id="299" r:id="rId16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MS PGothic" panose="020B0600070205080204" pitchFamily="34" charset="-128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E"/>
    <a:srgbClr val="7F1745"/>
    <a:srgbClr val="77123F"/>
    <a:srgbClr val="620036"/>
    <a:srgbClr val="4C6B66"/>
    <a:srgbClr val="00A3C7"/>
    <a:srgbClr val="004B6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408" autoAdjust="0"/>
  </p:normalViewPr>
  <p:slideViewPr>
    <p:cSldViewPr>
      <p:cViewPr varScale="1">
        <p:scale>
          <a:sx n="46" d="100"/>
          <a:sy n="46" d="100"/>
        </p:scale>
        <p:origin x="1884" y="4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BEF8A4-D86C-4A69-9353-003C95C6C5F9}" type="datetimeFigureOut">
              <a:rPr lang="en-US" altLang="en-US"/>
              <a:pPr>
                <a:defRPr/>
              </a:pPr>
              <a:t>3/14/2021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30F5C-974F-4116-98D3-2AE2DA0E2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23A6-DB7C-4E1A-BDD9-DF6BDC2AB291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A272-B972-46C9-8133-E632C319E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577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6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5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1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1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6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79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6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120680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40" y="3284860"/>
            <a:ext cx="6121375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96044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" y="6004196"/>
            <a:ext cx="3528392" cy="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/>
          <a:ea typeface="ＭＳ Ｐゴシック" charset="0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transactional_memory" TargetMode="External"/><Relationship Id="rId13" Type="http://schemas.openxmlformats.org/officeDocument/2006/relationships/hyperlink" Target="https://en.cppreference.com/w/cpp/keyword/break" TargetMode="External"/><Relationship Id="rId18" Type="http://schemas.openxmlformats.org/officeDocument/2006/relationships/hyperlink" Target="https://en.cppreference.com/w/cpp/keyword/char16_t" TargetMode="External"/><Relationship Id="rId26" Type="http://schemas.openxmlformats.org/officeDocument/2006/relationships/hyperlink" Target="https://en.cppreference.com/w/cpp/keyword/constinit" TargetMode="External"/><Relationship Id="rId3" Type="http://schemas.openxmlformats.org/officeDocument/2006/relationships/hyperlink" Target="https://en.cppreference.com/w/cpp/keyword/alignas" TargetMode="External"/><Relationship Id="rId21" Type="http://schemas.openxmlformats.org/officeDocument/2006/relationships/hyperlink" Target="https://en.cppreference.com/w/cpp/keyword/compl" TargetMode="External"/><Relationship Id="rId7" Type="http://schemas.openxmlformats.org/officeDocument/2006/relationships/hyperlink" Target="https://en.cppreference.com/w/cpp/keyword/asm" TargetMode="External"/><Relationship Id="rId12" Type="http://schemas.openxmlformats.org/officeDocument/2006/relationships/hyperlink" Target="https://en.cppreference.com/w/cpp/keyword/bool" TargetMode="External"/><Relationship Id="rId17" Type="http://schemas.openxmlformats.org/officeDocument/2006/relationships/hyperlink" Target="https://en.cppreference.com/w/cpp/keyword/char8_t" TargetMode="External"/><Relationship Id="rId25" Type="http://schemas.openxmlformats.org/officeDocument/2006/relationships/hyperlink" Target="https://en.cppreference.com/w/cpp/keyword/constexpr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n.cppreference.com/w/cpp/keyword/char" TargetMode="External"/><Relationship Id="rId20" Type="http://schemas.openxmlformats.org/officeDocument/2006/relationships/hyperlink" Target="https://en.cppreference.com/w/cpp/keyword/class" TargetMode="External"/><Relationship Id="rId29" Type="http://schemas.openxmlformats.org/officeDocument/2006/relationships/hyperlink" Target="https://en.cppreference.com/w/cpp/keyword/co_awai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cppreference.com/w/cpp/keyword/and_eq" TargetMode="External"/><Relationship Id="rId11" Type="http://schemas.openxmlformats.org/officeDocument/2006/relationships/hyperlink" Target="https://en.cppreference.com/w/cpp/keyword/bitor" TargetMode="External"/><Relationship Id="rId24" Type="http://schemas.openxmlformats.org/officeDocument/2006/relationships/hyperlink" Target="https://en.cppreference.com/w/cpp/keyword/consteval" TargetMode="External"/><Relationship Id="rId5" Type="http://schemas.openxmlformats.org/officeDocument/2006/relationships/hyperlink" Target="https://en.cppreference.com/w/cpp/keyword/and" TargetMode="External"/><Relationship Id="rId15" Type="http://schemas.openxmlformats.org/officeDocument/2006/relationships/hyperlink" Target="https://en.cppreference.com/w/cpp/keyword/catch" TargetMode="External"/><Relationship Id="rId23" Type="http://schemas.openxmlformats.org/officeDocument/2006/relationships/hyperlink" Target="https://en.cppreference.com/w/cpp/keyword/const" TargetMode="External"/><Relationship Id="rId28" Type="http://schemas.openxmlformats.org/officeDocument/2006/relationships/hyperlink" Target="https://en.cppreference.com/w/cpp/keyword/continue" TargetMode="External"/><Relationship Id="rId10" Type="http://schemas.openxmlformats.org/officeDocument/2006/relationships/hyperlink" Target="https://en.cppreference.com/w/cpp/keyword/bitand" TargetMode="External"/><Relationship Id="rId19" Type="http://schemas.openxmlformats.org/officeDocument/2006/relationships/hyperlink" Target="https://en.cppreference.com/w/cpp/keyword/char32_t" TargetMode="External"/><Relationship Id="rId31" Type="http://schemas.openxmlformats.org/officeDocument/2006/relationships/hyperlink" Target="https://en.cppreference.com/w/cpp/keyword/co_yield" TargetMode="External"/><Relationship Id="rId4" Type="http://schemas.openxmlformats.org/officeDocument/2006/relationships/hyperlink" Target="https://en.cppreference.com/w/cpp/keyword/alignof" TargetMode="External"/><Relationship Id="rId9" Type="http://schemas.openxmlformats.org/officeDocument/2006/relationships/hyperlink" Target="https://en.cppreference.com/w/cpp/keyword/auto" TargetMode="External"/><Relationship Id="rId14" Type="http://schemas.openxmlformats.org/officeDocument/2006/relationships/hyperlink" Target="https://en.cppreference.com/w/cpp/keyword/case" TargetMode="External"/><Relationship Id="rId22" Type="http://schemas.openxmlformats.org/officeDocument/2006/relationships/hyperlink" Target="https://en.cppreference.com/w/cpp/keyword/concept" TargetMode="External"/><Relationship Id="rId27" Type="http://schemas.openxmlformats.org/officeDocument/2006/relationships/hyperlink" Target="https://en.cppreference.com/w/cpp/keyword/const_cast" TargetMode="External"/><Relationship Id="rId30" Type="http://schemas.openxmlformats.org/officeDocument/2006/relationships/hyperlink" Target="https://en.cppreference.com/w/cpp/keyword/co_return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keyword/dynamic_cast" TargetMode="External"/><Relationship Id="rId13" Type="http://schemas.openxmlformats.org/officeDocument/2006/relationships/hyperlink" Target="https://en.cppreference.com/w/cpp/keyword/extern" TargetMode="External"/><Relationship Id="rId18" Type="http://schemas.openxmlformats.org/officeDocument/2006/relationships/hyperlink" Target="https://en.cppreference.com/w/cpp/keyword/goto" TargetMode="External"/><Relationship Id="rId26" Type="http://schemas.openxmlformats.org/officeDocument/2006/relationships/hyperlink" Target="https://en.cppreference.com/w/cpp/keyword/noexcept" TargetMode="External"/><Relationship Id="rId3" Type="http://schemas.openxmlformats.org/officeDocument/2006/relationships/hyperlink" Target="https://en.cppreference.com/w/cpp/keyword/decltype" TargetMode="External"/><Relationship Id="rId21" Type="http://schemas.openxmlformats.org/officeDocument/2006/relationships/hyperlink" Target="https://en.cppreference.com/w/cpp/keyword/int" TargetMode="External"/><Relationship Id="rId34" Type="http://schemas.openxmlformats.org/officeDocument/2006/relationships/hyperlink" Target="https://en.cppreference.com/w/cpp/keyword/protected" TargetMode="External"/><Relationship Id="rId7" Type="http://schemas.openxmlformats.org/officeDocument/2006/relationships/hyperlink" Target="https://en.cppreference.com/w/cpp/keyword/double" TargetMode="External"/><Relationship Id="rId12" Type="http://schemas.openxmlformats.org/officeDocument/2006/relationships/hyperlink" Target="https://en.cppreference.com/w/cpp/keyword/export" TargetMode="External"/><Relationship Id="rId17" Type="http://schemas.openxmlformats.org/officeDocument/2006/relationships/hyperlink" Target="https://en.cppreference.com/w/cpp/keyword/friend" TargetMode="External"/><Relationship Id="rId25" Type="http://schemas.openxmlformats.org/officeDocument/2006/relationships/hyperlink" Target="https://en.cppreference.com/w/cpp/keyword/new" TargetMode="External"/><Relationship Id="rId33" Type="http://schemas.openxmlformats.org/officeDocument/2006/relationships/hyperlink" Target="https://en.cppreference.com/w/cpp/keyword/private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en.cppreference.com/w/cpp/keyword/for" TargetMode="External"/><Relationship Id="rId20" Type="http://schemas.openxmlformats.org/officeDocument/2006/relationships/hyperlink" Target="https://en.cppreference.com/w/cpp/keyword/inline" TargetMode="External"/><Relationship Id="rId29" Type="http://schemas.openxmlformats.org/officeDocument/2006/relationships/hyperlink" Target="https://en.cppreference.com/w/cpp/keyword/nullpt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cppreference.com/w/cpp/keyword/do" TargetMode="External"/><Relationship Id="rId11" Type="http://schemas.openxmlformats.org/officeDocument/2006/relationships/hyperlink" Target="https://en.cppreference.com/w/cpp/keyword/explicit" TargetMode="External"/><Relationship Id="rId24" Type="http://schemas.openxmlformats.org/officeDocument/2006/relationships/hyperlink" Target="https://en.cppreference.com/w/cpp/keyword/namespace" TargetMode="External"/><Relationship Id="rId32" Type="http://schemas.openxmlformats.org/officeDocument/2006/relationships/hyperlink" Target="https://en.cppreference.com/w/cpp/keyword/or_eq" TargetMode="External"/><Relationship Id="rId5" Type="http://schemas.openxmlformats.org/officeDocument/2006/relationships/hyperlink" Target="https://en.cppreference.com/w/cpp/keyword/delete" TargetMode="External"/><Relationship Id="rId15" Type="http://schemas.openxmlformats.org/officeDocument/2006/relationships/hyperlink" Target="https://en.cppreference.com/w/cpp/keyword/float" TargetMode="External"/><Relationship Id="rId23" Type="http://schemas.openxmlformats.org/officeDocument/2006/relationships/hyperlink" Target="https://en.cppreference.com/w/cpp/keyword/mutable" TargetMode="External"/><Relationship Id="rId28" Type="http://schemas.openxmlformats.org/officeDocument/2006/relationships/hyperlink" Target="https://en.cppreference.com/w/cpp/keyword/not_eq" TargetMode="External"/><Relationship Id="rId10" Type="http://schemas.openxmlformats.org/officeDocument/2006/relationships/hyperlink" Target="https://en.cppreference.com/w/cpp/keyword/enum" TargetMode="External"/><Relationship Id="rId19" Type="http://schemas.openxmlformats.org/officeDocument/2006/relationships/hyperlink" Target="https://en.cppreference.com/w/cpp/keyword/if" TargetMode="External"/><Relationship Id="rId31" Type="http://schemas.openxmlformats.org/officeDocument/2006/relationships/hyperlink" Target="https://en.cppreference.com/w/cpp/keyword/or" TargetMode="External"/><Relationship Id="rId4" Type="http://schemas.openxmlformats.org/officeDocument/2006/relationships/hyperlink" Target="https://en.cppreference.com/w/cpp/keyword/default" TargetMode="External"/><Relationship Id="rId9" Type="http://schemas.openxmlformats.org/officeDocument/2006/relationships/hyperlink" Target="https://en.cppreference.com/w/cpp/keyword/else" TargetMode="External"/><Relationship Id="rId14" Type="http://schemas.openxmlformats.org/officeDocument/2006/relationships/hyperlink" Target="https://en.cppreference.com/w/cpp/keyword/false" TargetMode="External"/><Relationship Id="rId22" Type="http://schemas.openxmlformats.org/officeDocument/2006/relationships/hyperlink" Target="https://en.cppreference.com/w/cpp/keyword/long" TargetMode="External"/><Relationship Id="rId27" Type="http://schemas.openxmlformats.org/officeDocument/2006/relationships/hyperlink" Target="https://en.cppreference.com/w/cpp/keyword/not" TargetMode="External"/><Relationship Id="rId30" Type="http://schemas.openxmlformats.org/officeDocument/2006/relationships/hyperlink" Target="https://en.cppreference.com/w/cpp/keyword/operator" TargetMode="External"/><Relationship Id="rId35" Type="http://schemas.openxmlformats.org/officeDocument/2006/relationships/hyperlink" Target="https://en.cppreference.com/w/cpp/keyword/publi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keyword/short" TargetMode="External"/><Relationship Id="rId13" Type="http://schemas.openxmlformats.org/officeDocument/2006/relationships/hyperlink" Target="https://en.cppreference.com/w/cpp/keyword/static_cast" TargetMode="External"/><Relationship Id="rId18" Type="http://schemas.openxmlformats.org/officeDocument/2006/relationships/hyperlink" Target="https://en.cppreference.com/w/cpp/keyword/this" TargetMode="External"/><Relationship Id="rId26" Type="http://schemas.openxmlformats.org/officeDocument/2006/relationships/hyperlink" Target="https://en.cppreference.com/w/cpp/keyword/union" TargetMode="External"/><Relationship Id="rId3" Type="http://schemas.openxmlformats.org/officeDocument/2006/relationships/hyperlink" Target="https://en.cppreference.com/w/cpp/keyword/reflexpr" TargetMode="External"/><Relationship Id="rId21" Type="http://schemas.openxmlformats.org/officeDocument/2006/relationships/hyperlink" Target="https://en.cppreference.com/w/cpp/keyword/true" TargetMode="External"/><Relationship Id="rId34" Type="http://schemas.openxmlformats.org/officeDocument/2006/relationships/hyperlink" Target="https://en.cppreference.com/w/cpp/keyword/xor" TargetMode="External"/><Relationship Id="rId7" Type="http://schemas.openxmlformats.org/officeDocument/2006/relationships/hyperlink" Target="https://en.cppreference.com/w/cpp/keyword/return" TargetMode="External"/><Relationship Id="rId12" Type="http://schemas.openxmlformats.org/officeDocument/2006/relationships/hyperlink" Target="https://en.cppreference.com/w/cpp/keyword/static_assert" TargetMode="External"/><Relationship Id="rId17" Type="http://schemas.openxmlformats.org/officeDocument/2006/relationships/hyperlink" Target="https://en.cppreference.com/w/cpp/keyword/template" TargetMode="External"/><Relationship Id="rId25" Type="http://schemas.openxmlformats.org/officeDocument/2006/relationships/hyperlink" Target="https://en.cppreference.com/w/cpp/keyword/typename" TargetMode="External"/><Relationship Id="rId33" Type="http://schemas.openxmlformats.org/officeDocument/2006/relationships/hyperlink" Target="https://en.cppreference.com/w/cpp/keyword/while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en.cppreference.com/w/cpp/language/transactional_memory" TargetMode="External"/><Relationship Id="rId20" Type="http://schemas.openxmlformats.org/officeDocument/2006/relationships/hyperlink" Target="https://en.cppreference.com/w/cpp/keyword/throw" TargetMode="External"/><Relationship Id="rId29" Type="http://schemas.openxmlformats.org/officeDocument/2006/relationships/hyperlink" Target="https://en.cppreference.com/w/cpp/keyword/virtua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cppreference.com/w/cpp/keyword/requires" TargetMode="External"/><Relationship Id="rId11" Type="http://schemas.openxmlformats.org/officeDocument/2006/relationships/hyperlink" Target="https://en.cppreference.com/w/cpp/keyword/static" TargetMode="External"/><Relationship Id="rId24" Type="http://schemas.openxmlformats.org/officeDocument/2006/relationships/hyperlink" Target="https://en.cppreference.com/w/cpp/keyword/typeid" TargetMode="External"/><Relationship Id="rId32" Type="http://schemas.openxmlformats.org/officeDocument/2006/relationships/hyperlink" Target="https://en.cppreference.com/w/cpp/keyword/wchar_t" TargetMode="External"/><Relationship Id="rId5" Type="http://schemas.openxmlformats.org/officeDocument/2006/relationships/hyperlink" Target="https://en.cppreference.com/w/cpp/keyword/reinterpret_cast" TargetMode="External"/><Relationship Id="rId15" Type="http://schemas.openxmlformats.org/officeDocument/2006/relationships/hyperlink" Target="https://en.cppreference.com/w/cpp/keyword/switch" TargetMode="External"/><Relationship Id="rId23" Type="http://schemas.openxmlformats.org/officeDocument/2006/relationships/hyperlink" Target="https://en.cppreference.com/w/cpp/keyword/typedef" TargetMode="External"/><Relationship Id="rId28" Type="http://schemas.openxmlformats.org/officeDocument/2006/relationships/hyperlink" Target="https://en.cppreference.com/w/cpp/keyword/using" TargetMode="External"/><Relationship Id="rId10" Type="http://schemas.openxmlformats.org/officeDocument/2006/relationships/hyperlink" Target="https://en.cppreference.com/w/cpp/keyword/sizeof" TargetMode="External"/><Relationship Id="rId19" Type="http://schemas.openxmlformats.org/officeDocument/2006/relationships/hyperlink" Target="https://en.cppreference.com/w/cpp/keyword/thread_local" TargetMode="External"/><Relationship Id="rId31" Type="http://schemas.openxmlformats.org/officeDocument/2006/relationships/hyperlink" Target="https://en.cppreference.com/w/cpp/keyword/volatile" TargetMode="External"/><Relationship Id="rId4" Type="http://schemas.openxmlformats.org/officeDocument/2006/relationships/hyperlink" Target="https://en.cppreference.com/w/cpp/keyword/register" TargetMode="External"/><Relationship Id="rId9" Type="http://schemas.openxmlformats.org/officeDocument/2006/relationships/hyperlink" Target="https://en.cppreference.com/w/cpp/keyword/signed" TargetMode="External"/><Relationship Id="rId14" Type="http://schemas.openxmlformats.org/officeDocument/2006/relationships/hyperlink" Target="https://en.cppreference.com/w/cpp/keyword/struct" TargetMode="External"/><Relationship Id="rId22" Type="http://schemas.openxmlformats.org/officeDocument/2006/relationships/hyperlink" Target="https://en.cppreference.com/w/cpp/keyword/try" TargetMode="External"/><Relationship Id="rId27" Type="http://schemas.openxmlformats.org/officeDocument/2006/relationships/hyperlink" Target="https://en.cppreference.com/w/cpp/keyword/unsigned" TargetMode="External"/><Relationship Id="rId30" Type="http://schemas.openxmlformats.org/officeDocument/2006/relationships/hyperlink" Target="https://en.cppreference.com/w/cpp/keyword/void" TargetMode="External"/><Relationship Id="rId35" Type="http://schemas.openxmlformats.org/officeDocument/2006/relationships/hyperlink" Target="https://en.cppreference.com/w/cpp/keyword/xor_e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dbolt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anet.birmingham.ac.uk/it/services/free-software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%2B%2B11" TargetMode="External"/><Relationship Id="rId2" Type="http://schemas.openxmlformats.org/officeDocument/2006/relationships/hyperlink" Target="https://en.wikipedia.org/wiki/C%2B%2B0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%2B%2B20" TargetMode="External"/><Relationship Id="rId5" Type="http://schemas.openxmlformats.org/officeDocument/2006/relationships/hyperlink" Target="https://en.wikipedia.org/wiki/C%2B%2B17" TargetMode="External"/><Relationship Id="rId4" Type="http://schemas.openxmlformats.org/officeDocument/2006/relationships/hyperlink" Target="https://en.wikipedia.org/wiki/C%2B%2B1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#C++_Vers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95288" y="1484313"/>
            <a:ext cx="6841008" cy="1728787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C++ for Advanced Mathematical Finance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95288" y="3284538"/>
            <a:ext cx="6841008" cy="11525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Simon Hartley</a:t>
            </a: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C++ Keywords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0A506-AE36-4DB1-BD4D-1A7AA5E76EB4}"/>
              </a:ext>
            </a:extLst>
          </p:cNvPr>
          <p:cNvSpPr/>
          <p:nvPr/>
        </p:nvSpPr>
        <p:spPr>
          <a:xfrm>
            <a:off x="396875" y="1224737"/>
            <a:ext cx="8350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The following list shows the reserved words in C++. These reserved words may not be used as constant or variable or any other identifier names.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1522B8-9E54-4D90-B61B-1AEC6CB72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2650"/>
              </p:ext>
            </p:extLst>
          </p:nvPr>
        </p:nvGraphicFramePr>
        <p:xfrm>
          <a:off x="396875" y="1819174"/>
          <a:ext cx="8096772" cy="3973543"/>
        </p:xfrm>
        <a:graphic>
          <a:graphicData uri="http://schemas.openxmlformats.org/drawingml/2006/table">
            <a:tbl>
              <a:tblPr/>
              <a:tblGrid>
                <a:gridCol w="2698924">
                  <a:extLst>
                    <a:ext uri="{9D8B030D-6E8A-4147-A177-3AD203B41FA5}">
                      <a16:colId xmlns:a16="http://schemas.microsoft.com/office/drawing/2014/main" val="3335847828"/>
                    </a:ext>
                  </a:extLst>
                </a:gridCol>
                <a:gridCol w="2698924">
                  <a:extLst>
                    <a:ext uri="{9D8B030D-6E8A-4147-A177-3AD203B41FA5}">
                      <a16:colId xmlns:a16="http://schemas.microsoft.com/office/drawing/2014/main" val="519266948"/>
                    </a:ext>
                  </a:extLst>
                </a:gridCol>
                <a:gridCol w="2698924">
                  <a:extLst>
                    <a:ext uri="{9D8B030D-6E8A-4147-A177-3AD203B41FA5}">
                      <a16:colId xmlns:a16="http://schemas.microsoft.com/office/drawing/2014/main" val="1836306373"/>
                    </a:ext>
                  </a:extLst>
                </a:gridCol>
              </a:tblGrid>
              <a:tr h="366935"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effectLst/>
                        </a:rPr>
                        <a:t>A – </a:t>
                      </a:r>
                      <a:r>
                        <a:rPr lang="en-GB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GB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1517" marR="31517" marT="15759" marB="15759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01184"/>
                  </a:ext>
                </a:extLst>
              </a:tr>
              <a:tr h="3576265">
                <a:tc>
                  <a:txBody>
                    <a:bodyPr/>
                    <a:lstStyle/>
                    <a:p>
                      <a:r>
                        <a:rPr lang="en-GB" sz="1800" u="none" strike="noStrike" dirty="0" err="1">
                          <a:solidFill>
                            <a:srgbClr val="0645AD"/>
                          </a:solidFill>
                          <a:effectLst/>
                          <a:hlinkClick r:id="rId3" tooltip="cpp/keyword/alignas"/>
                        </a:rPr>
                        <a:t>alignas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 err="1">
                          <a:solidFill>
                            <a:srgbClr val="0645AD"/>
                          </a:solidFill>
                          <a:effectLst/>
                          <a:hlinkClick r:id="rId4" tooltip="cpp/keyword/alignof"/>
                        </a:rPr>
                        <a:t>alignof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>
                          <a:solidFill>
                            <a:srgbClr val="0645AD"/>
                          </a:solidFill>
                          <a:effectLst/>
                          <a:hlinkClick r:id="rId5" tooltip="cpp/keyword/and"/>
                        </a:rPr>
                        <a:t>and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 err="1">
                          <a:solidFill>
                            <a:srgbClr val="0645AD"/>
                          </a:solidFill>
                          <a:effectLst/>
                          <a:hlinkClick r:id="rId6" tooltip="cpp/keyword/and eq"/>
                        </a:rPr>
                        <a:t>and_eq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 err="1">
                          <a:solidFill>
                            <a:srgbClr val="0645AD"/>
                          </a:solidFill>
                          <a:effectLst/>
                          <a:hlinkClick r:id="rId7" tooltip="cpp/keyword/asm"/>
                        </a:rPr>
                        <a:t>asm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 err="1">
                          <a:solidFill>
                            <a:srgbClr val="0645AD"/>
                          </a:solidFill>
                          <a:effectLst/>
                          <a:hlinkClick r:id="rId8" tooltip="cpp/language/transactional memory"/>
                        </a:rPr>
                        <a:t>atomic_cancel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 err="1">
                          <a:solidFill>
                            <a:srgbClr val="0645AD"/>
                          </a:solidFill>
                          <a:effectLst/>
                          <a:hlinkClick r:id="rId8" tooltip="cpp/language/transactional memory"/>
                        </a:rPr>
                        <a:t>atomic_commit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 err="1">
                          <a:solidFill>
                            <a:srgbClr val="0645AD"/>
                          </a:solidFill>
                          <a:effectLst/>
                          <a:hlinkClick r:id="rId8" tooltip="cpp/language/transactional memory"/>
                        </a:rPr>
                        <a:t>atomic_noexcept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>
                          <a:solidFill>
                            <a:srgbClr val="0645AD"/>
                          </a:solidFill>
                          <a:effectLst/>
                          <a:hlinkClick r:id="rId9" tooltip="cpp/keyword/auto"/>
                        </a:rPr>
                        <a:t>auto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</a:rPr>
                        <a:t> </a:t>
                      </a:r>
                      <a:endParaRPr lang="en-GB" sz="1800" dirty="0">
                        <a:effectLst/>
                      </a:endParaRPr>
                    </a:p>
                  </a:txBody>
                  <a:tcPr marL="31517" marR="31517" marT="15759" marB="15759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10" tooltip="cpp/keyword/bitand"/>
                        </a:rPr>
                        <a:t>bitand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11" tooltip="cpp/keyword/bitor"/>
                        </a:rPr>
                        <a:t>bitor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2" tooltip="cpp/keyword/bool"/>
                        </a:rPr>
                        <a:t>bool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3" tooltip="cpp/keyword/break"/>
                        </a:rPr>
                        <a:t>break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4" tooltip="cpp/keyword/case"/>
                        </a:rPr>
                        <a:t>case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5" tooltip="cpp/keyword/catch"/>
                        </a:rPr>
                        <a:t>catch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6" tooltip="cpp/keyword/char"/>
                        </a:rPr>
                        <a:t>char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7" tooltip="cpp/keyword/char8 t"/>
                        </a:rPr>
                        <a:t>char8_t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C++20)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8" tooltip="cpp/keyword/char16 t"/>
                        </a:rPr>
                        <a:t>char16_t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9" tooltip="cpp/keyword/char32 t"/>
                        </a:rPr>
                        <a:t>char32_t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</a:p>
                    <a:p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0" tooltip="cpp/keyword/class"/>
                        </a:rPr>
                        <a:t>class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endParaRPr lang="en-GB" sz="1800" dirty="0">
                        <a:effectLst/>
                      </a:endParaRPr>
                    </a:p>
                  </a:txBody>
                  <a:tcPr marL="31517" marR="31517" marT="15759" marB="15759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1" tooltip="cpp/keyword/compl"/>
                        </a:rPr>
                        <a:t>compl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2" tooltip="cpp/keyword/concept"/>
                        </a:rPr>
                        <a:t>concept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C++20)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3" tooltip="cpp/keyword/const"/>
                        </a:rPr>
                        <a:t>const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4" tooltip="cpp/keyword/consteval"/>
                        </a:rPr>
                        <a:t>consteval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C++20)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5" tooltip="cpp/keyword/constexpr"/>
                        </a:rPr>
                        <a:t>constexpr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6" tooltip="cpp/keyword/constinit"/>
                        </a:rPr>
                        <a:t>constinit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C++20)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7" tooltip="cpp/keyword/const cast"/>
                        </a:rPr>
                        <a:t>const_cast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8" tooltip="cpp/keyword/continue"/>
                        </a:rPr>
                        <a:t>continue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9" tooltip="cpp/keyword/co await"/>
                        </a:rPr>
                        <a:t>co_await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C++20)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30" tooltip="cpp/keyword/co return"/>
                        </a:rPr>
                        <a:t>co_return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C++20)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31" tooltip="cpp/keyword/co yield"/>
                        </a:rPr>
                        <a:t>co_yield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C++20)</a:t>
                      </a:r>
                      <a:endParaRPr lang="en-GB" sz="1800" dirty="0" smtClean="0">
                        <a:effectLst/>
                      </a:endParaRPr>
                    </a:p>
                  </a:txBody>
                  <a:tcPr marL="31517" marR="31517" marT="15759" marB="15759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2239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10F1BFA-471E-4E5B-B5AD-E28A3805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5518645"/>
            <a:ext cx="3999529" cy="98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(1)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— meaning changed or new meaning added in C++11.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(2)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— meaning changed in C++17.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(3)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— meaning changed in C++20.</a:t>
            </a:r>
          </a:p>
        </p:txBody>
      </p:sp>
    </p:spTree>
    <p:extLst>
      <p:ext uri="{BB962C8B-B14F-4D97-AF65-F5344CB8AC3E}">
        <p14:creationId xmlns:p14="http://schemas.microsoft.com/office/powerpoint/2010/main" val="13284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C++ Keywords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0A506-AE36-4DB1-BD4D-1A7AA5E76EB4}"/>
              </a:ext>
            </a:extLst>
          </p:cNvPr>
          <p:cNvSpPr/>
          <p:nvPr/>
        </p:nvSpPr>
        <p:spPr>
          <a:xfrm>
            <a:off x="396875" y="1224737"/>
            <a:ext cx="8350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The following list shows the reserved words in C++. These reserved words may not be used as constant or variable or any other identifier names.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1522B8-9E54-4D90-B61B-1AEC6CB72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88674"/>
              </p:ext>
            </p:extLst>
          </p:nvPr>
        </p:nvGraphicFramePr>
        <p:xfrm>
          <a:off x="396875" y="1819174"/>
          <a:ext cx="8096772" cy="4269276"/>
        </p:xfrm>
        <a:graphic>
          <a:graphicData uri="http://schemas.openxmlformats.org/drawingml/2006/table">
            <a:tbl>
              <a:tblPr/>
              <a:tblGrid>
                <a:gridCol w="2698924">
                  <a:extLst>
                    <a:ext uri="{9D8B030D-6E8A-4147-A177-3AD203B41FA5}">
                      <a16:colId xmlns:a16="http://schemas.microsoft.com/office/drawing/2014/main" val="3335847828"/>
                    </a:ext>
                  </a:extLst>
                </a:gridCol>
                <a:gridCol w="2698924">
                  <a:extLst>
                    <a:ext uri="{9D8B030D-6E8A-4147-A177-3AD203B41FA5}">
                      <a16:colId xmlns:a16="http://schemas.microsoft.com/office/drawing/2014/main" val="519266948"/>
                    </a:ext>
                  </a:extLst>
                </a:gridCol>
                <a:gridCol w="2698924">
                  <a:extLst>
                    <a:ext uri="{9D8B030D-6E8A-4147-A177-3AD203B41FA5}">
                      <a16:colId xmlns:a16="http://schemas.microsoft.com/office/drawing/2014/main" val="1836306373"/>
                    </a:ext>
                  </a:extLst>
                </a:gridCol>
              </a:tblGrid>
              <a:tr h="366935"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D </a:t>
                      </a:r>
                      <a:r>
                        <a:rPr lang="en-GB" sz="2400" b="1" dirty="0">
                          <a:solidFill>
                            <a:srgbClr val="FF0000"/>
                          </a:solidFill>
                          <a:effectLst/>
                        </a:rPr>
                        <a:t>– </a:t>
                      </a:r>
                      <a:r>
                        <a:rPr lang="en-GB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GB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1517" marR="31517" marT="15759" marB="15759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01184"/>
                  </a:ext>
                </a:extLst>
              </a:tr>
              <a:tr h="3576265">
                <a:tc>
                  <a:txBody>
                    <a:bodyPr/>
                    <a:lstStyle/>
                    <a:p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3" tooltip="cpp/keyword/decltype"/>
                        </a:rPr>
                        <a:t>decltype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4" tooltip="cpp/keyword/default"/>
                        </a:rPr>
                        <a:t>default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5" tooltip="cpp/keyword/delete"/>
                        </a:rPr>
                        <a:t>delete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6" tooltip="cpp/keyword/do"/>
                        </a:rPr>
                        <a:t>do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7" tooltip="cpp/keyword/double"/>
                        </a:rPr>
                        <a:t>double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8" tooltip="cpp/keyword/dynamic cast"/>
                        </a:rPr>
                        <a:t>dynamic_cast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9" tooltip="cpp/keyword/else"/>
                        </a:rPr>
                        <a:t>else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10" tooltip="cpp/keyword/enum"/>
                        </a:rPr>
                        <a:t>enum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1" tooltip="cpp/keyword/explicit"/>
                        </a:rPr>
                        <a:t>explicit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2" tooltip="cpp/keyword/export"/>
                        </a:rPr>
                        <a:t>export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(3)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3" tooltip="cpp/keyword/extern"/>
                        </a:rPr>
                        <a:t>extern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4" tooltip="cpp/keyword/false"/>
                        </a:rPr>
                        <a:t> false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5" tooltip="cpp/keyword/float"/>
                        </a:rPr>
                        <a:t>float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6" tooltip="cpp/keyword/for"/>
                        </a:rPr>
                        <a:t>for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</a:rPr>
                        <a:t> </a:t>
                      </a:r>
                      <a:endParaRPr lang="en-GB" sz="1800" dirty="0">
                        <a:effectLst/>
                      </a:endParaRPr>
                    </a:p>
                  </a:txBody>
                  <a:tcPr marL="31517" marR="31517" marT="15759" marB="15759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7" tooltip="cpp/keyword/friend"/>
                        </a:rPr>
                        <a:t>friend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18" tooltip="cpp/keyword/goto"/>
                        </a:rPr>
                        <a:t>goto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9" tooltip="cpp/keyword/if"/>
                        </a:rPr>
                        <a:t>if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0" tooltip="cpp/keyword/inline"/>
                        </a:rPr>
                        <a:t>inline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1" tooltip="cpp/keyword/int"/>
                        </a:rPr>
                        <a:t>int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2" tooltip="cpp/keyword/long"/>
                        </a:rPr>
                        <a:t>long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3" tooltip="cpp/keyword/mutable"/>
                        </a:rPr>
                        <a:t>mutable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4" tooltip="cpp/keyword/namespace"/>
                        </a:rPr>
                        <a:t>namespace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5" tooltip="cpp/keyword/new"/>
                        </a:rPr>
                        <a:t>new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6" tooltip="cpp/keyword/noexcept"/>
                        </a:rPr>
                        <a:t>noexcept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7" tooltip="cpp/keyword/not"/>
                        </a:rPr>
                        <a:t>not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8" tooltip="cpp/keyword/not eq"/>
                        </a:rPr>
                        <a:t>not_eq</a:t>
                      </a:r>
                      <a:endParaRPr lang="en-GB" sz="1800" dirty="0">
                        <a:effectLst/>
                      </a:endParaRPr>
                    </a:p>
                  </a:txBody>
                  <a:tcPr marL="31517" marR="31517" marT="15759" marB="15759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29" tooltip="cpp/keyword/nullptr"/>
                        </a:rPr>
                        <a:t>nullptr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0" tooltip="cpp/keyword/operator"/>
                        </a:rPr>
                        <a:t>operator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1" tooltip="cpp/keyword/or"/>
                        </a:rPr>
                        <a:t>or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err="1" smtClean="0">
                          <a:solidFill>
                            <a:srgbClr val="0645AD"/>
                          </a:solidFill>
                          <a:effectLst/>
                          <a:hlinkClick r:id="rId32" tooltip="cpp/keyword/or eq"/>
                        </a:rPr>
                        <a:t>or_eq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3" tooltip="cpp/keyword/private"/>
                        </a:rPr>
                        <a:t>private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4" tooltip="cpp/keyword/protected"/>
                        </a:rPr>
                        <a:t>protected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5" tooltip="cpp/keyword/public"/>
                        </a:rPr>
                        <a:t>public</a:t>
                      </a:r>
                      <a:endParaRPr lang="en-GB" sz="1800" u="none" strike="noStrike" dirty="0" smtClean="0">
                        <a:solidFill>
                          <a:srgbClr val="0645AD"/>
                        </a:solidFill>
                        <a:effectLst/>
                      </a:endParaRPr>
                    </a:p>
                    <a:p>
                      <a:endParaRPr lang="en-GB" sz="1800" dirty="0" smtClean="0">
                        <a:effectLst/>
                      </a:endParaRPr>
                    </a:p>
                  </a:txBody>
                  <a:tcPr marL="31517" marR="31517" marT="15759" marB="15759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22390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410F1BFA-471E-4E5B-B5AD-E28A3805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5518645"/>
            <a:ext cx="3999529" cy="98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(1)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— meaning changed or new meaning added in C++11.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(2)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— meaning changed in C++17.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(3)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— meaning changed in C++20.</a:t>
            </a:r>
          </a:p>
        </p:txBody>
      </p:sp>
    </p:spTree>
    <p:extLst>
      <p:ext uri="{BB962C8B-B14F-4D97-AF65-F5344CB8AC3E}">
        <p14:creationId xmlns:p14="http://schemas.microsoft.com/office/powerpoint/2010/main" val="36507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C++ Keywords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0A506-AE36-4DB1-BD4D-1A7AA5E76EB4}"/>
              </a:ext>
            </a:extLst>
          </p:cNvPr>
          <p:cNvSpPr/>
          <p:nvPr/>
        </p:nvSpPr>
        <p:spPr>
          <a:xfrm>
            <a:off x="396875" y="1224737"/>
            <a:ext cx="8350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The following list shows the reserved words in C++. These reserved words may not be used as constant or variable or any other identifier names.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1522B8-9E54-4D90-B61B-1AEC6CB72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48526"/>
              </p:ext>
            </p:extLst>
          </p:nvPr>
        </p:nvGraphicFramePr>
        <p:xfrm>
          <a:off x="396875" y="1819174"/>
          <a:ext cx="8096772" cy="3994956"/>
        </p:xfrm>
        <a:graphic>
          <a:graphicData uri="http://schemas.openxmlformats.org/drawingml/2006/table">
            <a:tbl>
              <a:tblPr/>
              <a:tblGrid>
                <a:gridCol w="2698924">
                  <a:extLst>
                    <a:ext uri="{9D8B030D-6E8A-4147-A177-3AD203B41FA5}">
                      <a16:colId xmlns:a16="http://schemas.microsoft.com/office/drawing/2014/main" val="3335847828"/>
                    </a:ext>
                  </a:extLst>
                </a:gridCol>
                <a:gridCol w="2698924">
                  <a:extLst>
                    <a:ext uri="{9D8B030D-6E8A-4147-A177-3AD203B41FA5}">
                      <a16:colId xmlns:a16="http://schemas.microsoft.com/office/drawing/2014/main" val="519266948"/>
                    </a:ext>
                  </a:extLst>
                </a:gridCol>
                <a:gridCol w="2698924">
                  <a:extLst>
                    <a:ext uri="{9D8B030D-6E8A-4147-A177-3AD203B41FA5}">
                      <a16:colId xmlns:a16="http://schemas.microsoft.com/office/drawing/2014/main" val="1836306373"/>
                    </a:ext>
                  </a:extLst>
                </a:gridCol>
              </a:tblGrid>
              <a:tr h="366935"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Q – Z</a:t>
                      </a:r>
                      <a:endParaRPr lang="en-GB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1517" marR="31517" marT="15759" marB="15759" anchor="ctr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01184"/>
                  </a:ext>
                </a:extLst>
              </a:tr>
              <a:tr h="3576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" tooltip="cpp/keyword/reflexpr"/>
                        </a:rPr>
                        <a:t>reflexpr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E06000"/>
                          </a:solidFill>
                          <a:effectLst/>
                        </a:rPr>
                        <a:t>(reflection TS)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4" tooltip="cpp/keyword/register"/>
                        </a:rPr>
                        <a:t>register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(2)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5" tooltip="cpp/keyword/reinterpret cast"/>
                        </a:rPr>
                        <a:t>reinterpret_cast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6" tooltip="cpp/keyword/requires"/>
                        </a:rPr>
                        <a:t>requires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C++20)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7" tooltip="cpp/keyword/return"/>
                        </a:rPr>
                        <a:t>return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8" tooltip="cpp/keyword/short"/>
                        </a:rPr>
                        <a:t>short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9" tooltip="cpp/keyword/signed"/>
                        </a:rPr>
                        <a:t>signed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0" tooltip="cpp/keyword/sizeof"/>
                        </a:rPr>
                        <a:t>sizeof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1" tooltip="cpp/keyword/static"/>
                        </a:rPr>
                        <a:t>static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2" tooltip="cpp/keyword/static assert"/>
                        </a:rPr>
                        <a:t>static_assert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3" tooltip="cpp/keyword/static cast"/>
                        </a:rPr>
                        <a:t>static_cast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endParaRPr lang="en-GB" sz="1800" dirty="0">
                        <a:effectLst/>
                      </a:endParaRPr>
                    </a:p>
                  </a:txBody>
                  <a:tcPr marL="31517" marR="31517" marT="15759" marB="15759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4" tooltip="cpp/keyword/struct"/>
                        </a:rPr>
                        <a:t>struct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5" tooltip="cpp/keyword/switch"/>
                        </a:rPr>
                        <a:t>switch</a:t>
                      </a:r>
                      <a:endParaRPr lang="en-GB" sz="1800" u="none" strike="noStrike" dirty="0" smtClean="0">
                        <a:solidFill>
                          <a:srgbClr val="0645AD"/>
                        </a:solidFill>
                        <a:effectLst/>
                      </a:endParaRPr>
                    </a:p>
                    <a:p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6" tooltip="cpp/language/transactional memory"/>
                        </a:rPr>
                        <a:t>synchronized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E06000"/>
                          </a:solidFill>
                          <a:effectLst/>
                        </a:rPr>
                        <a:t>(TM TS)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7" tooltip="cpp/keyword/template"/>
                        </a:rPr>
                        <a:t>template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8" tooltip="cpp/keyword/this"/>
                        </a:rPr>
                        <a:t>this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19" tooltip="cpp/keyword/thread local"/>
                        </a:rPr>
                        <a:t>thread_local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(since C++11)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0" tooltip="cpp/keyword/throw"/>
                        </a:rPr>
                        <a:t>throw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1" tooltip="cpp/keyword/true"/>
                        </a:rPr>
                        <a:t>true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2" tooltip="cpp/keyword/try"/>
                        </a:rPr>
                        <a:t>try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3" tooltip="cpp/keyword/typedef"/>
                        </a:rPr>
                        <a:t>typedef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4" tooltip="cpp/keyword/typeid"/>
                        </a:rPr>
                        <a:t>typeid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5" tooltip="cpp/keyword/typename"/>
                        </a:rPr>
                        <a:t>typename</a:t>
                      </a:r>
                      <a:endParaRPr lang="en-GB" sz="1800" dirty="0">
                        <a:effectLst/>
                      </a:endParaRPr>
                    </a:p>
                  </a:txBody>
                  <a:tcPr marL="31517" marR="31517" marT="15759" marB="15759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6" tooltip="cpp/keyword/union"/>
                        </a:rPr>
                        <a:t>union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7" tooltip="cpp/keyword/unsigned"/>
                        </a:rPr>
                        <a:t>unsigned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8" tooltip="cpp/keyword/using"/>
                        </a:rPr>
                        <a:t>using</a:t>
                      </a:r>
                      <a:r>
                        <a:rPr lang="en-GB" sz="1800" dirty="0" smtClean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solidFill>
                            <a:srgbClr val="008000"/>
                          </a:solidFill>
                          <a:effectLst/>
                        </a:rPr>
                        <a:t>(1)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29" tooltip="cpp/keyword/virtual"/>
                        </a:rPr>
                        <a:t>virtual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0" tooltip="cpp/keyword/void"/>
                        </a:rPr>
                        <a:t>void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1" tooltip="cpp/keyword/volatile"/>
                        </a:rPr>
                        <a:t>volatile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2" tooltip="cpp/keyword/wchar t"/>
                        </a:rPr>
                        <a:t>wchar_t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3" tooltip="cpp/keyword/while"/>
                        </a:rPr>
                        <a:t>while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4" tooltip="cpp/keyword/xor"/>
                        </a:rPr>
                        <a:t>xor</a:t>
                      </a:r>
                      <a:r>
                        <a:rPr lang="en-GB" sz="1800" dirty="0" smtClean="0">
                          <a:effectLst/>
                        </a:rPr>
                        <a:t/>
                      </a:r>
                      <a:br>
                        <a:rPr lang="en-GB" sz="1800" dirty="0" smtClean="0">
                          <a:effectLst/>
                        </a:rPr>
                      </a:br>
                      <a:r>
                        <a:rPr lang="en-GB" sz="1800" u="none" strike="noStrike" dirty="0" smtClean="0">
                          <a:solidFill>
                            <a:srgbClr val="0645AD"/>
                          </a:solidFill>
                          <a:effectLst/>
                          <a:hlinkClick r:id="rId35" tooltip="cpp/keyword/xor eq"/>
                        </a:rPr>
                        <a:t>xor_eq</a:t>
                      </a:r>
                      <a:endParaRPr lang="en-GB" sz="1800" dirty="0" smtClean="0">
                        <a:effectLst/>
                      </a:endParaRPr>
                    </a:p>
                    <a:p>
                      <a:endParaRPr lang="en-GB" sz="1800" dirty="0" smtClean="0">
                        <a:effectLst/>
                      </a:endParaRPr>
                    </a:p>
                  </a:txBody>
                  <a:tcPr marL="31517" marR="31517" marT="15759" marB="15759">
                    <a:lnL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2239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10F1BFA-471E-4E5B-B5AD-E28A3805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5518645"/>
            <a:ext cx="3999529" cy="98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(1)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— meaning changed or new meaning added in C++11.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(2)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— meaning changed in C++17.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(3)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— meaning changed in C++20.</a:t>
            </a:r>
          </a:p>
        </p:txBody>
      </p:sp>
    </p:spTree>
    <p:extLst>
      <p:ext uri="{BB962C8B-B14F-4D97-AF65-F5344CB8AC3E}">
        <p14:creationId xmlns:p14="http://schemas.microsoft.com/office/powerpoint/2010/main" val="31060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2">
            <a:extLst>
              <a:ext uri="{FF2B5EF4-FFF2-40B4-BE49-F238E27FC236}">
                <a16:creationId xmlns:a16="http://schemas.microsoft.com/office/drawing/2014/main" id="{D6435BEE-A7E5-4023-A1A7-F04B5014609A}"/>
              </a:ext>
            </a:extLst>
          </p:cNvPr>
          <p:cNvSpPr/>
          <p:nvPr/>
        </p:nvSpPr>
        <p:spPr bwMode="auto">
          <a:xfrm>
            <a:off x="276186" y="3311986"/>
            <a:ext cx="1611449" cy="11989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435BEE-A7E5-4023-A1A7-F04B5014609A}"/>
              </a:ext>
            </a:extLst>
          </p:cNvPr>
          <p:cNvSpPr/>
          <p:nvPr/>
        </p:nvSpPr>
        <p:spPr bwMode="auto">
          <a:xfrm>
            <a:off x="387841" y="1081533"/>
            <a:ext cx="3311029" cy="13311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C++ Process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362BFFFE-047D-4F18-A888-66DA15942F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4832" y="1985308"/>
            <a:ext cx="309567" cy="309567"/>
          </a:xfrm>
          <a:prstGeom prst="rect">
            <a:avLst/>
          </a:prstGeom>
        </p:spPr>
      </p:pic>
      <p:pic>
        <p:nvPicPr>
          <p:cNvPr id="10" name="Graphic 9" descr="Open folder">
            <a:extLst>
              <a:ext uri="{FF2B5EF4-FFF2-40B4-BE49-F238E27FC236}">
                <a16:creationId xmlns:a16="http://schemas.microsoft.com/office/drawing/2014/main" id="{CBC6FF6D-5F91-4569-8827-EE43202768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39552" y="1894870"/>
            <a:ext cx="485636" cy="4856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0FC98C-2E41-449D-A773-238A4E075025}"/>
              </a:ext>
            </a:extLst>
          </p:cNvPr>
          <p:cNvSpPr/>
          <p:nvPr/>
        </p:nvSpPr>
        <p:spPr>
          <a:xfrm>
            <a:off x="396875" y="1049333"/>
            <a:ext cx="36747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Your C</a:t>
            </a:r>
            <a:r>
              <a:rPr lang="en-GB" dirty="0">
                <a:solidFill>
                  <a:schemeClr val="bg1"/>
                </a:solidFill>
              </a:rPr>
              <a:t>++ </a:t>
            </a:r>
            <a:r>
              <a:rPr lang="en-GB" dirty="0" smtClean="0">
                <a:solidFill>
                  <a:schemeClr val="bg1"/>
                </a:solidFill>
              </a:rPr>
              <a:t>Program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( </a:t>
            </a:r>
            <a:r>
              <a:rPr lang="en-GB" b="0" dirty="0">
                <a:solidFill>
                  <a:schemeClr val="bg1"/>
                </a:solidFill>
              </a:rPr>
              <a:t>.</a:t>
            </a:r>
            <a:r>
              <a:rPr lang="en-GB" b="0" dirty="0" err="1" smtClean="0">
                <a:solidFill>
                  <a:schemeClr val="bg1"/>
                </a:solidFill>
              </a:rPr>
              <a:t>cpp</a:t>
            </a:r>
            <a:r>
              <a:rPr lang="en-GB" b="0" dirty="0" smtClean="0">
                <a:solidFill>
                  <a:schemeClr val="bg1"/>
                </a:solidFill>
              </a:rPr>
              <a:t>, </a:t>
            </a:r>
            <a:r>
              <a:rPr lang="en-GB" b="0" dirty="0">
                <a:solidFill>
                  <a:schemeClr val="bg1"/>
                </a:solidFill>
              </a:rPr>
              <a:t>.</a:t>
            </a:r>
            <a:r>
              <a:rPr lang="en-GB" b="0" dirty="0" smtClean="0">
                <a:solidFill>
                  <a:schemeClr val="bg1"/>
                </a:solidFill>
              </a:rPr>
              <a:t>h</a:t>
            </a:r>
            <a:r>
              <a:rPr lang="en-GB" dirty="0" smtClean="0">
                <a:solidFill>
                  <a:schemeClr val="bg1"/>
                </a:solidFill>
              </a:rPr>
              <a:t>)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51E9C3F5-AA18-4899-9E8B-EBAA72E9D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1314" y="1976816"/>
            <a:ext cx="309567" cy="309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267744" y="3068960"/>
            <a:ext cx="2782670" cy="57791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D6435BEE-A7E5-4023-A1A7-F04B5014609A}"/>
              </a:ext>
            </a:extLst>
          </p:cNvPr>
          <p:cNvSpPr/>
          <p:nvPr/>
        </p:nvSpPr>
        <p:spPr bwMode="auto">
          <a:xfrm>
            <a:off x="4335651" y="1076245"/>
            <a:ext cx="3833624" cy="1231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A2FED0-38BF-40B9-923C-15509DD99508}"/>
              </a:ext>
            </a:extLst>
          </p:cNvPr>
          <p:cNvSpPr/>
          <p:nvPr/>
        </p:nvSpPr>
        <p:spPr bwMode="auto">
          <a:xfrm rot="2368956">
            <a:off x="2218096" y="2316579"/>
            <a:ext cx="1155824" cy="7608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FC98C-2E41-449D-A773-238A4E075025}"/>
              </a:ext>
            </a:extLst>
          </p:cNvPr>
          <p:cNvSpPr/>
          <p:nvPr/>
        </p:nvSpPr>
        <p:spPr>
          <a:xfrm>
            <a:off x="2307535" y="3076173"/>
            <a:ext cx="2782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pre-processor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FC98C-2E41-449D-A773-238A4E075025}"/>
              </a:ext>
            </a:extLst>
          </p:cNvPr>
          <p:cNvSpPr/>
          <p:nvPr/>
        </p:nvSpPr>
        <p:spPr>
          <a:xfrm>
            <a:off x="4335651" y="1177492"/>
            <a:ext cx="3833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Standard Headers</a:t>
            </a:r>
          </a:p>
          <a:p>
            <a:pPr lvl="0" eaLnBrk="0" hangingPunct="0"/>
            <a:r>
              <a:rPr lang="en-US" altLang="en-US" b="0" dirty="0">
                <a:solidFill>
                  <a:srgbClr val="33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</p:txBody>
      </p:sp>
      <p:sp>
        <p:nvSpPr>
          <p:cNvPr id="18" name="Arrow: Right 12">
            <a:extLst>
              <a:ext uri="{FF2B5EF4-FFF2-40B4-BE49-F238E27FC236}">
                <a16:creationId xmlns:a16="http://schemas.microsoft.com/office/drawing/2014/main" id="{FCA2FED0-38BF-40B9-923C-15509DD99508}"/>
              </a:ext>
            </a:extLst>
          </p:cNvPr>
          <p:cNvSpPr/>
          <p:nvPr/>
        </p:nvSpPr>
        <p:spPr bwMode="auto">
          <a:xfrm rot="7995210">
            <a:off x="4103235" y="2311734"/>
            <a:ext cx="1155824" cy="7608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67744" y="3754940"/>
            <a:ext cx="2782670" cy="57791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Arrow: Right 12">
            <a:extLst>
              <a:ext uri="{FF2B5EF4-FFF2-40B4-BE49-F238E27FC236}">
                <a16:creationId xmlns:a16="http://schemas.microsoft.com/office/drawing/2014/main" id="{FCA2FED0-38BF-40B9-923C-15509DD99508}"/>
              </a:ext>
            </a:extLst>
          </p:cNvPr>
          <p:cNvSpPr/>
          <p:nvPr/>
        </p:nvSpPr>
        <p:spPr bwMode="auto">
          <a:xfrm rot="5400000">
            <a:off x="3387633" y="3356007"/>
            <a:ext cx="393264" cy="7608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0FC98C-2E41-449D-A773-238A4E075025}"/>
              </a:ext>
            </a:extLst>
          </p:cNvPr>
          <p:cNvSpPr/>
          <p:nvPr/>
        </p:nvSpPr>
        <p:spPr>
          <a:xfrm>
            <a:off x="2339752" y="3789040"/>
            <a:ext cx="2782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Compiler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67744" y="4484625"/>
            <a:ext cx="2782670" cy="57791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67744" y="5152378"/>
            <a:ext cx="2782670" cy="57791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0FC98C-2E41-449D-A773-238A4E075025}"/>
              </a:ext>
            </a:extLst>
          </p:cNvPr>
          <p:cNvSpPr/>
          <p:nvPr/>
        </p:nvSpPr>
        <p:spPr>
          <a:xfrm>
            <a:off x="2192930" y="4510934"/>
            <a:ext cx="2782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Linker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0FC98C-2E41-449D-A773-238A4E075025}"/>
              </a:ext>
            </a:extLst>
          </p:cNvPr>
          <p:cNvSpPr/>
          <p:nvPr/>
        </p:nvSpPr>
        <p:spPr>
          <a:xfrm>
            <a:off x="2234257" y="5214310"/>
            <a:ext cx="2782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Executable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Arrow: Right 12">
            <a:extLst>
              <a:ext uri="{FF2B5EF4-FFF2-40B4-BE49-F238E27FC236}">
                <a16:creationId xmlns:a16="http://schemas.microsoft.com/office/drawing/2014/main" id="{FCA2FED0-38BF-40B9-923C-15509DD99508}"/>
              </a:ext>
            </a:extLst>
          </p:cNvPr>
          <p:cNvSpPr/>
          <p:nvPr/>
        </p:nvSpPr>
        <p:spPr bwMode="auto">
          <a:xfrm rot="5400000">
            <a:off x="3428960" y="4802927"/>
            <a:ext cx="393264" cy="7608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row: Right 12">
            <a:extLst>
              <a:ext uri="{FF2B5EF4-FFF2-40B4-BE49-F238E27FC236}">
                <a16:creationId xmlns:a16="http://schemas.microsoft.com/office/drawing/2014/main" id="{FCA2FED0-38BF-40B9-923C-15509DD99508}"/>
              </a:ext>
            </a:extLst>
          </p:cNvPr>
          <p:cNvSpPr/>
          <p:nvPr/>
        </p:nvSpPr>
        <p:spPr bwMode="auto">
          <a:xfrm rot="5400000">
            <a:off x="3462447" y="4058837"/>
            <a:ext cx="393264" cy="7608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: Rounded Corners 2">
            <a:extLst>
              <a:ext uri="{FF2B5EF4-FFF2-40B4-BE49-F238E27FC236}">
                <a16:creationId xmlns:a16="http://schemas.microsoft.com/office/drawing/2014/main" id="{D6435BEE-A7E5-4023-A1A7-F04B5014609A}"/>
              </a:ext>
            </a:extLst>
          </p:cNvPr>
          <p:cNvSpPr/>
          <p:nvPr/>
        </p:nvSpPr>
        <p:spPr bwMode="auto">
          <a:xfrm>
            <a:off x="5262516" y="3969270"/>
            <a:ext cx="3833624" cy="685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0FC98C-2E41-449D-A773-238A4E075025}"/>
              </a:ext>
            </a:extLst>
          </p:cNvPr>
          <p:cNvSpPr/>
          <p:nvPr/>
        </p:nvSpPr>
        <p:spPr>
          <a:xfrm>
            <a:off x="5262516" y="4070517"/>
            <a:ext cx="3833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Standard Libraries</a:t>
            </a:r>
          </a:p>
          <a:p>
            <a:pPr lvl="0" eaLnBrk="0" hangingPunct="0"/>
            <a:endParaRPr lang="en-US" altLang="en-US" b="0" dirty="0">
              <a:solidFill>
                <a:srgbClr val="33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Arrow: Right 12">
            <a:extLst>
              <a:ext uri="{FF2B5EF4-FFF2-40B4-BE49-F238E27FC236}">
                <a16:creationId xmlns:a16="http://schemas.microsoft.com/office/drawing/2014/main" id="{FCA2FED0-38BF-40B9-923C-15509DD99508}"/>
              </a:ext>
            </a:extLst>
          </p:cNvPr>
          <p:cNvSpPr/>
          <p:nvPr/>
        </p:nvSpPr>
        <p:spPr bwMode="auto">
          <a:xfrm rot="8910912">
            <a:off x="4536036" y="4314323"/>
            <a:ext cx="805645" cy="7608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Arrow: Right 12">
            <a:extLst>
              <a:ext uri="{FF2B5EF4-FFF2-40B4-BE49-F238E27FC236}">
                <a16:creationId xmlns:a16="http://schemas.microsoft.com/office/drawing/2014/main" id="{FCA2FED0-38BF-40B9-923C-15509DD99508}"/>
              </a:ext>
            </a:extLst>
          </p:cNvPr>
          <p:cNvSpPr/>
          <p:nvPr/>
        </p:nvSpPr>
        <p:spPr bwMode="auto">
          <a:xfrm rot="10800000">
            <a:off x="1881310" y="3736946"/>
            <a:ext cx="393264" cy="7608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0FC98C-2E41-449D-A773-238A4E075025}"/>
              </a:ext>
            </a:extLst>
          </p:cNvPr>
          <p:cNvSpPr/>
          <p:nvPr/>
        </p:nvSpPr>
        <p:spPr>
          <a:xfrm>
            <a:off x="422685" y="3311986"/>
            <a:ext cx="16290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Object files </a:t>
            </a:r>
            <a:r>
              <a:rPr lang="en-GB" b="0" dirty="0" smtClean="0">
                <a:solidFill>
                  <a:schemeClr val="bg1"/>
                </a:solidFill>
              </a:rPr>
              <a:t>.o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5" name="Graphic 11" descr="Document">
            <a:extLst>
              <a:ext uri="{FF2B5EF4-FFF2-40B4-BE49-F238E27FC236}">
                <a16:creationId xmlns:a16="http://schemas.microsoft.com/office/drawing/2014/main" id="{51E9C3F5-AA18-4899-9E8B-EBAA72E9D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3539" y="4179062"/>
            <a:ext cx="309567" cy="309567"/>
          </a:xfrm>
          <a:prstGeom prst="rect">
            <a:avLst/>
          </a:prstGeom>
        </p:spPr>
      </p:pic>
      <p:pic>
        <p:nvPicPr>
          <p:cNvPr id="36" name="Graphic 11" descr="Document">
            <a:extLst>
              <a:ext uri="{FF2B5EF4-FFF2-40B4-BE49-F238E27FC236}">
                <a16:creationId xmlns:a16="http://schemas.microsoft.com/office/drawing/2014/main" id="{51E9C3F5-AA18-4899-9E8B-EBAA72E9D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2704" y="4174217"/>
            <a:ext cx="309567" cy="309567"/>
          </a:xfrm>
          <a:prstGeom prst="rect">
            <a:avLst/>
          </a:prstGeom>
        </p:spPr>
      </p:pic>
      <p:sp>
        <p:nvSpPr>
          <p:cNvPr id="38" name="Rectangle: Rounded Corners 2">
            <a:extLst>
              <a:ext uri="{FF2B5EF4-FFF2-40B4-BE49-F238E27FC236}">
                <a16:creationId xmlns:a16="http://schemas.microsoft.com/office/drawing/2014/main" id="{D6435BEE-A7E5-4023-A1A7-F04B5014609A}"/>
              </a:ext>
            </a:extLst>
          </p:cNvPr>
          <p:cNvSpPr/>
          <p:nvPr/>
        </p:nvSpPr>
        <p:spPr bwMode="auto">
          <a:xfrm>
            <a:off x="327381" y="4614836"/>
            <a:ext cx="1611449" cy="13344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Arrow: Right 12">
            <a:extLst>
              <a:ext uri="{FF2B5EF4-FFF2-40B4-BE49-F238E27FC236}">
                <a16:creationId xmlns:a16="http://schemas.microsoft.com/office/drawing/2014/main" id="{FCA2FED0-38BF-40B9-923C-15509DD99508}"/>
              </a:ext>
            </a:extLst>
          </p:cNvPr>
          <p:cNvSpPr/>
          <p:nvPr/>
        </p:nvSpPr>
        <p:spPr bwMode="auto">
          <a:xfrm rot="10800000">
            <a:off x="1932505" y="5039796"/>
            <a:ext cx="393264" cy="7608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0FC98C-2E41-449D-A773-238A4E075025}"/>
              </a:ext>
            </a:extLst>
          </p:cNvPr>
          <p:cNvSpPr/>
          <p:nvPr/>
        </p:nvSpPr>
        <p:spPr>
          <a:xfrm>
            <a:off x="295097" y="4691053"/>
            <a:ext cx="16290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.</a:t>
            </a:r>
            <a:r>
              <a:rPr lang="en-GB" b="0" dirty="0" smtClean="0">
                <a:solidFill>
                  <a:schemeClr val="bg1"/>
                </a:solidFill>
              </a:rPr>
              <a:t>exe, .lib, .so </a:t>
            </a:r>
            <a:endParaRPr lang="en-GB" b="0" dirty="0">
              <a:solidFill>
                <a:schemeClr val="bg1"/>
              </a:solidFill>
            </a:endParaRPr>
          </a:p>
        </p:txBody>
      </p:sp>
      <p:pic>
        <p:nvPicPr>
          <p:cNvPr id="41" name="Graphic 11" descr="Document">
            <a:extLst>
              <a:ext uri="{FF2B5EF4-FFF2-40B4-BE49-F238E27FC236}">
                <a16:creationId xmlns:a16="http://schemas.microsoft.com/office/drawing/2014/main" id="{51E9C3F5-AA18-4899-9E8B-EBAA72E9D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4601" y="5594278"/>
            <a:ext cx="309567" cy="309567"/>
          </a:xfrm>
          <a:prstGeom prst="rect">
            <a:avLst/>
          </a:prstGeom>
        </p:spPr>
      </p:pic>
      <p:pic>
        <p:nvPicPr>
          <p:cNvPr id="42" name="Graphic 11" descr="Document">
            <a:extLst>
              <a:ext uri="{FF2B5EF4-FFF2-40B4-BE49-F238E27FC236}">
                <a16:creationId xmlns:a16="http://schemas.microsoft.com/office/drawing/2014/main" id="{51E9C3F5-AA18-4899-9E8B-EBAA72E9D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112" y="5594278"/>
            <a:ext cx="309567" cy="3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C++ </a:t>
            </a:r>
            <a:r>
              <a:rPr lang="en-GB" dirty="0" smtClean="0">
                <a:solidFill>
                  <a:schemeClr val="bg1"/>
                </a:solidFill>
              </a:rPr>
              <a:t>Compilers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9" y="2433167"/>
            <a:ext cx="7659485" cy="35081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CA0A506-AE36-4DB1-BD4D-1A7AA5E76EB4}"/>
              </a:ext>
            </a:extLst>
          </p:cNvPr>
          <p:cNvSpPr/>
          <p:nvPr/>
        </p:nvSpPr>
        <p:spPr>
          <a:xfrm>
            <a:off x="396875" y="1048172"/>
            <a:ext cx="8350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 smtClean="0">
                <a:solidFill>
                  <a:schemeClr val="bg1"/>
                </a:solidFill>
              </a:rPr>
              <a:t> </a:t>
            </a:r>
            <a:endParaRPr lang="en-GB" b="0" dirty="0">
              <a:solidFill>
                <a:schemeClr val="bg1"/>
              </a:solidFill>
            </a:endParaRPr>
          </a:p>
          <a:p>
            <a:r>
              <a:rPr lang="en-GB" b="0" dirty="0" smtClean="0">
                <a:solidFill>
                  <a:schemeClr val="bg1"/>
                </a:solidFill>
              </a:rPr>
              <a:t>To see the compiler output and </a:t>
            </a:r>
            <a:r>
              <a:rPr lang="en-GB" b="0" dirty="0" smtClean="0">
                <a:solidFill>
                  <a:schemeClr val="bg1"/>
                </a:solidFill>
                <a:hlinkClick r:id="rId4"/>
              </a:rPr>
              <a:t>Compare Compilers</a:t>
            </a:r>
            <a:r>
              <a:rPr lang="en-GB" b="0" dirty="0">
                <a:solidFill>
                  <a:schemeClr val="bg1"/>
                </a:solidFill>
              </a:rPr>
              <a:t> See </a:t>
            </a:r>
            <a:r>
              <a:rPr lang="en-GB" b="0" dirty="0">
                <a:solidFill>
                  <a:schemeClr val="bg1"/>
                </a:solidFill>
                <a:hlinkClick r:id="rId4"/>
              </a:rPr>
              <a:t>https://godbolt.org/</a:t>
            </a:r>
            <a:endParaRPr lang="en-GB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 smtClean="0">
                <a:solidFill>
                  <a:schemeClr val="bg1"/>
                </a:solidFill>
              </a:rPr>
              <a:t>MSVC Compiler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A0A506-AE36-4DB1-BD4D-1A7AA5E76EB4}"/>
              </a:ext>
            </a:extLst>
          </p:cNvPr>
          <p:cNvSpPr/>
          <p:nvPr/>
        </p:nvSpPr>
        <p:spPr>
          <a:xfrm>
            <a:off x="396875" y="1048172"/>
            <a:ext cx="8350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 smtClean="0">
                <a:solidFill>
                  <a:schemeClr val="bg1"/>
                </a:solidFill>
              </a:rPr>
              <a:t> </a:t>
            </a:r>
            <a:endParaRPr lang="en-GB" b="0" dirty="0">
              <a:solidFill>
                <a:schemeClr val="bg1"/>
              </a:solidFill>
            </a:endParaRPr>
          </a:p>
          <a:p>
            <a:r>
              <a:rPr lang="en-GB" b="0" dirty="0">
                <a:solidFill>
                  <a:schemeClr val="bg1"/>
                </a:solidFill>
              </a:rPr>
              <a:t>Available at:</a:t>
            </a:r>
            <a:br>
              <a:rPr lang="en-GB" b="0" dirty="0">
                <a:solidFill>
                  <a:schemeClr val="bg1"/>
                </a:solidFill>
              </a:rPr>
            </a:br>
            <a:r>
              <a:rPr lang="en-GB" b="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GB" b="0" dirty="0" smtClean="0">
                <a:solidFill>
                  <a:schemeClr val="bg1"/>
                </a:solidFill>
                <a:hlinkClick r:id="rId3"/>
              </a:rPr>
              <a:t>intranet.birmingham.ac.uk/it/services/free-software.aspx</a:t>
            </a:r>
            <a:endParaRPr lang="en-GB" b="0" dirty="0" smtClean="0">
              <a:solidFill>
                <a:schemeClr val="bg1"/>
              </a:solidFill>
            </a:endParaRPr>
          </a:p>
          <a:p>
            <a:r>
              <a:rPr lang="en-GB" b="0" dirty="0" smtClean="0">
                <a:solidFill>
                  <a:schemeClr val="bg1"/>
                </a:solidFill>
              </a:rPr>
              <a:t> </a:t>
            </a:r>
            <a:r>
              <a:rPr lang="en-GB" b="0" dirty="0" smtClean="0">
                <a:solidFill>
                  <a:schemeClr val="bg1"/>
                </a:solidFill>
              </a:rPr>
              <a:t> </a:t>
            </a:r>
            <a:endParaRPr lang="en-GB" sz="2000" b="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41" y="3140968"/>
            <a:ext cx="6075268" cy="26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SYLLABUS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BLOCK 1: INTRODUCTION TO PROGRAMMING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introduces basic concepts of programming in C++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Data Types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Input/output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If statements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For/while/do loops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Functions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Pointers.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1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</a:t>
            </a:r>
            <a:r>
              <a:rPr lang="en-GB" dirty="0">
                <a:solidFill>
                  <a:schemeClr val="bg1"/>
                </a:solidFill>
              </a:rPr>
              <a:t>Why C++?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94645-B007-4E88-9C4E-28B6896CD9D1}"/>
              </a:ext>
            </a:extLst>
          </p:cNvPr>
          <p:cNvSpPr txBox="1"/>
          <p:nvPr/>
        </p:nvSpPr>
        <p:spPr>
          <a:xfrm>
            <a:off x="396875" y="1335699"/>
            <a:ext cx="8207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•	 Performance</a:t>
            </a:r>
          </a:p>
          <a:p>
            <a:r>
              <a:rPr lang="en-GB" dirty="0">
                <a:solidFill>
                  <a:schemeClr val="bg1"/>
                </a:solidFill>
              </a:rPr>
              <a:t>•	 Standards compliance</a:t>
            </a:r>
          </a:p>
          <a:p>
            <a:r>
              <a:rPr lang="en-GB" dirty="0">
                <a:solidFill>
                  <a:schemeClr val="bg1"/>
                </a:solidFill>
              </a:rPr>
              <a:t>•	 Existing libraries</a:t>
            </a:r>
          </a:p>
          <a:p>
            <a:r>
              <a:rPr lang="en-GB" dirty="0">
                <a:solidFill>
                  <a:schemeClr val="bg1"/>
                </a:solidFill>
              </a:rPr>
              <a:t>•	 Multi-paradigm language</a:t>
            </a:r>
          </a:p>
          <a:p>
            <a:r>
              <a:rPr lang="en-GB" dirty="0">
                <a:solidFill>
                  <a:schemeClr val="bg1"/>
                </a:solidFill>
              </a:rPr>
              <a:t>•	 High-level features</a:t>
            </a:r>
          </a:p>
        </p:txBody>
      </p:sp>
    </p:spTree>
    <p:extLst>
      <p:ext uri="{BB962C8B-B14F-4D97-AF65-F5344CB8AC3E}">
        <p14:creationId xmlns:p14="http://schemas.microsoft.com/office/powerpoint/2010/main" val="29545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C++ History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222" y="1196752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bg1"/>
                </a:solidFill>
                <a:latin typeface="+mn-lt"/>
              </a:rPr>
              <a:t>C++ is a programming language. A standardized, general-purpose, </a:t>
            </a: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object-oriented, compiled 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language. </a:t>
            </a:r>
            <a:endParaRPr lang="en-GB" sz="2000" b="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C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++ is accompanied by a set of functions and containers </a:t>
            </a: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called the 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C++ Standard-Library. Bjarne </a:t>
            </a:r>
            <a:r>
              <a:rPr lang="en-GB" sz="2000" b="0" dirty="0" err="1">
                <a:solidFill>
                  <a:schemeClr val="bg1"/>
                </a:solidFill>
                <a:latin typeface="+mn-lt"/>
              </a:rPr>
              <a:t>Stroustrup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 created C++ as an extension to a </a:t>
            </a: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C programming 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language. </a:t>
            </a:r>
            <a:endParaRPr lang="en-GB" sz="2000" b="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Still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, C++ evolved to be a completely different </a:t>
            </a: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programming language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bg1"/>
                </a:solidFill>
                <a:latin typeface="+mn-lt"/>
              </a:rPr>
              <a:t>Let us emphasize this: </a:t>
            </a:r>
            <a:endParaRPr lang="en-GB" sz="2000" b="0" dirty="0" smtClean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C 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and C++ are two different languages. </a:t>
            </a:r>
            <a:endParaRPr lang="en-GB" sz="2000" b="0" dirty="0" smtClean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C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++ started as “C </a:t>
            </a: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with classes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,” but it is now a completely different language. </a:t>
            </a:r>
            <a:endParaRPr lang="en-GB" sz="2000" b="0" dirty="0" smtClean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So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, C++ is not C; C++ is not C </a:t>
            </a:r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with classes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; it is just C++. </a:t>
            </a:r>
            <a:endParaRPr lang="en-GB" sz="2000" b="0" dirty="0" smtClean="0">
              <a:solidFill>
                <a:schemeClr val="bg1"/>
              </a:solidFill>
              <a:latin typeface="+mn-lt"/>
            </a:endParaRPr>
          </a:p>
          <a:p>
            <a:r>
              <a:rPr lang="en-GB" sz="2000" b="0" dirty="0" smtClean="0">
                <a:solidFill>
                  <a:schemeClr val="bg1"/>
                </a:solidFill>
                <a:latin typeface="+mn-lt"/>
              </a:rPr>
              <a:t>And </a:t>
            </a:r>
            <a:r>
              <a:rPr lang="en-GB" sz="2000" b="0" dirty="0">
                <a:solidFill>
                  <a:schemeClr val="bg1"/>
                </a:solidFill>
                <a:latin typeface="+mn-lt"/>
              </a:rPr>
              <a:t>there is no such thing as a C/C++ programming language.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6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</a:t>
            </a:r>
            <a:r>
              <a:rPr lang="en-GB" dirty="0">
                <a:solidFill>
                  <a:schemeClr val="bg1"/>
                </a:solidFill>
              </a:rPr>
              <a:t>Standards and Modern C++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4F560-47D0-4E18-8F6D-2F26C5D5F682}"/>
              </a:ext>
            </a:extLst>
          </p:cNvPr>
          <p:cNvSpPr/>
          <p:nvPr/>
        </p:nvSpPr>
        <p:spPr>
          <a:xfrm>
            <a:off x="400571" y="1566610"/>
            <a:ext cx="83502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C++ is governed by the ISO C++ standard.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Every C++ standard starting with the C++11 onwards is referred to as “Modern C++.”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B84C57-45F1-46A4-8E5C-8D04B877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7294"/>
              </p:ext>
            </p:extLst>
          </p:nvPr>
        </p:nvGraphicFramePr>
        <p:xfrm>
          <a:off x="720911" y="2276872"/>
          <a:ext cx="7124328" cy="2590800"/>
        </p:xfrm>
        <a:graphic>
          <a:graphicData uri="http://schemas.openxmlformats.org/drawingml/2006/table">
            <a:tbl>
              <a:tblPr/>
              <a:tblGrid>
                <a:gridCol w="2374776">
                  <a:extLst>
                    <a:ext uri="{9D8B030D-6E8A-4147-A177-3AD203B41FA5}">
                      <a16:colId xmlns:a16="http://schemas.microsoft.com/office/drawing/2014/main" val="1103893112"/>
                    </a:ext>
                  </a:extLst>
                </a:gridCol>
                <a:gridCol w="2374776">
                  <a:extLst>
                    <a:ext uri="{9D8B030D-6E8A-4147-A177-3AD203B41FA5}">
                      <a16:colId xmlns:a16="http://schemas.microsoft.com/office/drawing/2014/main" val="2123723899"/>
                    </a:ext>
                  </a:extLst>
                </a:gridCol>
                <a:gridCol w="2374776">
                  <a:extLst>
                    <a:ext uri="{9D8B030D-6E8A-4147-A177-3AD203B41FA5}">
                      <a16:colId xmlns:a16="http://schemas.microsoft.com/office/drawing/2014/main" val="2104191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C++ </a:t>
                      </a:r>
                      <a:r>
                        <a:rPr lang="en-GB" sz="2000" b="1" i="1" dirty="0">
                          <a:solidFill>
                            <a:schemeClr val="bg1"/>
                          </a:solidFill>
                          <a:effectLst/>
                        </a:rPr>
                        <a:t>Standard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Informal 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4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  <a:effectLst/>
                        </a:rPr>
                        <a:t>1998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ISO/IEC 14882:1998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C++98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2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  <a:effectLst/>
                        </a:rPr>
                        <a:t>2003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ISO/IEC 14882:2003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u="none" strike="noStrike" dirty="0">
                          <a:solidFill>
                            <a:srgbClr val="0645AD"/>
                          </a:solidFill>
                          <a:effectLst/>
                          <a:hlinkClick r:id="rId2" tooltip="C++03"/>
                        </a:rPr>
                        <a:t>C++03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27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  <a:effectLst/>
                        </a:rPr>
                        <a:t>2011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ISO/IEC 14882:2011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u="none" strike="noStrike" dirty="0">
                          <a:solidFill>
                            <a:srgbClr val="0645AD"/>
                          </a:solidFill>
                          <a:effectLst/>
                          <a:hlinkClick r:id="rId3" tooltip="C++11"/>
                        </a:rPr>
                        <a:t>C++11</a:t>
                      </a:r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, C++0x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971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  <a:effectLst/>
                        </a:rPr>
                        <a:t>2014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ISO/IEC 14882:2014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u="none" strike="noStrike" dirty="0">
                          <a:solidFill>
                            <a:srgbClr val="0645AD"/>
                          </a:solidFill>
                          <a:effectLst/>
                          <a:hlinkClick r:id="rId4" tooltip="C++14"/>
                        </a:rPr>
                        <a:t>C++14</a:t>
                      </a:r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r>
                        <a:rPr lang="en-GB" b="1" dirty="0">
                          <a:effectLst/>
                        </a:rPr>
                        <a:t> </a:t>
                      </a:r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C++1y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19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ISO/IEC 14882:2017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u="none" strike="noStrike" dirty="0">
                          <a:solidFill>
                            <a:srgbClr val="0645AD"/>
                          </a:solidFill>
                          <a:effectLst/>
                          <a:hlinkClick r:id="rId5" tooltip="C++17"/>
                        </a:rPr>
                        <a:t>C++17</a:t>
                      </a:r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, C++1z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60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ISO/IEC 14882:2020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u="none" strike="noStrike" dirty="0">
                          <a:solidFill>
                            <a:srgbClr val="0645AD"/>
                          </a:solidFill>
                          <a:effectLst/>
                          <a:hlinkClick r:id="rId6" tooltip="C++20"/>
                        </a:rPr>
                        <a:t>C++20</a:t>
                      </a:r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</a:rPr>
                        <a:t>, C++2a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0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7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</a:t>
            </a:r>
            <a:r>
              <a:rPr lang="en-GB" dirty="0">
                <a:solidFill>
                  <a:schemeClr val="bg1"/>
                </a:solidFill>
              </a:rPr>
              <a:t>C++</a:t>
            </a:r>
            <a:r>
              <a:rPr lang="en-GB" dirty="0" smtClean="0">
                <a:solidFill>
                  <a:schemeClr val="bg1"/>
                </a:solidFill>
              </a:rPr>
              <a:t>20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4F560-47D0-4E18-8F6D-2F26C5D5F682}"/>
              </a:ext>
            </a:extLst>
          </p:cNvPr>
          <p:cNvSpPr/>
          <p:nvPr/>
        </p:nvSpPr>
        <p:spPr>
          <a:xfrm>
            <a:off x="400571" y="1566610"/>
            <a:ext cx="8350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the latest ISO C++ standard is C++20.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61A90F-013C-4877-989C-0DA77EF0496B}"/>
              </a:ext>
            </a:extLst>
          </p:cNvPr>
          <p:cNvSpPr txBox="1">
            <a:spLocks/>
          </p:cNvSpPr>
          <p:nvPr/>
        </p:nvSpPr>
        <p:spPr>
          <a:xfrm>
            <a:off x="400571" y="2078420"/>
            <a:ext cx="8991600" cy="4114800"/>
          </a:xfrm>
          <a:prstGeom prst="rect">
            <a:avLst/>
          </a:prstGeom>
        </p:spPr>
        <p:txBody>
          <a:bodyPr numCol="2">
            <a:normAutofit fontScale="4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C6B66"/>
              </a:buClr>
              <a:buSzPct val="80000"/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C6B66"/>
              </a:buClr>
              <a:buChar char="–"/>
              <a:defRPr sz="2800">
                <a:solidFill>
                  <a:schemeClr val="bg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C6B66"/>
              </a:buClr>
              <a:buSzPct val="65000"/>
              <a:buFont typeface="Wingdings" panose="05000000000000000000" pitchFamily="2" charset="2"/>
              <a:buChar char="o"/>
              <a:defRPr sz="2800">
                <a:solidFill>
                  <a:schemeClr val="bg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C6B66"/>
              </a:buClr>
              <a:buSzPct val="80000"/>
              <a:buChar char="–"/>
              <a:defRPr sz="2800">
                <a:solidFill>
                  <a:schemeClr val="bg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C6B66"/>
              </a:buClr>
              <a:buSzPct val="90000"/>
              <a:buChar char="»"/>
              <a:defRPr sz="2800">
                <a:solidFill>
                  <a:schemeClr val="bg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Modules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Ranges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Coroutines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Concepts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Lambda Expression Changes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>
                <a:latin typeface="Consolas" panose="020B0609020204030204" pitchFamily="49" charset="0"/>
              </a:rPr>
              <a:t>[=, this]</a:t>
            </a:r>
            <a:r>
              <a:rPr lang="en-US" b="0" kern="0" dirty="0"/>
              <a:t> as Lambda Capture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Templated Lambda Expressions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Pack Expansion in Lambda Captures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 err="1">
                <a:latin typeface="Consolas" panose="020B0609020204030204" pitchFamily="49" charset="0"/>
              </a:rPr>
              <a:t>constexpr</a:t>
            </a:r>
            <a:r>
              <a:rPr lang="en-US" b="0" kern="0" dirty="0"/>
              <a:t> Changes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>
                <a:latin typeface="Consolas" panose="020B0609020204030204" pitchFamily="49" charset="0"/>
              </a:rPr>
              <a:t>virtual</a:t>
            </a:r>
            <a:r>
              <a:rPr lang="en-US" b="0" kern="0" dirty="0"/>
              <a:t> functions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>
                <a:latin typeface="Consolas" panose="020B0609020204030204" pitchFamily="49" charset="0"/>
              </a:rPr>
              <a:t>union</a:t>
            </a:r>
            <a:r>
              <a:rPr lang="en-US" b="0" kern="0" dirty="0"/>
              <a:t>, </a:t>
            </a:r>
            <a:r>
              <a:rPr lang="en-US" b="0" kern="0" dirty="0">
                <a:latin typeface="Consolas" panose="020B0609020204030204" pitchFamily="49" charset="0"/>
              </a:rPr>
              <a:t>try</a:t>
            </a:r>
            <a:r>
              <a:rPr lang="en-US" b="0" kern="0" dirty="0"/>
              <a:t>/</a:t>
            </a:r>
            <a:r>
              <a:rPr lang="en-US" b="0" kern="0" dirty="0">
                <a:latin typeface="Consolas" panose="020B0609020204030204" pitchFamily="49" charset="0"/>
              </a:rPr>
              <a:t>catch</a:t>
            </a:r>
            <a:r>
              <a:rPr lang="en-US" b="0" kern="0" dirty="0"/>
              <a:t>, </a:t>
            </a:r>
            <a:r>
              <a:rPr lang="en-US" b="0" kern="0" dirty="0" err="1">
                <a:latin typeface="Consolas" panose="020B0609020204030204" pitchFamily="49" charset="0"/>
              </a:rPr>
              <a:t>dynamic_cast</a:t>
            </a:r>
            <a:r>
              <a:rPr lang="en-US" b="0" kern="0" dirty="0"/>
              <a:t>, </a:t>
            </a:r>
            <a:r>
              <a:rPr lang="en-US" b="0" kern="0" dirty="0" err="1">
                <a:latin typeface="Consolas" panose="020B0609020204030204" pitchFamily="49" charset="0"/>
              </a:rPr>
              <a:t>typeid</a:t>
            </a:r>
            <a:endParaRPr lang="en-US" b="0" kern="0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allocations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 err="1">
                <a:latin typeface="Consolas" panose="020B0609020204030204" pitchFamily="49" charset="0"/>
              </a:rPr>
              <a:t>constexpr</a:t>
            </a:r>
            <a:r>
              <a:rPr lang="en-US" b="0" kern="0" dirty="0"/>
              <a:t> </a:t>
            </a:r>
            <a:r>
              <a:rPr lang="en-US" b="0" kern="0" dirty="0">
                <a:latin typeface="Consolas" panose="020B0609020204030204" pitchFamily="49" charset="0"/>
              </a:rPr>
              <a:t>string</a:t>
            </a:r>
            <a:r>
              <a:rPr lang="en-US" b="0" kern="0" dirty="0"/>
              <a:t> &amp; </a:t>
            </a:r>
            <a:r>
              <a:rPr lang="en-US" b="0" kern="0" dirty="0">
                <a:latin typeface="Consolas" panose="020B0609020204030204" pitchFamily="49" charset="0"/>
              </a:rPr>
              <a:t>vector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Concurrency Changes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Atomic Smart Pointers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Joining &amp; Cancellable Threads</a:t>
            </a:r>
            <a:endParaRPr lang="en-US" b="0" kern="0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The C++20 Synchronization Library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Semaphores, efficient atomic waiting, latches, and barriers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0" kern="0" dirty="0">
                <a:latin typeface="Consolas" panose="020B0609020204030204" pitchFamily="49" charset="0"/>
              </a:rPr>
              <a:t>std::</a:t>
            </a:r>
            <a:r>
              <a:rPr lang="en-US" b="0" kern="0" dirty="0" err="1">
                <a:latin typeface="Consolas" panose="020B0609020204030204" pitchFamily="49" charset="0"/>
              </a:rPr>
              <a:t>atomic_ref</a:t>
            </a:r>
            <a:endParaRPr lang="en-US" b="0" kern="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Designated Initializers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Spaceship Operator </a:t>
            </a:r>
            <a:r>
              <a:rPr lang="en-US" b="0" kern="0" dirty="0">
                <a:latin typeface="Consolas" panose="020B0609020204030204" pitchFamily="49" charset="0"/>
              </a:rPr>
              <a:t>&lt;=&gt;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Range-based </a:t>
            </a:r>
            <a:r>
              <a:rPr lang="en-US" b="0" kern="0" dirty="0">
                <a:latin typeface="Consolas" panose="020B0609020204030204" pitchFamily="49" charset="0"/>
              </a:rPr>
              <a:t>for</a:t>
            </a:r>
            <a:r>
              <a:rPr lang="en-US" b="0" kern="0" dirty="0"/>
              <a:t> Loop Initializer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Non-Type Template Parameters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>
                <a:latin typeface="Consolas" panose="020B0609020204030204" pitchFamily="49" charset="0"/>
              </a:rPr>
              <a:t>[[likely]]</a:t>
            </a:r>
            <a:r>
              <a:rPr lang="en-US" b="0" kern="0" dirty="0"/>
              <a:t> and </a:t>
            </a:r>
            <a:r>
              <a:rPr lang="en-US" b="0" kern="0" dirty="0">
                <a:latin typeface="Consolas" panose="020B0609020204030204" pitchFamily="49" charset="0"/>
              </a:rPr>
              <a:t>[[unlikely]]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Calendars &amp; </a:t>
            </a:r>
            <a:r>
              <a:rPr lang="en-US" b="0" kern="0" dirty="0" err="1"/>
              <a:t>Timezones</a:t>
            </a:r>
            <a:endParaRPr lang="en-US" b="0" kern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>
                <a:latin typeface="Consolas" panose="020B0609020204030204" pitchFamily="49" charset="0"/>
              </a:rPr>
              <a:t>std::span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Feature Test Macros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>
                <a:latin typeface="Consolas" panose="020B0609020204030204" pitchFamily="49" charset="0"/>
              </a:rPr>
              <a:t>&lt;version&gt;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Immediate Functions – </a:t>
            </a:r>
            <a:r>
              <a:rPr lang="en-US" b="0" kern="0" dirty="0" err="1">
                <a:latin typeface="Consolas" panose="020B0609020204030204" pitchFamily="49" charset="0"/>
              </a:rPr>
              <a:t>consteval</a:t>
            </a:r>
            <a:endParaRPr lang="en-US" b="0" kern="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 err="1">
                <a:latin typeface="Consolas" panose="020B0609020204030204" pitchFamily="49" charset="0"/>
              </a:rPr>
              <a:t>constinit</a:t>
            </a:r>
            <a:endParaRPr lang="en-US" b="0" kern="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Class Enums and </a:t>
            </a:r>
            <a:r>
              <a:rPr lang="en-US" b="0" kern="0" dirty="0">
                <a:latin typeface="Consolas" panose="020B0609020204030204" pitchFamily="49" charset="0"/>
              </a:rPr>
              <a:t>using</a:t>
            </a:r>
            <a:r>
              <a:rPr lang="en-US" b="0" kern="0" dirty="0"/>
              <a:t> Directive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Text Formatting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Math Constants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>
                <a:latin typeface="Consolas" panose="020B0609020204030204" pitchFamily="49" charset="0"/>
              </a:rPr>
              <a:t>std::</a:t>
            </a:r>
            <a:r>
              <a:rPr lang="en-US" b="0" kern="0" dirty="0" err="1">
                <a:latin typeface="Consolas" panose="020B0609020204030204" pitchFamily="49" charset="0"/>
              </a:rPr>
              <a:t>source_location</a:t>
            </a:r>
            <a:endParaRPr lang="en-US" b="0" kern="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>
                <a:latin typeface="Consolas" panose="020B0609020204030204" pitchFamily="49" charset="0"/>
              </a:rPr>
              <a:t>[[</a:t>
            </a:r>
            <a:r>
              <a:rPr lang="en-US" b="0" kern="0" dirty="0" err="1">
                <a:latin typeface="Consolas" panose="020B0609020204030204" pitchFamily="49" charset="0"/>
              </a:rPr>
              <a:t>nodiscard</a:t>
            </a:r>
            <a:r>
              <a:rPr lang="en-US" b="0" kern="0" dirty="0">
                <a:latin typeface="Consolas" panose="020B0609020204030204" pitchFamily="49" charset="0"/>
              </a:rPr>
              <a:t>(reason)]]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Bit Operations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0" kern="0" dirty="0"/>
              <a:t>Small Standard Library Additions</a:t>
            </a:r>
          </a:p>
        </p:txBody>
      </p:sp>
    </p:spTree>
    <p:extLst>
      <p:ext uri="{BB962C8B-B14F-4D97-AF65-F5344CB8AC3E}">
        <p14:creationId xmlns:p14="http://schemas.microsoft.com/office/powerpoint/2010/main" val="17922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C++ Identifiers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0A506-AE36-4DB1-BD4D-1A7AA5E76EB4}"/>
              </a:ext>
            </a:extLst>
          </p:cNvPr>
          <p:cNvSpPr/>
          <p:nvPr/>
        </p:nvSpPr>
        <p:spPr>
          <a:xfrm>
            <a:off x="396875" y="1224737"/>
            <a:ext cx="8350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bg1"/>
                </a:solidFill>
              </a:rPr>
              <a:t>An </a:t>
            </a:r>
            <a:r>
              <a:rPr lang="en-GB" i="1" dirty="0">
                <a:solidFill>
                  <a:schemeClr val="bg1"/>
                </a:solidFill>
              </a:rPr>
              <a:t>identifier</a:t>
            </a:r>
            <a:r>
              <a:rPr lang="en-GB" b="0" dirty="0">
                <a:solidFill>
                  <a:schemeClr val="bg1"/>
                </a:solidFill>
              </a:rPr>
              <a:t> is an arbitrarily long sequence of digits, underscores, lowercase and uppercase Latin letters, and most Unicode characters. A valid identifier must begin with a non-digit character (Latin letter, underscore, or Unicode non-digit character). Identifiers are case-sensitive (lowercase and uppercase letters are distinct), and every character is significant.</a:t>
            </a:r>
            <a:endParaRPr lang="en-GB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C++ Identifiers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2412776" y="2062880"/>
            <a:ext cx="65" cy="248766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A0A506-AE36-4DB1-BD4D-1A7AA5E76EB4}"/>
              </a:ext>
            </a:extLst>
          </p:cNvPr>
          <p:cNvSpPr/>
          <p:nvPr/>
        </p:nvSpPr>
        <p:spPr>
          <a:xfrm>
            <a:off x="396875" y="1268760"/>
            <a:ext cx="835025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GB" altLang="en-US" sz="2000" b="0" dirty="0">
                <a:solidFill>
                  <a:schemeClr val="bg1"/>
                </a:solidFill>
              </a:rPr>
              <a:t> </a:t>
            </a:r>
            <a:r>
              <a:rPr lang="en-US" altLang="en-US" sz="2000" b="0" dirty="0" err="1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60</a:t>
            </a:r>
            <a:r>
              <a:rPr lang="en-US" altLang="en-US" sz="20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000" b="0" dirty="0">
              <a:solidFill>
                <a:schemeClr val="bg1"/>
              </a:solidFill>
            </a:endParaRPr>
          </a:p>
          <a:p>
            <a:pPr lvl="0" algn="just" eaLnBrk="0" hangingPunct="0">
              <a:spcBef>
                <a:spcPct val="30000"/>
              </a:spcBef>
            </a:pP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From 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now on, whenever we use </a:t>
            </a:r>
            <a:r>
              <a:rPr lang="en-US" altLang="en-US" sz="2000" b="0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, 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C++ 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will 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look at that memory for 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the value we assigned to it. In 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layman’s 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terms, 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a </a:t>
            </a:r>
            <a:r>
              <a:rPr lang="en-US" altLang="en-US" sz="2000" dirty="0" smtClean="0">
                <a:solidFill>
                  <a:srgbClr val="333333"/>
                </a:solidFill>
                <a:latin typeface="+mn-lt"/>
              </a:rPr>
              <a:t>identifier 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is a name for a value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.</a:t>
            </a:r>
            <a:endParaRPr lang="en-US" altLang="en-US" sz="2000" b="0" dirty="0">
              <a:latin typeface="+mn-lt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In 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C++, 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variable 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names can 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include letters, digits, and underscores cannot start with a digit 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are case sensitive. This 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means that, for example: </a:t>
            </a:r>
            <a:endParaRPr lang="en-US" altLang="en-US" sz="2000" b="0" dirty="0" smtClean="0">
              <a:solidFill>
                <a:srgbClr val="333333"/>
              </a:solidFill>
              <a:latin typeface="+mn-lt"/>
            </a:endParaRPr>
          </a:p>
          <a:p>
            <a:pPr marL="457200" indent="-457200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2000" b="0" dirty="0" smtClean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eight0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 is a valid variable 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name,</a:t>
            </a:r>
          </a:p>
          <a:p>
            <a:pPr marL="457200" indent="-457200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0weight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 is not 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as begins with a number</a:t>
            </a:r>
          </a:p>
          <a:p>
            <a:pPr marL="457200" indent="-457200" eaLnBrk="0" hangingPunct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 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and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 </a:t>
            </a:r>
            <a:r>
              <a:rPr lang="en-US" altLang="en-US" sz="2000" b="0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altLang="en-US" sz="2000" b="0" dirty="0">
                <a:solidFill>
                  <a:srgbClr val="333333"/>
                </a:solidFill>
                <a:latin typeface="+mn-lt"/>
              </a:rPr>
              <a:t> are different </a:t>
            </a:r>
            <a:r>
              <a:rPr lang="en-US" altLang="en-US" sz="2000" b="0" dirty="0" smtClean="0">
                <a:solidFill>
                  <a:srgbClr val="333333"/>
                </a:solidFill>
                <a:latin typeface="+mn-lt"/>
              </a:rPr>
              <a:t>variables</a:t>
            </a:r>
            <a:endParaRPr lang="en-US" altLang="en-US" sz="2000" b="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2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C++ Identifiers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0A506-AE36-4DB1-BD4D-1A7AA5E76EB4}"/>
              </a:ext>
            </a:extLst>
          </p:cNvPr>
          <p:cNvSpPr/>
          <p:nvPr/>
        </p:nvSpPr>
        <p:spPr>
          <a:xfrm>
            <a:off x="396875" y="1224737"/>
            <a:ext cx="83502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 smtClean="0">
                <a:solidFill>
                  <a:schemeClr val="bg1"/>
                </a:solidFill>
              </a:rPr>
              <a:t>The </a:t>
            </a:r>
            <a:r>
              <a:rPr lang="en-GB" b="0" dirty="0">
                <a:solidFill>
                  <a:schemeClr val="bg1"/>
                </a:solidFill>
              </a:rPr>
              <a:t>names of variables </a:t>
            </a:r>
            <a:r>
              <a:rPr lang="en-GB" b="0" dirty="0" smtClean="0">
                <a:solidFill>
                  <a:schemeClr val="bg1"/>
                </a:solidFill>
              </a:rPr>
              <a:t>: For </a:t>
            </a:r>
            <a:r>
              <a:rPr lang="en-GB" b="0" dirty="0">
                <a:solidFill>
                  <a:schemeClr val="bg1"/>
                </a:solidFill>
              </a:rPr>
              <a:t>instance: </a:t>
            </a:r>
            <a:r>
              <a:rPr lang="en-GB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a_local_variable, </a:t>
            </a:r>
            <a:r>
              <a:rPr lang="en-GB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struct_data_member, a_class_data_member_.</a:t>
            </a:r>
          </a:p>
          <a:p>
            <a:endParaRPr lang="en-GB" b="0" dirty="0">
              <a:solidFill>
                <a:schemeClr val="bg1"/>
              </a:solidFill>
            </a:endParaRPr>
          </a:p>
          <a:p>
            <a:r>
              <a:rPr lang="en-GB" b="0" dirty="0">
                <a:solidFill>
                  <a:schemeClr val="bg1"/>
                </a:solidFill>
              </a:rPr>
              <a:t>Common Variable names</a:t>
            </a:r>
          </a:p>
          <a:p>
            <a:r>
              <a:rPr lang="en-GB" b="0" dirty="0">
                <a:solidFill>
                  <a:schemeClr val="bg1"/>
                </a:solidFill>
              </a:rPr>
              <a:t>For example:</a:t>
            </a:r>
            <a:endParaRPr lang="en-GB" sz="2000" b="0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276" y="4050294"/>
            <a:ext cx="828092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table_name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OK - lowercase with underscore.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tableName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Bad - mixed case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0A506-AE36-4DB1-BD4D-1A7AA5E76EB4}"/>
              </a:ext>
            </a:extLst>
          </p:cNvPr>
          <p:cNvSpPr/>
          <p:nvPr/>
        </p:nvSpPr>
        <p:spPr>
          <a:xfrm>
            <a:off x="395611" y="4437112"/>
            <a:ext cx="8350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 smtClean="0">
                <a:solidFill>
                  <a:schemeClr val="bg1"/>
                </a:solidFill>
              </a:rPr>
              <a:t> </a:t>
            </a:r>
            <a:endParaRPr lang="en-GB" b="0" dirty="0">
              <a:solidFill>
                <a:schemeClr val="bg1"/>
              </a:solidFill>
            </a:endParaRPr>
          </a:p>
          <a:p>
            <a:r>
              <a:rPr lang="en-GB" b="0" dirty="0" smtClean="0">
                <a:solidFill>
                  <a:schemeClr val="bg1"/>
                </a:solidFill>
              </a:rPr>
              <a:t>This is called a programming Style see: </a:t>
            </a:r>
          </a:p>
          <a:p>
            <a:pPr algn="ctr"/>
            <a:r>
              <a:rPr lang="en-GB" b="0" dirty="0" smtClean="0">
                <a:solidFill>
                  <a:schemeClr val="bg1"/>
                </a:solidFill>
                <a:hlinkClick r:id="rId3"/>
              </a:rPr>
              <a:t>google C++ code Style</a:t>
            </a:r>
            <a:endParaRPr lang="en-GB" sz="2000" b="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2412776" y="2062880"/>
            <a:ext cx="65" cy="248766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G-powerpoint-template.potx" id="{90FDF049-C30E-4B95-92A2-9845FBE0DB6E}" vid="{B7222751-4539-4F86-BE99-D9CAF7794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</TotalTime>
  <Words>1377</Words>
  <Application>Microsoft Office PowerPoint</Application>
  <PresentationFormat>On-screen Show (4:3)</PresentationFormat>
  <Paragraphs>174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Georgia</vt:lpstr>
      <vt:lpstr>Courier New</vt:lpstr>
      <vt:lpstr>Arial</vt:lpstr>
      <vt:lpstr>Consolas</vt:lpstr>
      <vt:lpstr>MS PGothic</vt:lpstr>
      <vt:lpstr>Calibri</vt:lpstr>
      <vt:lpstr>Wingdings</vt:lpstr>
      <vt:lpstr>Times New Roman</vt:lpstr>
      <vt:lpstr>Default Design</vt:lpstr>
      <vt:lpstr>C++ for Advanced Mathematical Finance</vt:lpstr>
      <vt:lpstr>Introduction –  SYLLABUS </vt:lpstr>
      <vt:lpstr>Introduction – Why C++? </vt:lpstr>
      <vt:lpstr>Introduction –  C++ History </vt:lpstr>
      <vt:lpstr>Introduction – Standards and Modern C++ </vt:lpstr>
      <vt:lpstr>Introduction – C++20</vt:lpstr>
      <vt:lpstr>Introduction –  C++ Identifiers </vt:lpstr>
      <vt:lpstr>Introduction –  C++ Identifiers </vt:lpstr>
      <vt:lpstr>Introduction –  C++ Identifiers </vt:lpstr>
      <vt:lpstr>Introduction –  C++ Keywords </vt:lpstr>
      <vt:lpstr>Introduction –  C++ Keywords </vt:lpstr>
      <vt:lpstr>Introduction –  C++ Keywords </vt:lpstr>
      <vt:lpstr>Introduction –  C++ Process </vt:lpstr>
      <vt:lpstr>Introduction –  C++ Compilers </vt:lpstr>
      <vt:lpstr>Introduction –  MSVC Compiler 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</dc:title>
  <dc:creator>Simon Hartley (Advanced Research Computing)</dc:creator>
  <cp:lastModifiedBy>Simon Hartley (Advanced Research Computing)</cp:lastModifiedBy>
  <cp:revision>101</cp:revision>
  <dcterms:created xsi:type="dcterms:W3CDTF">2020-09-10T09:01:31Z</dcterms:created>
  <dcterms:modified xsi:type="dcterms:W3CDTF">2021-03-14T20:17:48Z</dcterms:modified>
</cp:coreProperties>
</file>