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4"/>
  </p:notesMasterIdLst>
  <p:handoutMasterIdLst>
    <p:handoutMasterId r:id="rId35"/>
  </p:handoutMasterIdLst>
  <p:sldIdLst>
    <p:sldId id="314" r:id="rId2"/>
    <p:sldId id="315" r:id="rId3"/>
    <p:sldId id="286" r:id="rId4"/>
    <p:sldId id="285" r:id="rId5"/>
    <p:sldId id="288" r:id="rId6"/>
    <p:sldId id="297" r:id="rId7"/>
    <p:sldId id="298" r:id="rId8"/>
    <p:sldId id="289" r:id="rId9"/>
    <p:sldId id="290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9" r:id="rId19"/>
    <p:sldId id="310" r:id="rId20"/>
    <p:sldId id="307" r:id="rId21"/>
    <p:sldId id="308" r:id="rId22"/>
    <p:sldId id="311" r:id="rId23"/>
    <p:sldId id="313" r:id="rId24"/>
    <p:sldId id="320" r:id="rId25"/>
    <p:sldId id="316" r:id="rId26"/>
    <p:sldId id="321" r:id="rId27"/>
    <p:sldId id="319" r:id="rId28"/>
    <p:sldId id="323" r:id="rId29"/>
    <p:sldId id="322" r:id="rId30"/>
    <p:sldId id="318" r:id="rId31"/>
    <p:sldId id="317" r:id="rId32"/>
    <p:sldId id="324" r:id="rId3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FFFE"/>
    <a:srgbClr val="7F1745"/>
    <a:srgbClr val="77123F"/>
    <a:srgbClr val="620036"/>
    <a:srgbClr val="4C6B66"/>
    <a:srgbClr val="00A3C7"/>
    <a:srgbClr val="004B6B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791" autoAdjust="0"/>
  </p:normalViewPr>
  <p:slideViewPr>
    <p:cSldViewPr>
      <p:cViewPr varScale="1">
        <p:scale>
          <a:sx n="62" d="100"/>
          <a:sy n="62" d="100"/>
        </p:scale>
        <p:origin x="1424" y="36"/>
      </p:cViewPr>
      <p:guideLst>
        <p:guide orient="horz" pos="21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BBEF8A4-D86C-4A69-9353-003C95C6C5F9}" type="datetimeFigureOut">
              <a:rPr lang="en-US" altLang="en-US"/>
              <a:pPr>
                <a:defRPr/>
              </a:pPr>
              <a:t>3/15/2021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A30F5C-974F-4116-98D3-2AE2DA0E2B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23A6-DB7C-4E1A-BDD9-DF6BDC2AB291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2A272-B972-46C9-8133-E632C319E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5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99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58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782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262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405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310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489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366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205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204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68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240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621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743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261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69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940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923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229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3445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0913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350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2102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40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044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389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442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430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097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859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6120680" cy="1728192"/>
          </a:xfrm>
        </p:spPr>
        <p:txBody>
          <a:bodyPr anchor="b"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94840" y="3284860"/>
            <a:ext cx="6121375" cy="1152525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b="0"/>
            </a:lvl2pPr>
            <a:lvl3pPr marL="914400" indent="0">
              <a:buNone/>
              <a:defRPr b="0"/>
            </a:lvl3pPr>
            <a:lvl4pPr marL="1371600" indent="0">
              <a:buNone/>
              <a:defRPr b="0"/>
            </a:lvl4pPr>
            <a:lvl5pPr marL="1828800" indent="0">
              <a:buNone/>
              <a:defRPr b="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19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96044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08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2" y="6004196"/>
            <a:ext cx="3528392" cy="53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5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0525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24113"/>
            <a:ext cx="7772400" cy="36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/>
          <a:ea typeface="ＭＳ Ｐゴシック" charset="0"/>
          <a:cs typeface="Georg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 charset="0"/>
          <a:ea typeface="ＭＳ Ｐゴシック" charset="0"/>
          <a:cs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 charset="0"/>
          <a:ea typeface="ＭＳ Ｐゴシック" charset="0"/>
          <a:cs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 charset="0"/>
          <a:ea typeface="ＭＳ Ｐゴシック" charset="0"/>
          <a:cs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 charset="0"/>
          <a:ea typeface="ＭＳ Ｐゴシック" charset="0"/>
          <a:cs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SzPct val="80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SzPct val="65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SzPct val="80000"/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SzPct val="90000"/>
        <a:buChar char="»"/>
        <a:defRPr sz="2800">
          <a:solidFill>
            <a:schemeClr val="bg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pp/build/reference/j-default-char-type-is-unsigned?view=msvc-16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395288" y="1484313"/>
            <a:ext cx="6841008" cy="1728787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C++ for Advanced Mathematical Finance</a:t>
            </a:r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95288" y="3284538"/>
            <a:ext cx="6841008" cy="1152525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Simon Hartley</a:t>
            </a:r>
            <a:endParaRPr lang="en-US" altLang="en-US" sz="1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067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Types – </a:t>
            </a:r>
            <a:r>
              <a:rPr lang="en-GB" dirty="0" smtClean="0">
                <a:solidFill>
                  <a:schemeClr val="bg1"/>
                </a:solidFill>
              </a:rPr>
              <a:t>Block </a:t>
            </a:r>
            <a:r>
              <a:rPr lang="en-GB" dirty="0">
                <a:solidFill>
                  <a:schemeClr val="bg1"/>
                </a:solidFill>
              </a:rPr>
              <a:t>scope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8185" y="2728084"/>
            <a:ext cx="8024954" cy="32778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</a:rPr>
              <a:t>#include &lt;iostream&gt;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00808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std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 i at start:"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\n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 inside braces"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\n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j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// this i hides the outer 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666666"/>
                </a:solidFill>
                <a:latin typeface="Courier New" panose="02070309020205020404" pitchFamily="49" charset="0"/>
              </a:rPr>
              <a:t>     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// i and j local to inside the braces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666666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"inside braces i:"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\n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// using local 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"inside braces j:"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j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\n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"outside braces i:"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\n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// using the original </a:t>
            </a:r>
            <a:r>
              <a:rPr lang="en-US" altLang="en-US" sz="1400" b="0" dirty="0" smtClean="0">
                <a:solidFill>
                  <a:srgbClr val="666666"/>
                </a:solidFill>
                <a:latin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                  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// j no longer exists (out of scope)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396875" y="1484784"/>
            <a:ext cx="82075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smtClean="0">
                <a:solidFill>
                  <a:schemeClr val="bg1"/>
                </a:solidFill>
              </a:rPr>
              <a:t>A </a:t>
            </a:r>
            <a:r>
              <a:rPr lang="en-GB" sz="2400" dirty="0">
                <a:solidFill>
                  <a:schemeClr val="bg1"/>
                </a:solidFill>
              </a:rPr>
              <a:t>variable declared in a block begins at the point of declaration and ends at the end of the block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6434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Types </a:t>
            </a:r>
            <a:r>
              <a:rPr lang="en-GB" dirty="0"/>
              <a:t>–  </a:t>
            </a:r>
            <a:r>
              <a:rPr lang="en-GB" dirty="0" smtClean="0">
                <a:solidFill>
                  <a:schemeClr val="bg1"/>
                </a:solidFill>
              </a:rPr>
              <a:t>Global Scope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96875" y="1340768"/>
            <a:ext cx="8207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6875" y="2728084"/>
            <a:ext cx="5698996" cy="28161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800" b="0" dirty="0">
                <a:solidFill>
                  <a:srgbClr val="33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global variable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hangingPunct="0"/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globalVar; // initialized to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US" altLang="en-US" sz="18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altLang="en-US" sz="18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hangingPunct="0"/>
            <a:r>
              <a:rPr lang="en-US" altLang="en-US" sz="18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altLang="en-US" sz="1800" b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 </a:t>
            </a:r>
            <a:r>
              <a:rPr lang="en-US" altLang="en-US" sz="18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altLang="en-US" sz="1800" b="0" dirty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r>
              <a:rPr lang="en-US" altLang="en-US" sz="18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localVar</a:t>
            </a:r>
            <a:r>
              <a:rPr lang="en-GB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en-GB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uninitialized</a:t>
            </a:r>
          </a:p>
          <a:p>
            <a:pPr lvl="0" eaLnBrk="0" hangingPunct="0"/>
            <a:r>
              <a:rPr lang="en-US" altLang="en-US" sz="18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localVar1 </a:t>
            </a:r>
            <a:r>
              <a:rPr lang="en-GB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// initialized to 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08351" y="1638273"/>
            <a:ext cx="82075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Variables which have a existence throughout the lifetime of the program have global scope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6272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51" y="576682"/>
            <a:ext cx="8639621" cy="1143000"/>
          </a:xfrm>
        </p:spPr>
        <p:txBody>
          <a:bodyPr/>
          <a:lstStyle/>
          <a:p>
            <a:r>
              <a:rPr lang="en-GB" dirty="0" smtClean="0"/>
              <a:t>Basic Types </a:t>
            </a:r>
            <a:r>
              <a:rPr lang="en-GB" dirty="0"/>
              <a:t>–  </a:t>
            </a:r>
            <a:r>
              <a:rPr lang="en-GB" dirty="0">
                <a:solidFill>
                  <a:schemeClr val="bg1"/>
                </a:solidFill>
              </a:rPr>
              <a:t>Arithmetic Operators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8351" y="3087834"/>
            <a:ext cx="8207574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800" b="0" dirty="0">
                <a:solidFill>
                  <a:srgbClr val="33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800" b="0" dirty="0" smtClean="0">
                <a:solidFill>
                  <a:srgbClr val="33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800" b="0" dirty="0">
                <a:solidFill>
                  <a:srgbClr val="33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hangingPunct="0"/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GB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3; </a:t>
            </a:r>
            <a:r>
              <a:rPr lang="en-GB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7, </a:t>
            </a:r>
            <a:r>
              <a:rPr lang="en-GB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addition</a:t>
            </a:r>
          </a:p>
          <a:p>
            <a:pPr eaLnBrk="0" hangingPunct="0"/>
            <a:r>
              <a:rPr lang="en-GB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GB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GB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GB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3; </a:t>
            </a:r>
            <a:r>
              <a:rPr lang="en-GB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1, subtraction</a:t>
            </a:r>
          </a:p>
          <a:p>
            <a:pPr eaLnBrk="0" hangingPunct="0"/>
            <a:r>
              <a:rPr lang="en-GB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GB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GB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3; </a:t>
            </a:r>
            <a:r>
              <a:rPr lang="en-GB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12, </a:t>
            </a:r>
            <a:r>
              <a:rPr lang="en-GB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multiplication</a:t>
            </a:r>
          </a:p>
          <a:p>
            <a:pPr eaLnBrk="0" hangingPunct="0"/>
            <a:r>
              <a:rPr lang="en-GB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GB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GB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GB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3; </a:t>
            </a:r>
            <a:r>
              <a:rPr lang="en-GB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1, division</a:t>
            </a:r>
          </a:p>
          <a:p>
            <a:pPr eaLnBrk="0" hangingPunct="0"/>
            <a:r>
              <a:rPr lang="en-GB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GB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GB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GB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3; </a:t>
            </a:r>
            <a:r>
              <a:rPr lang="en-GB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1, modulus (division remainder)</a:t>
            </a:r>
          </a:p>
        </p:txBody>
      </p:sp>
      <p:sp>
        <p:nvSpPr>
          <p:cNvPr id="5" name="Rectangle 4"/>
          <p:cNvSpPr/>
          <p:nvPr/>
        </p:nvSpPr>
        <p:spPr>
          <a:xfrm>
            <a:off x="408351" y="1638273"/>
            <a:ext cx="8207574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Arithmetic </a:t>
            </a:r>
            <a:r>
              <a:rPr lang="en-GB" sz="2400" dirty="0">
                <a:solidFill>
                  <a:schemeClr val="bg1"/>
                </a:solidFill>
              </a:rPr>
              <a:t>operators include the four basic arithmetic </a:t>
            </a:r>
            <a:r>
              <a:rPr lang="en-GB" sz="2400" dirty="0" smtClean="0">
                <a:solidFill>
                  <a:schemeClr val="bg1"/>
                </a:solidFill>
              </a:rPr>
              <a:t>operations, and the </a:t>
            </a:r>
            <a:r>
              <a:rPr lang="en-GB" sz="2400" dirty="0">
                <a:solidFill>
                  <a:schemeClr val="bg1"/>
                </a:solidFill>
              </a:rPr>
              <a:t>modulus operator (%), which is used to obtain </a:t>
            </a:r>
            <a:r>
              <a:rPr lang="en-GB" sz="2400" dirty="0" smtClean="0">
                <a:solidFill>
                  <a:schemeClr val="bg1"/>
                </a:solidFill>
              </a:rPr>
              <a:t>the remainder</a:t>
            </a:r>
            <a:r>
              <a:rPr lang="en-GB" sz="2400" dirty="0">
                <a:solidFill>
                  <a:schemeClr val="bg1"/>
                </a:solidFill>
              </a:rPr>
              <a:t>.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sz="2400" dirty="0" smtClean="0">
              <a:solidFill>
                <a:schemeClr val="bg1"/>
              </a:solidFill>
            </a:endParaRPr>
          </a:p>
          <a:p>
            <a:r>
              <a:rPr lang="en-GB" sz="2400" dirty="0" smtClean="0">
                <a:solidFill>
                  <a:schemeClr val="bg1"/>
                </a:solidFill>
              </a:rPr>
              <a:t>! division </a:t>
            </a:r>
            <a:r>
              <a:rPr lang="en-GB" sz="2400" dirty="0">
                <a:solidFill>
                  <a:schemeClr val="bg1"/>
                </a:solidFill>
              </a:rPr>
              <a:t>operator gives an incorrect result. </a:t>
            </a:r>
            <a:r>
              <a:rPr lang="en-GB" sz="2400" dirty="0" smtClean="0">
                <a:solidFill>
                  <a:schemeClr val="bg1"/>
                </a:solidFill>
              </a:rPr>
              <a:t>because </a:t>
            </a:r>
            <a:r>
              <a:rPr lang="en-GB" sz="2400" dirty="0">
                <a:solidFill>
                  <a:schemeClr val="bg1"/>
                </a:solidFill>
              </a:rPr>
              <a:t>it operates on two integer values and will therefore truncate </a:t>
            </a:r>
            <a:r>
              <a:rPr lang="en-GB" sz="2400" dirty="0" smtClean="0">
                <a:solidFill>
                  <a:schemeClr val="bg1"/>
                </a:solidFill>
              </a:rPr>
              <a:t>the result </a:t>
            </a:r>
            <a:r>
              <a:rPr lang="en-GB" sz="2400" dirty="0">
                <a:solidFill>
                  <a:schemeClr val="bg1"/>
                </a:solidFill>
              </a:rPr>
              <a:t>and return an integer.</a:t>
            </a:r>
          </a:p>
        </p:txBody>
      </p:sp>
    </p:spTree>
    <p:extLst>
      <p:ext uri="{BB962C8B-B14F-4D97-AF65-F5344CB8AC3E}">
        <p14:creationId xmlns:p14="http://schemas.microsoft.com/office/powerpoint/2010/main" val="112988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51" y="576682"/>
            <a:ext cx="8639621" cy="1143000"/>
          </a:xfrm>
        </p:spPr>
        <p:txBody>
          <a:bodyPr/>
          <a:lstStyle/>
          <a:p>
            <a:r>
              <a:rPr lang="en-GB" dirty="0" smtClean="0"/>
              <a:t>Basic Types </a:t>
            </a:r>
            <a:r>
              <a:rPr lang="en-GB" dirty="0"/>
              <a:t>– </a:t>
            </a:r>
            <a:r>
              <a:rPr lang="en-GB" dirty="0" smtClean="0">
                <a:solidFill>
                  <a:schemeClr val="bg1"/>
                </a:solidFill>
              </a:rPr>
              <a:t>Assignment Operators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8351" y="1638273"/>
            <a:ext cx="820757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assignment </a:t>
            </a:r>
            <a:r>
              <a:rPr lang="en-GB" sz="2400" dirty="0">
                <a:solidFill>
                  <a:schemeClr val="bg1"/>
                </a:solidFill>
              </a:rPr>
              <a:t>and arithmetic operators </a:t>
            </a:r>
            <a:r>
              <a:rPr lang="en-GB" sz="2400" dirty="0" smtClean="0">
                <a:solidFill>
                  <a:schemeClr val="bg1"/>
                </a:solidFill>
              </a:rPr>
              <a:t>can be combined to operate </a:t>
            </a:r>
            <a:r>
              <a:rPr lang="en-GB" sz="2400" dirty="0">
                <a:solidFill>
                  <a:schemeClr val="bg1"/>
                </a:solidFill>
              </a:rPr>
              <a:t>on a variable and then save the result back into that same </a:t>
            </a:r>
            <a:r>
              <a:rPr lang="en-GB" sz="2400" dirty="0" smtClean="0">
                <a:solidFill>
                  <a:schemeClr val="bg1"/>
                </a:solidFill>
              </a:rPr>
              <a:t>variable. These are compound assignment operators:</a:t>
            </a:r>
          </a:p>
          <a:p>
            <a:endParaRPr lang="en-GB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51720" y="3356992"/>
            <a:ext cx="3877985" cy="18928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assignment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j = j+4;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j = j-4;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j = j*4;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j = j/4;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j = j%4;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583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18" y="404664"/>
            <a:ext cx="8639621" cy="1143000"/>
          </a:xfrm>
        </p:spPr>
        <p:txBody>
          <a:bodyPr/>
          <a:lstStyle/>
          <a:p>
            <a:r>
              <a:rPr lang="en-GB" dirty="0" smtClean="0"/>
              <a:t>Basic Types </a:t>
            </a:r>
            <a:r>
              <a:rPr lang="en-GB" dirty="0"/>
              <a:t>– </a:t>
            </a:r>
            <a:r>
              <a:rPr lang="en-GB" dirty="0" smtClean="0">
                <a:solidFill>
                  <a:schemeClr val="bg1"/>
                </a:solidFill>
              </a:rPr>
              <a:t>Increment Operators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3528" y="3006824"/>
            <a:ext cx="7263527" cy="28161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en-US" sz="20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altLang="en-US" sz="2000" b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000" b="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000" b="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increment operators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j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j = j+1;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j = j-1;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used either before or after a variable.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post-increment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post-decrement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pre-increment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pre-decrement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17" y="1412776"/>
            <a:ext cx="81030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solidFill>
                  <a:schemeClr val="bg1"/>
                </a:solidFill>
                <a:latin typeface="+mn-lt"/>
              </a:rPr>
              <a:t>The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difference is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that the post operator returns the original value before it changes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the variable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, while the pre operator changes the variable first and then returns</a:t>
            </a:r>
          </a:p>
        </p:txBody>
      </p:sp>
    </p:spTree>
    <p:extLst>
      <p:ext uri="{BB962C8B-B14F-4D97-AF65-F5344CB8AC3E}">
        <p14:creationId xmlns:p14="http://schemas.microsoft.com/office/powerpoint/2010/main" val="155342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18" y="404664"/>
            <a:ext cx="8639621" cy="1143000"/>
          </a:xfrm>
        </p:spPr>
        <p:txBody>
          <a:bodyPr/>
          <a:lstStyle/>
          <a:p>
            <a:r>
              <a:rPr lang="en-GB" dirty="0" smtClean="0"/>
              <a:t>Basic Types </a:t>
            </a:r>
            <a:r>
              <a:rPr lang="en-GB" dirty="0"/>
              <a:t>– </a:t>
            </a:r>
            <a:r>
              <a:rPr lang="en-GB" dirty="0" smtClean="0">
                <a:solidFill>
                  <a:schemeClr val="bg1"/>
                </a:solidFill>
              </a:rPr>
              <a:t>Operator </a:t>
            </a:r>
            <a:r>
              <a:rPr lang="en-GB" dirty="0">
                <a:solidFill>
                  <a:schemeClr val="bg1"/>
                </a:solidFill>
              </a:rPr>
              <a:t>Precedence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568133"/>
              </p:ext>
            </p:extLst>
          </p:nvPr>
        </p:nvGraphicFramePr>
        <p:xfrm>
          <a:off x="356663" y="1340768"/>
          <a:ext cx="8352929" cy="4592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64">
                  <a:extLst>
                    <a:ext uri="{9D8B030D-6E8A-4147-A177-3AD203B41FA5}">
                      <a16:colId xmlns:a16="http://schemas.microsoft.com/office/drawing/2014/main" val="2184073502"/>
                    </a:ext>
                  </a:extLst>
                </a:gridCol>
                <a:gridCol w="4337645">
                  <a:extLst>
                    <a:ext uri="{9D8B030D-6E8A-4147-A177-3AD203B41FA5}">
                      <a16:colId xmlns:a16="http://schemas.microsoft.com/office/drawing/2014/main" val="347174185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718097030"/>
                    </a:ext>
                  </a:extLst>
                </a:gridCol>
                <a:gridCol w="2841448">
                  <a:extLst>
                    <a:ext uri="{9D8B030D-6E8A-4147-A177-3AD203B41FA5}">
                      <a16:colId xmlns:a16="http://schemas.microsoft.com/office/drawing/2014/main" val="1824780481"/>
                    </a:ext>
                  </a:extLst>
                </a:gridCol>
              </a:tblGrid>
              <a:tr h="379613">
                <a:tc>
                  <a:txBody>
                    <a:bodyPr/>
                    <a:lstStyle/>
                    <a:p>
                      <a:r>
                        <a:rPr lang="en-GB" dirty="0" smtClean="0"/>
                        <a:t>#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Operator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#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operator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75537"/>
                  </a:ext>
                </a:extLst>
              </a:tr>
              <a:tr h="379613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== !=</a:t>
                      </a:r>
                      <a:endParaRPr lang="en-GB" b="1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613094"/>
                  </a:ext>
                </a:extLst>
              </a:tr>
              <a:tr h="379613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) [ ] . -&gt; x++ x--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&amp;</a:t>
                      </a:r>
                      <a:endParaRPr lang="en-GB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298690"/>
                  </a:ext>
                </a:extLst>
              </a:tr>
              <a:tr h="877385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 ~ ++x --x *x &amp;x (type) </a:t>
                      </a:r>
                      <a:r>
                        <a:rPr lang="en-GB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sizeof co_await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 ] </a:t>
                      </a:r>
                      <a:r>
                        <a:rPr lang="en-GB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delete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delete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^</a:t>
                      </a:r>
                      <a:endParaRPr lang="en-GB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70633"/>
                  </a:ext>
                </a:extLst>
              </a:tr>
              <a:tr h="379613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.* -&gt;*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endParaRPr lang="en-GB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48037"/>
                  </a:ext>
                </a:extLst>
              </a:tr>
              <a:tr h="289043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 /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&amp;&amp;</a:t>
                      </a:r>
                      <a:endParaRPr lang="en-GB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89541"/>
                  </a:ext>
                </a:extLst>
              </a:tr>
              <a:tr h="379613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288349"/>
                  </a:ext>
                </a:extLst>
              </a:tr>
              <a:tr h="655222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?: = op= </a:t>
                      </a:r>
                      <a:r>
                        <a:rPr lang="en-GB" sz="1800" b="1" i="0" u="none" strike="noStrike" kern="1200" baseline="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throw</a:t>
                      </a:r>
                    </a:p>
                    <a:p>
                      <a:r>
                        <a:rPr lang="en-GB" sz="1800" b="1" i="0" u="none" strike="noStrike" kern="1200" baseline="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co_yield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027428"/>
                  </a:ext>
                </a:extLst>
              </a:tr>
              <a:tr h="379613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&lt;=&gt;</a:t>
                      </a:r>
                      <a:endParaRPr lang="en-GB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  <a:endParaRPr lang="en-GB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12917"/>
                  </a:ext>
                </a:extLst>
              </a:tr>
              <a:tr h="379613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 &lt;= &gt; &gt;=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03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6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18" y="404664"/>
            <a:ext cx="8639621" cy="1143000"/>
          </a:xfrm>
        </p:spPr>
        <p:txBody>
          <a:bodyPr/>
          <a:lstStyle/>
          <a:p>
            <a:r>
              <a:rPr lang="en-GB" dirty="0" smtClean="0"/>
              <a:t>Basic Types </a:t>
            </a:r>
            <a:r>
              <a:rPr lang="en-GB" dirty="0"/>
              <a:t>– </a:t>
            </a:r>
            <a:r>
              <a:rPr lang="en-GB" dirty="0" err="1" smtClean="0">
                <a:solidFill>
                  <a:schemeClr val="bg1"/>
                </a:solidFill>
              </a:rPr>
              <a:t>enum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3317" y="1412776"/>
            <a:ext cx="81030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GB" sz="2400" dirty="0" smtClean="0">
                <a:solidFill>
                  <a:schemeClr val="bg1"/>
                </a:solidFill>
                <a:latin typeface="+mn-lt"/>
              </a:rPr>
              <a:t>the keyword </a:t>
            </a:r>
            <a:r>
              <a:rPr lang="en-GB" sz="2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 is normally used when we need some constants with names that say what they mean and with values that are relevant. </a:t>
            </a:r>
            <a:r>
              <a:rPr lang="en-US" altLang="en-US" sz="2400" dirty="0" smtClean="0">
                <a:solidFill>
                  <a:srgbClr val="242729"/>
                </a:solidFill>
                <a:cs typeface="Arial" panose="020B0604020202020204" pitchFamily="34" charset="0"/>
              </a:rPr>
              <a:t> Ways of specifying a </a:t>
            </a:r>
            <a:r>
              <a:rPr lang="en-US" altLang="en-US" sz="2400" b="0" dirty="0" smtClean="0">
                <a:solidFill>
                  <a:srgbClr val="2427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enum:</a:t>
            </a:r>
            <a:endParaRPr lang="en-US" alt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eaLnBrk="0" hangingPunct="0">
              <a:buFont typeface="Arial" panose="020B0604020202020204" pitchFamily="34" charset="0"/>
              <a:buChar char="•"/>
            </a:pPr>
            <a:r>
              <a:rPr lang="en-US" altLang="en-US" sz="2400" b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 class  </a:t>
            </a:r>
            <a:r>
              <a:rPr lang="en-US" altLang="en-US" sz="24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//Preferred way</a:t>
            </a:r>
          </a:p>
          <a:p>
            <a:pPr lvl="0" eaLnBrk="0" hangingPunct="0"/>
            <a:r>
              <a:rPr lang="en-GB" altLang="en-US" sz="24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enumerator names are local to the </a:t>
            </a:r>
            <a:r>
              <a:rPr lang="en-GB" alt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GB" altLang="en-US" sz="24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GB" altLang="en-US" sz="24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and their </a:t>
            </a:r>
            <a:r>
              <a:rPr lang="en-GB" altLang="en-US" sz="24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values do not implicitly convert to other </a:t>
            </a:r>
            <a:r>
              <a:rPr lang="en-GB" altLang="en-US" sz="24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types. such </a:t>
            </a:r>
            <a:r>
              <a:rPr lang="en-GB" altLang="en-US" sz="24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as another </a:t>
            </a:r>
            <a:r>
              <a:rPr lang="en-GB" alt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GB" altLang="en-US" sz="24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or </a:t>
            </a:r>
            <a:r>
              <a:rPr lang="en-GB" altLang="en-US" sz="2400" dirty="0" err="1" smtClean="0">
                <a:solidFill>
                  <a:srgbClr val="0070C0"/>
                </a:solidFill>
                <a:latin typeface="+mn-lt"/>
                <a:cs typeface="Courier New" panose="02070309020205020404" pitchFamily="49" charset="0"/>
              </a:rPr>
              <a:t>int</a:t>
            </a:r>
            <a:r>
              <a:rPr lang="en-GB" altLang="en-US" sz="24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 </a:t>
            </a:r>
            <a:endParaRPr lang="en-US" altLang="en-US" sz="24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 marL="342900" lvl="0" indent="-342900" eaLnBrk="0" hangingPunct="0">
              <a:buFont typeface="Arial" panose="020B0604020202020204" pitchFamily="34" charset="0"/>
              <a:buChar char="•"/>
            </a:pPr>
            <a:r>
              <a:rPr lang="en-US" altLang="en-US" sz="24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2400" b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</a:p>
          <a:p>
            <a:pPr lvl="0" eaLnBrk="0" hangingPunct="0"/>
            <a:r>
              <a:rPr lang="en-GB" dirty="0" smtClean="0">
                <a:solidFill>
                  <a:schemeClr val="bg1"/>
                </a:solidFill>
              </a:rPr>
              <a:t>enumerator names are in the same scope as the </a:t>
            </a:r>
            <a:r>
              <a:rPr lang="en-GB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GB" dirty="0" smtClean="0">
                <a:solidFill>
                  <a:schemeClr val="bg1"/>
                </a:solidFill>
              </a:rPr>
              <a:t> and their values implicitly convert to integers and other types</a:t>
            </a:r>
            <a:endParaRPr lang="en-US" alt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1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18" y="404664"/>
            <a:ext cx="8639621" cy="1143000"/>
          </a:xfrm>
        </p:spPr>
        <p:txBody>
          <a:bodyPr/>
          <a:lstStyle/>
          <a:p>
            <a:r>
              <a:rPr lang="en-GB" dirty="0" smtClean="0"/>
              <a:t>Basic Types </a:t>
            </a:r>
            <a:r>
              <a:rPr lang="en-GB" dirty="0"/>
              <a:t>– </a:t>
            </a:r>
            <a:r>
              <a:rPr lang="en-GB" dirty="0" err="1" smtClean="0">
                <a:solidFill>
                  <a:schemeClr val="bg1"/>
                </a:solidFill>
              </a:rPr>
              <a:t>enum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3317" y="1412776"/>
            <a:ext cx="81030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 smtClean="0">
                <a:solidFill>
                  <a:schemeClr val="bg1"/>
                </a:solidFill>
                <a:latin typeface="+mn-lt"/>
              </a:rPr>
              <a:t>This is how they are defined:  </a:t>
            </a:r>
            <a:endParaRPr lang="en-GB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5838" y="1898195"/>
            <a:ext cx="8394579" cy="39857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enum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eDays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kMonday, kTuesday, kWednesday, kThursday, kFriday, kSaturday, kSunday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eMathatician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kCauchy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1789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kEuler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1707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kFourier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1768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kGauss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1777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kHesse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1811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kHilbert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1862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kKronecker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1823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kLaplace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1749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numerical value == year of birth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0" dirty="0"/>
          </a:p>
          <a:p>
            <a:pPr lvl="0" eaLnBrk="0" hangingPunct="0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eDays today = </a:t>
            </a:r>
            <a:r>
              <a:rPr lang="en-US" altLang="en-US" sz="1600" b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eDays::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kTuesday;</a:t>
            </a:r>
            <a:endParaRPr lang="en-US" altLang="en-US" sz="1600" b="0" dirty="0"/>
          </a:p>
          <a:p>
            <a:pPr lvl="0" eaLnBrk="0" hangingPunct="0"/>
            <a:r>
              <a:rPr lang="en-US" altLang="en-US" sz="1600" b="0" dirty="0"/>
              <a:t> </a:t>
            </a:r>
            <a:r>
              <a:rPr lang="en-US" altLang="en-US" sz="1600" b="0" dirty="0" smtClean="0"/>
              <a:t>  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eMathatician</a:t>
            </a:r>
            <a:r>
              <a:rPr lang="en-US" altLang="en-US" sz="1600" b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fav </a:t>
            </a:r>
            <a:r>
              <a:rPr lang="en-US" altLang="en-US" sz="16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eMathatician</a:t>
            </a:r>
            <a:r>
              <a:rPr lang="en-US" altLang="en-US" sz="1600" b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kCauchy</a:t>
            </a:r>
            <a:r>
              <a:rPr lang="en-US" altLang="en-US" sz="1600" b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b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43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18" y="404664"/>
            <a:ext cx="8639621" cy="1143000"/>
          </a:xfrm>
        </p:spPr>
        <p:txBody>
          <a:bodyPr/>
          <a:lstStyle/>
          <a:p>
            <a:r>
              <a:rPr lang="en-GB" dirty="0" smtClean="0"/>
              <a:t>Basic Types </a:t>
            </a:r>
            <a:r>
              <a:rPr lang="en-GB" dirty="0"/>
              <a:t>– </a:t>
            </a:r>
            <a:r>
              <a:rPr lang="en-GB" dirty="0" smtClean="0">
                <a:solidFill>
                  <a:schemeClr val="bg1"/>
                </a:solidFill>
              </a:rPr>
              <a:t>Boolean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3318" y="1362998"/>
            <a:ext cx="8649864" cy="42165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Boolean data types are named after George Boole who was an English mathematician.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C++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uses the keyword 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state values are lower case 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and 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C++ uses the standard Boolean operators, “and” is given by 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, “or” is given by 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, and “not” is given by 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Note: internally stored values representing 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and 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are  actually 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and 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respectively.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18" y="404664"/>
            <a:ext cx="8639621" cy="1143000"/>
          </a:xfrm>
        </p:spPr>
        <p:txBody>
          <a:bodyPr/>
          <a:lstStyle/>
          <a:p>
            <a:r>
              <a:rPr lang="en-GB" dirty="0" smtClean="0"/>
              <a:t>Basic Types </a:t>
            </a:r>
            <a:r>
              <a:rPr lang="en-GB" dirty="0"/>
              <a:t>– </a:t>
            </a:r>
            <a:r>
              <a:rPr lang="en-GB" dirty="0" smtClean="0">
                <a:solidFill>
                  <a:schemeClr val="bg1"/>
                </a:solidFill>
              </a:rPr>
              <a:t>Boolean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3976" y="1274276"/>
            <a:ext cx="8318303" cy="55861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main function that demonstrates </a:t>
            </a:r>
            <a:r>
              <a:rPr lang="en-US" altLang="en-US" sz="1800" b="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bool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true:"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false:"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true || false:"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true &amp;&amp; false:"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true or false:"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true and false:"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a:"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hangingPunct="0"/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b:"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800" b="0" dirty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en-US" sz="1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en-US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sz="1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b:"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800" b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endl</a:t>
            </a:r>
            <a:r>
              <a:rPr lang="en-US" altLang="en-US" sz="1800" b="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not true:"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not false:"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! true:"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! false:"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834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 </a:t>
            </a:r>
            <a:r>
              <a:rPr lang="en-GB" dirty="0">
                <a:solidFill>
                  <a:schemeClr val="bg1"/>
                </a:solidFill>
              </a:rPr>
              <a:t>SYLLABUS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96875" y="1340768"/>
            <a:ext cx="82075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BLOCK 1: INTRODUCTION TO PROGRAMMING</a:t>
            </a:r>
          </a:p>
          <a:p>
            <a:pPr marL="457200" indent="-45720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introduces basic concepts of programming in C++</a:t>
            </a:r>
          </a:p>
          <a:p>
            <a:pPr marL="457200" indent="-457200">
              <a:buFontTx/>
              <a:buChar char="-"/>
            </a:pPr>
            <a:r>
              <a:rPr lang="en-GB" dirty="0">
                <a:solidFill>
                  <a:srgbClr val="FF0000"/>
                </a:solidFill>
              </a:rPr>
              <a:t>Data Types</a:t>
            </a:r>
          </a:p>
          <a:p>
            <a:pPr marL="457200" indent="-457200">
              <a:buFontTx/>
              <a:buChar char="-"/>
            </a:pPr>
            <a:r>
              <a:rPr lang="en-GB" dirty="0" smtClean="0">
                <a:solidFill>
                  <a:srgbClr val="FF0000"/>
                </a:solidFill>
              </a:rPr>
              <a:t>Pointers</a:t>
            </a:r>
            <a:endParaRPr lang="en-GB" dirty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Input/output</a:t>
            </a:r>
          </a:p>
          <a:p>
            <a:pPr marL="457200" indent="-45720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If statements</a:t>
            </a:r>
          </a:p>
          <a:p>
            <a:pPr marL="457200" indent="-45720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For/while/do loops</a:t>
            </a:r>
          </a:p>
          <a:p>
            <a:pPr marL="457200" indent="-457200">
              <a:buFontTx/>
              <a:buChar char="-"/>
            </a:pPr>
            <a:r>
              <a:rPr lang="en-GB" dirty="0" smtClean="0">
                <a:solidFill>
                  <a:schemeClr val="bg1"/>
                </a:solidFill>
              </a:rPr>
              <a:t>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108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18" y="404664"/>
            <a:ext cx="8639621" cy="1143000"/>
          </a:xfrm>
        </p:spPr>
        <p:txBody>
          <a:bodyPr/>
          <a:lstStyle/>
          <a:p>
            <a:r>
              <a:rPr lang="en-GB" dirty="0" smtClean="0"/>
              <a:t>Basic Types </a:t>
            </a:r>
            <a:r>
              <a:rPr lang="en-GB" dirty="0"/>
              <a:t>– </a:t>
            </a:r>
            <a:r>
              <a:rPr lang="en-GB" dirty="0" smtClean="0">
                <a:solidFill>
                  <a:schemeClr val="bg1"/>
                </a:solidFill>
              </a:rPr>
              <a:t>Floating Point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3317" y="1412776"/>
            <a:ext cx="81030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 smtClean="0">
                <a:solidFill>
                  <a:schemeClr val="bg1"/>
                </a:solidFill>
                <a:latin typeface="+mn-lt"/>
              </a:rPr>
              <a:t>As show in the table form earlier:  </a:t>
            </a:r>
            <a:endParaRPr lang="en-GB" sz="24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708288"/>
              </p:ext>
            </p:extLst>
          </p:nvPr>
        </p:nvGraphicFramePr>
        <p:xfrm>
          <a:off x="395534" y="2204864"/>
          <a:ext cx="8280924" cy="255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1">
                  <a:extLst>
                    <a:ext uri="{9D8B030D-6E8A-4147-A177-3AD203B41FA5}">
                      <a16:colId xmlns:a16="http://schemas.microsoft.com/office/drawing/2014/main" val="36556857"/>
                    </a:ext>
                  </a:extLst>
                </a:gridCol>
                <a:gridCol w="2070231">
                  <a:extLst>
                    <a:ext uri="{9D8B030D-6E8A-4147-A177-3AD203B41FA5}">
                      <a16:colId xmlns:a16="http://schemas.microsoft.com/office/drawing/2014/main" val="811475461"/>
                    </a:ext>
                  </a:extLst>
                </a:gridCol>
                <a:gridCol w="2070231">
                  <a:extLst>
                    <a:ext uri="{9D8B030D-6E8A-4147-A177-3AD203B41FA5}">
                      <a16:colId xmlns:a16="http://schemas.microsoft.com/office/drawing/2014/main" val="199343305"/>
                    </a:ext>
                  </a:extLst>
                </a:gridCol>
                <a:gridCol w="2070231">
                  <a:extLst>
                    <a:ext uri="{9D8B030D-6E8A-4147-A177-3AD203B41FA5}">
                      <a16:colId xmlns:a16="http://schemas.microsoft.com/office/drawing/2014/main" val="3271173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/>
                        <a:t>Type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 smtClean="0"/>
                        <a:t>Size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Names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 smtClean="0"/>
                        <a:t>Range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940072"/>
                  </a:ext>
                </a:extLst>
              </a:tr>
              <a:tr h="755888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b="1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b="1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b="1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b="1" dirty="0">
                          <a:solidFill>
                            <a:schemeClr val="bg1"/>
                          </a:solidFill>
                          <a:effectLst/>
                        </a:rPr>
                        <a:t>3.4E +/- </a:t>
                      </a:r>
                      <a:r>
                        <a:rPr lang="en-GB" sz="2000" b="1" dirty="0" smtClean="0">
                          <a:solidFill>
                            <a:schemeClr val="bg1"/>
                          </a:solidFill>
                          <a:effectLst/>
                        </a:rPr>
                        <a:t>38</a:t>
                      </a:r>
                    </a:p>
                    <a:p>
                      <a:pPr algn="l" fontAlgn="t"/>
                      <a:r>
                        <a:rPr lang="en-GB" sz="20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GB" sz="2000" b="1" dirty="0">
                          <a:solidFill>
                            <a:schemeClr val="bg1"/>
                          </a:solidFill>
                          <a:effectLst/>
                        </a:rPr>
                        <a:t>(7 digits)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56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b="1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b="1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b="1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b="1" dirty="0">
                          <a:solidFill>
                            <a:schemeClr val="bg1"/>
                          </a:solidFill>
                          <a:effectLst/>
                        </a:rPr>
                        <a:t>1.7E +/- </a:t>
                      </a:r>
                      <a:r>
                        <a:rPr lang="en-GB" sz="2000" b="1" dirty="0" smtClean="0">
                          <a:solidFill>
                            <a:schemeClr val="bg1"/>
                          </a:solidFill>
                          <a:effectLst/>
                        </a:rPr>
                        <a:t>308</a:t>
                      </a:r>
                    </a:p>
                    <a:p>
                      <a:pPr algn="l" fontAlgn="t"/>
                      <a:r>
                        <a:rPr lang="en-GB" sz="20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GB" sz="2000" b="1" dirty="0">
                          <a:solidFill>
                            <a:schemeClr val="bg1"/>
                          </a:solidFill>
                          <a:effectLst/>
                        </a:rPr>
                        <a:t>(15 digits)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30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b="1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b="1" dirty="0">
                          <a:solidFill>
                            <a:schemeClr val="bg1"/>
                          </a:solidFill>
                          <a:effectLst/>
                        </a:rPr>
                        <a:t>same as 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b="1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b="1" dirty="0">
                          <a:solidFill>
                            <a:schemeClr val="bg1"/>
                          </a:solidFill>
                          <a:effectLst/>
                        </a:rPr>
                        <a:t>Same as 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23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15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18" y="384116"/>
            <a:ext cx="8639621" cy="1143000"/>
          </a:xfrm>
        </p:spPr>
        <p:txBody>
          <a:bodyPr/>
          <a:lstStyle/>
          <a:p>
            <a:r>
              <a:rPr lang="en-GB" dirty="0" smtClean="0"/>
              <a:t>Basic Types </a:t>
            </a:r>
            <a:r>
              <a:rPr lang="en-GB" dirty="0"/>
              <a:t>– </a:t>
            </a:r>
            <a:r>
              <a:rPr lang="en-GB" dirty="0" smtClean="0">
                <a:solidFill>
                  <a:schemeClr val="bg1"/>
                </a:solidFill>
              </a:rPr>
              <a:t>Floating Point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5523" y="1527116"/>
            <a:ext cx="8532440" cy="42165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declares a set of functions to compute common mathematical operations and transformations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Trigonometric </a:t>
            </a:r>
            <a:r>
              <a:rPr lang="en-GB" dirty="0" smtClean="0">
                <a:solidFill>
                  <a:schemeClr val="bg1"/>
                </a:solidFill>
              </a:rPr>
              <a:t>functions e.g.</a:t>
            </a:r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sin, 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+mn-lt"/>
              </a:rPr>
              <a:t>Hyperbolic 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functions </a:t>
            </a:r>
            <a:r>
              <a:rPr lang="en-GB" dirty="0">
                <a:solidFill>
                  <a:schemeClr val="bg1"/>
                </a:solidFill>
              </a:rPr>
              <a:t>e.g.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cosh, cosh </a:t>
            </a:r>
            <a:endParaRPr lang="en-GB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+mn-lt"/>
              </a:rPr>
              <a:t>Exponential and 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log functions </a:t>
            </a:r>
            <a:r>
              <a:rPr lang="en-GB" dirty="0">
                <a:solidFill>
                  <a:schemeClr val="bg1"/>
                </a:solidFill>
              </a:rPr>
              <a:t>e.g.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log,exp </a:t>
            </a:r>
            <a:endParaRPr lang="en-GB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+mn-lt"/>
              </a:rPr>
              <a:t>Power 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functions</a:t>
            </a:r>
            <a:r>
              <a:rPr lang="en-GB" dirty="0">
                <a:solidFill>
                  <a:schemeClr val="bg1"/>
                </a:solidFill>
              </a:rPr>
              <a:t> e.g.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pow, </a:t>
            </a:r>
            <a:endParaRPr lang="en-GB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+mn-lt"/>
              </a:rPr>
              <a:t>Error and gamma 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functions </a:t>
            </a:r>
            <a:r>
              <a:rPr lang="en-GB" dirty="0">
                <a:solidFill>
                  <a:schemeClr val="bg1"/>
                </a:solidFill>
              </a:rPr>
              <a:t>e.g.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sin, </a:t>
            </a:r>
            <a:endParaRPr lang="en-GB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+mn-lt"/>
              </a:rPr>
              <a:t>Rounding and remainder 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functions</a:t>
            </a:r>
            <a:r>
              <a:rPr lang="en-GB" dirty="0">
                <a:solidFill>
                  <a:schemeClr val="bg1"/>
                </a:solidFill>
              </a:rPr>
              <a:t> e.g.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ceil </a:t>
            </a:r>
            <a:endParaRPr lang="en-GB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Macros </a:t>
            </a:r>
            <a:r>
              <a:rPr lang="en-GB" dirty="0">
                <a:solidFill>
                  <a:schemeClr val="bg1"/>
                </a:solidFill>
              </a:rPr>
              <a:t>e.g.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NAN, INFINITY</a:t>
            </a: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560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18" y="384116"/>
            <a:ext cx="8639621" cy="1143000"/>
          </a:xfrm>
        </p:spPr>
        <p:txBody>
          <a:bodyPr/>
          <a:lstStyle/>
          <a:p>
            <a:r>
              <a:rPr lang="en-GB" dirty="0" smtClean="0"/>
              <a:t>Basic Types </a:t>
            </a:r>
            <a:r>
              <a:rPr lang="en-GB" dirty="0"/>
              <a:t>– </a:t>
            </a:r>
            <a:r>
              <a:rPr lang="en-GB" dirty="0" smtClean="0">
                <a:solidFill>
                  <a:schemeClr val="bg1"/>
                </a:solidFill>
              </a:rPr>
              <a:t>Floating Point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4385" y="1628800"/>
            <a:ext cx="8532440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#include&lt;limits&gt;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declares a </a:t>
            </a: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type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 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solidFill>
                  <a:srgbClr val="000000"/>
                </a:solidFill>
                <a:latin typeface="+mn-lt"/>
              </a:rPr>
              <a:t>It also has functions for 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altLang="en-US" sz="2400" dirty="0" smtClean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pPr lvl="0"/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is_signed </a:t>
            </a:r>
            <a:r>
              <a:rPr lang="en-GB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or</a:t>
            </a:r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is_integer</a:t>
            </a:r>
          </a:p>
          <a:p>
            <a:pPr lvl="0"/>
            <a:r>
              <a:rPr lang="en-GB" altLang="en-US" sz="24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For floating point </a:t>
            </a:r>
            <a:endParaRPr lang="en-US" altLang="en-US" sz="24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pPr lvl="0"/>
            <a:r>
              <a:rPr lang="en-GB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epsilon()</a:t>
            </a:r>
            <a:r>
              <a:rPr lang="en-GB" altLang="en-US" sz="2400" dirty="0">
                <a:solidFill>
                  <a:srgbClr val="000000"/>
                </a:solidFill>
                <a:latin typeface="+mn-lt"/>
              </a:rPr>
              <a:t>	</a:t>
            </a:r>
            <a:r>
              <a:rPr lang="en-GB" altLang="en-US" sz="2400" dirty="0" smtClean="0">
                <a:solidFill>
                  <a:srgbClr val="000000"/>
                </a:solidFill>
                <a:latin typeface="+mn-lt"/>
              </a:rPr>
              <a:t>Machine </a:t>
            </a:r>
            <a:r>
              <a:rPr lang="en-GB" altLang="en-US" sz="2400" dirty="0">
                <a:solidFill>
                  <a:srgbClr val="000000"/>
                </a:solidFill>
                <a:latin typeface="+mn-lt"/>
              </a:rPr>
              <a:t>epsilon (the difference between 1 and the least value greater than 1 that is representable).</a:t>
            </a:r>
          </a:p>
          <a:p>
            <a:pPr lvl="0"/>
            <a:r>
              <a:rPr lang="en-GB" altLang="en-US" sz="2400" dirty="0">
                <a:solidFill>
                  <a:srgbClr val="000000"/>
                </a:solidFill>
                <a:latin typeface="+mn-lt"/>
              </a:rPr>
              <a:t>Equivalent to FLT_EPSILON, DBL_EPSILON or LDBL_EPSILON for floating types.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GB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endParaRPr lang="en-US" altLang="en-US" sz="24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41843"/>
              </p:ext>
            </p:extLst>
          </p:nvPr>
        </p:nvGraphicFramePr>
        <p:xfrm>
          <a:off x="323528" y="4839027"/>
          <a:ext cx="7809999" cy="640080"/>
        </p:xfrm>
        <a:graphic>
          <a:graphicData uri="http://schemas.openxmlformats.org/drawingml/2006/table">
            <a:tbl>
              <a:tblPr/>
              <a:tblGrid>
                <a:gridCol w="2603333">
                  <a:extLst>
                    <a:ext uri="{9D8B030D-6E8A-4147-A177-3AD203B41FA5}">
                      <a16:colId xmlns:a16="http://schemas.microsoft.com/office/drawing/2014/main" val="3771933324"/>
                    </a:ext>
                  </a:extLst>
                </a:gridCol>
                <a:gridCol w="2603333">
                  <a:extLst>
                    <a:ext uri="{9D8B030D-6E8A-4147-A177-3AD203B41FA5}">
                      <a16:colId xmlns:a16="http://schemas.microsoft.com/office/drawing/2014/main" val="4022686922"/>
                    </a:ext>
                  </a:extLst>
                </a:gridCol>
                <a:gridCol w="2603333">
                  <a:extLst>
                    <a:ext uri="{9D8B030D-6E8A-4147-A177-3AD203B41FA5}">
                      <a16:colId xmlns:a16="http://schemas.microsoft.com/office/drawing/2014/main" val="2183855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chemeClr val="bg1"/>
                          </a:solidFill>
                          <a:effectLst/>
                        </a:rPr>
                        <a:t>FLT_EPSILON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chemeClr val="bg1"/>
                          </a:solidFill>
                          <a:effectLst/>
                        </a:rPr>
                        <a:t>1.192092896e-07F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chemeClr val="bg1"/>
                          </a:solidFill>
                          <a:effectLst/>
                        </a:rPr>
                        <a:t>Smallest such that 1.0 + FLT_EPSILON != 1.0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850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47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18" y="384116"/>
            <a:ext cx="8639621" cy="1143000"/>
          </a:xfrm>
        </p:spPr>
        <p:txBody>
          <a:bodyPr/>
          <a:lstStyle/>
          <a:p>
            <a:r>
              <a:rPr lang="en-GB" dirty="0" smtClean="0"/>
              <a:t>Basic Types – </a:t>
            </a:r>
            <a:r>
              <a:rPr lang="en-GB" dirty="0" smtClean="0">
                <a:solidFill>
                  <a:schemeClr val="bg1"/>
                </a:solidFill>
              </a:rPr>
              <a:t>Pointers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0499" y="1412776"/>
            <a:ext cx="853244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  variable is held in memory</a:t>
            </a:r>
            <a:r>
              <a:rPr kumimoji="0" lang="en-US" altLang="en-US" sz="24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and has a certain size in bytes.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GB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9376" y="5046752"/>
            <a:ext cx="8780608" cy="6617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identifier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//syntax for reference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err="1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example of a C++ reference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 an integer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3298632"/>
            <a:ext cx="85324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  <a:latin typeface="+mn-lt"/>
              </a:rPr>
              <a:t>A reference type is an alias to an existing object in memory. References must be initialized. We describe a reference type as </a:t>
            </a:r>
            <a:r>
              <a:rPr lang="en-GB" sz="2400" dirty="0" err="1" smtClean="0">
                <a:solidFill>
                  <a:schemeClr val="bg1"/>
                </a:solidFill>
                <a:latin typeface="+mn-lt"/>
              </a:rPr>
              <a:t>type_name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 followed by an ampersand &amp;.</a:t>
            </a:r>
            <a:endParaRPr lang="en-GB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0366" y="2476929"/>
            <a:ext cx="8798043" cy="6617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identifier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syntax for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pointer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example of a C++ pointer to an integer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22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18" y="384116"/>
            <a:ext cx="8639621" cy="1143000"/>
          </a:xfrm>
        </p:spPr>
        <p:txBody>
          <a:bodyPr/>
          <a:lstStyle/>
          <a:p>
            <a:r>
              <a:rPr lang="en-GB" dirty="0" smtClean="0"/>
              <a:t>Basic Types – </a:t>
            </a:r>
            <a:r>
              <a:rPr lang="en-GB" dirty="0" smtClean="0">
                <a:solidFill>
                  <a:schemeClr val="bg1"/>
                </a:solidFill>
              </a:rPr>
              <a:t>array[]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3318" y="1527116"/>
            <a:ext cx="83191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latin typeface="CMSS10"/>
              </a:rPr>
              <a:t>Often, we will have the problem that we have to store a lot </a:t>
            </a:r>
            <a:r>
              <a:rPr lang="en-GB" b="0" dirty="0" smtClean="0">
                <a:solidFill>
                  <a:srgbClr val="000000"/>
                </a:solidFill>
                <a:latin typeface="CMSS10"/>
              </a:rPr>
              <a:t>of data</a:t>
            </a:r>
            <a:endParaRPr lang="en-GB" b="0" dirty="0">
              <a:solidFill>
                <a:srgbClr val="000000"/>
              </a:solidFill>
              <a:latin typeface="CMSS1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0" dirty="0" smtClean="0">
                <a:solidFill>
                  <a:srgbClr val="000000"/>
                </a:solidFill>
                <a:latin typeface="CMSS10"/>
              </a:rPr>
              <a:t>Lets </a:t>
            </a:r>
            <a:r>
              <a:rPr lang="en-GB" b="0" dirty="0">
                <a:solidFill>
                  <a:srgbClr val="000000"/>
                </a:solidFill>
                <a:latin typeface="CMSS10"/>
              </a:rPr>
              <a:t>say we are a bank and we have 5763 dierent puts in </a:t>
            </a:r>
            <a:r>
              <a:rPr lang="en-GB" b="0" dirty="0" smtClean="0">
                <a:solidFill>
                  <a:srgbClr val="000000"/>
                </a:solidFill>
                <a:latin typeface="CMSS10"/>
              </a:rPr>
              <a:t>our portfolio</a:t>
            </a:r>
            <a:r>
              <a:rPr lang="en-GB" b="0" dirty="0">
                <a:solidFill>
                  <a:srgbClr val="000000"/>
                </a:solidFill>
                <a:latin typeface="CMSS10"/>
              </a:rPr>
              <a:t>, all with dierent strikes, volatility, expiry </a:t>
            </a:r>
            <a:r>
              <a:rPr lang="en-GB" b="0" dirty="0" err="1">
                <a:solidFill>
                  <a:srgbClr val="000000"/>
                </a:solidFill>
                <a:latin typeface="CMSS10"/>
              </a:rPr>
              <a:t>etc</a:t>
            </a:r>
            <a:endParaRPr lang="en-GB" b="0" dirty="0">
              <a:solidFill>
                <a:srgbClr val="000000"/>
              </a:solidFill>
              <a:latin typeface="CMSS1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0" dirty="0" smtClean="0">
                <a:solidFill>
                  <a:srgbClr val="000000"/>
                </a:solidFill>
                <a:latin typeface="CMSS10"/>
              </a:rPr>
              <a:t>Is </a:t>
            </a:r>
            <a:r>
              <a:rPr lang="en-GB" b="0" dirty="0">
                <a:solidFill>
                  <a:srgbClr val="000000"/>
                </a:solidFill>
                <a:latin typeface="CMSS10"/>
              </a:rPr>
              <a:t>it reasonable to create variables double S1, double S2, </a:t>
            </a:r>
            <a:r>
              <a:rPr lang="en-GB" b="0" dirty="0">
                <a:solidFill>
                  <a:srgbClr val="000000"/>
                </a:solidFill>
                <a:latin typeface="CMMI10"/>
              </a:rPr>
              <a:t>: : </a:t>
            </a:r>
            <a:r>
              <a:rPr lang="en-GB" b="0" dirty="0" smtClean="0">
                <a:solidFill>
                  <a:srgbClr val="000000"/>
                </a:solidFill>
                <a:latin typeface="CMMI10"/>
              </a:rPr>
              <a:t>: </a:t>
            </a:r>
            <a:r>
              <a:rPr lang="en-GB" b="0" dirty="0" smtClean="0">
                <a:solidFill>
                  <a:srgbClr val="000000"/>
                </a:solidFill>
                <a:latin typeface="CMSS10"/>
              </a:rPr>
              <a:t>double </a:t>
            </a:r>
            <a:r>
              <a:rPr lang="en-GB" b="0" dirty="0">
                <a:solidFill>
                  <a:srgbClr val="000000"/>
                </a:solidFill>
                <a:latin typeface="CMSS10"/>
              </a:rPr>
              <a:t>S5763?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0" dirty="0" smtClean="0">
                <a:solidFill>
                  <a:srgbClr val="000000"/>
                </a:solidFill>
                <a:latin typeface="CMSS10"/>
              </a:rPr>
              <a:t>The </a:t>
            </a:r>
            <a:r>
              <a:rPr lang="en-GB" b="0" dirty="0">
                <a:solidFill>
                  <a:srgbClr val="000000"/>
                </a:solidFill>
                <a:latin typeface="CMSS10"/>
              </a:rPr>
              <a:t>standard C way is to use arrays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03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18" y="384116"/>
            <a:ext cx="8639621" cy="1143000"/>
          </a:xfrm>
        </p:spPr>
        <p:txBody>
          <a:bodyPr/>
          <a:lstStyle/>
          <a:p>
            <a:r>
              <a:rPr lang="en-GB" dirty="0" smtClean="0"/>
              <a:t>Basic Types – </a:t>
            </a:r>
            <a:r>
              <a:rPr lang="en-GB" dirty="0" smtClean="0">
                <a:solidFill>
                  <a:schemeClr val="bg1"/>
                </a:solidFill>
              </a:rPr>
              <a:t>array[]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02880" y="1526597"/>
            <a:ext cx="8833616" cy="39857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hangingPunct="0"/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16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600" b="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altLang="en-US" sz="1600" b="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16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600" b="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6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altLang="en-US" sz="1600" b="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16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600" b="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6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altLang="en-US" sz="1600" b="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16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600" b="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6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altLang="en-US" sz="1600" b="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16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600" b="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16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altLang="en-US" sz="1600" b="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0" dirty="0" smtClean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0" dirty="0" smtClean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change the value of the first array element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change the value of the last array element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0" dirty="0" smtClean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//initializer list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0" dirty="0" smtClean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5763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32.4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43.7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5762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63.2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0" dirty="0" smtClean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first array element is: 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last array element is: 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026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18" y="384116"/>
            <a:ext cx="8639621" cy="1143000"/>
          </a:xfrm>
        </p:spPr>
        <p:txBody>
          <a:bodyPr/>
          <a:lstStyle/>
          <a:p>
            <a:r>
              <a:rPr lang="en-GB" dirty="0" smtClean="0"/>
              <a:t>Basic Types – </a:t>
            </a:r>
            <a:r>
              <a:rPr lang="en-GB" dirty="0" smtClean="0">
                <a:solidFill>
                  <a:schemeClr val="bg1"/>
                </a:solidFill>
              </a:rPr>
              <a:t>array[]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6908" y="1527116"/>
            <a:ext cx="8532440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GB" altLang="en-US" sz="2400" dirty="0">
                <a:solidFill>
                  <a:srgbClr val="000000"/>
                </a:solidFill>
                <a:latin typeface="+mn-lt"/>
              </a:rPr>
              <a:t>indexing starts from 0 and not 1, the last array element has an index of </a:t>
            </a:r>
            <a:r>
              <a:rPr lang="en-GB" i="1" dirty="0">
                <a:solidFill>
                  <a:schemeClr val="bg1"/>
                </a:solidFill>
                <a:latin typeface="+mn-lt"/>
              </a:rPr>
              <a:t>number-of-elements – 1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. That being said, in modern C++, we should 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prefer the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::array 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and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::vector 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containers to raw arrays.</a:t>
            </a:r>
            <a:endParaRPr lang="en-GB" altLang="en-US" sz="2400" dirty="0" smtClean="0">
              <a:solidFill>
                <a:schemeClr val="bg1"/>
              </a:solidFill>
              <a:latin typeface="+mn-lt"/>
            </a:endParaRPr>
          </a:p>
          <a:p>
            <a:pPr lvl="0"/>
            <a:endParaRPr lang="en-GB" altLang="en-US" sz="2400" dirty="0">
              <a:solidFill>
                <a:srgbClr val="000000"/>
              </a:solidFill>
              <a:latin typeface="+mn-lt"/>
            </a:endParaRPr>
          </a:p>
          <a:p>
            <a:r>
              <a:rPr lang="en-GB" dirty="0">
                <a:solidFill>
                  <a:schemeClr val="bg1"/>
                </a:solidFill>
              </a:rPr>
              <a:t>Initialization list in our example 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10, 20, 30, 40, 50 } </a:t>
            </a:r>
            <a:r>
              <a:rPr lang="en-GB" dirty="0">
                <a:solidFill>
                  <a:schemeClr val="bg1"/>
                </a:solidFill>
              </a:rPr>
              <a:t>is marked with </a:t>
            </a:r>
            <a:r>
              <a:rPr lang="en-GB" dirty="0" smtClean="0">
                <a:solidFill>
                  <a:schemeClr val="bg1"/>
                </a:solidFill>
              </a:rPr>
              <a:t>braces and </a:t>
            </a:r>
            <a:r>
              <a:rPr lang="en-GB" dirty="0">
                <a:solidFill>
                  <a:schemeClr val="bg1"/>
                </a:solidFill>
              </a:rPr>
              <a:t>elements separated by commas. This initialization list initializes our array with </a:t>
            </a:r>
            <a:r>
              <a:rPr lang="en-GB" dirty="0" smtClean="0">
                <a:solidFill>
                  <a:schemeClr val="bg1"/>
                </a:solidFill>
              </a:rPr>
              <a:t>the values </a:t>
            </a:r>
            <a:r>
              <a:rPr lang="en-GB" dirty="0">
                <a:solidFill>
                  <a:schemeClr val="bg1"/>
                </a:solidFill>
              </a:rPr>
              <a:t>in the list.</a:t>
            </a:r>
            <a:endParaRPr lang="en-US" altLang="en-US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8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18" y="384116"/>
            <a:ext cx="8639621" cy="1143000"/>
          </a:xfrm>
        </p:spPr>
        <p:txBody>
          <a:bodyPr/>
          <a:lstStyle/>
          <a:p>
            <a:r>
              <a:rPr lang="en-GB" dirty="0" err="1"/>
              <a:t>s</a:t>
            </a:r>
            <a:r>
              <a:rPr lang="en-GB" dirty="0" err="1" smtClean="0"/>
              <a:t>td</a:t>
            </a:r>
            <a:r>
              <a:rPr lang="en-GB" dirty="0" smtClean="0"/>
              <a:t> Types – </a:t>
            </a:r>
            <a:r>
              <a:rPr lang="en-GB" dirty="0" smtClean="0">
                <a:solidFill>
                  <a:schemeClr val="bg1"/>
                </a:solidFill>
              </a:rPr>
              <a:t>array&lt;&gt;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6908" y="1535847"/>
            <a:ext cx="8532440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2400" dirty="0" smtClean="0">
                <a:solidFill>
                  <a:schemeClr val="bg1"/>
                </a:solidFill>
                <a:latin typeface="+mn-lt"/>
              </a:rPr>
              <a:t>The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arrays explained above are directly implemented as a language feature, inherited from the C language. They are a great feature, but by restricting its copy and easily decay into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pointers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.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altLang="en-US" sz="2400" b="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en-US" altLang="en-US" sz="2400" b="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altLang="en-US" sz="2400" b="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en-US" sz="24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include&lt;array&gt;</a:t>
            </a:r>
            <a:r>
              <a:rPr lang="en-US" altLang="en-US" sz="2400" b="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declares </a:t>
            </a:r>
            <a:r>
              <a:rPr lang="en-US" altLang="en-US" sz="2400" dirty="0" smtClean="0">
                <a:solidFill>
                  <a:srgbClr val="000000"/>
                </a:solidFill>
                <a:latin typeface="+mn-lt"/>
              </a:rPr>
              <a:t>a container which has been created to overcome the problems.</a:t>
            </a:r>
          </a:p>
          <a:p>
            <a:endParaRPr lang="en-US" altLang="en-US" sz="2400" dirty="0">
              <a:solidFill>
                <a:srgbClr val="000000"/>
              </a:solidFill>
              <a:latin typeface="+mn-lt"/>
            </a:endParaRPr>
          </a:p>
          <a:p>
            <a:r>
              <a:rPr lang="en-US" altLang="en-US" sz="2400" dirty="0" smtClean="0">
                <a:solidFill>
                  <a:srgbClr val="000000"/>
                </a:solidFill>
                <a:latin typeface="+mn-lt"/>
              </a:rPr>
              <a:t>T</a:t>
            </a:r>
            <a:r>
              <a:rPr lang="en-GB" altLang="en-US" sz="2400" dirty="0" smtClean="0">
                <a:solidFill>
                  <a:srgbClr val="000000"/>
                </a:solidFill>
                <a:latin typeface="+mn-lt"/>
              </a:rPr>
              <a:t>hey </a:t>
            </a:r>
            <a:r>
              <a:rPr lang="en-GB" altLang="en-US" sz="2400" dirty="0">
                <a:solidFill>
                  <a:srgbClr val="000000"/>
                </a:solidFill>
                <a:latin typeface="+mn-lt"/>
              </a:rPr>
              <a:t>operate in a similar way to built-in arrays, except that they allow being </a:t>
            </a:r>
            <a:r>
              <a:rPr lang="en-GB" altLang="en-US" sz="2400" dirty="0" smtClean="0">
                <a:solidFill>
                  <a:srgbClr val="000000"/>
                </a:solidFill>
                <a:latin typeface="+mn-lt"/>
              </a:rPr>
              <a:t>copied </a:t>
            </a:r>
            <a:r>
              <a:rPr lang="en-GB" altLang="en-US" sz="2400" dirty="0">
                <a:solidFill>
                  <a:srgbClr val="000000"/>
                </a:solidFill>
                <a:latin typeface="+mn-lt"/>
              </a:rPr>
              <a:t>and decay into pointers only when explicitly told to do so (by means of its member data).</a:t>
            </a:r>
            <a:endParaRPr lang="en-US" altLang="en-US" sz="2400" dirty="0">
              <a:solidFill>
                <a:srgbClr val="000000"/>
              </a:solidFill>
              <a:latin typeface="+mn-lt"/>
            </a:endParaRPr>
          </a:p>
          <a:p>
            <a:pPr lvl="0"/>
            <a:endParaRPr lang="en-US" altLang="en-US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57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18" y="384116"/>
            <a:ext cx="8639621" cy="1143000"/>
          </a:xfrm>
        </p:spPr>
        <p:txBody>
          <a:bodyPr/>
          <a:lstStyle/>
          <a:p>
            <a:r>
              <a:rPr lang="en-GB" dirty="0" err="1"/>
              <a:t>s</a:t>
            </a:r>
            <a:r>
              <a:rPr lang="en-GB" dirty="0" err="1" smtClean="0"/>
              <a:t>td</a:t>
            </a:r>
            <a:r>
              <a:rPr lang="en-GB" dirty="0" smtClean="0"/>
              <a:t> Types – </a:t>
            </a:r>
            <a:r>
              <a:rPr lang="en-GB" dirty="0" smtClean="0">
                <a:solidFill>
                  <a:schemeClr val="bg1"/>
                </a:solidFill>
              </a:rPr>
              <a:t>array&lt;&gt;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9390" y="1619449"/>
            <a:ext cx="7726986" cy="37394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array1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cout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"array1[2]"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en-US" sz="2400" b="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array2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"array2[2]"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912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18" y="384116"/>
            <a:ext cx="8639621" cy="1143000"/>
          </a:xfrm>
        </p:spPr>
        <p:txBody>
          <a:bodyPr/>
          <a:lstStyle/>
          <a:p>
            <a:r>
              <a:rPr lang="en-GB" dirty="0" err="1"/>
              <a:t>s</a:t>
            </a:r>
            <a:r>
              <a:rPr lang="en-GB" dirty="0" err="1" smtClean="0"/>
              <a:t>td</a:t>
            </a:r>
            <a:r>
              <a:rPr lang="en-GB" dirty="0" smtClean="0"/>
              <a:t> Types – </a:t>
            </a:r>
            <a:r>
              <a:rPr lang="en-GB" dirty="0" smtClean="0">
                <a:solidFill>
                  <a:schemeClr val="bg1"/>
                </a:solidFill>
              </a:rPr>
              <a:t>string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6908" y="1340768"/>
            <a:ext cx="853244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#include&lt;string&gt;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+mn-lt"/>
              </a:rPr>
              <a:t>is a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type</a:t>
            </a:r>
            <a:r>
              <a:rPr kumimoji="0" lang="en-US" altLang="en-US" sz="24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which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used for manipulating</a:t>
            </a:r>
            <a:r>
              <a:rPr kumimoji="0" lang="en-US" altLang="en-US" sz="24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and storing strings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3318" y="2331008"/>
            <a:ext cx="7220246" cy="42319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s1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s2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"World."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s3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s1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c1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'H’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c2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s3.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'H'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c3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'W'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c4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s3.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'W';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"First character: 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sixth character: 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54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8135564" cy="1143000"/>
          </a:xfrm>
        </p:spPr>
        <p:txBody>
          <a:bodyPr/>
          <a:lstStyle/>
          <a:p>
            <a:r>
              <a:rPr lang="en-GB" dirty="0" smtClean="0"/>
              <a:t>Basic Types </a:t>
            </a:r>
            <a:r>
              <a:rPr lang="en-GB" dirty="0"/>
              <a:t>–  </a:t>
            </a:r>
            <a:r>
              <a:rPr lang="en-GB" dirty="0">
                <a:solidFill>
                  <a:schemeClr val="bg1"/>
                </a:solidFill>
              </a:rPr>
              <a:t>C++ Data Types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96875" y="1340768"/>
            <a:ext cx="8207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753BE2-691B-47B0-A2B4-254AAFABA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656054"/>
              </p:ext>
            </p:extLst>
          </p:nvPr>
        </p:nvGraphicFramePr>
        <p:xfrm>
          <a:off x="396875" y="1619672"/>
          <a:ext cx="8135564" cy="2580640"/>
        </p:xfrm>
        <a:graphic>
          <a:graphicData uri="http://schemas.openxmlformats.org/drawingml/2006/table">
            <a:tbl>
              <a:tblPr/>
              <a:tblGrid>
                <a:gridCol w="4067782">
                  <a:extLst>
                    <a:ext uri="{9D8B030D-6E8A-4147-A177-3AD203B41FA5}">
                      <a16:colId xmlns:a16="http://schemas.microsoft.com/office/drawing/2014/main" val="846830821"/>
                    </a:ext>
                  </a:extLst>
                </a:gridCol>
                <a:gridCol w="4067782">
                  <a:extLst>
                    <a:ext uri="{9D8B030D-6E8A-4147-A177-3AD203B41FA5}">
                      <a16:colId xmlns:a16="http://schemas.microsoft.com/office/drawing/2014/main" val="40042835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Types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009C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C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9C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Types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009C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C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9C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950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Basic Data Type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dirty="0" err="1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FR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char, </a:t>
                      </a:r>
                      <a:r>
                        <a:rPr lang="fr-FR" dirty="0" err="1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fr-FR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double, </a:t>
                      </a:r>
                      <a:r>
                        <a:rPr lang="fr-FR" dirty="0" err="1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fr-FR" dirty="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22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Derived Data Type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array, </a:t>
                      </a:r>
                      <a:r>
                        <a:rPr lang="en-GB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pointer</a:t>
                      </a:r>
                      <a:endParaRPr lang="en-GB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127688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Enumeration Data Type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 err="1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</a:rPr>
                        <a:t>enum</a:t>
                      </a:r>
                      <a:endParaRPr lang="en-GB" dirty="0"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07514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STL Type</a:t>
                      </a:r>
                      <a:endParaRPr lang="en-GB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Vector, map, tuple, pair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823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User Defined Data Type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structure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5190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BB745C-2A22-4388-82BF-9EAEDACA6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30013"/>
              </p:ext>
            </p:extLst>
          </p:nvPr>
        </p:nvGraphicFramePr>
        <p:xfrm>
          <a:off x="396875" y="4293096"/>
          <a:ext cx="8135564" cy="121767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33891">
                  <a:extLst>
                    <a:ext uri="{9D8B030D-6E8A-4147-A177-3AD203B41FA5}">
                      <a16:colId xmlns:a16="http://schemas.microsoft.com/office/drawing/2014/main" val="3379200954"/>
                    </a:ext>
                  </a:extLst>
                </a:gridCol>
                <a:gridCol w="2033891">
                  <a:extLst>
                    <a:ext uri="{9D8B030D-6E8A-4147-A177-3AD203B41FA5}">
                      <a16:colId xmlns:a16="http://schemas.microsoft.com/office/drawing/2014/main" val="3099474768"/>
                    </a:ext>
                  </a:extLst>
                </a:gridCol>
                <a:gridCol w="2033891">
                  <a:extLst>
                    <a:ext uri="{9D8B030D-6E8A-4147-A177-3AD203B41FA5}">
                      <a16:colId xmlns:a16="http://schemas.microsoft.com/office/drawing/2014/main" val="1692891638"/>
                    </a:ext>
                  </a:extLst>
                </a:gridCol>
                <a:gridCol w="2033891">
                  <a:extLst>
                    <a:ext uri="{9D8B030D-6E8A-4147-A177-3AD203B41FA5}">
                      <a16:colId xmlns:a16="http://schemas.microsoft.com/office/drawing/2014/main" val="4093284031"/>
                    </a:ext>
                  </a:extLst>
                </a:gridCol>
              </a:tblGrid>
              <a:tr h="22146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dirty="0">
                          <a:effectLst/>
                        </a:rPr>
                        <a:t>Type Name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dirty="0">
                          <a:effectLst/>
                        </a:rPr>
                        <a:t>Bytes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dirty="0">
                          <a:effectLst/>
                        </a:rPr>
                        <a:t>Other</a:t>
                      </a:r>
                      <a:r>
                        <a:rPr lang="en-GB" sz="800" dirty="0">
                          <a:effectLst/>
                        </a:rPr>
                        <a:t> </a:t>
                      </a:r>
                      <a:r>
                        <a:rPr lang="en-GB" sz="1800" dirty="0">
                          <a:effectLst/>
                        </a:rPr>
                        <a:t>Names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dirty="0">
                          <a:effectLst/>
                        </a:rPr>
                        <a:t>Range of Values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694" marR="12694" marT="6347" marB="6347"/>
                </a:tc>
                <a:extLst>
                  <a:ext uri="{0D108BD9-81ED-4DB2-BD59-A6C34878D82A}">
                    <a16:rowId xmlns:a16="http://schemas.microsoft.com/office/drawing/2014/main" val="3544278034"/>
                  </a:ext>
                </a:extLst>
              </a:tr>
              <a:tr h="93066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 dirty="0" err="1" smtClean="0">
                          <a:solidFill>
                            <a:srgbClr val="0070C0"/>
                          </a:solidFill>
                          <a:effectLst/>
                        </a:rPr>
                        <a:t>int</a:t>
                      </a:r>
                      <a:endParaRPr lang="en-GB" sz="1800" b="1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 dirty="0">
                          <a:solidFill>
                            <a:schemeClr val="bg1"/>
                          </a:solidFill>
                          <a:effectLst/>
                        </a:rPr>
                        <a:t>signed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GB" sz="1800" b="1" dirty="0" smtClean="0">
                          <a:solidFill>
                            <a:schemeClr val="bg1"/>
                          </a:solidFill>
                          <a:effectLst/>
                        </a:rPr>
                        <a:t>2,147,483,648 </a:t>
                      </a:r>
                    </a:p>
                    <a:p>
                      <a:pPr algn="ctr" fontAlgn="t"/>
                      <a:r>
                        <a:rPr lang="en-GB" sz="1800" b="1" dirty="0" smtClean="0">
                          <a:solidFill>
                            <a:schemeClr val="bg1"/>
                          </a:solidFill>
                          <a:effectLst/>
                        </a:rPr>
                        <a:t>To</a:t>
                      </a:r>
                    </a:p>
                    <a:p>
                      <a:pPr algn="ctr" fontAlgn="t"/>
                      <a:r>
                        <a:rPr lang="en-GB" sz="1800" b="1" dirty="0" smtClean="0">
                          <a:solidFill>
                            <a:schemeClr val="bg1"/>
                          </a:solidFill>
                          <a:effectLst/>
                        </a:rPr>
                        <a:t>2,147,483,647</a:t>
                      </a:r>
                      <a:endParaRPr lang="en-GB" sz="1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694" marR="12694" marT="6347" marB="6347"/>
                </a:tc>
                <a:extLst>
                  <a:ext uri="{0D108BD9-81ED-4DB2-BD59-A6C34878D82A}">
                    <a16:rowId xmlns:a16="http://schemas.microsoft.com/office/drawing/2014/main" val="3423127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8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18" y="384116"/>
            <a:ext cx="8639621" cy="1143000"/>
          </a:xfrm>
        </p:spPr>
        <p:txBody>
          <a:bodyPr/>
          <a:lstStyle/>
          <a:p>
            <a:r>
              <a:rPr lang="en-GB" dirty="0" err="1"/>
              <a:t>s</a:t>
            </a:r>
            <a:r>
              <a:rPr lang="en-GB" dirty="0" err="1" smtClean="0"/>
              <a:t>td</a:t>
            </a:r>
            <a:r>
              <a:rPr lang="en-GB" dirty="0" smtClean="0"/>
              <a:t> Types – </a:t>
            </a:r>
            <a:r>
              <a:rPr lang="en-GB" dirty="0" smtClean="0">
                <a:solidFill>
                  <a:schemeClr val="bg1"/>
                </a:solidFill>
              </a:rPr>
              <a:t>vector&lt;&gt;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3318" y="2173446"/>
            <a:ext cx="853244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Vectors are the modern C++way that can be used instead </a:t>
            </a:r>
            <a:r>
              <a:rPr lang="en-GB" sz="2400" dirty="0" smtClean="0">
                <a:solidFill>
                  <a:schemeClr val="bg1"/>
                </a:solidFill>
              </a:rPr>
              <a:t>of arrays</a:t>
            </a:r>
            <a:endParaRPr lang="en-GB" sz="2400" dirty="0">
              <a:solidFill>
                <a:schemeClr val="bg1"/>
              </a:solidFill>
            </a:endParaRPr>
          </a:p>
          <a:p>
            <a:r>
              <a:rPr lang="fr-FR" sz="2400" b="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fr-FR" sz="2400" b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2400" b="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sz="2400" b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&lt;double&gt; </a:t>
            </a:r>
            <a:r>
              <a:rPr lang="fr-FR" sz="24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Svec</a:t>
            </a:r>
            <a:r>
              <a:rPr lang="fr-FR" sz="24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(5763 , 0.0);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Requires</a:t>
            </a:r>
            <a:r>
              <a:rPr lang="en-GB" sz="2400" b="0" dirty="0" smtClean="0">
                <a:solidFill>
                  <a:schemeClr val="bg1"/>
                </a:solidFill>
              </a:rPr>
              <a:t> </a:t>
            </a:r>
            <a:r>
              <a:rPr lang="en-GB" sz="24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Works </a:t>
            </a:r>
            <a:r>
              <a:rPr lang="en-GB" sz="2400" dirty="0">
                <a:solidFill>
                  <a:schemeClr val="bg1"/>
                </a:solidFill>
              </a:rPr>
              <a:t>with more complex data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Provides </a:t>
            </a:r>
            <a:r>
              <a:rPr lang="en-GB" sz="2400" dirty="0">
                <a:solidFill>
                  <a:schemeClr val="bg1"/>
                </a:solidFill>
              </a:rPr>
              <a:t>safe-to-use functionality for adding or </a:t>
            </a:r>
            <a:r>
              <a:rPr lang="en-GB" sz="2400" dirty="0" smtClean="0">
                <a:solidFill>
                  <a:schemeClr val="bg1"/>
                </a:solidFill>
              </a:rPr>
              <a:t>removing elements </a:t>
            </a:r>
            <a:r>
              <a:rPr lang="en-GB" sz="2400" dirty="0">
                <a:solidFill>
                  <a:schemeClr val="bg1"/>
                </a:solidFill>
              </a:rPr>
              <a:t>and resizing</a:t>
            </a:r>
            <a:endParaRPr lang="en-US" altLang="en-US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02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18" y="384116"/>
            <a:ext cx="8639621" cy="1143000"/>
          </a:xfrm>
        </p:spPr>
        <p:txBody>
          <a:bodyPr/>
          <a:lstStyle/>
          <a:p>
            <a:r>
              <a:rPr lang="en-GB" dirty="0" err="1" smtClean="0"/>
              <a:t>std</a:t>
            </a:r>
            <a:r>
              <a:rPr lang="en-GB" dirty="0" smtClean="0"/>
              <a:t> Types – </a:t>
            </a:r>
            <a:r>
              <a:rPr lang="en-GB" dirty="0" smtClean="0">
                <a:solidFill>
                  <a:schemeClr val="bg1"/>
                </a:solidFill>
              </a:rPr>
              <a:t>vector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1844824"/>
            <a:ext cx="8856984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Svec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5763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Svec.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First element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Svec.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Last element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Svec.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Second element (index starts with 0)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Svec.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352.7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Extends vector by given element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Sve.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 the size (length) of Svec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861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18" y="384116"/>
            <a:ext cx="8639621" cy="1143000"/>
          </a:xfrm>
        </p:spPr>
        <p:txBody>
          <a:bodyPr/>
          <a:lstStyle/>
          <a:p>
            <a:r>
              <a:rPr lang="en-GB" dirty="0" smtClean="0"/>
              <a:t>Types – </a:t>
            </a:r>
            <a:r>
              <a:rPr lang="en-GB" dirty="0" smtClean="0">
                <a:solidFill>
                  <a:schemeClr val="bg1"/>
                </a:solidFill>
              </a:rPr>
              <a:t>auto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318" y="1491503"/>
            <a:ext cx="86396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We can automatically deduce the type of an object using the auto specifier. </a:t>
            </a:r>
            <a:r>
              <a:rPr lang="en-GB" sz="2400">
                <a:solidFill>
                  <a:schemeClr val="bg1"/>
                </a:solidFill>
              </a:rPr>
              <a:t>The </a:t>
            </a:r>
            <a:r>
              <a:rPr lang="en-GB" sz="2400" smtClean="0">
                <a:solidFill>
                  <a:schemeClr val="bg1"/>
                </a:solidFill>
              </a:rPr>
              <a:t>auto specifier </a:t>
            </a:r>
            <a:r>
              <a:rPr lang="en-GB" sz="2400" dirty="0">
                <a:solidFill>
                  <a:schemeClr val="bg1"/>
                </a:solidFill>
              </a:rPr>
              <a:t>deduces the type of an object based on the object’s initializer type.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528" y="3469650"/>
            <a:ext cx="8529411" cy="18928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auto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// char 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x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123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auto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// y is of int&amp;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auto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d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123.456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789.10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// double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79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4" y="476672"/>
            <a:ext cx="8063558" cy="1143000"/>
          </a:xfrm>
        </p:spPr>
        <p:txBody>
          <a:bodyPr/>
          <a:lstStyle/>
          <a:p>
            <a:r>
              <a:rPr lang="en-GB" dirty="0" smtClean="0"/>
              <a:t>Basic Types </a:t>
            </a:r>
            <a:r>
              <a:rPr lang="en-GB" dirty="0"/>
              <a:t>– </a:t>
            </a:r>
            <a:r>
              <a:rPr lang="en-GB" dirty="0" smtClean="0">
                <a:solidFill>
                  <a:schemeClr val="bg1"/>
                </a:solidFill>
              </a:rPr>
              <a:t>Data Types MSVC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96875" y="1340768"/>
            <a:ext cx="8207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BB745C-2A22-4388-82BF-9EAEDACA6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127413"/>
              </p:ext>
            </p:extLst>
          </p:nvPr>
        </p:nvGraphicFramePr>
        <p:xfrm>
          <a:off x="396874" y="1268761"/>
          <a:ext cx="8135564" cy="460851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33891">
                  <a:extLst>
                    <a:ext uri="{9D8B030D-6E8A-4147-A177-3AD203B41FA5}">
                      <a16:colId xmlns:a16="http://schemas.microsoft.com/office/drawing/2014/main" val="3379200954"/>
                    </a:ext>
                  </a:extLst>
                </a:gridCol>
                <a:gridCol w="2033891">
                  <a:extLst>
                    <a:ext uri="{9D8B030D-6E8A-4147-A177-3AD203B41FA5}">
                      <a16:colId xmlns:a16="http://schemas.microsoft.com/office/drawing/2014/main" val="3099474768"/>
                    </a:ext>
                  </a:extLst>
                </a:gridCol>
                <a:gridCol w="2033891">
                  <a:extLst>
                    <a:ext uri="{9D8B030D-6E8A-4147-A177-3AD203B41FA5}">
                      <a16:colId xmlns:a16="http://schemas.microsoft.com/office/drawing/2014/main" val="1692891638"/>
                    </a:ext>
                  </a:extLst>
                </a:gridCol>
                <a:gridCol w="2033891">
                  <a:extLst>
                    <a:ext uri="{9D8B030D-6E8A-4147-A177-3AD203B41FA5}">
                      <a16:colId xmlns:a16="http://schemas.microsoft.com/office/drawing/2014/main" val="4093284031"/>
                    </a:ext>
                  </a:extLst>
                </a:gridCol>
              </a:tblGrid>
              <a:tr h="141814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dirty="0">
                          <a:effectLst/>
                        </a:rPr>
                        <a:t>Type Name</a:t>
                      </a:r>
                      <a:endParaRPr lang="en-GB" sz="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dirty="0">
                          <a:effectLst/>
                        </a:rPr>
                        <a:t>Bytes</a:t>
                      </a:r>
                      <a:endParaRPr lang="en-GB" sz="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dirty="0">
                          <a:effectLst/>
                        </a:rPr>
                        <a:t>Other Names</a:t>
                      </a:r>
                      <a:endParaRPr lang="en-GB" sz="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dirty="0">
                          <a:effectLst/>
                        </a:rPr>
                        <a:t>Range of Values</a:t>
                      </a:r>
                      <a:endParaRPr lang="en-GB" sz="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694" marR="12694" marT="6347" marB="6347"/>
                </a:tc>
                <a:extLst>
                  <a:ext uri="{0D108BD9-81ED-4DB2-BD59-A6C34878D82A}">
                    <a16:rowId xmlns:a16="http://schemas.microsoft.com/office/drawing/2014/main" val="3544278034"/>
                  </a:ext>
                </a:extLst>
              </a:tr>
              <a:tr h="143435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signed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-2,147,483,648 to 2,147,483,647</a:t>
                      </a:r>
                    </a:p>
                  </a:txBody>
                  <a:tcPr marL="12694" marR="12694" marT="6347" marB="6347"/>
                </a:tc>
                <a:extLst>
                  <a:ext uri="{0D108BD9-81ED-4DB2-BD59-A6C34878D82A}">
                    <a16:rowId xmlns:a16="http://schemas.microsoft.com/office/drawing/2014/main" val="3423127786"/>
                  </a:ext>
                </a:extLst>
              </a:tr>
              <a:tr h="141814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  <a:t>unsigned int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  <a:t>unsigned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0 to 4,294,967,295</a:t>
                      </a:r>
                    </a:p>
                  </a:txBody>
                  <a:tcPr marL="12694" marR="12694" marT="6347" marB="6347"/>
                </a:tc>
                <a:extLst>
                  <a:ext uri="{0D108BD9-81ED-4DB2-BD59-A6C34878D82A}">
                    <a16:rowId xmlns:a16="http://schemas.microsoft.com/office/drawing/2014/main" val="2437901139"/>
                  </a:ext>
                </a:extLst>
              </a:tr>
              <a:tr h="141814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  <a:t>__int8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char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-128 to 127</a:t>
                      </a:r>
                    </a:p>
                  </a:txBody>
                  <a:tcPr marL="12694" marR="12694" marT="6347" marB="6347"/>
                </a:tc>
                <a:extLst>
                  <a:ext uri="{0D108BD9-81ED-4DB2-BD59-A6C34878D82A}">
                    <a16:rowId xmlns:a16="http://schemas.microsoft.com/office/drawing/2014/main" val="695844811"/>
                  </a:ext>
                </a:extLst>
              </a:tr>
              <a:tr h="141814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  <a:t>unsigned __int8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unsigned char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0 to 255</a:t>
                      </a:r>
                    </a:p>
                  </a:txBody>
                  <a:tcPr marL="12694" marR="12694" marT="6347" marB="6347"/>
                </a:tc>
                <a:extLst>
                  <a:ext uri="{0D108BD9-81ED-4DB2-BD59-A6C34878D82A}">
                    <a16:rowId xmlns:a16="http://schemas.microsoft.com/office/drawing/2014/main" val="4269593629"/>
                  </a:ext>
                </a:extLst>
              </a:tr>
              <a:tr h="141814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  <a:t>__int16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short, short int, signed short int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-32,768 to 32,767</a:t>
                      </a:r>
                    </a:p>
                  </a:txBody>
                  <a:tcPr marL="12694" marR="12694" marT="6347" marB="6347"/>
                </a:tc>
                <a:extLst>
                  <a:ext uri="{0D108BD9-81ED-4DB2-BD59-A6C34878D82A}">
                    <a16:rowId xmlns:a16="http://schemas.microsoft.com/office/drawing/2014/main" val="971801415"/>
                  </a:ext>
                </a:extLst>
              </a:tr>
              <a:tr h="273204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  <a:t>unsigned __int16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unsigned short, unsigned short int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0 to 65,535</a:t>
                      </a:r>
                    </a:p>
                  </a:txBody>
                  <a:tcPr marL="12694" marR="12694" marT="6347" marB="6347"/>
                </a:tc>
                <a:extLst>
                  <a:ext uri="{0D108BD9-81ED-4DB2-BD59-A6C34878D82A}">
                    <a16:rowId xmlns:a16="http://schemas.microsoft.com/office/drawing/2014/main" val="2048420501"/>
                  </a:ext>
                </a:extLst>
              </a:tr>
              <a:tr h="141814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  <a:t>__int32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signed, signed int, int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-2,147,483,648 to 2,147,483,647</a:t>
                      </a:r>
                    </a:p>
                  </a:txBody>
                  <a:tcPr marL="12694" marR="12694" marT="6347" marB="6347"/>
                </a:tc>
                <a:extLst>
                  <a:ext uri="{0D108BD9-81ED-4DB2-BD59-A6C34878D82A}">
                    <a16:rowId xmlns:a16="http://schemas.microsoft.com/office/drawing/2014/main" val="110733039"/>
                  </a:ext>
                </a:extLst>
              </a:tr>
              <a:tr h="141814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  <a:t>unsigned __int32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unsigned, unsigned int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0 to 4,294,967,295</a:t>
                      </a:r>
                    </a:p>
                  </a:txBody>
                  <a:tcPr marL="12694" marR="12694" marT="6347" marB="6347"/>
                </a:tc>
                <a:extLst>
                  <a:ext uri="{0D108BD9-81ED-4DB2-BD59-A6C34878D82A}">
                    <a16:rowId xmlns:a16="http://schemas.microsoft.com/office/drawing/2014/main" val="1176651796"/>
                  </a:ext>
                </a:extLst>
              </a:tr>
              <a:tr h="273204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  <a:t>__int64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long long, signed long long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-9,223,372,036,854,775,808 to 9,223,372,036,854,775,807</a:t>
                      </a:r>
                    </a:p>
                  </a:txBody>
                  <a:tcPr marL="12694" marR="12694" marT="6347" marB="6347"/>
                </a:tc>
                <a:extLst>
                  <a:ext uri="{0D108BD9-81ED-4DB2-BD59-A6C34878D82A}">
                    <a16:rowId xmlns:a16="http://schemas.microsoft.com/office/drawing/2014/main" val="1697761400"/>
                  </a:ext>
                </a:extLst>
              </a:tr>
              <a:tr h="141814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unsigned __int64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unsigned long long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0 to 18,446,744,073,709,551,615</a:t>
                      </a:r>
                    </a:p>
                  </a:txBody>
                  <a:tcPr marL="12694" marR="12694" marT="6347" marB="6347"/>
                </a:tc>
                <a:extLst>
                  <a:ext uri="{0D108BD9-81ED-4DB2-BD59-A6C34878D82A}">
                    <a16:rowId xmlns:a16="http://schemas.microsoft.com/office/drawing/2014/main" val="3534118500"/>
                  </a:ext>
                </a:extLst>
              </a:tr>
              <a:tr h="141814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bool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false or true</a:t>
                      </a:r>
                    </a:p>
                  </a:txBody>
                  <a:tcPr marL="12694" marR="12694" marT="6347" marB="6347"/>
                </a:tc>
                <a:extLst>
                  <a:ext uri="{0D108BD9-81ED-4DB2-BD59-A6C34878D82A}">
                    <a16:rowId xmlns:a16="http://schemas.microsoft.com/office/drawing/2014/main" val="604540498"/>
                  </a:ext>
                </a:extLst>
              </a:tr>
              <a:tr h="535986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char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  <a:t>-128 to 127 by default</a:t>
                      </a:r>
                      <a:b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  <a:t>0 to 255 when compiled by using </a:t>
                      </a:r>
                      <a:r>
                        <a:rPr lang="en-GB" sz="800" b="1" u="none" strike="noStrike" dirty="0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/J</a:t>
                      </a:r>
                      <a:endParaRPr lang="en-GB" sz="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694" marR="12694" marT="6347" marB="6347"/>
                </a:tc>
                <a:extLst>
                  <a:ext uri="{0D108BD9-81ED-4DB2-BD59-A6C34878D82A}">
                    <a16:rowId xmlns:a16="http://schemas.microsoft.com/office/drawing/2014/main" val="533122414"/>
                  </a:ext>
                </a:extLst>
              </a:tr>
              <a:tr h="141814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signed char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-128 to 127</a:t>
                      </a:r>
                    </a:p>
                  </a:txBody>
                  <a:tcPr marL="12694" marR="12694" marT="6347" marB="6347"/>
                </a:tc>
                <a:extLst>
                  <a:ext uri="{0D108BD9-81ED-4DB2-BD59-A6C34878D82A}">
                    <a16:rowId xmlns:a16="http://schemas.microsoft.com/office/drawing/2014/main" val="2667196614"/>
                  </a:ext>
                </a:extLst>
              </a:tr>
              <a:tr h="141814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unsigned char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0 to 255</a:t>
                      </a:r>
                    </a:p>
                  </a:txBody>
                  <a:tcPr marL="12694" marR="12694" marT="6347" marB="6347"/>
                </a:tc>
                <a:extLst>
                  <a:ext uri="{0D108BD9-81ED-4DB2-BD59-A6C34878D82A}">
                    <a16:rowId xmlns:a16="http://schemas.microsoft.com/office/drawing/2014/main" val="2698926312"/>
                  </a:ext>
                </a:extLst>
              </a:tr>
              <a:tr h="141814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short int, signed short int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-32,768 to 32,767</a:t>
                      </a:r>
                    </a:p>
                  </a:txBody>
                  <a:tcPr marL="12694" marR="12694" marT="6347" marB="6347"/>
                </a:tc>
                <a:extLst>
                  <a:ext uri="{0D108BD9-81ED-4DB2-BD59-A6C34878D82A}">
                    <a16:rowId xmlns:a16="http://schemas.microsoft.com/office/drawing/2014/main" val="3592412869"/>
                  </a:ext>
                </a:extLst>
              </a:tr>
              <a:tr h="141814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unsigned short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unsigned short int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0 to 65,535</a:t>
                      </a:r>
                    </a:p>
                  </a:txBody>
                  <a:tcPr marL="12694" marR="12694" marT="6347" marB="6347"/>
                </a:tc>
                <a:extLst>
                  <a:ext uri="{0D108BD9-81ED-4DB2-BD59-A6C34878D82A}">
                    <a16:rowId xmlns:a16="http://schemas.microsoft.com/office/drawing/2014/main" val="1455137706"/>
                  </a:ext>
                </a:extLst>
              </a:tr>
              <a:tr h="141814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long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long int, signed long int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-2,147,483,648 to 2,147,483,647</a:t>
                      </a:r>
                    </a:p>
                  </a:txBody>
                  <a:tcPr marL="12694" marR="12694" marT="6347" marB="6347"/>
                </a:tc>
                <a:extLst>
                  <a:ext uri="{0D108BD9-81ED-4DB2-BD59-A6C34878D82A}">
                    <a16:rowId xmlns:a16="http://schemas.microsoft.com/office/drawing/2014/main" val="4218557640"/>
                  </a:ext>
                </a:extLst>
              </a:tr>
              <a:tr h="141814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unsigned long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unsigned long int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0 to 4,294,967,295</a:t>
                      </a:r>
                    </a:p>
                  </a:txBody>
                  <a:tcPr marL="12694" marR="12694" marT="6347" marB="6347"/>
                </a:tc>
                <a:extLst>
                  <a:ext uri="{0D108BD9-81ED-4DB2-BD59-A6C34878D82A}">
                    <a16:rowId xmlns:a16="http://schemas.microsoft.com/office/drawing/2014/main" val="1392884734"/>
                  </a:ext>
                </a:extLst>
              </a:tr>
              <a:tr h="273204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long long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  <a:t>none (but equivalent to __int64)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-9,223,372,036,854,775,808 to 9,223,372,036,854,775,807</a:t>
                      </a:r>
                    </a:p>
                  </a:txBody>
                  <a:tcPr marL="12694" marR="12694" marT="6347" marB="6347"/>
                </a:tc>
                <a:extLst>
                  <a:ext uri="{0D108BD9-81ED-4DB2-BD59-A6C34878D82A}">
                    <a16:rowId xmlns:a16="http://schemas.microsoft.com/office/drawing/2014/main" val="3133791363"/>
                  </a:ext>
                </a:extLst>
              </a:tr>
              <a:tr h="273204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unsigned long long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  <a:t>none (but equivalent to unsigned __int64)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0 to 18,446,744,073,709,551,615</a:t>
                      </a:r>
                    </a:p>
                  </a:txBody>
                  <a:tcPr marL="12694" marR="12694" marT="6347" marB="6347"/>
                </a:tc>
                <a:extLst>
                  <a:ext uri="{0D108BD9-81ED-4DB2-BD59-A6C34878D82A}">
                    <a16:rowId xmlns:a16="http://schemas.microsoft.com/office/drawing/2014/main" val="4180496754"/>
                  </a:ext>
                </a:extLst>
              </a:tr>
              <a:tr h="141814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enum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varies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endParaRPr lang="en-GB" sz="8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694" marR="12694" marT="6347" marB="6347"/>
                </a:tc>
                <a:extLst>
                  <a:ext uri="{0D108BD9-81ED-4DB2-BD59-A6C34878D82A}">
                    <a16:rowId xmlns:a16="http://schemas.microsoft.com/office/drawing/2014/main" val="589051723"/>
                  </a:ext>
                </a:extLst>
              </a:tr>
              <a:tr h="141814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float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3.4E +/- 38 (7 digits)</a:t>
                      </a:r>
                    </a:p>
                  </a:txBody>
                  <a:tcPr marL="12694" marR="12694" marT="6347" marB="6347"/>
                </a:tc>
                <a:extLst>
                  <a:ext uri="{0D108BD9-81ED-4DB2-BD59-A6C34878D82A}">
                    <a16:rowId xmlns:a16="http://schemas.microsoft.com/office/drawing/2014/main" val="3042457093"/>
                  </a:ext>
                </a:extLst>
              </a:tr>
              <a:tr h="141814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double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1.7E +/- 308 (15 digits)</a:t>
                      </a:r>
                    </a:p>
                  </a:txBody>
                  <a:tcPr marL="12694" marR="12694" marT="6347" marB="6347"/>
                </a:tc>
                <a:extLst>
                  <a:ext uri="{0D108BD9-81ED-4DB2-BD59-A6C34878D82A}">
                    <a16:rowId xmlns:a16="http://schemas.microsoft.com/office/drawing/2014/main" val="328209131"/>
                  </a:ext>
                </a:extLst>
              </a:tr>
              <a:tr h="141814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long double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same as double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  <a:t>Same as double</a:t>
                      </a:r>
                    </a:p>
                  </a:txBody>
                  <a:tcPr marL="12694" marR="12694" marT="6347" marB="6347"/>
                </a:tc>
                <a:extLst>
                  <a:ext uri="{0D108BD9-81ED-4DB2-BD59-A6C34878D82A}">
                    <a16:rowId xmlns:a16="http://schemas.microsoft.com/office/drawing/2014/main" val="3041186182"/>
                  </a:ext>
                </a:extLst>
              </a:tr>
              <a:tr h="141814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wchar_t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>
                          <a:solidFill>
                            <a:schemeClr val="bg1"/>
                          </a:solidFill>
                          <a:effectLst/>
                        </a:rPr>
                        <a:t>__wchar_t</a:t>
                      </a:r>
                    </a:p>
                  </a:txBody>
                  <a:tcPr marL="12694" marR="12694" marT="6347" marB="634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dirty="0">
                          <a:solidFill>
                            <a:schemeClr val="bg1"/>
                          </a:solidFill>
                          <a:effectLst/>
                        </a:rPr>
                        <a:t>0 to 65,535</a:t>
                      </a:r>
                    </a:p>
                  </a:txBody>
                  <a:tcPr marL="12694" marR="12694" marT="6347" marB="6347"/>
                </a:tc>
                <a:extLst>
                  <a:ext uri="{0D108BD9-81ED-4DB2-BD59-A6C34878D82A}">
                    <a16:rowId xmlns:a16="http://schemas.microsoft.com/office/drawing/2014/main" val="3266563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36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Types </a:t>
            </a:r>
            <a:r>
              <a:rPr lang="en-GB" dirty="0"/>
              <a:t>–  </a:t>
            </a:r>
            <a:r>
              <a:rPr lang="en-GB" dirty="0" smtClean="0">
                <a:solidFill>
                  <a:schemeClr val="bg1"/>
                </a:solidFill>
              </a:rPr>
              <a:t>examples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96875" y="1636678"/>
            <a:ext cx="8207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4197" y="1048172"/>
            <a:ext cx="8352929" cy="49705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0" dirty="0">
              <a:solidFill>
                <a:srgbClr val="33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integer variable.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//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 can only hold integers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float variable.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//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 can only hold floats -1000.01…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3.141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string variable. </a:t>
            </a:r>
          </a:p>
          <a:p>
            <a:pPr lvl="0" eaLnBrk="0" hangingPunct="0"/>
            <a:r>
              <a:rPr lang="en-US" altLang="en-US" sz="1600" b="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//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 can only hold strings.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Note </a:t>
            </a:r>
            <a:r>
              <a:rPr lang="en-US" altLang="en-US" sz="16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“</a:t>
            </a:r>
          </a:p>
          <a:p>
            <a:pPr lvl="0" eaLnBrk="0" hangingPunct="0"/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We can change the data in 'a' to be another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value 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//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 don't specify the type again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117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Types </a:t>
            </a:r>
            <a:r>
              <a:rPr lang="en-GB" dirty="0"/>
              <a:t>–  </a:t>
            </a:r>
            <a:r>
              <a:rPr lang="en-GB" dirty="0" smtClean="0">
                <a:solidFill>
                  <a:schemeClr val="bg1"/>
                </a:solidFill>
              </a:rPr>
              <a:t>examples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96875" y="1636678"/>
            <a:ext cx="8207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875" y="1340768"/>
            <a:ext cx="820757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2400" dirty="0" smtClean="0">
                <a:solidFill>
                  <a:schemeClr val="bg1"/>
                </a:solidFill>
              </a:rPr>
              <a:t> is an </a:t>
            </a:r>
            <a:r>
              <a:rPr lang="en-GB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sz="2400" dirty="0" smtClean="0">
                <a:solidFill>
                  <a:schemeClr val="bg1"/>
                </a:solidFill>
              </a:rPr>
              <a:t> variable, which contains the integer data </a:t>
            </a:r>
            <a:r>
              <a:rPr lang="en-GB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GB" sz="2400" dirty="0" smtClean="0">
                <a:solidFill>
                  <a:schemeClr val="bg1"/>
                </a:solidFill>
              </a:rPr>
              <a:t> at the beginning of the program, but which is changed to contain the integer </a:t>
            </a:r>
            <a:r>
              <a:rPr lang="en-GB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GB" sz="2400" dirty="0" smtClean="0">
                <a:solidFill>
                  <a:schemeClr val="bg1"/>
                </a:solidFill>
              </a:rPr>
              <a:t> at the end of the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sz="2400" dirty="0" smtClean="0">
                <a:solidFill>
                  <a:schemeClr val="bg1"/>
                </a:solidFill>
              </a:rPr>
              <a:t> is a </a:t>
            </a:r>
            <a:r>
              <a:rPr lang="en-GB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2400" dirty="0" smtClean="0">
                <a:solidFill>
                  <a:schemeClr val="bg1"/>
                </a:solidFill>
              </a:rPr>
              <a:t> variable, which contains the float data </a:t>
            </a:r>
            <a:r>
              <a:rPr lang="en-GB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sz="2400" dirty="0" smtClean="0">
                <a:solidFill>
                  <a:schemeClr val="bg1"/>
                </a:solidFill>
              </a:rPr>
              <a:t> is a </a:t>
            </a:r>
            <a:r>
              <a:rPr lang="en-GB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2400" dirty="0" smtClean="0">
                <a:solidFill>
                  <a:schemeClr val="bg1"/>
                </a:solidFill>
              </a:rPr>
              <a:t> variable, which contains the string data </a:t>
            </a:r>
            <a:r>
              <a:rPr lang="en-GB" sz="2400" dirty="0" smtClean="0">
                <a:solidFill>
                  <a:srgbClr val="FF0000"/>
                </a:solidFill>
              </a:rPr>
              <a:t>”Hello World”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Every variable in C++ has a type, which must be specified the first time the variable is declared. The type of the variable must only be specified once, and cannot change during the program.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708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Types </a:t>
            </a:r>
            <a:r>
              <a:rPr lang="en-GB" dirty="0"/>
              <a:t>–  </a:t>
            </a:r>
            <a:r>
              <a:rPr lang="en-GB" dirty="0">
                <a:solidFill>
                  <a:schemeClr val="bg1"/>
                </a:solidFill>
              </a:rPr>
              <a:t>assignment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96875" y="1636678"/>
            <a:ext cx="8207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874" y="1340768"/>
            <a:ext cx="8567613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The declaration and assignment can be combined into a </a:t>
            </a:r>
            <a:r>
              <a:rPr lang="en-GB" sz="24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single statement</a:t>
            </a:r>
            <a:r>
              <a:rPr lang="en-GB" sz="24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. When a variable is assigned a value, it then becomes defined.</a:t>
            </a:r>
          </a:p>
          <a:p>
            <a:r>
              <a:rPr lang="en-US" altLang="en-US" sz="24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n_1 </a:t>
            </a:r>
            <a:r>
              <a:rPr lang="en-US" altLang="en-US" sz="2400" b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en-US" altLang="en-US" sz="2400" b="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2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At the same time that the variable is declared, there are two </a:t>
            </a:r>
            <a:r>
              <a:rPr lang="en-GB" sz="24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alternative ways </a:t>
            </a:r>
            <a:r>
              <a:rPr lang="en-GB" sz="24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of </a:t>
            </a:r>
            <a:r>
              <a:rPr lang="en-GB" sz="2400" b="0" i="1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assigning</a:t>
            </a:r>
            <a:r>
              <a:rPr lang="en-GB" sz="24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, or </a:t>
            </a:r>
            <a:r>
              <a:rPr lang="en-GB" sz="2400" b="0" i="1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initializing</a:t>
            </a:r>
            <a:r>
              <a:rPr lang="en-GB" sz="2400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, it by enclosing the value in </a:t>
            </a:r>
            <a:r>
              <a:rPr lang="en-GB" sz="24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either </a:t>
            </a:r>
            <a:r>
              <a:rPr lang="en-GB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parentheses </a:t>
            </a:r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GB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braces</a:t>
            </a:r>
            <a:r>
              <a:rPr lang="en-GB" sz="24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.</a:t>
            </a:r>
          </a:p>
          <a:p>
            <a:endParaRPr lang="en-GB" sz="24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r>
              <a:rPr lang="en-US" altLang="en-US" sz="24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n_2(</a:t>
            </a:r>
            <a:r>
              <a:rPr lang="en-US" altLang="en-US" sz="2400" b="0" dirty="0" smtClean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123)</a:t>
            </a:r>
            <a:r>
              <a:rPr lang="en-US" altLang="en-US" sz="2400" b="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24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 </a:t>
            </a:r>
            <a:r>
              <a:rPr lang="en-GB" sz="24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initialization</a:t>
            </a:r>
            <a:endParaRPr lang="en-GB" sz="2400" b="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n_3{</a:t>
            </a:r>
            <a:r>
              <a:rPr lang="en-US" altLang="en-US" sz="2400" b="0" dirty="0" smtClean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123}</a:t>
            </a:r>
            <a:r>
              <a:rPr lang="en-US" altLang="en-US" sz="2400" b="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aggregate initialization</a:t>
            </a:r>
            <a:r>
              <a:rPr lang="en-GB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b="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90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4" y="476672"/>
            <a:ext cx="8351589" cy="1143000"/>
          </a:xfrm>
        </p:spPr>
        <p:txBody>
          <a:bodyPr/>
          <a:lstStyle/>
          <a:p>
            <a:r>
              <a:rPr lang="en-GB" dirty="0"/>
              <a:t>Introduction </a:t>
            </a:r>
            <a:r>
              <a:rPr lang="en-GB" dirty="0" smtClean="0"/>
              <a:t>–</a:t>
            </a:r>
            <a:r>
              <a:rPr lang="en-GB" dirty="0" smtClean="0">
                <a:solidFill>
                  <a:schemeClr val="bg1"/>
                </a:solidFill>
              </a:rPr>
              <a:t>Implicit Conversions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96875" y="1340768"/>
            <a:ext cx="8207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875" y="1340768"/>
            <a:ext cx="820757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Some </a:t>
            </a:r>
            <a:r>
              <a:rPr lang="en-GB" sz="2400" dirty="0">
                <a:solidFill>
                  <a:schemeClr val="bg1"/>
                </a:solidFill>
              </a:rPr>
              <a:t>values can be implicitly converted into each other. This is true for all the </a:t>
            </a:r>
            <a:r>
              <a:rPr lang="en-GB" sz="2400" dirty="0" smtClean="0">
                <a:solidFill>
                  <a:schemeClr val="bg1"/>
                </a:solidFill>
              </a:rPr>
              <a:t>built-in types</a:t>
            </a:r>
            <a:r>
              <a:rPr lang="en-GB" sz="2400" dirty="0">
                <a:solidFill>
                  <a:schemeClr val="bg1"/>
                </a:solidFill>
              </a:rPr>
              <a:t>. We can convert </a:t>
            </a:r>
            <a:r>
              <a:rPr lang="en-US" altLang="en-US" sz="2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to </a:t>
            </a:r>
            <a:r>
              <a:rPr lang="en-US" altLang="en-US" sz="2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 smtClean="0">
                <a:solidFill>
                  <a:schemeClr val="bg1"/>
                </a:solidFill>
              </a:rPr>
              <a:t>, </a:t>
            </a:r>
            <a:r>
              <a:rPr lang="en-US" altLang="en-US" sz="2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to </a:t>
            </a:r>
            <a:r>
              <a:rPr lang="en-US" altLang="en-US" sz="2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2400" dirty="0" smtClean="0">
                <a:solidFill>
                  <a:schemeClr val="bg1"/>
                </a:solidFill>
              </a:rPr>
              <a:t>, </a:t>
            </a:r>
            <a:r>
              <a:rPr lang="en-GB" sz="2400" dirty="0">
                <a:solidFill>
                  <a:schemeClr val="bg1"/>
                </a:solidFill>
              </a:rPr>
              <a:t>etc. Example</a:t>
            </a:r>
            <a:r>
              <a:rPr lang="en-GB" sz="2400" dirty="0" smtClean="0">
                <a:solidFill>
                  <a:schemeClr val="bg1"/>
                </a:solidFill>
              </a:rPr>
              <a:t>: Safe Conversations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96874" y="2838143"/>
            <a:ext cx="7108777" cy="32778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hangingPunct="0"/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 some variables from basic types</a:t>
            </a:r>
            <a:endParaRPr lang="en-US" altLang="en-US" sz="1400" b="0" dirty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en-US" sz="1400" b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400" b="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400" b="0" dirty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altLang="en-US" sz="1400" b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‘A’</a:t>
            </a:r>
            <a:r>
              <a:rPr lang="en-US" altLang="en-US" sz="1400" b="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b2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ASCII value ==‘A’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3.141567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en-US" sz="1400" b="0" dirty="0" smtClean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Use implicit ( C-Style) Conversions</a:t>
            </a:r>
          </a:p>
          <a:p>
            <a:pPr lvl="0" eaLnBrk="0" hangingPunct="0"/>
            <a:r>
              <a:rPr lang="en-US" altLang="en-US" sz="1400" b="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no </a:t>
            </a:r>
            <a:r>
              <a:rPr lang="en-US" altLang="en-US" sz="1400" b="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loss of data as converting to a type </a:t>
            </a:r>
            <a:endParaRPr lang="en-US" altLang="en-US" sz="1400" b="0" dirty="0" smtClean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r>
              <a:rPr lang="en-US" altLang="en-US" sz="1400" b="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that </a:t>
            </a:r>
            <a:r>
              <a:rPr lang="en-US" altLang="en-US" sz="1400" b="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supports a wider range of values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5372905" y="6095780"/>
            <a:ext cx="2682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https://ascii.cl/</a:t>
            </a:r>
          </a:p>
        </p:txBody>
      </p:sp>
    </p:spTree>
    <p:extLst>
      <p:ext uri="{BB962C8B-B14F-4D97-AF65-F5344CB8AC3E}">
        <p14:creationId xmlns:p14="http://schemas.microsoft.com/office/powerpoint/2010/main" val="76013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Types </a:t>
            </a:r>
            <a:r>
              <a:rPr lang="en-GB" dirty="0"/>
              <a:t>–  </a:t>
            </a:r>
            <a:r>
              <a:rPr lang="en-GB" dirty="0" smtClean="0">
                <a:solidFill>
                  <a:schemeClr val="bg1"/>
                </a:solidFill>
              </a:rPr>
              <a:t>Conversion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96875" y="1340768"/>
            <a:ext cx="8207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1340768"/>
            <a:ext cx="8318303" cy="53091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up the initial values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3.141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1.0e45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 * 10^45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“Initial values"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safe conversions as before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a1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b1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"Safe conversions"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a1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b1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unsafe conversions - potential loss of data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as converting to a type that supports a narrower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range of values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b2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c2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"Unsafe conversions"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b2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c2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43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2">
      <a:dk1>
        <a:srgbClr val="91C8E1"/>
      </a:dk1>
      <a:lt1>
        <a:srgbClr val="ECECEC"/>
      </a:lt1>
      <a:dk2>
        <a:srgbClr val="000000"/>
      </a:dk2>
      <a:lt2>
        <a:srgbClr val="91C8E1"/>
      </a:lt2>
      <a:accent1>
        <a:srgbClr val="000000"/>
      </a:accent1>
      <a:accent2>
        <a:srgbClr val="ECECEC"/>
      </a:accent2>
      <a:accent3>
        <a:srgbClr val="AAAAAA"/>
      </a:accent3>
      <a:accent4>
        <a:srgbClr val="C9C9C9"/>
      </a:accent4>
      <a:accent5>
        <a:srgbClr val="AAAAAA"/>
      </a:accent5>
      <a:accent6>
        <a:srgbClr val="D6D6D6"/>
      </a:accent6>
      <a:hlink>
        <a:srgbClr val="91C8E1"/>
      </a:hlink>
      <a:folHlink>
        <a:srgbClr val="91C8E1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SG-powerpoint-template.potx" id="{90FDF049-C30E-4B95-92A2-9845FBE0DB6E}" vid="{B7222751-4539-4F86-BE99-D9CAF7794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5900</TotalTime>
  <Words>3309</Words>
  <Application>Microsoft Office PowerPoint</Application>
  <PresentationFormat>On-screen Show (4:3)</PresentationFormat>
  <Paragraphs>522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ＭＳ Ｐゴシック</vt:lpstr>
      <vt:lpstr>Arial</vt:lpstr>
      <vt:lpstr>Calibri</vt:lpstr>
      <vt:lpstr>CMMI10</vt:lpstr>
      <vt:lpstr>CMSS10</vt:lpstr>
      <vt:lpstr>Courier New</vt:lpstr>
      <vt:lpstr>Georgia</vt:lpstr>
      <vt:lpstr>times new roman</vt:lpstr>
      <vt:lpstr>times new roman</vt:lpstr>
      <vt:lpstr>verdana</vt:lpstr>
      <vt:lpstr>verdana</vt:lpstr>
      <vt:lpstr>Wingdings</vt:lpstr>
      <vt:lpstr>Default Design</vt:lpstr>
      <vt:lpstr>C++ for Advanced Mathematical Finance</vt:lpstr>
      <vt:lpstr>Introduction –  SYLLABUS </vt:lpstr>
      <vt:lpstr>Basic Types –  C++ Data Types </vt:lpstr>
      <vt:lpstr>Basic Types – Data Types MSVC </vt:lpstr>
      <vt:lpstr>Basic Types –  examples </vt:lpstr>
      <vt:lpstr>Basic Types –  examples </vt:lpstr>
      <vt:lpstr>Basic Types –  assignment </vt:lpstr>
      <vt:lpstr>Introduction –Implicit Conversions </vt:lpstr>
      <vt:lpstr>Basic Types –  Conversion</vt:lpstr>
      <vt:lpstr>Basic Types – Block scope</vt:lpstr>
      <vt:lpstr>Basic Types –  Global Scope</vt:lpstr>
      <vt:lpstr>Basic Types –  Arithmetic Operators</vt:lpstr>
      <vt:lpstr>Basic Types – Assignment Operators</vt:lpstr>
      <vt:lpstr>Basic Types – Increment Operators</vt:lpstr>
      <vt:lpstr>Basic Types – Operator Precedence</vt:lpstr>
      <vt:lpstr>Basic Types – enum</vt:lpstr>
      <vt:lpstr>Basic Types – enum</vt:lpstr>
      <vt:lpstr>Basic Types – Boolean</vt:lpstr>
      <vt:lpstr>Basic Types – Boolean</vt:lpstr>
      <vt:lpstr>Basic Types – Floating Point</vt:lpstr>
      <vt:lpstr>Basic Types – Floating Point</vt:lpstr>
      <vt:lpstr>Basic Types – Floating Point</vt:lpstr>
      <vt:lpstr>Basic Types – Pointers</vt:lpstr>
      <vt:lpstr>Basic Types – array[]</vt:lpstr>
      <vt:lpstr>Basic Types – array[]</vt:lpstr>
      <vt:lpstr>Basic Types – array[]</vt:lpstr>
      <vt:lpstr>std Types – array&lt;&gt;</vt:lpstr>
      <vt:lpstr>std Types – array&lt;&gt;</vt:lpstr>
      <vt:lpstr>std Types – string</vt:lpstr>
      <vt:lpstr>std Types – vector&lt;&gt;</vt:lpstr>
      <vt:lpstr>std Types – vector</vt:lpstr>
      <vt:lpstr>Types – auto </vt:lpstr>
    </vt:vector>
  </TitlesOfParts>
  <Company>UoB IT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 slide</dc:title>
  <dc:creator>Simon Hartley (Advanced Research Computing)</dc:creator>
  <cp:lastModifiedBy>Simon Hartley (Advanced Research Computing)</cp:lastModifiedBy>
  <cp:revision>137</cp:revision>
  <dcterms:created xsi:type="dcterms:W3CDTF">2020-09-10T09:01:31Z</dcterms:created>
  <dcterms:modified xsi:type="dcterms:W3CDTF">2021-03-15T15:05:13Z</dcterms:modified>
</cp:coreProperties>
</file>