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5" r:id="rId3"/>
    <p:sldId id="279" r:id="rId4"/>
    <p:sldId id="277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0" r:id="rId13"/>
    <p:sldId id="292" r:id="rId14"/>
    <p:sldId id="293" r:id="rId15"/>
    <p:sldId id="296" r:id="rId16"/>
    <p:sldId id="298" r:id="rId17"/>
    <p:sldId id="294" r:id="rId18"/>
    <p:sldId id="295" r:id="rId19"/>
    <p:sldId id="278" r:id="rId20"/>
    <p:sldId id="297" r:id="rId21"/>
    <p:sldId id="282" r:id="rId22"/>
    <p:sldId id="283" r:id="rId23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MS PGothic" panose="020B0600070205080204" pitchFamily="34" charset="-128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E"/>
    <a:srgbClr val="7F1745"/>
    <a:srgbClr val="77123F"/>
    <a:srgbClr val="620036"/>
    <a:srgbClr val="4C6B66"/>
    <a:srgbClr val="00A3C7"/>
    <a:srgbClr val="004B6B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408" autoAdjust="0"/>
  </p:normalViewPr>
  <p:slideViewPr>
    <p:cSldViewPr>
      <p:cViewPr varScale="1">
        <p:scale>
          <a:sx n="46" d="100"/>
          <a:sy n="46" d="100"/>
        </p:scale>
        <p:origin x="1884" y="56"/>
      </p:cViewPr>
      <p:guideLst>
        <p:guide orient="horz" pos="2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BBEF8A4-D86C-4A69-9353-003C95C6C5F9}" type="datetimeFigureOut">
              <a:rPr lang="en-US" altLang="en-US"/>
              <a:pPr>
                <a:defRPr/>
              </a:pPr>
              <a:t>3/15/2021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A30F5C-974F-4116-98D3-2AE2DA0E2B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23A6-DB7C-4E1A-BDD9-DF6BDC2AB291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2A272-B972-46C9-8133-E632C319E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5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6120680" cy="1728192"/>
          </a:xfrm>
        </p:spPr>
        <p:txBody>
          <a:bodyPr anchor="b"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4840" y="3284860"/>
            <a:ext cx="6121375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19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96044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08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2" y="6004196"/>
            <a:ext cx="3528392" cy="5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052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24113"/>
            <a:ext cx="77724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/>
          <a:ea typeface="ＭＳ Ｐゴシック" charset="0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80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6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395288" y="1484313"/>
            <a:ext cx="6841008" cy="1728787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C++ for Advanced Mathematical Finance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95288" y="3284538"/>
            <a:ext cx="6841008" cy="115252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Simon Hartley</a:t>
            </a:r>
            <a:endParaRPr lang="en-US" altLang="en-US" sz="1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 </a:t>
            </a:r>
            <a:r>
              <a:rPr lang="en-GB" dirty="0"/>
              <a:t>–  </a:t>
            </a:r>
            <a:r>
              <a:rPr lang="en-GB" dirty="0">
                <a:solidFill>
                  <a:schemeClr val="bg1"/>
                </a:solidFill>
              </a:rPr>
              <a:t>w</a:t>
            </a:r>
            <a:r>
              <a:rPr lang="en-GB" dirty="0" smtClean="0">
                <a:solidFill>
                  <a:schemeClr val="bg1"/>
                </a:solidFill>
              </a:rPr>
              <a:t>hile statement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3055" y="1609304"/>
            <a:ext cx="8480207" cy="48474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while loop with a single statement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while loop with a declaration condition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cstr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cstr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altLang="en-US" sz="2400" b="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do while statement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619672"/>
            <a:ext cx="820891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Executes </a:t>
            </a:r>
            <a:r>
              <a:rPr lang="en-GB" dirty="0">
                <a:solidFill>
                  <a:schemeClr val="bg1"/>
                </a:solidFill>
              </a:rPr>
              <a:t>a statement repeatedly, until the value of expression becomes false. The test takes place </a:t>
            </a:r>
            <a:r>
              <a:rPr lang="en-GB" dirty="0">
                <a:solidFill>
                  <a:srgbClr val="FF0000"/>
                </a:solidFill>
              </a:rPr>
              <a:t>after</a:t>
            </a:r>
            <a:r>
              <a:rPr lang="en-GB" dirty="0">
                <a:solidFill>
                  <a:schemeClr val="bg1"/>
                </a:solidFill>
              </a:rPr>
              <a:t> each iteration.</a:t>
            </a:r>
          </a:p>
          <a:p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GB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some code </a:t>
            </a:r>
            <a:endParaRPr lang="en-GB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(condition) </a:t>
            </a:r>
          </a:p>
        </p:txBody>
      </p:sp>
    </p:spTree>
    <p:extLst>
      <p:ext uri="{BB962C8B-B14F-4D97-AF65-F5344CB8AC3E}">
        <p14:creationId xmlns:p14="http://schemas.microsoft.com/office/powerpoint/2010/main" val="20977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do -while statement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6875" y="1619672"/>
            <a:ext cx="8728672" cy="4108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compound statement is the loop body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statement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619672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Functions are reusable code blocks that will only execute when called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return_type</a:t>
            </a:r>
            <a:r>
              <a:rPr lang="en-GB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function_name(arguments){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some code </a:t>
            </a:r>
            <a:endParaRPr lang="en-GB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GB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functions </a:t>
            </a:r>
            <a:r>
              <a:rPr lang="en-GB" dirty="0">
                <a:solidFill>
                  <a:schemeClr val="bg1"/>
                </a:solidFill>
              </a:rPr>
              <a:t>must </a:t>
            </a:r>
            <a:r>
              <a:rPr lang="en-GB" dirty="0" smtClean="0">
                <a:solidFill>
                  <a:schemeClr val="bg1"/>
                </a:solidFill>
              </a:rPr>
              <a:t>be declared </a:t>
            </a:r>
            <a:r>
              <a:rPr lang="en-GB" dirty="0">
                <a:solidFill>
                  <a:schemeClr val="bg1"/>
                </a:solidFill>
              </a:rPr>
              <a:t>before they can be called.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statement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7702" y="1465784"/>
            <a:ext cx="8802410" cy="43550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function name: "isodd"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parameter list one parameter, with name "n" type 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 type is bool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isodd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function begins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function ends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arg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isodd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isodd called 7 times,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each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 n is copy-initialized from arg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declaration</a:t>
            </a:r>
            <a:endParaRPr lang="en-GB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6875" y="1896670"/>
            <a:ext cx="8135565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function declaration/prototype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 from a function."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"Add 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to 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to 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= sum(0, 1, 2);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 = sum(10, 1, 2);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 = sum(31, 40, 2);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 = sum(19, 13, 17);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std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r>
              <a:rPr lang="en-GB" dirty="0"/>
              <a:t>–  </a:t>
            </a:r>
            <a:r>
              <a:rPr lang="en-GB" smtClean="0">
                <a:solidFill>
                  <a:schemeClr val="bg1"/>
                </a:solidFill>
              </a:rPr>
              <a:t>default values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9288" y="2996952"/>
            <a:ext cx="8824852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"Add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to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to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= sum(0, 1, 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 = sum(10, 1, 2);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 = sum(31, 40, 2);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 = sum(19, 13, 17);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875" y="1619672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Functions </a:t>
            </a:r>
            <a:r>
              <a:rPr lang="en-GB" dirty="0" smtClean="0">
                <a:solidFill>
                  <a:schemeClr val="bg1"/>
                </a:solidFill>
              </a:rPr>
              <a:t>can be given default parameters for the arguments.</a:t>
            </a: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Passing by reference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619672"/>
            <a:ext cx="83515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+mn-lt"/>
              </a:rPr>
              <a:t>Passing by reference (i.e. having a reference as input to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a function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) has two potential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benefits</a:t>
            </a:r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Modifying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the variable in the function will now modify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the original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variable from the calling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It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may be faster and/or less memory intensive to use</a:t>
            </a:r>
          </a:p>
          <a:p>
            <a:r>
              <a:rPr lang="en-GB" sz="2400" dirty="0">
                <a:solidFill>
                  <a:srgbClr val="000000"/>
                </a:solidFill>
                <a:latin typeface="+mn-lt"/>
              </a:rPr>
              <a:t>references. If the data is a large vector, passing this vector to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a function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will create a copy of that huge vector. If you pass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by reference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, only the address (a small number) is passed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1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Passing by reference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0002" y="1619672"/>
            <a:ext cx="6526146" cy="4478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#include&lt;iostream&gt;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swap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swap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passing value to function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"Value of x is: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"Value of y is: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input and output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619672"/>
            <a:ext cx="820757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Streams can be </a:t>
            </a:r>
            <a:r>
              <a:rPr lang="en-GB" i="1" dirty="0">
                <a:solidFill>
                  <a:schemeClr val="bg1"/>
                </a:solidFill>
              </a:rPr>
              <a:t>output streams </a:t>
            </a:r>
            <a:r>
              <a:rPr lang="en-GB" dirty="0">
                <a:solidFill>
                  <a:schemeClr val="bg1"/>
                </a:solidFill>
              </a:rPr>
              <a:t>and </a:t>
            </a:r>
            <a:r>
              <a:rPr lang="en-GB" i="1" dirty="0">
                <a:solidFill>
                  <a:schemeClr val="bg1"/>
                </a:solidFill>
              </a:rPr>
              <a:t>input streams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For </a:t>
            </a:r>
            <a:r>
              <a:rPr lang="en-GB" dirty="0">
                <a:solidFill>
                  <a:schemeClr val="bg1"/>
                </a:solidFill>
              </a:rPr>
              <a:t>example, </a:t>
            </a:r>
            <a:r>
              <a:rPr lang="en-GB" dirty="0" smtClean="0">
                <a:solidFill>
                  <a:schemeClr val="bg1"/>
                </a:solidFill>
              </a:rPr>
              <a:t>the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dirty="0">
                <a:solidFill>
                  <a:schemeClr val="bg1"/>
                </a:solidFill>
              </a:rPr>
              <a:t> is an output stream. It takes whatever objects we </a:t>
            </a:r>
            <a:r>
              <a:rPr lang="en-GB" dirty="0" smtClean="0">
                <a:solidFill>
                  <a:schemeClr val="bg1"/>
                </a:solidFill>
              </a:rPr>
              <a:t>stream</a:t>
            </a:r>
          </a:p>
          <a:p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is an input stream.</a:t>
            </a:r>
          </a:p>
          <a:p>
            <a:r>
              <a:rPr lang="en-GB" dirty="0">
                <a:solidFill>
                  <a:schemeClr val="bg1"/>
                </a:solidFill>
                <a:latin typeface="+mn-lt"/>
              </a:rPr>
              <a:t>It takes the input from the keyboard and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converts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that input to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objects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>
                <a:solidFill>
                  <a:schemeClr val="bg1"/>
                </a:solidFill>
              </a:rPr>
              <a:t>SYLLABUS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BLOCK 1: INTRODUCTION TO PROGRAMMING</a:t>
            </a:r>
          </a:p>
          <a:p>
            <a:pPr marL="457200" indent="-45720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introduces basic concepts of programming in C++</a:t>
            </a:r>
          </a:p>
          <a:p>
            <a:pPr marL="457200" indent="-45720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Data </a:t>
            </a:r>
            <a:r>
              <a:rPr lang="en-GB" dirty="0" smtClean="0">
                <a:solidFill>
                  <a:schemeClr val="bg1"/>
                </a:solidFill>
              </a:rPr>
              <a:t>Types</a:t>
            </a:r>
            <a:endParaRPr lang="en-GB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GB" dirty="0" smtClean="0">
                <a:solidFill>
                  <a:schemeClr val="bg1"/>
                </a:solidFill>
              </a:rPr>
              <a:t>Pointers</a:t>
            </a:r>
          </a:p>
          <a:p>
            <a:pPr marL="457200" indent="-457200"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If statements</a:t>
            </a:r>
          </a:p>
          <a:p>
            <a:pPr marL="457200" indent="-457200"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For/while/do </a:t>
            </a:r>
            <a:r>
              <a:rPr lang="en-GB" dirty="0">
                <a:solidFill>
                  <a:srgbClr val="FF0000"/>
                </a:solidFill>
              </a:rPr>
              <a:t>loops</a:t>
            </a:r>
          </a:p>
          <a:p>
            <a:pPr marL="457200" indent="-457200"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Functions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GB" dirty="0" smtClean="0">
                <a:solidFill>
                  <a:srgbClr val="FF0000"/>
                </a:solidFill>
              </a:rPr>
              <a:t>Input/output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1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input and output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75" y="1619672"/>
            <a:ext cx="7571303" cy="31239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33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 &lt;iostream&gt;</a:t>
            </a:r>
            <a:endParaRPr lang="en-US" altLang="en-US" sz="2000" b="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"Please enter an integer value: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value you entered is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and its double is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file input and output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619672"/>
            <a:ext cx="820757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Streams can be used to </a:t>
            </a:r>
            <a:r>
              <a:rPr lang="en-GB" dirty="0" smtClean="0">
                <a:solidFill>
                  <a:schemeClr val="bg1"/>
                </a:solidFill>
              </a:rPr>
              <a:t>stream </a:t>
            </a:r>
            <a:r>
              <a:rPr lang="en-GB" dirty="0">
                <a:solidFill>
                  <a:schemeClr val="bg1"/>
                </a:solidFill>
              </a:rPr>
              <a:t>to and from files using 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&lt;fstream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dirty="0">
                <a:solidFill>
                  <a:schemeClr val="bg1"/>
                </a:solidFill>
              </a:rPr>
              <a:t>header, and they are: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1.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::ifstream </a:t>
            </a:r>
            <a:r>
              <a:rPr lang="en-GB" dirty="0">
                <a:solidFill>
                  <a:schemeClr val="bg1"/>
                </a:solidFill>
              </a:rPr>
              <a:t>– read from a file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2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.std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::ofstream </a:t>
            </a:r>
            <a:r>
              <a:rPr lang="en-GB" dirty="0">
                <a:solidFill>
                  <a:schemeClr val="bg1"/>
                </a:solidFill>
              </a:rPr>
              <a:t>– write to a file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3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.std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::fstream </a:t>
            </a:r>
            <a:r>
              <a:rPr lang="en-GB" dirty="0">
                <a:solidFill>
                  <a:schemeClr val="bg1"/>
                </a:solidFill>
              </a:rPr>
              <a:t>– read from and write to a </a:t>
            </a:r>
            <a:r>
              <a:rPr lang="en-GB" dirty="0" smtClean="0">
                <a:solidFill>
                  <a:schemeClr val="bg1"/>
                </a:solidFill>
              </a:rPr>
              <a:t>file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::fstream 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file reading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504" y="1978968"/>
            <a:ext cx="6186309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&lt;fstream&gt;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"myfile.txt"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hangingPunct="0"/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eaLnBrk="0" hangingPunct="0"/>
            <a:r>
              <a:rPr lang="en-US" altLang="en-US" sz="20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b="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each line into a string</a:t>
            </a: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fs, 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if statement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340768"/>
            <a:ext cx="820757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chemeClr val="bg1"/>
                </a:solidFill>
              </a:rPr>
              <a:t> When we want to execute a statement or more statements based on some condition, we</a:t>
            </a:r>
          </a:p>
          <a:p>
            <a:r>
              <a:rPr lang="en-GB" b="0" dirty="0">
                <a:solidFill>
                  <a:schemeClr val="bg1"/>
                </a:solidFill>
              </a:rPr>
              <a:t>use the if-statement. if-statement has the format </a:t>
            </a:r>
            <a:r>
              <a:rPr lang="en-GB" b="0" dirty="0" smtClean="0">
                <a:solidFill>
                  <a:schemeClr val="bg1"/>
                </a:solidFill>
              </a:rPr>
              <a:t>of: </a:t>
            </a:r>
            <a:r>
              <a:rPr lang="en-GB" b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(condition) statement</a:t>
            </a:r>
          </a:p>
          <a:p>
            <a:r>
              <a:rPr lang="en-GB" b="0" dirty="0">
                <a:solidFill>
                  <a:schemeClr val="bg1"/>
                </a:solidFill>
              </a:rPr>
              <a:t>Another form is the </a:t>
            </a:r>
            <a:r>
              <a:rPr lang="en-GB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 statement</a:t>
            </a:r>
            <a:r>
              <a:rPr lang="en-GB" b="0" dirty="0">
                <a:solidFill>
                  <a:schemeClr val="bg1"/>
                </a:solidFill>
              </a:rPr>
              <a:t>:</a:t>
            </a:r>
          </a:p>
          <a:p>
            <a:r>
              <a:rPr lang="en-GB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(condition) statement else statement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6875" y="4540478"/>
            <a:ext cx="8295861" cy="22621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212529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0" dirty="0" smtClean="0">
                <a:solidFill>
                  <a:srgbClr val="212529"/>
                </a:solidFill>
                <a:latin typeface="Courier New" panose="02070309020205020404" pitchFamily="49" charset="0"/>
              </a:rPr>
              <a:t>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condition is true."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0" dirty="0">
                <a:solidFill>
                  <a:srgbClr val="008000"/>
                </a:solidFill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45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if else statement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4285" y="2060848"/>
            <a:ext cx="7077579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err="1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value of x is: 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5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switch statement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96875" y="161967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The switch statement is similar to having multiple if-statements. It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tests the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value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of the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condition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and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, based on that value,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executes the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code inside one of a given set of case labels. If none of the case statements is equal </a:t>
            </a: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to the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condition, the code inside the default label is executed.</a:t>
            </a:r>
          </a:p>
        </p:txBody>
      </p:sp>
    </p:spTree>
    <p:extLst>
      <p:ext uri="{BB962C8B-B14F-4D97-AF65-F5344CB8AC3E}">
        <p14:creationId xmlns:p14="http://schemas.microsoft.com/office/powerpoint/2010/main" val="14009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switch statement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2150" y="1396811"/>
            <a:ext cx="6199133" cy="54322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grade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tempgrade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grade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switch cases allow for different options based 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value of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tempgrade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similar to if statements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tempgrade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grade is A"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grade is B"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grade is C"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grade is D"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grade is F"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14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for statement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619672"/>
            <a:ext cx="8208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for-statement executes code in a loop. The execution depends on the condition.</a:t>
            </a:r>
          </a:p>
          <a:p>
            <a:r>
              <a:rPr lang="en-GB" dirty="0">
                <a:solidFill>
                  <a:schemeClr val="bg1"/>
                </a:solidFill>
              </a:rPr>
              <a:t>General syntax of the for-statement is</a:t>
            </a:r>
            <a:r>
              <a:rPr lang="en-GB" dirty="0" smtClean="0">
                <a:solidFill>
                  <a:schemeClr val="bg1"/>
                </a:solidFill>
              </a:rPr>
              <a:t>: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init_statement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condition; </a:t>
            </a:r>
            <a:r>
              <a:rPr lang="en-GB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iteration_expression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some code </a:t>
            </a:r>
            <a:endParaRPr lang="en-GB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332656"/>
            <a:ext cx="7772400" cy="1143000"/>
          </a:xfrm>
        </p:spPr>
        <p:txBody>
          <a:bodyPr/>
          <a:lstStyle/>
          <a:p>
            <a:r>
              <a:rPr lang="en-GB" dirty="0" smtClean="0"/>
              <a:t>loop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for statement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6875" y="1311896"/>
            <a:ext cx="7417415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0" dirty="0" smtClean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loop with a single statement as the body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init-statement can declare multiple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0" dirty="0" smtClean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76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 </a:t>
            </a:r>
            <a:r>
              <a:rPr lang="en-GB" dirty="0"/>
              <a:t>–  </a:t>
            </a:r>
            <a:r>
              <a:rPr lang="en-GB" dirty="0" smtClean="0">
                <a:solidFill>
                  <a:schemeClr val="bg1"/>
                </a:solidFill>
              </a:rPr>
              <a:t>While statement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875" y="1619672"/>
            <a:ext cx="820891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Executes a statement repeatedly, until the value of condition becomes false. The test takes place </a:t>
            </a:r>
            <a:r>
              <a:rPr lang="en-GB" dirty="0">
                <a:solidFill>
                  <a:srgbClr val="FF0000"/>
                </a:solidFill>
              </a:rPr>
              <a:t>before</a:t>
            </a:r>
            <a:r>
              <a:rPr lang="en-GB" dirty="0">
                <a:solidFill>
                  <a:schemeClr val="bg1"/>
                </a:solidFill>
              </a:rPr>
              <a:t> each iteration. Executes a statement repeatedly, until the value of expression becomes false. The test takes place after each iteration.</a:t>
            </a:r>
          </a:p>
          <a:p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(condition) {</a:t>
            </a:r>
          </a:p>
          <a:p>
            <a:r>
              <a:rPr lang="en-GB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some code </a:t>
            </a:r>
            <a:endParaRPr lang="en-GB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SG-powerpoint-template.potx" id="{90FDF049-C30E-4B95-92A2-9845FBE0DB6E}" vid="{B7222751-4539-4F86-BE99-D9CAF7794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Words>1767</Words>
  <Application>Microsoft Office PowerPoint</Application>
  <PresentationFormat>On-screen Show (4:3)</PresentationFormat>
  <Paragraphs>229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Georgia</vt:lpstr>
      <vt:lpstr>Courier New</vt:lpstr>
      <vt:lpstr>Arial</vt:lpstr>
      <vt:lpstr>MS PGothic</vt:lpstr>
      <vt:lpstr>Calibri</vt:lpstr>
      <vt:lpstr>Wingdings</vt:lpstr>
      <vt:lpstr>Times New Roman</vt:lpstr>
      <vt:lpstr>Default Design</vt:lpstr>
      <vt:lpstr>C++ for Advanced Mathematical Finance</vt:lpstr>
      <vt:lpstr>Introduction –  SYLLABUS </vt:lpstr>
      <vt:lpstr>logic –  if statement</vt:lpstr>
      <vt:lpstr>logic –  if else statement</vt:lpstr>
      <vt:lpstr>logic –  switch statement</vt:lpstr>
      <vt:lpstr>logic –  switch statement</vt:lpstr>
      <vt:lpstr>loop –  for statement</vt:lpstr>
      <vt:lpstr>loop –  for statement</vt:lpstr>
      <vt:lpstr>loop –  While statement</vt:lpstr>
      <vt:lpstr>loop –  while statement</vt:lpstr>
      <vt:lpstr>loop –  do while statement</vt:lpstr>
      <vt:lpstr>loop –  do -while statement</vt:lpstr>
      <vt:lpstr>function –  statement</vt:lpstr>
      <vt:lpstr>function –  statement</vt:lpstr>
      <vt:lpstr>function –  declaration</vt:lpstr>
      <vt:lpstr>function –  default values</vt:lpstr>
      <vt:lpstr>function –  Passing by reference</vt:lpstr>
      <vt:lpstr>function –  Passing by reference</vt:lpstr>
      <vt:lpstr>IO –  input and output</vt:lpstr>
      <vt:lpstr>IO –  input and output</vt:lpstr>
      <vt:lpstr>IO –  file input and output</vt:lpstr>
      <vt:lpstr>IO –  file reading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slide</dc:title>
  <dc:creator>Simon Hartley (Advanced Research Computing)</dc:creator>
  <cp:lastModifiedBy>Simon Hartley (Advanced Research Computing)</cp:lastModifiedBy>
  <cp:revision>117</cp:revision>
  <dcterms:created xsi:type="dcterms:W3CDTF">2020-09-10T09:01:31Z</dcterms:created>
  <dcterms:modified xsi:type="dcterms:W3CDTF">2021-03-15T10:57:29Z</dcterms:modified>
</cp:coreProperties>
</file>