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88" r:id="rId1"/>
  </p:sldMasterIdLst>
  <p:notesMasterIdLst>
    <p:notesMasterId r:id="rId33"/>
  </p:notesMasterIdLst>
  <p:handoutMasterIdLst>
    <p:handoutMasterId r:id="rId34"/>
  </p:handoutMasterIdLst>
  <p:sldIdLst>
    <p:sldId id="256" r:id="rId2"/>
    <p:sldId id="275" r:id="rId3"/>
    <p:sldId id="276" r:id="rId4"/>
    <p:sldId id="280" r:id="rId5"/>
    <p:sldId id="279" r:id="rId6"/>
    <p:sldId id="281" r:id="rId7"/>
    <p:sldId id="277" r:id="rId8"/>
    <p:sldId id="293" r:id="rId9"/>
    <p:sldId id="292" r:id="rId10"/>
    <p:sldId id="283" r:id="rId11"/>
    <p:sldId id="285" r:id="rId12"/>
    <p:sldId id="282" r:id="rId13"/>
    <p:sldId id="286" r:id="rId14"/>
    <p:sldId id="287" r:id="rId15"/>
    <p:sldId id="290" r:id="rId16"/>
    <p:sldId id="294" r:id="rId17"/>
    <p:sldId id="289" r:id="rId18"/>
    <p:sldId id="302" r:id="rId19"/>
    <p:sldId id="284" r:id="rId20"/>
    <p:sldId id="295" r:id="rId21"/>
    <p:sldId id="296" r:id="rId22"/>
    <p:sldId id="299" r:id="rId23"/>
    <p:sldId id="300" r:id="rId24"/>
    <p:sldId id="301" r:id="rId25"/>
    <p:sldId id="303" r:id="rId26"/>
    <p:sldId id="304" r:id="rId27"/>
    <p:sldId id="306" r:id="rId28"/>
    <p:sldId id="305" r:id="rId29"/>
    <p:sldId id="307" r:id="rId30"/>
    <p:sldId id="308" r:id="rId31"/>
    <p:sldId id="309" r:id="rId32"/>
  </p:sldIdLst>
  <p:sldSz cx="9144000" cy="6858000" type="screen4x3"/>
  <p:notesSz cx="6858000" cy="9144000"/>
  <p:embeddedFontLst>
    <p:embeddedFont>
      <p:font typeface="Georgia" panose="02040502050405020303" pitchFamily="18"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MS PGothic" panose="020B0600070205080204" pitchFamily="34" charset="-128"/>
      <p:regular r:id="rId43"/>
    </p:embeddedFont>
    <p:embeddedFont>
      <p:font typeface="Calibri" panose="020F0502020204030204" pitchFamily="34" charset="0"/>
      <p:regular r:id="rId44"/>
      <p:bold r:id="rId45"/>
      <p:italic r:id="rId46"/>
      <p:boldItalic r:id="rId47"/>
    </p:embeddedFont>
  </p:embeddedFontLst>
  <p:defaultTextStyle>
    <a:defPPr>
      <a:defRPr lang="en-GB"/>
    </a:defPPr>
    <a:lvl1pPr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E"/>
    <a:srgbClr val="E6E6E6"/>
    <a:srgbClr val="7F1745"/>
    <a:srgbClr val="77123F"/>
    <a:srgbClr val="620036"/>
    <a:srgbClr val="4C6B66"/>
    <a:srgbClr val="00A3C7"/>
    <a:srgbClr val="004B6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2932" autoAdjust="0"/>
  </p:normalViewPr>
  <p:slideViewPr>
    <p:cSldViewPr>
      <p:cViewPr varScale="1">
        <p:scale>
          <a:sx n="64" d="100"/>
          <a:sy n="64" d="100"/>
        </p:scale>
        <p:origin x="1560" y="40"/>
      </p:cViewPr>
      <p:guideLst>
        <p:guide orient="horz" pos="210"/>
        <p:guide pos="2880"/>
      </p:guideLst>
    </p:cSldViewPr>
  </p:slideViewPr>
  <p:outlineViewPr>
    <p:cViewPr>
      <p:scale>
        <a:sx n="33" d="100"/>
        <a:sy n="33" d="100"/>
      </p:scale>
      <p:origin x="0" y="0"/>
    </p:cViewPr>
  </p:outlineViewPr>
  <p:notesTextViewPr>
    <p:cViewPr>
      <p:scale>
        <a:sx n="33" d="100"/>
        <a:sy n="33"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1BBEF8A4-D86C-4A69-9353-003C95C6C5F9}" type="datetimeFigureOut">
              <a:rPr lang="en-US" altLang="en-US"/>
              <a:pPr>
                <a:defRPr/>
              </a:pPr>
              <a:t>3/22/2021</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A30F5C-974F-4116-98D3-2AE2DA0E2BA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223A6-DB7C-4E1A-BDD9-DF6BDC2AB291}" type="datetimeFigureOut">
              <a:rPr lang="en-GB" smtClean="0"/>
              <a:t>22/03/2021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2A272-B972-46C9-8133-E632C319EFD5}" type="slidenum">
              <a:rPr lang="en-GB" smtClean="0"/>
              <a:t>‹#›</a:t>
            </a:fld>
            <a:endParaRPr lang="en-GB"/>
          </a:p>
        </p:txBody>
      </p:sp>
    </p:spTree>
    <p:extLst>
      <p:ext uri="{BB962C8B-B14F-4D97-AF65-F5344CB8AC3E}">
        <p14:creationId xmlns:p14="http://schemas.microsoft.com/office/powerpoint/2010/main" val="214375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A2A272-B972-46C9-8133-E632C319EFD5}" type="slidenum">
              <a:rPr lang="en-GB" smtClean="0"/>
              <a:t>22</a:t>
            </a:fld>
            <a:endParaRPr lang="en-GB"/>
          </a:p>
        </p:txBody>
      </p:sp>
    </p:spTree>
    <p:extLst>
      <p:ext uri="{BB962C8B-B14F-4D97-AF65-F5344CB8AC3E}">
        <p14:creationId xmlns:p14="http://schemas.microsoft.com/office/powerpoint/2010/main" val="246959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A2A272-B972-46C9-8133-E632C319EFD5}" type="slidenum">
              <a:rPr lang="en-GB" smtClean="0"/>
              <a:t>28</a:t>
            </a:fld>
            <a:endParaRPr lang="en-GB"/>
          </a:p>
        </p:txBody>
      </p:sp>
    </p:spTree>
    <p:extLst>
      <p:ext uri="{BB962C8B-B14F-4D97-AF65-F5344CB8AC3E}">
        <p14:creationId xmlns:p14="http://schemas.microsoft.com/office/powerpoint/2010/main" val="3875925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95536" y="1484784"/>
            <a:ext cx="6120680" cy="1728192"/>
          </a:xfrm>
        </p:spPr>
        <p:txBody>
          <a:bodyPr anchor="b"/>
          <a:lstStyle>
            <a:lvl1pPr>
              <a:defRPr>
                <a:latin typeface="Georgia"/>
                <a:cs typeface="Georgia"/>
              </a:defRPr>
            </a:lvl1pPr>
          </a:lstStyle>
          <a:p>
            <a:r>
              <a:rPr lang="en-US"/>
              <a:t>Click to edit Master title style</a:t>
            </a:r>
            <a:endParaRPr lang="en-GB" dirty="0"/>
          </a:p>
        </p:txBody>
      </p:sp>
      <p:sp>
        <p:nvSpPr>
          <p:cNvPr id="8" name="Content Placeholder 7"/>
          <p:cNvSpPr>
            <a:spLocks noGrp="1"/>
          </p:cNvSpPr>
          <p:nvPr>
            <p:ph sz="quarter" idx="10"/>
          </p:nvPr>
        </p:nvSpPr>
        <p:spPr>
          <a:xfrm>
            <a:off x="394840" y="3284860"/>
            <a:ext cx="6121375" cy="1152525"/>
          </a:xfrm>
        </p:spPr>
        <p:txBody>
          <a:bodyPr/>
          <a:lstStyle>
            <a:lvl1pPr marL="0" indent="0">
              <a:buNone/>
              <a:defRPr sz="2400" b="0"/>
            </a:lvl1pPr>
            <a:lvl2pPr marL="457200" indent="0">
              <a:buNone/>
              <a:defRPr b="0"/>
            </a:lvl2pPr>
            <a:lvl3pPr marL="914400" indent="0">
              <a:buNone/>
              <a:defRPr b="0"/>
            </a:lvl3pPr>
            <a:lvl4pPr marL="1371600" indent="0">
              <a:buNone/>
              <a:defRPr b="0"/>
            </a:lvl4pPr>
            <a:lvl5pPr marL="1828800" indent="0">
              <a:buNone/>
              <a:defRPr b="0"/>
            </a:lvl5pPr>
          </a:lstStyle>
          <a:p>
            <a:pPr lvl="0"/>
            <a:r>
              <a:rPr lang="en-US"/>
              <a:t>Edit Master text styles</a:t>
            </a:r>
          </a:p>
        </p:txBody>
      </p:sp>
    </p:spTree>
    <p:extLst>
      <p:ext uri="{BB962C8B-B14F-4D97-AF65-F5344CB8AC3E}">
        <p14:creationId xmlns:p14="http://schemas.microsoft.com/office/powerpoint/2010/main" val="232619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875" y="476672"/>
            <a:ext cx="7772400" cy="1143000"/>
          </a:xfrm>
        </p:spPr>
        <p:txBody>
          <a:bodyPr/>
          <a:lstStyle>
            <a:lvl1pPr>
              <a:defRPr>
                <a:latin typeface="Georgia"/>
                <a:cs typeface="Georgia"/>
              </a:defRPr>
            </a:lvl1pPr>
          </a:lstStyle>
          <a:p>
            <a:r>
              <a:rPr lang="en-US"/>
              <a:t>Click to edit Master title style</a:t>
            </a:r>
            <a:endParaRPr lang="en-GB" dirty="0"/>
          </a:p>
        </p:txBody>
      </p:sp>
      <p:sp>
        <p:nvSpPr>
          <p:cNvPr id="3" name="Content Placeholder 2"/>
          <p:cNvSpPr>
            <a:spLocks noGrp="1"/>
          </p:cNvSpPr>
          <p:nvPr>
            <p:ph idx="1"/>
          </p:nvPr>
        </p:nvSpPr>
        <p:spPr>
          <a:xfrm>
            <a:off x="396875" y="1844824"/>
            <a:ext cx="7772400" cy="3960440"/>
          </a:xfrm>
        </p:spPr>
        <p:txBody>
          <a:bodyPr/>
          <a:lstStyle>
            <a:lvl1pPr>
              <a:defRPr b="0"/>
            </a:lvl1pPr>
            <a:lvl2pPr>
              <a:defRPr b="0"/>
            </a:lvl2pPr>
            <a:lvl3pPr>
              <a:defRPr b="0"/>
            </a:lvl3pPr>
            <a:lvl4pPr>
              <a:defRPr b="0"/>
            </a:lvl4pPr>
            <a:lvl5pPr>
              <a:defRPr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8908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396875" y="476672"/>
            <a:ext cx="7772400" cy="1143000"/>
          </a:xfrm>
        </p:spPr>
        <p:txBody>
          <a:bodyPr/>
          <a:lstStyle>
            <a:lvl1pPr>
              <a:defRPr>
                <a:latin typeface="Georgia"/>
                <a:cs typeface="Georgia"/>
              </a:defRPr>
            </a:lvl1pPr>
          </a:lstStyle>
          <a:p>
            <a:r>
              <a:rPr lang="en-US"/>
              <a:t>Click to edit Master title style</a:t>
            </a:r>
            <a:endParaRPr lang="en-GB" dirty="0"/>
          </a:p>
        </p:txBody>
      </p:sp>
      <p:sp>
        <p:nvSpPr>
          <p:cNvPr id="3" name="Content Placeholder 2"/>
          <p:cNvSpPr>
            <a:spLocks noGrp="1"/>
          </p:cNvSpPr>
          <p:nvPr>
            <p:ph idx="1"/>
          </p:nvPr>
        </p:nvSpPr>
        <p:spPr>
          <a:xfrm>
            <a:off x="396875" y="1844824"/>
            <a:ext cx="7772400" cy="3888432"/>
          </a:xfrm>
        </p:spPr>
        <p:txBody>
          <a:bodyPr/>
          <a:lstStyle>
            <a:lvl1pPr>
              <a:defRPr b="0"/>
            </a:lvl1pPr>
            <a:lvl2pPr>
              <a:defRPr b="0"/>
            </a:lvl2pPr>
            <a:lvl3pPr>
              <a:defRPr b="0"/>
            </a:lvl3pPr>
            <a:lvl4pPr>
              <a:defRPr b="0"/>
            </a:lvl4pPr>
            <a:lvl5pPr>
              <a:defRPr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082" y="6004196"/>
            <a:ext cx="3528392" cy="539223"/>
          </a:xfrm>
          <a:prstGeom prst="rect">
            <a:avLst/>
          </a:prstGeom>
        </p:spPr>
      </p:pic>
    </p:spTree>
    <p:extLst>
      <p:ext uri="{BB962C8B-B14F-4D97-AF65-F5344CB8AC3E}">
        <p14:creationId xmlns:p14="http://schemas.microsoft.com/office/powerpoint/2010/main" val="42358512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875" y="10525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Rectangle 3"/>
          <p:cNvSpPr>
            <a:spLocks noGrp="1" noChangeArrowheads="1"/>
          </p:cNvSpPr>
          <p:nvPr>
            <p:ph type="body" idx="1"/>
          </p:nvPr>
        </p:nvSpPr>
        <p:spPr bwMode="auto">
          <a:xfrm>
            <a:off x="396875" y="2424113"/>
            <a:ext cx="7772400" cy="365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Tree>
  </p:cSld>
  <p:clrMap bg1="dk2" tx1="lt1" bg2="dk1" tx2="lt2" accent1="accent1" accent2="accent2" accent3="accent3" accent4="accent4" accent5="accent5" accent6="accent6" hlink="hlink" folHlink="folHlink"/>
  <p:sldLayoutIdLst>
    <p:sldLayoutId id="2147483885" r:id="rId1"/>
    <p:sldLayoutId id="2147483886" r:id="rId2"/>
    <p:sldLayoutId id="2147483887" r:id="rId3"/>
  </p:sldLayoutIdLst>
  <p:txStyles>
    <p:titleStyle>
      <a:lvl1pPr algn="l" rtl="0" eaLnBrk="1" fontAlgn="base" hangingPunct="1">
        <a:spcBef>
          <a:spcPct val="0"/>
        </a:spcBef>
        <a:spcAft>
          <a:spcPct val="0"/>
        </a:spcAft>
        <a:defRPr sz="4000">
          <a:solidFill>
            <a:srgbClr val="7F1745"/>
          </a:solidFill>
          <a:latin typeface="Georgia"/>
          <a:ea typeface="ＭＳ Ｐゴシック" charset="0"/>
          <a:cs typeface="Georgia"/>
        </a:defRPr>
      </a:lvl1pPr>
      <a:lvl2pPr algn="l" rtl="0" eaLnBrk="1" fontAlgn="base" hangingPunct="1">
        <a:spcBef>
          <a:spcPct val="0"/>
        </a:spcBef>
        <a:spcAft>
          <a:spcPct val="0"/>
        </a:spcAft>
        <a:defRPr sz="4000">
          <a:solidFill>
            <a:srgbClr val="7F1745"/>
          </a:solidFill>
          <a:latin typeface="Georgia" charset="0"/>
          <a:ea typeface="ＭＳ Ｐゴシック" charset="0"/>
          <a:cs typeface="Georgia" pitchFamily="18" charset="0"/>
        </a:defRPr>
      </a:lvl2pPr>
      <a:lvl3pPr algn="l" rtl="0" eaLnBrk="1" fontAlgn="base" hangingPunct="1">
        <a:spcBef>
          <a:spcPct val="0"/>
        </a:spcBef>
        <a:spcAft>
          <a:spcPct val="0"/>
        </a:spcAft>
        <a:defRPr sz="4000">
          <a:solidFill>
            <a:srgbClr val="7F1745"/>
          </a:solidFill>
          <a:latin typeface="Georgia" charset="0"/>
          <a:ea typeface="ＭＳ Ｐゴシック" charset="0"/>
          <a:cs typeface="Georgia" pitchFamily="18" charset="0"/>
        </a:defRPr>
      </a:lvl3pPr>
      <a:lvl4pPr algn="l" rtl="0" eaLnBrk="1" fontAlgn="base" hangingPunct="1">
        <a:spcBef>
          <a:spcPct val="0"/>
        </a:spcBef>
        <a:spcAft>
          <a:spcPct val="0"/>
        </a:spcAft>
        <a:defRPr sz="4000">
          <a:solidFill>
            <a:srgbClr val="7F1745"/>
          </a:solidFill>
          <a:latin typeface="Georgia" charset="0"/>
          <a:ea typeface="ＭＳ Ｐゴシック" charset="0"/>
          <a:cs typeface="Georgia" pitchFamily="18" charset="0"/>
        </a:defRPr>
      </a:lvl4pPr>
      <a:lvl5pPr algn="l" rtl="0" eaLnBrk="1" fontAlgn="base" hangingPunct="1">
        <a:spcBef>
          <a:spcPct val="0"/>
        </a:spcBef>
        <a:spcAft>
          <a:spcPct val="0"/>
        </a:spcAft>
        <a:defRPr sz="4000">
          <a:solidFill>
            <a:srgbClr val="7F1745"/>
          </a:solidFill>
          <a:latin typeface="Georgia" charset="0"/>
          <a:ea typeface="ＭＳ Ｐゴシック" charset="0"/>
          <a:cs typeface="Georgia"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4C6B66"/>
        </a:buClr>
        <a:buSzPct val="80000"/>
        <a:buFont typeface="Wingdings" panose="05000000000000000000" pitchFamily="2" charset="2"/>
        <a:buChar char="o"/>
        <a:defRPr sz="2800">
          <a:solidFill>
            <a:schemeClr val="bg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rgbClr val="4C6B66"/>
        </a:buClr>
        <a:buChar char="–"/>
        <a:defRPr sz="2800">
          <a:solidFill>
            <a:schemeClr val="bg1"/>
          </a:solidFill>
          <a:latin typeface="+mn-lt"/>
          <a:ea typeface="ＭＳ Ｐゴシック" charset="0"/>
        </a:defRPr>
      </a:lvl2pPr>
      <a:lvl3pPr marL="1143000" indent="-228600" algn="l" rtl="0" eaLnBrk="1" fontAlgn="base" hangingPunct="1">
        <a:spcBef>
          <a:spcPct val="20000"/>
        </a:spcBef>
        <a:spcAft>
          <a:spcPct val="0"/>
        </a:spcAft>
        <a:buClr>
          <a:srgbClr val="4C6B66"/>
        </a:buClr>
        <a:buSzPct val="65000"/>
        <a:buFont typeface="Wingdings" panose="05000000000000000000"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4C6B66"/>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4C6B66"/>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395288" y="1484313"/>
            <a:ext cx="6841008" cy="1728787"/>
          </a:xfrm>
        </p:spPr>
        <p:txBody>
          <a:bodyPr/>
          <a:lstStyle/>
          <a:p>
            <a:r>
              <a:rPr lang="en-US" altLang="en-US" dirty="0">
                <a:latin typeface="Georgia" panose="02040502050405020303" pitchFamily="18" charset="0"/>
                <a:ea typeface="ＭＳ Ｐゴシック" panose="020B0600070205080204" pitchFamily="34" charset="-128"/>
                <a:cs typeface="Georgia" panose="02040502050405020303" pitchFamily="18" charset="0"/>
              </a:rPr>
              <a:t>C++ for Advanced Mathematical </a:t>
            </a:r>
            <a:r>
              <a:rPr lang="en-US" altLang="en-US" dirty="0" smtClean="0">
                <a:latin typeface="Georgia" panose="02040502050405020303" pitchFamily="18" charset="0"/>
                <a:ea typeface="ＭＳ Ｐゴシック" panose="020B0600070205080204" pitchFamily="34" charset="-128"/>
                <a:cs typeface="Georgia" panose="02040502050405020303" pitchFamily="18" charset="0"/>
              </a:rPr>
              <a:t>Finance</a:t>
            </a:r>
            <a:br>
              <a:rPr lang="en-US" altLang="en-US" dirty="0" smtClean="0">
                <a:latin typeface="Georgia" panose="02040502050405020303" pitchFamily="18" charset="0"/>
                <a:ea typeface="ＭＳ Ｐゴシック" panose="020B0600070205080204" pitchFamily="34" charset="-128"/>
                <a:cs typeface="Georgia" panose="02040502050405020303" pitchFamily="18" charset="0"/>
              </a:rPr>
            </a:br>
            <a:r>
              <a:rPr lang="en-US" altLang="en-US" dirty="0" smtClean="0">
                <a:latin typeface="Georgia" panose="02040502050405020303" pitchFamily="18" charset="0"/>
                <a:ea typeface="ＭＳ Ｐゴシック" panose="020B0600070205080204" pitchFamily="34" charset="-128"/>
                <a:cs typeface="Georgia" panose="02040502050405020303" pitchFamily="18" charset="0"/>
              </a:rPr>
              <a:t>week </a:t>
            </a:r>
            <a:r>
              <a:rPr lang="en-US" altLang="en-US" smtClean="0">
                <a:latin typeface="Georgia" panose="02040502050405020303" pitchFamily="18" charset="0"/>
                <a:ea typeface="ＭＳ Ｐゴシック" panose="020B0600070205080204" pitchFamily="34" charset="-128"/>
                <a:cs typeface="Georgia" panose="02040502050405020303" pitchFamily="18" charset="0"/>
              </a:rPr>
              <a:t>8 </a:t>
            </a:r>
            <a:r>
              <a:rPr lang="en-US" altLang="en-US" smtClean="0">
                <a:latin typeface="Georgia" panose="02040502050405020303" pitchFamily="18" charset="0"/>
                <a:ea typeface="ＭＳ Ｐゴシック" panose="020B0600070205080204" pitchFamily="34" charset="-128"/>
                <a:cs typeface="Georgia" panose="02040502050405020303" pitchFamily="18" charset="0"/>
              </a:rPr>
              <a:t>pt1</a:t>
            </a:r>
            <a:endParaRPr lang="en-US" altLang="en-US" dirty="0">
              <a:latin typeface="Georgia" panose="02040502050405020303" pitchFamily="18" charset="0"/>
              <a:ea typeface="ＭＳ Ｐゴシック" panose="020B0600070205080204" pitchFamily="34" charset="-128"/>
              <a:cs typeface="Georgia" panose="02040502050405020303" pitchFamily="18" charset="0"/>
            </a:endParaRPr>
          </a:p>
        </p:txBody>
      </p:sp>
      <p:sp>
        <p:nvSpPr>
          <p:cNvPr id="5123" name="Content Placeholder 4"/>
          <p:cNvSpPr>
            <a:spLocks noGrp="1"/>
          </p:cNvSpPr>
          <p:nvPr>
            <p:ph sz="quarter" idx="10"/>
          </p:nvPr>
        </p:nvSpPr>
        <p:spPr>
          <a:xfrm>
            <a:off x="395288" y="3284538"/>
            <a:ext cx="6841008" cy="1152525"/>
          </a:xfrm>
        </p:spPr>
        <p:txBody>
          <a:bodyPr/>
          <a:lstStyle/>
          <a:p>
            <a:r>
              <a:rPr lang="en-US" altLang="en-US" dirty="0">
                <a:ea typeface="ＭＳ Ｐゴシック" panose="020B0600070205080204" pitchFamily="34" charset="-128"/>
              </a:rPr>
              <a:t>Simon Hartley</a:t>
            </a:r>
            <a:endParaRPr lang="en-US" altLang="en-US" sz="1000" dirty="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C++ </a:t>
            </a:r>
            <a:r>
              <a:rPr lang="en-GB" dirty="0"/>
              <a:t>–  </a:t>
            </a:r>
            <a:r>
              <a:rPr lang="en-GB" dirty="0" smtClean="0">
                <a:solidFill>
                  <a:schemeClr val="bg1"/>
                </a:solidFill>
              </a:rPr>
              <a:t>Code Paradigms </a:t>
            </a:r>
            <a:r>
              <a:rPr lang="en-GB" dirty="0">
                <a:solidFill>
                  <a:schemeClr val="bg1"/>
                </a:solidFill>
              </a:rPr>
              <a:t/>
            </a:r>
            <a:br>
              <a:rPr lang="en-GB" dirty="0">
                <a:solidFill>
                  <a:schemeClr val="bg1"/>
                </a:solidFill>
              </a:rPr>
            </a:br>
            <a:endParaRPr lang="en-GB" dirty="0"/>
          </a:p>
        </p:txBody>
      </p:sp>
      <p:sp>
        <p:nvSpPr>
          <p:cNvPr id="3" name="Rectangle 2"/>
          <p:cNvSpPr/>
          <p:nvPr/>
        </p:nvSpPr>
        <p:spPr>
          <a:xfrm>
            <a:off x="396875" y="1619672"/>
            <a:ext cx="7772399" cy="3108543"/>
          </a:xfrm>
          <a:prstGeom prst="rect">
            <a:avLst/>
          </a:prstGeom>
        </p:spPr>
        <p:txBody>
          <a:bodyPr wrap="square">
            <a:spAutoFit/>
          </a:bodyPr>
          <a:lstStyle/>
          <a:p>
            <a:r>
              <a:rPr lang="en-GB" dirty="0" smtClean="0">
                <a:solidFill>
                  <a:schemeClr val="bg1"/>
                </a:solidFill>
                <a:latin typeface="+mn-lt"/>
              </a:rPr>
              <a:t>Object Orientated</a:t>
            </a:r>
          </a:p>
          <a:p>
            <a:pPr marL="457200" indent="-457200">
              <a:buFont typeface="Arial" panose="020B0604020202020204" pitchFamily="34" charset="0"/>
              <a:buChar char="•"/>
            </a:pPr>
            <a:r>
              <a:rPr lang="en-GB" dirty="0" smtClean="0">
                <a:solidFill>
                  <a:schemeClr val="bg1"/>
                </a:solidFill>
                <a:latin typeface="+mn-lt"/>
              </a:rPr>
              <a:t>uses </a:t>
            </a:r>
            <a:r>
              <a:rPr lang="en-GB" dirty="0">
                <a:solidFill>
                  <a:schemeClr val="bg1"/>
                </a:solidFill>
                <a:latin typeface="+mn-lt"/>
              </a:rPr>
              <a:t>"objects" – </a:t>
            </a:r>
            <a:endParaRPr lang="en-GB" dirty="0" smtClean="0">
              <a:solidFill>
                <a:schemeClr val="bg1"/>
              </a:solidFill>
              <a:latin typeface="+mn-lt"/>
            </a:endParaRPr>
          </a:p>
          <a:p>
            <a:pPr marL="457200" indent="-457200">
              <a:buFont typeface="Arial" panose="020B0604020202020204" pitchFamily="34" charset="0"/>
              <a:buChar char="•"/>
            </a:pPr>
            <a:endParaRPr lang="en-GB" dirty="0" smtClean="0">
              <a:solidFill>
                <a:schemeClr val="bg1"/>
              </a:solidFill>
              <a:latin typeface="+mn-lt"/>
            </a:endParaRPr>
          </a:p>
          <a:p>
            <a:pPr marL="457200" indent="-457200">
              <a:buFont typeface="Arial" panose="020B0604020202020204" pitchFamily="34" charset="0"/>
              <a:buChar char="•"/>
            </a:pPr>
            <a:endParaRPr lang="en-GB" dirty="0">
              <a:solidFill>
                <a:schemeClr val="bg1"/>
              </a:solidFill>
              <a:latin typeface="+mn-lt"/>
            </a:endParaRPr>
          </a:p>
          <a:p>
            <a:pPr marL="457200" indent="-457200">
              <a:buFont typeface="Arial" panose="020B0604020202020204" pitchFamily="34" charset="0"/>
              <a:buChar char="•"/>
            </a:pPr>
            <a:r>
              <a:rPr lang="en-GB" dirty="0" smtClean="0">
                <a:solidFill>
                  <a:schemeClr val="bg1"/>
                </a:solidFill>
                <a:latin typeface="+mn-lt"/>
              </a:rPr>
              <a:t>data </a:t>
            </a:r>
            <a:r>
              <a:rPr lang="en-GB" dirty="0">
                <a:solidFill>
                  <a:schemeClr val="bg1"/>
                </a:solidFill>
                <a:latin typeface="+mn-lt"/>
              </a:rPr>
              <a:t>structures consisting of data fields and methods together with their interactions</a:t>
            </a:r>
          </a:p>
        </p:txBody>
      </p:sp>
      <p:sp>
        <p:nvSpPr>
          <p:cNvPr id="2" name="Rectangle 1"/>
          <p:cNvSpPr>
            <a:spLocks noChangeArrowheads="1"/>
          </p:cNvSpPr>
          <p:nvPr/>
        </p:nvSpPr>
        <p:spPr bwMode="auto">
          <a:xfrm>
            <a:off x="1028016" y="2762672"/>
            <a:ext cx="651011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 </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struct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B</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union</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C</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9053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OOP </a:t>
            </a:r>
            <a:r>
              <a:rPr lang="en-GB" dirty="0"/>
              <a:t>–  </a:t>
            </a:r>
            <a:r>
              <a:rPr lang="en-GB" dirty="0" smtClean="0">
                <a:solidFill>
                  <a:schemeClr val="bg1"/>
                </a:solidFill>
              </a:rPr>
              <a:t>We already used OOP</a:t>
            </a:r>
            <a:endParaRPr lang="en-GB" dirty="0"/>
          </a:p>
        </p:txBody>
      </p:sp>
      <p:sp>
        <p:nvSpPr>
          <p:cNvPr id="6" name="Rectangle 1"/>
          <p:cNvSpPr>
            <a:spLocks noChangeArrowheads="1"/>
          </p:cNvSpPr>
          <p:nvPr/>
        </p:nvSpPr>
        <p:spPr bwMode="auto">
          <a:xfrm>
            <a:off x="611560" y="1613296"/>
            <a:ext cx="6494085" cy="22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9900"/>
                </a:solidFill>
                <a:effectLst/>
                <a:latin typeface="Courier New" panose="02070309020205020404" pitchFamily="49" charset="0"/>
                <a:cs typeface="Courier New" panose="02070309020205020404" pitchFamily="49" charset="0"/>
              </a:rPr>
              <a:t>#include &lt;string&gt;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main</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string variable.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666666"/>
                </a:solidFill>
                <a:latin typeface="Courier New" panose="02070309020205020404" pitchFamily="49" charset="0"/>
                <a:cs typeface="Courier New" panose="02070309020205020404" pitchFamily="49" charset="0"/>
              </a:rPr>
              <a:t> </a:t>
            </a:r>
            <a:r>
              <a:rPr lang="en-US" altLang="en-US" sz="2000" b="0" dirty="0" smtClean="0">
                <a:solidFill>
                  <a:srgbClr val="666666"/>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It can only hold strings. Note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c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"Hello World"</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1635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OOP </a:t>
            </a:r>
            <a:r>
              <a:rPr lang="en-GB" dirty="0"/>
              <a:t>–  </a:t>
            </a:r>
            <a:r>
              <a:rPr lang="en-GB" dirty="0" smtClean="0">
                <a:solidFill>
                  <a:schemeClr val="bg1"/>
                </a:solidFill>
              </a:rPr>
              <a:t>Principles</a:t>
            </a:r>
            <a:r>
              <a:rPr lang="en-GB" dirty="0">
                <a:solidFill>
                  <a:schemeClr val="bg1"/>
                </a:solidFill>
              </a:rPr>
              <a:t/>
            </a:r>
            <a:br>
              <a:rPr lang="en-GB" dirty="0">
                <a:solidFill>
                  <a:schemeClr val="bg1"/>
                </a:solidFill>
              </a:rPr>
            </a:br>
            <a:endParaRPr lang="en-GB" dirty="0"/>
          </a:p>
        </p:txBody>
      </p:sp>
      <p:sp>
        <p:nvSpPr>
          <p:cNvPr id="7" name="Rectangle 6"/>
          <p:cNvSpPr/>
          <p:nvPr/>
        </p:nvSpPr>
        <p:spPr>
          <a:xfrm>
            <a:off x="396875" y="1619672"/>
            <a:ext cx="7772400" cy="3416320"/>
          </a:xfrm>
          <a:prstGeom prst="rect">
            <a:avLst/>
          </a:prstGeom>
        </p:spPr>
        <p:txBody>
          <a:bodyPr wrap="square">
            <a:spAutoFit/>
          </a:bodyPr>
          <a:lstStyle/>
          <a:p>
            <a:pPr marL="571500" indent="-571500" algn="just">
              <a:buFont typeface="Arial" panose="020B0604020202020204" pitchFamily="34" charset="0"/>
              <a:buChar char="•"/>
            </a:pPr>
            <a:r>
              <a:rPr lang="en-GB" sz="3600" dirty="0" smtClean="0">
                <a:solidFill>
                  <a:srgbClr val="202124"/>
                </a:solidFill>
                <a:latin typeface="arial" panose="020B0604020202020204" pitchFamily="34" charset="0"/>
              </a:rPr>
              <a:t>Data abstraction </a:t>
            </a:r>
          </a:p>
          <a:p>
            <a:pPr marL="571500" indent="-571500" algn="just">
              <a:buFont typeface="Arial" panose="020B0604020202020204" pitchFamily="34" charset="0"/>
              <a:buChar char="•"/>
            </a:pPr>
            <a:r>
              <a:rPr lang="en-GB" sz="3600" dirty="0">
                <a:solidFill>
                  <a:srgbClr val="202124"/>
                </a:solidFill>
                <a:latin typeface="arial" panose="020B0604020202020204" pitchFamily="34" charset="0"/>
              </a:rPr>
              <a:t>E</a:t>
            </a:r>
            <a:r>
              <a:rPr lang="en-GB" sz="3600" dirty="0" smtClean="0">
                <a:solidFill>
                  <a:srgbClr val="202124"/>
                </a:solidFill>
                <a:latin typeface="arial" panose="020B0604020202020204" pitchFamily="34" charset="0"/>
              </a:rPr>
              <a:t>ncapsulation </a:t>
            </a:r>
          </a:p>
          <a:p>
            <a:pPr marL="571500" indent="-571500" algn="just">
              <a:buFont typeface="Arial" panose="020B0604020202020204" pitchFamily="34" charset="0"/>
              <a:buChar char="•"/>
            </a:pPr>
            <a:r>
              <a:rPr lang="en-GB" sz="3600" dirty="0">
                <a:solidFill>
                  <a:srgbClr val="202124"/>
                </a:solidFill>
                <a:latin typeface="arial" panose="020B0604020202020204" pitchFamily="34" charset="0"/>
              </a:rPr>
              <a:t>M</a:t>
            </a:r>
            <a:r>
              <a:rPr lang="en-GB" sz="3600" dirty="0" smtClean="0">
                <a:solidFill>
                  <a:srgbClr val="202124"/>
                </a:solidFill>
                <a:latin typeface="arial" panose="020B0604020202020204" pitchFamily="34" charset="0"/>
              </a:rPr>
              <a:t>essaging </a:t>
            </a:r>
          </a:p>
          <a:p>
            <a:pPr marL="571500" indent="-571500" algn="just">
              <a:buFont typeface="Arial" panose="020B0604020202020204" pitchFamily="34" charset="0"/>
              <a:buChar char="•"/>
            </a:pPr>
            <a:r>
              <a:rPr lang="en-GB" sz="3600" dirty="0" smtClean="0">
                <a:solidFill>
                  <a:srgbClr val="202124"/>
                </a:solidFill>
                <a:latin typeface="arial" panose="020B0604020202020204" pitchFamily="34" charset="0"/>
              </a:rPr>
              <a:t>Modularity</a:t>
            </a:r>
          </a:p>
          <a:p>
            <a:pPr marL="571500" indent="-571500" algn="just">
              <a:buFont typeface="Arial" panose="020B0604020202020204" pitchFamily="34" charset="0"/>
              <a:buChar char="•"/>
            </a:pPr>
            <a:r>
              <a:rPr lang="en-GB" sz="3600" dirty="0" smtClean="0">
                <a:solidFill>
                  <a:srgbClr val="202124"/>
                </a:solidFill>
                <a:latin typeface="arial" panose="020B0604020202020204" pitchFamily="34" charset="0"/>
              </a:rPr>
              <a:t>Polymorphism</a:t>
            </a:r>
          </a:p>
          <a:p>
            <a:pPr marL="571500" indent="-571500" algn="just">
              <a:buFont typeface="Arial" panose="020B0604020202020204" pitchFamily="34" charset="0"/>
              <a:buChar char="•"/>
            </a:pPr>
            <a:r>
              <a:rPr lang="en-GB" sz="3600" dirty="0">
                <a:solidFill>
                  <a:srgbClr val="202124"/>
                </a:solidFill>
                <a:latin typeface="arial" panose="020B0604020202020204" pitchFamily="34" charset="0"/>
              </a:rPr>
              <a:t>I</a:t>
            </a:r>
            <a:r>
              <a:rPr lang="en-GB" sz="3600" dirty="0" smtClean="0">
                <a:solidFill>
                  <a:srgbClr val="202124"/>
                </a:solidFill>
                <a:latin typeface="arial" panose="020B0604020202020204" pitchFamily="34" charset="0"/>
              </a:rPr>
              <a:t>nheritance</a:t>
            </a:r>
            <a:endParaRPr lang="en-GB" sz="3600" dirty="0"/>
          </a:p>
        </p:txBody>
      </p:sp>
    </p:spTree>
    <p:extLst>
      <p:ext uri="{BB962C8B-B14F-4D97-AF65-F5344CB8AC3E}">
        <p14:creationId xmlns:p14="http://schemas.microsoft.com/office/powerpoint/2010/main" val="4001119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OOP </a:t>
            </a:r>
            <a:r>
              <a:rPr lang="en-GB" dirty="0"/>
              <a:t>–  </a:t>
            </a:r>
            <a:r>
              <a:rPr lang="en-GB" dirty="0" smtClean="0">
                <a:solidFill>
                  <a:schemeClr val="bg1"/>
                </a:solidFill>
              </a:rPr>
              <a:t>Why is C not OOP?</a:t>
            </a:r>
            <a:r>
              <a:rPr lang="en-GB" dirty="0">
                <a:solidFill>
                  <a:schemeClr val="bg1"/>
                </a:solidFill>
              </a:rPr>
              <a:t/>
            </a:r>
            <a:br>
              <a:rPr lang="en-GB" dirty="0">
                <a:solidFill>
                  <a:schemeClr val="bg1"/>
                </a:solidFill>
              </a:rPr>
            </a:br>
            <a:endParaRPr lang="en-GB" dirty="0"/>
          </a:p>
        </p:txBody>
      </p:sp>
      <p:sp>
        <p:nvSpPr>
          <p:cNvPr id="2" name="Rectangle 1"/>
          <p:cNvSpPr>
            <a:spLocks noChangeArrowheads="1"/>
          </p:cNvSpPr>
          <p:nvPr/>
        </p:nvSpPr>
        <p:spPr bwMode="auto">
          <a:xfrm>
            <a:off x="234189" y="1619672"/>
            <a:ext cx="8909811" cy="3493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struct</a:t>
            </a:r>
            <a:r>
              <a:rPr kumimoji="0" lang="en-US" altLang="en-US" sz="32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Point </a:t>
            </a:r>
            <a:r>
              <a:rPr kumimoji="0" lang="en-US" altLang="en-US" sz="3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0" dirty="0">
                <a:solidFill>
                  <a:srgbClr val="212529"/>
                </a:solidFill>
                <a:latin typeface="Courier New" panose="02070309020205020404" pitchFamily="49" charset="0"/>
                <a:cs typeface="Courier New" panose="02070309020205020404" pitchFamily="49" charset="0"/>
              </a:rPr>
              <a:t> </a:t>
            </a:r>
            <a:r>
              <a:rPr lang="en-US" altLang="en-US" sz="3200" b="0" dirty="0" smtClean="0">
                <a:solidFill>
                  <a:srgbClr val="212529"/>
                </a:solidFill>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double</a:t>
            </a:r>
            <a:r>
              <a:rPr kumimoji="0" lang="en-US" altLang="en-US" sz="32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x</a:t>
            </a:r>
            <a:r>
              <a:rPr kumimoji="0" lang="en-US" altLang="en-US" sz="32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0" dirty="0">
                <a:solidFill>
                  <a:srgbClr val="212529"/>
                </a:solidFill>
                <a:latin typeface="Courier New" panose="02070309020205020404" pitchFamily="49" charset="0"/>
                <a:cs typeface="Courier New" panose="02070309020205020404" pitchFamily="49" charset="0"/>
              </a:rPr>
              <a:t> </a:t>
            </a:r>
            <a:r>
              <a:rPr lang="en-US" altLang="en-US" sz="3200" b="0" dirty="0" smtClean="0">
                <a:solidFill>
                  <a:srgbClr val="212529"/>
                </a:solidFill>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double</a:t>
            </a:r>
            <a:r>
              <a:rPr kumimoji="0" lang="en-US" altLang="en-US" sz="32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y</a:t>
            </a:r>
            <a:r>
              <a:rPr kumimoji="0" lang="en-US" altLang="en-US" sz="32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b="0" dirty="0">
              <a:solidFill>
                <a:srgbClr val="212529"/>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altLang="en-US" sz="32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distance</a:t>
            </a:r>
            <a:r>
              <a:rPr kumimoji="0" lang="en-US" altLang="en-US" sz="3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Point p1, Point p2</a:t>
            </a:r>
            <a:r>
              <a:rPr kumimoji="0" lang="en-US" altLang="en-US" sz="3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7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9232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OOP </a:t>
            </a:r>
            <a:r>
              <a:rPr lang="en-GB" dirty="0"/>
              <a:t>–  </a:t>
            </a:r>
            <a:r>
              <a:rPr lang="en-GB" dirty="0" smtClean="0">
                <a:solidFill>
                  <a:schemeClr val="bg1"/>
                </a:solidFill>
              </a:rPr>
              <a:t>Classes in C++</a:t>
            </a:r>
            <a:r>
              <a:rPr lang="en-GB" dirty="0">
                <a:solidFill>
                  <a:schemeClr val="bg1"/>
                </a:solidFill>
              </a:rPr>
              <a:t/>
            </a:r>
            <a:br>
              <a:rPr lang="en-GB" dirty="0">
                <a:solidFill>
                  <a:schemeClr val="bg1"/>
                </a:solidFill>
              </a:rPr>
            </a:br>
            <a:endParaRPr lang="en-GB" dirty="0"/>
          </a:p>
        </p:txBody>
      </p:sp>
      <p:sp>
        <p:nvSpPr>
          <p:cNvPr id="2" name="Rectangle 1"/>
          <p:cNvSpPr/>
          <p:nvPr/>
        </p:nvSpPr>
        <p:spPr>
          <a:xfrm>
            <a:off x="611560" y="1619672"/>
            <a:ext cx="7772400" cy="3108543"/>
          </a:xfrm>
          <a:prstGeom prst="rect">
            <a:avLst/>
          </a:prstGeom>
        </p:spPr>
        <p:txBody>
          <a:bodyPr wrap="square">
            <a:spAutoFit/>
          </a:bodyPr>
          <a:lstStyle/>
          <a:p>
            <a:pPr marL="457200" indent="-457200">
              <a:buFont typeface="Arial" panose="020B0604020202020204" pitchFamily="34" charset="0"/>
              <a:buChar char="•"/>
            </a:pPr>
            <a:r>
              <a:rPr lang="en-GB" dirty="0">
                <a:solidFill>
                  <a:srgbClr val="000000"/>
                </a:solidFill>
              </a:rPr>
              <a:t>When you define a class, you define a blueprint for a data type</a:t>
            </a:r>
            <a:r>
              <a:rPr lang="en-GB" dirty="0" smtClean="0">
                <a:solidFill>
                  <a:srgbClr val="000000"/>
                </a:solidFill>
              </a:rPr>
              <a:t>.</a:t>
            </a:r>
          </a:p>
          <a:p>
            <a:pPr marL="457200" indent="-457200">
              <a:buFont typeface="Arial" panose="020B0604020202020204" pitchFamily="34" charset="0"/>
              <a:buChar char="•"/>
            </a:pPr>
            <a:r>
              <a:rPr lang="en-GB" dirty="0" smtClean="0">
                <a:solidFill>
                  <a:srgbClr val="000000"/>
                </a:solidFill>
              </a:rPr>
              <a:t> </a:t>
            </a:r>
            <a:r>
              <a:rPr lang="en-GB" dirty="0">
                <a:solidFill>
                  <a:srgbClr val="000000"/>
                </a:solidFill>
              </a:rPr>
              <a:t>This doesn't actually define any data, but it does define what the class name means, that is, what an object of the class will consist of and what operations can be performed on such an object.</a:t>
            </a:r>
            <a:endParaRPr lang="en-GB" dirty="0"/>
          </a:p>
        </p:txBody>
      </p:sp>
    </p:spTree>
    <p:extLst>
      <p:ext uri="{BB962C8B-B14F-4D97-AF65-F5344CB8AC3E}">
        <p14:creationId xmlns:p14="http://schemas.microsoft.com/office/powerpoint/2010/main" val="3210635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OOP </a:t>
            </a:r>
            <a:r>
              <a:rPr lang="en-GB" dirty="0"/>
              <a:t>–  </a:t>
            </a:r>
            <a:r>
              <a:rPr lang="en-GB" dirty="0" smtClean="0">
                <a:solidFill>
                  <a:schemeClr val="bg1"/>
                </a:solidFill>
              </a:rPr>
              <a:t>Object  via Classes</a:t>
            </a:r>
            <a:endParaRPr lang="en-GB" dirty="0"/>
          </a:p>
        </p:txBody>
      </p:sp>
      <p:sp>
        <p:nvSpPr>
          <p:cNvPr id="2" name="Rectangle 1"/>
          <p:cNvSpPr/>
          <p:nvPr/>
        </p:nvSpPr>
        <p:spPr>
          <a:xfrm>
            <a:off x="611560" y="1619672"/>
            <a:ext cx="7772400" cy="523220"/>
          </a:xfrm>
          <a:prstGeom prst="rect">
            <a:avLst/>
          </a:prstGeom>
        </p:spPr>
        <p:txBody>
          <a:bodyPr wrap="square">
            <a:spAutoFit/>
          </a:bodyPr>
          <a:lstStyle/>
          <a:p>
            <a:r>
              <a:rPr lang="en-GB" b="0" dirty="0" smtClean="0">
                <a:solidFill>
                  <a:srgbClr val="000000"/>
                </a:solidFill>
              </a:rPr>
              <a:t> </a:t>
            </a:r>
            <a:endParaRPr lang="en-GB" dirty="0"/>
          </a:p>
        </p:txBody>
      </p:sp>
      <p:sp>
        <p:nvSpPr>
          <p:cNvPr id="3" name="Rectangle 2"/>
          <p:cNvSpPr/>
          <p:nvPr/>
        </p:nvSpPr>
        <p:spPr>
          <a:xfrm>
            <a:off x="611560" y="1619672"/>
            <a:ext cx="6461125" cy="3108543"/>
          </a:xfrm>
          <a:prstGeom prst="rect">
            <a:avLst/>
          </a:prstGeom>
        </p:spPr>
        <p:txBody>
          <a:bodyPr wrap="square">
            <a:spAutoFit/>
          </a:bodyPr>
          <a:lstStyle/>
          <a:p>
            <a:r>
              <a:rPr lang="en-GB" dirty="0">
                <a:solidFill>
                  <a:schemeClr val="bg1"/>
                </a:solidFill>
              </a:rPr>
              <a:t>Class declarations</a:t>
            </a:r>
          </a:p>
          <a:p>
            <a:pPr algn="just"/>
            <a:r>
              <a:rPr lang="en-GB" dirty="0">
                <a:solidFill>
                  <a:schemeClr val="bg1"/>
                </a:solidFill>
              </a:rPr>
              <a:t>For ordinary functions, we learned it is good practice to </a:t>
            </a:r>
            <a:r>
              <a:rPr lang="en-GB" dirty="0" smtClean="0">
                <a:solidFill>
                  <a:schemeClr val="bg1"/>
                </a:solidFill>
              </a:rPr>
              <a:t>declare them </a:t>
            </a:r>
            <a:r>
              <a:rPr lang="en-GB" dirty="0">
                <a:solidFill>
                  <a:schemeClr val="bg1"/>
                </a:solidFill>
              </a:rPr>
              <a:t>in </a:t>
            </a:r>
            <a:r>
              <a:rPr lang="en-GB" dirty="0" smtClean="0">
                <a:solidFill>
                  <a:schemeClr val="bg1"/>
                </a:solidFill>
              </a:rPr>
              <a:t>header (.h) files</a:t>
            </a:r>
            <a:r>
              <a:rPr lang="en-GB" dirty="0">
                <a:solidFill>
                  <a:schemeClr val="bg1"/>
                </a:solidFill>
              </a:rPr>
              <a:t>, and write the code in </a:t>
            </a:r>
            <a:r>
              <a:rPr lang="en-GB" dirty="0" smtClean="0">
                <a:solidFill>
                  <a:schemeClr val="bg1"/>
                </a:solidFill>
              </a:rPr>
              <a:t>Source (.</a:t>
            </a:r>
            <a:r>
              <a:rPr lang="en-GB" dirty="0" err="1" smtClean="0">
                <a:solidFill>
                  <a:schemeClr val="bg1"/>
                </a:solidFill>
              </a:rPr>
              <a:t>cpp</a:t>
            </a:r>
            <a:r>
              <a:rPr lang="en-GB" dirty="0" smtClean="0">
                <a:solidFill>
                  <a:schemeClr val="bg1"/>
                </a:solidFill>
              </a:rPr>
              <a:t>, </a:t>
            </a:r>
            <a:r>
              <a:rPr lang="en-GB" dirty="0" err="1" smtClean="0">
                <a:solidFill>
                  <a:schemeClr val="bg1"/>
                </a:solidFill>
              </a:rPr>
              <a:t>Cxx</a:t>
            </a:r>
            <a:r>
              <a:rPr lang="en-GB" dirty="0" smtClean="0">
                <a:solidFill>
                  <a:schemeClr val="bg1"/>
                </a:solidFill>
              </a:rPr>
              <a:t>) files</a:t>
            </a:r>
            <a:r>
              <a:rPr lang="en-GB" dirty="0">
                <a:solidFill>
                  <a:schemeClr val="bg1"/>
                </a:solidFill>
              </a:rPr>
              <a:t>. We will </a:t>
            </a:r>
            <a:r>
              <a:rPr lang="en-GB" dirty="0" smtClean="0">
                <a:solidFill>
                  <a:schemeClr val="bg1"/>
                </a:solidFill>
              </a:rPr>
              <a:t>do the </a:t>
            </a:r>
            <a:r>
              <a:rPr lang="en-GB" dirty="0">
                <a:solidFill>
                  <a:schemeClr val="bg1"/>
                </a:solidFill>
              </a:rPr>
              <a:t>same for classes</a:t>
            </a:r>
            <a:r>
              <a:rPr lang="en-GB" dirty="0" smtClean="0">
                <a:solidFill>
                  <a:schemeClr val="bg1"/>
                </a:solidFill>
              </a:rPr>
              <a:t>!</a:t>
            </a:r>
          </a:p>
          <a:p>
            <a:pPr algn="just"/>
            <a:endParaRPr lang="en-GB" dirty="0">
              <a:solidFill>
                <a:schemeClr val="bg1"/>
              </a:solidFill>
            </a:endParaRPr>
          </a:p>
        </p:txBody>
      </p:sp>
    </p:spTree>
    <p:extLst>
      <p:ext uri="{BB962C8B-B14F-4D97-AF65-F5344CB8AC3E}">
        <p14:creationId xmlns:p14="http://schemas.microsoft.com/office/powerpoint/2010/main" val="347053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OOP </a:t>
            </a:r>
            <a:r>
              <a:rPr lang="en-GB" dirty="0"/>
              <a:t>–  </a:t>
            </a:r>
            <a:r>
              <a:rPr lang="en-GB" dirty="0" smtClean="0">
                <a:solidFill>
                  <a:schemeClr val="bg1"/>
                </a:solidFill>
              </a:rPr>
              <a:t>Classes in C++</a:t>
            </a:r>
            <a:r>
              <a:rPr lang="en-GB" dirty="0">
                <a:solidFill>
                  <a:schemeClr val="bg1"/>
                </a:solidFill>
              </a:rPr>
              <a:t/>
            </a:r>
            <a:br>
              <a:rPr lang="en-GB" dirty="0">
                <a:solidFill>
                  <a:schemeClr val="bg1"/>
                </a:solidFill>
              </a:rPr>
            </a:br>
            <a:endParaRPr lang="en-GB" dirty="0"/>
          </a:p>
        </p:txBody>
      </p:sp>
      <p:sp>
        <p:nvSpPr>
          <p:cNvPr id="2" name="Rectangle 1"/>
          <p:cNvSpPr/>
          <p:nvPr/>
        </p:nvSpPr>
        <p:spPr>
          <a:xfrm>
            <a:off x="611560" y="1124744"/>
            <a:ext cx="7772400" cy="523220"/>
          </a:xfrm>
          <a:prstGeom prst="rect">
            <a:avLst/>
          </a:prstGeom>
        </p:spPr>
        <p:txBody>
          <a:bodyPr wrap="square">
            <a:spAutoFit/>
          </a:bodyPr>
          <a:lstStyle/>
          <a:p>
            <a:pPr marL="457200" indent="-457200">
              <a:buFont typeface="Arial" panose="020B0604020202020204" pitchFamily="34" charset="0"/>
              <a:buChar char="•"/>
            </a:pPr>
            <a:r>
              <a:rPr lang="en-GB" dirty="0" smtClean="0">
                <a:solidFill>
                  <a:schemeClr val="bg1"/>
                </a:solidFill>
              </a:rPr>
              <a:t>Simple Class Example:</a:t>
            </a:r>
            <a:endParaRPr lang="en-GB" dirty="0">
              <a:solidFill>
                <a:schemeClr val="bg1"/>
              </a:solidFill>
            </a:endParaRPr>
          </a:p>
        </p:txBody>
      </p:sp>
      <p:sp>
        <p:nvSpPr>
          <p:cNvPr id="3" name="Rectangle 1"/>
          <p:cNvSpPr>
            <a:spLocks noChangeArrowheads="1"/>
          </p:cNvSpPr>
          <p:nvPr/>
        </p:nvSpPr>
        <p:spPr bwMode="auto">
          <a:xfrm>
            <a:off x="396875" y="1196752"/>
            <a:ext cx="8071926" cy="53399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Person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Name</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double</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height_m</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8080"/>
                </a:solidFill>
                <a:latin typeface="Courier New" panose="02070309020205020404" pitchFamily="49" charset="0"/>
                <a:cs typeface="Courier New" panose="02070309020205020404" pitchFamily="49" charset="0"/>
              </a:rPr>
              <a:t> </a:t>
            </a:r>
            <a:r>
              <a:rPr lang="en-US" altLang="en-US" sz="2000" b="0" dirty="0" smtClean="0">
                <a:solidFill>
                  <a:srgbClr val="00808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double</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weight_kg</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8080"/>
                </a:solidFill>
                <a:latin typeface="Courier New" panose="02070309020205020404" pitchFamily="49" charset="0"/>
                <a:cs typeface="Courier New" panose="02070309020205020404" pitchFamily="49" charset="0"/>
              </a:rPr>
              <a:t> </a:t>
            </a:r>
            <a:r>
              <a:rPr lang="en-US" altLang="en-US" sz="2000" b="0" dirty="0" smtClean="0">
                <a:solidFill>
                  <a:srgbClr val="008080"/>
                </a:solidFill>
                <a:latin typeface="Courier New" panose="02070309020205020404" pitchFamily="49" charset="0"/>
                <a:cs typeface="Courier New" panose="02070309020205020404" pitchFamily="49" charset="0"/>
              </a:rPr>
              <a:t>    int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2000" b="0" dirty="0">
                <a:solidFill>
                  <a:srgbClr val="212529"/>
                </a:solidFill>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Age</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8080"/>
                </a:solidFill>
                <a:latin typeface="Courier New" panose="02070309020205020404" pitchFamily="49" charset="0"/>
                <a:cs typeface="Courier New" panose="02070309020205020404" pitchFamily="49" charset="0"/>
              </a:rPr>
              <a:t> </a:t>
            </a:r>
            <a:r>
              <a:rPr lang="en-US" altLang="en-US" sz="2000" b="0" dirty="0" smtClean="0">
                <a:solidFill>
                  <a:srgbClr val="00808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double</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CalculateBMI</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lvl="0" eaLnBrk="0" hangingPunct="0"/>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2000" b="0" dirty="0">
                <a:solidFill>
                  <a:srgbClr val="212529"/>
                </a:solidFill>
                <a:latin typeface="Courier New" panose="02070309020205020404" pitchFamily="49" charset="0"/>
                <a:cs typeface="Courier New" panose="02070309020205020404" pitchFamily="49" charset="0"/>
              </a:rPr>
              <a:t>weight_kg</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4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height_m</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2000" b="0" dirty="0">
                <a:solidFill>
                  <a:srgbClr val="000040"/>
                </a:solidFill>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height_m)</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main</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8000"/>
                </a:solidFill>
                <a:latin typeface="Courier New" panose="02070309020205020404" pitchFamily="49" charset="0"/>
                <a:cs typeface="Courier New" panose="02070309020205020404" pitchFamily="49" charset="0"/>
              </a:rPr>
              <a:t> </a:t>
            </a:r>
            <a:r>
              <a:rPr lang="en-US" altLang="en-US" sz="2000" b="0" dirty="0" smtClean="0">
                <a:solidFill>
                  <a:srgbClr val="008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Person aPerson </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 an instance of the class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aPerson.</a:t>
            </a:r>
            <a:r>
              <a:rPr lang="en-US" altLang="en-US" sz="2000" b="0" dirty="0" smtClean="0">
                <a:solidFill>
                  <a:srgbClr val="007788"/>
                </a:solidFill>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Name</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Person"</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aPerson.i</a:t>
            </a:r>
            <a:r>
              <a:rPr kumimoji="0" lang="en-US" altLang="en-US" sz="20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Age</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18</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2950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OOP </a:t>
            </a:r>
            <a:r>
              <a:rPr lang="en-GB" dirty="0"/>
              <a:t>–  </a:t>
            </a:r>
            <a:r>
              <a:rPr lang="en-GB" dirty="0" smtClean="0">
                <a:solidFill>
                  <a:schemeClr val="bg1"/>
                </a:solidFill>
              </a:rPr>
              <a:t>Classes and File organisation</a:t>
            </a:r>
            <a:endParaRPr lang="en-GB" dirty="0"/>
          </a:p>
        </p:txBody>
      </p:sp>
      <p:sp>
        <p:nvSpPr>
          <p:cNvPr id="2" name="Rectangle 1"/>
          <p:cNvSpPr/>
          <p:nvPr/>
        </p:nvSpPr>
        <p:spPr>
          <a:xfrm>
            <a:off x="611560" y="1619672"/>
            <a:ext cx="7772400" cy="523220"/>
          </a:xfrm>
          <a:prstGeom prst="rect">
            <a:avLst/>
          </a:prstGeom>
        </p:spPr>
        <p:txBody>
          <a:bodyPr wrap="square">
            <a:spAutoFit/>
          </a:bodyPr>
          <a:lstStyle/>
          <a:p>
            <a:r>
              <a:rPr lang="en-GB" b="0" dirty="0" smtClean="0">
                <a:solidFill>
                  <a:srgbClr val="000000"/>
                </a:solidFill>
              </a:rPr>
              <a:t> </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1797" y="1881282"/>
            <a:ext cx="6591925" cy="3707957"/>
          </a:xfrm>
          <a:prstGeom prst="rect">
            <a:avLst/>
          </a:prstGeom>
        </p:spPr>
      </p:pic>
    </p:spTree>
    <p:extLst>
      <p:ext uri="{BB962C8B-B14F-4D97-AF65-F5344CB8AC3E}">
        <p14:creationId xmlns:p14="http://schemas.microsoft.com/office/powerpoint/2010/main" val="3031240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is a vs has a relationships  </a:t>
            </a:r>
            <a:endParaRPr lang="en-GB" dirty="0"/>
          </a:p>
        </p:txBody>
      </p:sp>
      <p:sp>
        <p:nvSpPr>
          <p:cNvPr id="9" name="Rectangle 8"/>
          <p:cNvSpPr/>
          <p:nvPr/>
        </p:nvSpPr>
        <p:spPr>
          <a:xfrm>
            <a:off x="396875" y="1621841"/>
            <a:ext cx="7772400" cy="3108543"/>
          </a:xfrm>
          <a:prstGeom prst="rect">
            <a:avLst/>
          </a:prstGeom>
        </p:spPr>
        <p:txBody>
          <a:bodyPr wrap="square">
            <a:spAutoFit/>
          </a:bodyPr>
          <a:lstStyle/>
          <a:p>
            <a:pPr algn="just"/>
            <a:r>
              <a:rPr lang="en-GB" dirty="0" smtClean="0">
                <a:solidFill>
                  <a:srgbClr val="0070C0"/>
                </a:solidFill>
                <a:latin typeface="+mn-lt"/>
              </a:rPr>
              <a:t>Isa </a:t>
            </a:r>
            <a:r>
              <a:rPr lang="en-GB" dirty="0" smtClean="0">
                <a:solidFill>
                  <a:srgbClr val="202124"/>
                </a:solidFill>
                <a:latin typeface="+mn-lt"/>
              </a:rPr>
              <a:t>refers to the type we have created e.g. </a:t>
            </a:r>
          </a:p>
          <a:p>
            <a:pPr algn="just"/>
            <a:r>
              <a:rPr lang="en-US" altLang="en-US" b="0" dirty="0" smtClean="0">
                <a:solidFill>
                  <a:srgbClr val="0000FF"/>
                </a:solidFill>
                <a:latin typeface="+mn-lt"/>
                <a:cs typeface="Courier New" panose="02070309020205020404" pitchFamily="49" charset="0"/>
              </a:rPr>
              <a:t> </a:t>
            </a:r>
            <a:r>
              <a:rPr lang="en-US" altLang="en-US" b="0" dirty="0">
                <a:solidFill>
                  <a:srgbClr val="0000FF"/>
                </a:solidFill>
                <a:latin typeface="Courier New" panose="02070309020205020404" pitchFamily="49" charset="0"/>
                <a:cs typeface="Courier New" panose="02070309020205020404" pitchFamily="49" charset="0"/>
              </a:rPr>
              <a:t>class</a:t>
            </a:r>
            <a:r>
              <a:rPr lang="en-US" altLang="en-US" b="0" dirty="0">
                <a:solidFill>
                  <a:srgbClr val="212529"/>
                </a:solidFill>
                <a:latin typeface="Courier New" panose="02070309020205020404" pitchFamily="49" charset="0"/>
                <a:cs typeface="Courier New" panose="02070309020205020404" pitchFamily="49" charset="0"/>
              </a:rPr>
              <a:t> Person </a:t>
            </a:r>
            <a:endParaRPr lang="en-GB" dirty="0" smtClean="0">
              <a:solidFill>
                <a:srgbClr val="202124"/>
              </a:solidFill>
              <a:latin typeface="Courier New" panose="02070309020205020404" pitchFamily="49" charset="0"/>
              <a:cs typeface="Courier New" panose="02070309020205020404" pitchFamily="49" charset="0"/>
            </a:endParaRPr>
          </a:p>
          <a:p>
            <a:pPr algn="just"/>
            <a:r>
              <a:rPr lang="en-GB" dirty="0" smtClean="0">
                <a:solidFill>
                  <a:srgbClr val="202124"/>
                </a:solidFill>
                <a:latin typeface="+mn-lt"/>
              </a:rPr>
              <a:t>  </a:t>
            </a:r>
          </a:p>
          <a:p>
            <a:pPr algn="just"/>
            <a:r>
              <a:rPr lang="en-GB" dirty="0" err="1" smtClean="0">
                <a:solidFill>
                  <a:srgbClr val="0070C0"/>
                </a:solidFill>
                <a:latin typeface="+mn-lt"/>
              </a:rPr>
              <a:t>Hasa</a:t>
            </a:r>
            <a:r>
              <a:rPr lang="en-GB" dirty="0" smtClean="0">
                <a:solidFill>
                  <a:srgbClr val="0070C0"/>
                </a:solidFill>
                <a:latin typeface="+mn-lt"/>
              </a:rPr>
              <a:t> </a:t>
            </a:r>
            <a:r>
              <a:rPr lang="en-GB" dirty="0" smtClean="0">
                <a:solidFill>
                  <a:srgbClr val="202124"/>
                </a:solidFill>
                <a:latin typeface="+mn-lt"/>
              </a:rPr>
              <a:t>refers to a property of the type and in the implementation</a:t>
            </a:r>
            <a:r>
              <a:rPr lang="en-GB" dirty="0">
                <a:solidFill>
                  <a:srgbClr val="202124"/>
                </a:solidFill>
                <a:latin typeface="+mn-lt"/>
              </a:rPr>
              <a:t>. </a:t>
            </a:r>
            <a:endParaRPr lang="en-GB" dirty="0" smtClean="0">
              <a:solidFill>
                <a:srgbClr val="202124"/>
              </a:solidFill>
              <a:latin typeface="+mn-lt"/>
            </a:endParaRPr>
          </a:p>
          <a:p>
            <a:pPr algn="just"/>
            <a:endParaRPr lang="en-GB" dirty="0" smtClean="0">
              <a:solidFill>
                <a:srgbClr val="202124"/>
              </a:solidFill>
              <a:latin typeface="+mn-lt"/>
            </a:endParaRPr>
          </a:p>
          <a:p>
            <a:pPr algn="just"/>
            <a:endParaRPr lang="en-GB" dirty="0">
              <a:latin typeface="+mn-lt"/>
            </a:endParaRPr>
          </a:p>
        </p:txBody>
      </p:sp>
      <p:sp>
        <p:nvSpPr>
          <p:cNvPr id="11" name="Rectangle 10"/>
          <p:cNvSpPr/>
          <p:nvPr/>
        </p:nvSpPr>
        <p:spPr>
          <a:xfrm>
            <a:off x="1231863" y="3985900"/>
            <a:ext cx="6102424" cy="523220"/>
          </a:xfrm>
          <a:prstGeom prst="rect">
            <a:avLst/>
          </a:prstGeom>
        </p:spPr>
        <p:txBody>
          <a:bodyPr wrap="square">
            <a:spAutoFit/>
          </a:bodyPr>
          <a:lstStyle/>
          <a:p>
            <a:r>
              <a:rPr lang="en-US" altLang="en-US" dirty="0">
                <a:solidFill>
                  <a:srgbClr val="212529"/>
                </a:solidFill>
                <a:latin typeface="Courier New" panose="02070309020205020404" pitchFamily="49" charset="0"/>
                <a:cs typeface="Courier New" panose="02070309020205020404" pitchFamily="49" charset="0"/>
              </a:rPr>
              <a:t> std</a:t>
            </a:r>
            <a:r>
              <a:rPr lang="en-US" altLang="en-US" dirty="0">
                <a:solidFill>
                  <a:srgbClr val="008080"/>
                </a:solidFill>
                <a:latin typeface="Courier New" panose="02070309020205020404" pitchFamily="49" charset="0"/>
                <a:cs typeface="Courier New" panose="02070309020205020404" pitchFamily="49" charset="0"/>
              </a:rPr>
              <a:t>::</a:t>
            </a:r>
            <a:r>
              <a:rPr lang="en-US" altLang="en-US" dirty="0">
                <a:solidFill>
                  <a:srgbClr val="007788"/>
                </a:solidFill>
                <a:latin typeface="Courier New" panose="02070309020205020404" pitchFamily="49" charset="0"/>
                <a:cs typeface="Courier New" panose="02070309020205020404" pitchFamily="49" charset="0"/>
              </a:rPr>
              <a:t>string</a:t>
            </a:r>
            <a:r>
              <a:rPr lang="en-US" altLang="en-US" dirty="0">
                <a:solidFill>
                  <a:srgbClr val="212529"/>
                </a:solidFill>
                <a:latin typeface="Courier New" panose="02070309020205020404" pitchFamily="49" charset="0"/>
                <a:cs typeface="Courier New" panose="02070309020205020404" pitchFamily="49" charset="0"/>
              </a:rPr>
              <a:t> strName</a:t>
            </a:r>
            <a:r>
              <a:rPr lang="en-US" altLang="en-US" dirty="0">
                <a:solidFill>
                  <a:srgbClr val="008080"/>
                </a:solidFill>
                <a:latin typeface="Courier New" panose="02070309020205020404" pitchFamily="49" charset="0"/>
                <a:cs typeface="Courier New" panose="02070309020205020404" pitchFamily="49" charset="0"/>
              </a:rPr>
              <a:t>;</a:t>
            </a:r>
            <a:r>
              <a:rPr lang="en-US" altLang="en-US" dirty="0">
                <a:solidFill>
                  <a:srgbClr val="212529"/>
                </a:solidFill>
                <a:latin typeface="Courier New" panose="02070309020205020404" pitchFamily="49" charset="0"/>
                <a:cs typeface="Courier New" panose="02070309020205020404" pitchFamily="49" charset="0"/>
              </a:rPr>
              <a:t> </a:t>
            </a:r>
            <a:endParaRPr lang="en-GB" dirty="0"/>
          </a:p>
        </p:txBody>
      </p:sp>
    </p:spTree>
    <p:extLst>
      <p:ext uri="{BB962C8B-B14F-4D97-AF65-F5344CB8AC3E}">
        <p14:creationId xmlns:p14="http://schemas.microsoft.com/office/powerpoint/2010/main" val="1031295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OOP </a:t>
            </a:r>
            <a:r>
              <a:rPr lang="en-GB" dirty="0"/>
              <a:t>–  </a:t>
            </a:r>
            <a:r>
              <a:rPr lang="en-GB" dirty="0" smtClean="0">
                <a:solidFill>
                  <a:schemeClr val="bg1"/>
                </a:solidFill>
              </a:rPr>
              <a:t>Data Abstraction</a:t>
            </a:r>
            <a:r>
              <a:rPr lang="en-GB" dirty="0">
                <a:solidFill>
                  <a:schemeClr val="bg1"/>
                </a:solidFill>
              </a:rPr>
              <a:t/>
            </a:r>
            <a:br>
              <a:rPr lang="en-GB" dirty="0">
                <a:solidFill>
                  <a:schemeClr val="bg1"/>
                </a:solidFill>
              </a:rPr>
            </a:br>
            <a:endParaRPr lang="en-GB" dirty="0"/>
          </a:p>
        </p:txBody>
      </p:sp>
      <p:sp>
        <p:nvSpPr>
          <p:cNvPr id="5" name="Rectangle 4"/>
          <p:cNvSpPr/>
          <p:nvPr/>
        </p:nvSpPr>
        <p:spPr>
          <a:xfrm>
            <a:off x="396875" y="1621841"/>
            <a:ext cx="7772400" cy="2246769"/>
          </a:xfrm>
          <a:prstGeom prst="rect">
            <a:avLst/>
          </a:prstGeom>
        </p:spPr>
        <p:txBody>
          <a:bodyPr wrap="square">
            <a:spAutoFit/>
          </a:bodyPr>
          <a:lstStyle/>
          <a:p>
            <a:pPr algn="just"/>
            <a:r>
              <a:rPr lang="en-GB" dirty="0">
                <a:solidFill>
                  <a:srgbClr val="0070C0"/>
                </a:solidFill>
                <a:latin typeface="arial" panose="020B0604020202020204" pitchFamily="34" charset="0"/>
              </a:rPr>
              <a:t>Data abstraction</a:t>
            </a:r>
            <a:r>
              <a:rPr lang="en-GB" dirty="0">
                <a:solidFill>
                  <a:srgbClr val="202124"/>
                </a:solidFill>
                <a:latin typeface="arial" panose="020B0604020202020204" pitchFamily="34" charset="0"/>
              </a:rPr>
              <a:t> refers to providing only essential information about the </a:t>
            </a:r>
            <a:r>
              <a:rPr lang="en-GB" dirty="0">
                <a:solidFill>
                  <a:srgbClr val="0070C0"/>
                </a:solidFill>
                <a:latin typeface="arial" panose="020B0604020202020204" pitchFamily="34" charset="0"/>
              </a:rPr>
              <a:t>data</a:t>
            </a:r>
            <a:r>
              <a:rPr lang="en-GB" dirty="0">
                <a:solidFill>
                  <a:srgbClr val="202124"/>
                </a:solidFill>
                <a:latin typeface="arial" panose="020B0604020202020204" pitchFamily="34" charset="0"/>
              </a:rPr>
              <a:t> to the outside world, hiding the background details or implementation. </a:t>
            </a:r>
            <a:endParaRPr lang="en-GB" dirty="0" smtClean="0">
              <a:solidFill>
                <a:srgbClr val="202124"/>
              </a:solidFill>
              <a:latin typeface="arial" panose="020B0604020202020204" pitchFamily="34" charset="0"/>
            </a:endParaRPr>
          </a:p>
          <a:p>
            <a:pPr algn="just"/>
            <a:endParaRPr lang="en-GB" dirty="0"/>
          </a:p>
        </p:txBody>
      </p:sp>
    </p:spTree>
    <p:extLst>
      <p:ext uri="{BB962C8B-B14F-4D97-AF65-F5344CB8AC3E}">
        <p14:creationId xmlns:p14="http://schemas.microsoft.com/office/powerpoint/2010/main" val="1976149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a:t>Introduction –  </a:t>
            </a:r>
            <a:r>
              <a:rPr lang="en-GB" dirty="0" smtClean="0">
                <a:solidFill>
                  <a:schemeClr val="bg1"/>
                </a:solidFill>
              </a:rPr>
              <a:t>SYLLABUS</a:t>
            </a:r>
            <a:endParaRPr lang="en-GB" dirty="0"/>
          </a:p>
        </p:txBody>
      </p:sp>
      <p:sp>
        <p:nvSpPr>
          <p:cNvPr id="2" name="Rectangle 1"/>
          <p:cNvSpPr/>
          <p:nvPr/>
        </p:nvSpPr>
        <p:spPr>
          <a:xfrm>
            <a:off x="396875" y="1619672"/>
            <a:ext cx="8279581" cy="2677656"/>
          </a:xfrm>
          <a:prstGeom prst="rect">
            <a:avLst/>
          </a:prstGeom>
        </p:spPr>
        <p:txBody>
          <a:bodyPr wrap="square">
            <a:spAutoFit/>
          </a:bodyPr>
          <a:lstStyle/>
          <a:p>
            <a:r>
              <a:rPr lang="en-GB" dirty="0" smtClean="0">
                <a:solidFill>
                  <a:schemeClr val="bg1"/>
                </a:solidFill>
              </a:rPr>
              <a:t>OBJECT-ORIENTED PROGRAMMING</a:t>
            </a:r>
            <a:endParaRPr lang="en-GB" dirty="0">
              <a:solidFill>
                <a:schemeClr val="bg1"/>
              </a:solidFill>
            </a:endParaRPr>
          </a:p>
          <a:p>
            <a:pPr>
              <a:buFont typeface="Arial" panose="020B0604020202020204" pitchFamily="34" charset="0"/>
              <a:buChar char="•"/>
            </a:pPr>
            <a:r>
              <a:rPr lang="en-GB" dirty="0">
                <a:solidFill>
                  <a:schemeClr val="bg1"/>
                </a:solidFill>
              </a:rPr>
              <a:t>Basics of object-oriented programming in C++</a:t>
            </a:r>
          </a:p>
          <a:p>
            <a:pPr>
              <a:buFont typeface="Arial" panose="020B0604020202020204" pitchFamily="34" charset="0"/>
              <a:buChar char="•"/>
            </a:pPr>
            <a:r>
              <a:rPr lang="en-GB" dirty="0">
                <a:solidFill>
                  <a:schemeClr val="bg1"/>
                </a:solidFill>
              </a:rPr>
              <a:t>STL Classes</a:t>
            </a:r>
          </a:p>
          <a:p>
            <a:pPr>
              <a:buFont typeface="Arial" panose="020B0604020202020204" pitchFamily="34" charset="0"/>
              <a:buChar char="•"/>
            </a:pPr>
            <a:r>
              <a:rPr lang="en-GB" dirty="0" smtClean="0">
                <a:solidFill>
                  <a:schemeClr val="bg1"/>
                </a:solidFill>
              </a:rPr>
              <a:t>Classes</a:t>
            </a:r>
            <a:endParaRPr lang="en-GB" dirty="0">
              <a:solidFill>
                <a:schemeClr val="bg1"/>
              </a:solidFill>
            </a:endParaRPr>
          </a:p>
          <a:p>
            <a:pPr>
              <a:buFont typeface="Arial" panose="020B0604020202020204" pitchFamily="34" charset="0"/>
              <a:buChar char="•"/>
            </a:pPr>
            <a:r>
              <a:rPr lang="en-GB" dirty="0">
                <a:solidFill>
                  <a:schemeClr val="bg1"/>
                </a:solidFill>
              </a:rPr>
              <a:t>Objects</a:t>
            </a:r>
          </a:p>
          <a:p>
            <a:pPr>
              <a:buFont typeface="Arial" panose="020B0604020202020204" pitchFamily="34" charset="0"/>
              <a:buChar char="•"/>
            </a:pPr>
            <a:r>
              <a:rPr lang="en-GB" dirty="0">
                <a:solidFill>
                  <a:schemeClr val="bg1"/>
                </a:solidFill>
              </a:rPr>
              <a:t>Inheritance or </a:t>
            </a:r>
            <a:r>
              <a:rPr lang="en-GB" dirty="0" smtClean="0">
                <a:solidFill>
                  <a:schemeClr val="bg1"/>
                </a:solidFill>
              </a:rPr>
              <a:t>Polymorphism</a:t>
            </a:r>
            <a:endParaRPr lang="en-GB" dirty="0">
              <a:solidFill>
                <a:schemeClr val="bg1"/>
              </a:solidFill>
            </a:endParaRPr>
          </a:p>
        </p:txBody>
      </p:sp>
    </p:spTree>
    <p:extLst>
      <p:ext uri="{BB962C8B-B14F-4D97-AF65-F5344CB8AC3E}">
        <p14:creationId xmlns:p14="http://schemas.microsoft.com/office/powerpoint/2010/main" val="2780161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96875" y="1618071"/>
            <a:ext cx="6083717"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Person </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double</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CalculateBMI </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private</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lvl="0"/>
            <a:r>
              <a:rPr lang="en-US" altLang="en-US" sz="2400" b="0" dirty="0" smtClean="0">
                <a:solidFill>
                  <a:srgbClr val="212529"/>
                </a:solidFill>
                <a:latin typeface="Courier New" panose="02070309020205020404" pitchFamily="49" charset="0"/>
                <a:cs typeface="Courier New" panose="02070309020205020404" pitchFamily="49" charset="0"/>
              </a:rPr>
              <a:t>     </a:t>
            </a:r>
            <a:r>
              <a:rPr lang="en-US" altLang="en-US" sz="2400" b="0" dirty="0">
                <a:solidFill>
                  <a:srgbClr val="212529"/>
                </a:solidFill>
                <a:latin typeface="Courier New" panose="02070309020205020404" pitchFamily="49" charset="0"/>
                <a:cs typeface="Courier New" panose="02070309020205020404" pitchFamily="49" charset="0"/>
              </a:rPr>
              <a:t>std</a:t>
            </a:r>
            <a:r>
              <a:rPr lang="en-US" altLang="en-US" sz="2400" b="0" dirty="0">
                <a:solidFill>
                  <a:srgbClr val="008080"/>
                </a:solidFill>
                <a:latin typeface="Courier New" panose="02070309020205020404" pitchFamily="49" charset="0"/>
                <a:cs typeface="Courier New" panose="02070309020205020404" pitchFamily="49" charset="0"/>
              </a:rPr>
              <a:t>::</a:t>
            </a:r>
            <a:r>
              <a:rPr lang="en-US" altLang="en-US" sz="2400" b="0" dirty="0">
                <a:solidFill>
                  <a:srgbClr val="007788"/>
                </a:solidFill>
                <a:latin typeface="Courier New" panose="02070309020205020404" pitchFamily="49" charset="0"/>
                <a:cs typeface="Courier New" panose="02070309020205020404" pitchFamily="49" charset="0"/>
              </a:rPr>
              <a:t>string</a:t>
            </a:r>
            <a:r>
              <a:rPr lang="en-US" altLang="en-US" sz="2400" b="0" dirty="0">
                <a:solidFill>
                  <a:srgbClr val="212529"/>
                </a:solidFill>
                <a:latin typeface="Courier New" panose="02070309020205020404" pitchFamily="49" charset="0"/>
                <a:cs typeface="Courier New" panose="02070309020205020404" pitchFamily="49" charset="0"/>
              </a:rPr>
              <a:t> strName</a:t>
            </a:r>
            <a:r>
              <a:rPr lang="en-US" altLang="en-US" sz="2400" b="0" dirty="0">
                <a:solidFill>
                  <a:srgbClr val="008080"/>
                </a:solidFill>
                <a:latin typeface="Courier New" panose="02070309020205020404" pitchFamily="49" charset="0"/>
                <a:cs typeface="Courier New" panose="02070309020205020404" pitchFamily="49" charset="0"/>
              </a:rPr>
              <a:t>;</a:t>
            </a:r>
            <a:r>
              <a:rPr lang="en-US" altLang="en-US" sz="2400" b="0" dirty="0">
                <a:solidFill>
                  <a:srgbClr val="212529"/>
                </a:solidFill>
                <a:latin typeface="Courier New" panose="02070309020205020404" pitchFamily="49" charset="0"/>
                <a:cs typeface="Courier New" panose="02070309020205020404" pitchFamily="49" charset="0"/>
              </a:rPr>
              <a:t> </a:t>
            </a:r>
          </a:p>
          <a:p>
            <a:pPr lvl="0"/>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a:solidFill>
                  <a:srgbClr val="0000FF"/>
                </a:solidFill>
                <a:latin typeface="Courier New" panose="02070309020205020404" pitchFamily="49" charset="0"/>
                <a:cs typeface="Courier New" panose="02070309020205020404" pitchFamily="49" charset="0"/>
              </a:rPr>
              <a:t>double</a:t>
            </a:r>
            <a:r>
              <a:rPr lang="en-US" altLang="en-US" sz="2400" b="0" dirty="0">
                <a:solidFill>
                  <a:srgbClr val="212529"/>
                </a:solidFill>
                <a:latin typeface="Courier New" panose="02070309020205020404" pitchFamily="49" charset="0"/>
                <a:cs typeface="Courier New" panose="02070309020205020404" pitchFamily="49" charset="0"/>
              </a:rPr>
              <a:t> height_m</a:t>
            </a:r>
            <a:r>
              <a:rPr lang="en-US" altLang="en-US" sz="2400" b="0" dirty="0">
                <a:solidFill>
                  <a:srgbClr val="008080"/>
                </a:solidFill>
                <a:latin typeface="Courier New" panose="02070309020205020404" pitchFamily="49" charset="0"/>
                <a:cs typeface="Courier New" panose="02070309020205020404" pitchFamily="49" charset="0"/>
              </a:rPr>
              <a:t>;</a:t>
            </a:r>
          </a:p>
          <a:p>
            <a:pPr lvl="0"/>
            <a:r>
              <a:rPr lang="en-US" altLang="en-US" sz="2400" b="0" dirty="0">
                <a:solidFill>
                  <a:srgbClr val="008080"/>
                </a:solidFill>
                <a:latin typeface="Courier New" panose="02070309020205020404" pitchFamily="49" charset="0"/>
                <a:cs typeface="Courier New" panose="02070309020205020404" pitchFamily="49" charset="0"/>
              </a:rPr>
              <a:t>    </a:t>
            </a: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a:solidFill>
                  <a:srgbClr val="0000FF"/>
                </a:solidFill>
                <a:latin typeface="Courier New" panose="02070309020205020404" pitchFamily="49" charset="0"/>
                <a:cs typeface="Courier New" panose="02070309020205020404" pitchFamily="49" charset="0"/>
              </a:rPr>
              <a:t>double</a:t>
            </a:r>
            <a:r>
              <a:rPr lang="en-US" altLang="en-US" sz="2400" b="0" dirty="0">
                <a:solidFill>
                  <a:srgbClr val="212529"/>
                </a:solidFill>
                <a:latin typeface="Courier New" panose="02070309020205020404" pitchFamily="49" charset="0"/>
                <a:cs typeface="Courier New" panose="02070309020205020404" pitchFamily="49" charset="0"/>
              </a:rPr>
              <a:t> weight_kg</a:t>
            </a:r>
            <a:r>
              <a:rPr lang="en-US" altLang="en-US" sz="2400" b="0" dirty="0">
                <a:solidFill>
                  <a:srgbClr val="008080"/>
                </a:solidFill>
                <a:latin typeface="Courier New" panose="02070309020205020404" pitchFamily="49" charset="0"/>
                <a:cs typeface="Courier New" panose="02070309020205020404" pitchFamily="49" charset="0"/>
              </a:rPr>
              <a:t>;</a:t>
            </a:r>
          </a:p>
          <a:p>
            <a:pPr lvl="0"/>
            <a:r>
              <a:rPr lang="en-US" altLang="en-US" sz="2400" b="0" dirty="0">
                <a:solidFill>
                  <a:srgbClr val="008080"/>
                </a:solidFill>
                <a:latin typeface="Courier New" panose="02070309020205020404" pitchFamily="49" charset="0"/>
                <a:cs typeface="Courier New" panose="02070309020205020404" pitchFamily="49" charset="0"/>
              </a:rPr>
              <a:t>     int</a:t>
            </a:r>
            <a:r>
              <a:rPr lang="en-US" altLang="en-US" sz="2400" b="0" dirty="0">
                <a:solidFill>
                  <a:srgbClr val="212529"/>
                </a:solidFill>
                <a:latin typeface="Courier New" panose="02070309020205020404" pitchFamily="49" charset="0"/>
                <a:cs typeface="Courier New" panose="02070309020205020404" pitchFamily="49" charset="0"/>
              </a:rPr>
              <a:t> iAge</a:t>
            </a:r>
            <a:r>
              <a:rPr lang="en-US" altLang="en-US" sz="2400" b="0" dirty="0" smtClean="0">
                <a:solidFill>
                  <a:srgbClr val="008080"/>
                </a:solidFill>
                <a:latin typeface="Courier New" panose="02070309020205020404" pitchFamily="49" charset="0"/>
                <a:cs typeface="Courier New" panose="02070309020205020404" pitchFamily="49" charset="0"/>
              </a:rPr>
              <a:t>;</a:t>
            </a:r>
          </a:p>
          <a:p>
            <a:pPr lvl="0"/>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endParaRPr>
          </a:p>
        </p:txBody>
      </p:sp>
      <p:sp>
        <p:nvSpPr>
          <p:cNvPr id="5" name="Title 1"/>
          <p:cNvSpPr txBox="1">
            <a:spLocks/>
          </p:cNvSpPr>
          <p:nvPr/>
        </p:nvSpPr>
        <p:spPr bwMode="auto">
          <a:xfrm>
            <a:off x="396875" y="26064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00">
                <a:solidFill>
                  <a:srgbClr val="7F1745"/>
                </a:solidFill>
                <a:latin typeface="Georgia"/>
                <a:ea typeface="ＭＳ Ｐゴシック" charset="0"/>
                <a:cs typeface="Georgia"/>
              </a:defRPr>
            </a:lvl1pPr>
            <a:lvl2pPr algn="l" rtl="0" eaLnBrk="1" fontAlgn="base" hangingPunct="1">
              <a:spcBef>
                <a:spcPct val="0"/>
              </a:spcBef>
              <a:spcAft>
                <a:spcPct val="0"/>
              </a:spcAft>
              <a:defRPr sz="4000">
                <a:solidFill>
                  <a:srgbClr val="7F1745"/>
                </a:solidFill>
                <a:latin typeface="Georgia" charset="0"/>
                <a:ea typeface="ＭＳ Ｐゴシック" charset="0"/>
                <a:cs typeface="Georgia" pitchFamily="18" charset="0"/>
              </a:defRPr>
            </a:lvl2pPr>
            <a:lvl3pPr algn="l" rtl="0" eaLnBrk="1" fontAlgn="base" hangingPunct="1">
              <a:spcBef>
                <a:spcPct val="0"/>
              </a:spcBef>
              <a:spcAft>
                <a:spcPct val="0"/>
              </a:spcAft>
              <a:defRPr sz="4000">
                <a:solidFill>
                  <a:srgbClr val="7F1745"/>
                </a:solidFill>
                <a:latin typeface="Georgia" charset="0"/>
                <a:ea typeface="ＭＳ Ｐゴシック" charset="0"/>
                <a:cs typeface="Georgia" pitchFamily="18" charset="0"/>
              </a:defRPr>
            </a:lvl3pPr>
            <a:lvl4pPr algn="l" rtl="0" eaLnBrk="1" fontAlgn="base" hangingPunct="1">
              <a:spcBef>
                <a:spcPct val="0"/>
              </a:spcBef>
              <a:spcAft>
                <a:spcPct val="0"/>
              </a:spcAft>
              <a:defRPr sz="4000">
                <a:solidFill>
                  <a:srgbClr val="7F1745"/>
                </a:solidFill>
                <a:latin typeface="Georgia" charset="0"/>
                <a:ea typeface="ＭＳ Ｐゴシック" charset="0"/>
                <a:cs typeface="Georgia" pitchFamily="18" charset="0"/>
              </a:defRPr>
            </a:lvl4pPr>
            <a:lvl5pPr algn="l" rtl="0" eaLnBrk="1" fontAlgn="base" hangingPunct="1">
              <a:spcBef>
                <a:spcPct val="0"/>
              </a:spcBef>
              <a:spcAft>
                <a:spcPct val="0"/>
              </a:spcAft>
              <a:defRPr sz="4000">
                <a:solidFill>
                  <a:srgbClr val="7F1745"/>
                </a:solidFill>
                <a:latin typeface="Georgia" charset="0"/>
                <a:ea typeface="ＭＳ Ｐゴシック" charset="0"/>
                <a:cs typeface="Georgia"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r>
              <a:rPr lang="en-GB" b="0" kern="0" smtClean="0"/>
              <a:t>OOP –  </a:t>
            </a:r>
            <a:r>
              <a:rPr lang="en-GB" b="0" kern="0" smtClean="0">
                <a:solidFill>
                  <a:schemeClr val="bg1"/>
                </a:solidFill>
              </a:rPr>
              <a:t>Data Abstraction and encapsulation</a:t>
            </a:r>
            <a:endParaRPr lang="en-GB" b="0" kern="0" dirty="0"/>
          </a:p>
        </p:txBody>
      </p:sp>
    </p:spTree>
    <p:extLst>
      <p:ext uri="{BB962C8B-B14F-4D97-AF65-F5344CB8AC3E}">
        <p14:creationId xmlns:p14="http://schemas.microsoft.com/office/powerpoint/2010/main" val="339751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260648"/>
            <a:ext cx="7772400" cy="1143000"/>
          </a:xfrm>
        </p:spPr>
        <p:txBody>
          <a:bodyPr/>
          <a:lstStyle/>
          <a:p>
            <a:r>
              <a:rPr lang="en-GB" dirty="0"/>
              <a:t>OOP –  </a:t>
            </a:r>
            <a:r>
              <a:rPr lang="en-GB" dirty="0">
                <a:solidFill>
                  <a:schemeClr val="bg1"/>
                </a:solidFill>
              </a:rPr>
              <a:t>Data </a:t>
            </a:r>
            <a:r>
              <a:rPr lang="en-GB" dirty="0" smtClean="0">
                <a:solidFill>
                  <a:schemeClr val="bg1"/>
                </a:solidFill>
              </a:rPr>
              <a:t>Abstraction and encapsulation</a:t>
            </a:r>
            <a:endParaRPr lang="en-GB" dirty="0"/>
          </a:p>
        </p:txBody>
      </p:sp>
      <p:sp>
        <p:nvSpPr>
          <p:cNvPr id="4" name="Rectangle 1"/>
          <p:cNvSpPr>
            <a:spLocks noChangeArrowheads="1"/>
          </p:cNvSpPr>
          <p:nvPr/>
        </p:nvSpPr>
        <p:spPr bwMode="auto">
          <a:xfrm>
            <a:off x="396875" y="1619672"/>
            <a:ext cx="8408007" cy="9079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Arial" panose="020B0604020202020204" pitchFamily="34" charset="0"/>
              <a:buChar char="•"/>
            </a:pPr>
            <a:r>
              <a:rPr lang="en-GB" dirty="0" smtClean="0">
                <a:solidFill>
                  <a:schemeClr val="bg1"/>
                </a:solidFill>
              </a:rPr>
              <a:t>How </a:t>
            </a:r>
            <a:r>
              <a:rPr lang="en-GB" dirty="0">
                <a:solidFill>
                  <a:schemeClr val="bg1"/>
                </a:solidFill>
              </a:rPr>
              <a:t>do we set or access private data?</a:t>
            </a:r>
          </a:p>
          <a:p>
            <a:pPr marL="457200" indent="-457200">
              <a:buFont typeface="Arial" panose="020B0604020202020204" pitchFamily="34" charset="0"/>
              <a:buChar char="•"/>
            </a:pPr>
            <a:r>
              <a:rPr lang="en-GB" dirty="0" smtClean="0">
                <a:solidFill>
                  <a:schemeClr val="bg1"/>
                </a:solidFill>
              </a:rPr>
              <a:t>We </a:t>
            </a:r>
            <a:r>
              <a:rPr lang="en-GB" dirty="0">
                <a:solidFill>
                  <a:schemeClr val="bg1"/>
                </a:solidFill>
              </a:rPr>
              <a:t>need to write public functions that do this</a:t>
            </a:r>
            <a:endParaRPr kumimoji="0" lang="en-US" altLang="en-US" sz="1800" i="0" u="none" strike="noStrike" cap="none" normalizeH="0" baseline="0" dirty="0" smtClean="0">
              <a:ln>
                <a:noFill/>
              </a:ln>
              <a:solidFill>
                <a:schemeClr val="bg1"/>
              </a:solidFill>
              <a:effectLst/>
            </a:endParaRPr>
          </a:p>
        </p:txBody>
      </p:sp>
      <p:sp>
        <p:nvSpPr>
          <p:cNvPr id="3" name="Rectangle 1"/>
          <p:cNvSpPr>
            <a:spLocks noChangeArrowheads="1"/>
          </p:cNvSpPr>
          <p:nvPr/>
        </p:nvSpPr>
        <p:spPr bwMode="auto">
          <a:xfrm>
            <a:off x="396875" y="2539130"/>
            <a:ext cx="7927170" cy="41088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Person </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lang="en-US" altLang="en-US" sz="2400" b="0" dirty="0">
                <a:solidFill>
                  <a:srgbClr val="212529"/>
                </a:solidFill>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double</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CalculateBMI </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008080"/>
                </a:solidFill>
                <a:latin typeface="Courier New" panose="02070309020205020404" pitchFamily="49" charset="0"/>
                <a:cs typeface="Courier New" panose="02070309020205020404" pitchFamily="49" charset="0"/>
              </a:rPr>
              <a:t> </a:t>
            </a:r>
            <a:r>
              <a:rPr lang="en-US" altLang="en-US" sz="2400" b="0" dirty="0" smtClean="0">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SetName</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string</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aName</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string</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GetName </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private</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008080"/>
                </a:solidFill>
                <a:latin typeface="Courier New" panose="02070309020205020404" pitchFamily="49" charset="0"/>
                <a:cs typeface="Courier New" panose="02070309020205020404" pitchFamily="49" charset="0"/>
              </a:rPr>
              <a:t> </a:t>
            </a:r>
            <a:r>
              <a:rPr lang="en-US" altLang="en-US" sz="2400" b="0" dirty="0" smtClean="0">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Most member variables will be here</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string</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str</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Name</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212529"/>
                </a:solidFill>
                <a:latin typeface="Courier New" panose="02070309020205020404" pitchFamily="49" charset="0"/>
                <a:cs typeface="Courier New" panose="02070309020205020404" pitchFamily="49" charset="0"/>
              </a:rPr>
              <a:t> </a:t>
            </a:r>
            <a:r>
              <a:rPr lang="en-US" altLang="en-US" sz="2400" b="0" dirty="0" smtClean="0">
                <a:solidFill>
                  <a:srgbClr val="212529"/>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9854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  </a:t>
            </a:r>
            <a:r>
              <a:rPr lang="en-GB" dirty="0" smtClean="0">
                <a:solidFill>
                  <a:schemeClr val="bg1"/>
                </a:solidFill>
              </a:rPr>
              <a:t>Encapsulation</a:t>
            </a:r>
            <a:endParaRPr lang="en-GB" dirty="0"/>
          </a:p>
        </p:txBody>
      </p:sp>
      <p:sp>
        <p:nvSpPr>
          <p:cNvPr id="4" name="Rectangle 1"/>
          <p:cNvSpPr>
            <a:spLocks noChangeArrowheads="1"/>
          </p:cNvSpPr>
          <p:nvPr/>
        </p:nvSpPr>
        <p:spPr bwMode="auto">
          <a:xfrm>
            <a:off x="396876" y="1554753"/>
            <a:ext cx="7772400" cy="49705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sz="2000" dirty="0">
                <a:solidFill>
                  <a:schemeClr val="bg1"/>
                </a:solidFill>
              </a:rPr>
              <a:t>It may seem cumbersome to write two functions to read </a:t>
            </a:r>
            <a:r>
              <a:rPr lang="en-GB" sz="2000" dirty="0" smtClean="0">
                <a:solidFill>
                  <a:schemeClr val="bg1"/>
                </a:solidFill>
              </a:rPr>
              <a:t>or write </a:t>
            </a:r>
            <a:r>
              <a:rPr lang="en-GB" sz="2000" dirty="0">
                <a:solidFill>
                  <a:schemeClr val="bg1"/>
                </a:solidFill>
              </a:rPr>
              <a:t>on private member data</a:t>
            </a:r>
          </a:p>
          <a:p>
            <a:pPr marL="457200" indent="-457200">
              <a:buFont typeface="Arial" panose="020B0604020202020204" pitchFamily="34" charset="0"/>
              <a:buChar char="•"/>
            </a:pPr>
            <a:r>
              <a:rPr lang="en-GB" sz="2000" dirty="0" smtClean="0">
                <a:solidFill>
                  <a:schemeClr val="bg1"/>
                </a:solidFill>
              </a:rPr>
              <a:t>However</a:t>
            </a:r>
            <a:r>
              <a:rPr lang="en-GB" sz="2000" dirty="0">
                <a:solidFill>
                  <a:schemeClr val="bg1"/>
                </a:solidFill>
              </a:rPr>
              <a:t>, for complex programs, this provides control </a:t>
            </a:r>
            <a:r>
              <a:rPr lang="en-GB" sz="2000" dirty="0" smtClean="0">
                <a:solidFill>
                  <a:schemeClr val="bg1"/>
                </a:solidFill>
              </a:rPr>
              <a:t>over what </a:t>
            </a:r>
            <a:r>
              <a:rPr lang="en-GB" sz="2000" dirty="0">
                <a:solidFill>
                  <a:schemeClr val="bg1"/>
                </a:solidFill>
              </a:rPr>
              <a:t>data may be accessed and </a:t>
            </a:r>
            <a:r>
              <a:rPr lang="en-GB" sz="2000" dirty="0" smtClean="0">
                <a:solidFill>
                  <a:schemeClr val="bg1"/>
                </a:solidFill>
              </a:rPr>
              <a:t>modified</a:t>
            </a:r>
            <a:endParaRPr lang="en-GB" sz="2000" dirty="0">
              <a:solidFill>
                <a:schemeClr val="bg1"/>
              </a:solidFill>
            </a:endParaRPr>
          </a:p>
          <a:p>
            <a:pPr marL="457200" indent="-457200">
              <a:buFont typeface="Arial" panose="020B0604020202020204" pitchFamily="34" charset="0"/>
              <a:buChar char="•"/>
            </a:pPr>
            <a:r>
              <a:rPr lang="en-GB" sz="2000" dirty="0" smtClean="0">
                <a:solidFill>
                  <a:schemeClr val="bg1"/>
                </a:solidFill>
              </a:rPr>
              <a:t>Functions </a:t>
            </a:r>
            <a:r>
              <a:rPr lang="en-GB" sz="2000" dirty="0">
                <a:solidFill>
                  <a:schemeClr val="bg1"/>
                </a:solidFill>
              </a:rPr>
              <a:t>that change member variables may also </a:t>
            </a:r>
            <a:r>
              <a:rPr lang="en-GB" sz="2000" dirty="0" smtClean="0">
                <a:solidFill>
                  <a:schemeClr val="bg1"/>
                </a:solidFill>
              </a:rPr>
              <a:t>provide checks</a:t>
            </a:r>
            <a:endParaRPr lang="en-GB" sz="2000" dirty="0">
              <a:solidFill>
                <a:schemeClr val="bg1"/>
              </a:solidFill>
            </a:endParaRPr>
          </a:p>
          <a:p>
            <a:pPr marL="457200" indent="-457200">
              <a:buFont typeface="Arial" panose="020B0604020202020204" pitchFamily="34" charset="0"/>
              <a:buChar char="•"/>
            </a:pPr>
            <a:r>
              <a:rPr lang="en-GB" sz="2000" dirty="0" smtClean="0">
                <a:solidFill>
                  <a:schemeClr val="bg1"/>
                </a:solidFill>
              </a:rPr>
              <a:t>There </a:t>
            </a:r>
            <a:r>
              <a:rPr lang="en-GB" sz="2000" dirty="0">
                <a:solidFill>
                  <a:schemeClr val="bg1"/>
                </a:solidFill>
              </a:rPr>
              <a:t>may be checks of mathematical consistency. </a:t>
            </a:r>
            <a:endParaRPr lang="en-GB" sz="2000" dirty="0" smtClean="0">
              <a:solidFill>
                <a:schemeClr val="bg1"/>
              </a:solidFill>
            </a:endParaRPr>
          </a:p>
          <a:p>
            <a:pPr marL="914400" lvl="1" indent="-457200">
              <a:buFont typeface="Arial" panose="020B0604020202020204" pitchFamily="34" charset="0"/>
              <a:buChar char="•"/>
            </a:pPr>
            <a:r>
              <a:rPr lang="en-GB" sz="2000" dirty="0" smtClean="0">
                <a:solidFill>
                  <a:schemeClr val="bg1"/>
                </a:solidFill>
              </a:rPr>
              <a:t>E.g</a:t>
            </a:r>
            <a:r>
              <a:rPr lang="en-GB" sz="2000" dirty="0">
                <a:solidFill>
                  <a:schemeClr val="bg1"/>
                </a:solidFill>
              </a:rPr>
              <a:t>. </a:t>
            </a:r>
            <a:r>
              <a:rPr lang="en-GB" sz="2000" dirty="0" smtClean="0">
                <a:solidFill>
                  <a:schemeClr val="bg1"/>
                </a:solidFill>
              </a:rPr>
              <a:t>that numbers </a:t>
            </a:r>
            <a:r>
              <a:rPr lang="en-GB" sz="2000" dirty="0">
                <a:solidFill>
                  <a:schemeClr val="bg1"/>
                </a:solidFill>
              </a:rPr>
              <a:t>such as strike or volatility of options are </a:t>
            </a:r>
            <a:r>
              <a:rPr lang="en-GB" sz="2000" dirty="0" smtClean="0">
                <a:solidFill>
                  <a:schemeClr val="bg1"/>
                </a:solidFill>
              </a:rPr>
              <a:t>positive numbers</a:t>
            </a:r>
            <a:endParaRPr lang="en-GB" sz="2000" dirty="0">
              <a:solidFill>
                <a:schemeClr val="bg1"/>
              </a:solidFill>
            </a:endParaRPr>
          </a:p>
          <a:p>
            <a:pPr marL="457200" indent="-457200">
              <a:buFont typeface="Arial" panose="020B0604020202020204" pitchFamily="34" charset="0"/>
              <a:buChar char="•"/>
            </a:pPr>
            <a:r>
              <a:rPr lang="en-GB" sz="2000" dirty="0" smtClean="0">
                <a:solidFill>
                  <a:schemeClr val="bg1"/>
                </a:solidFill>
              </a:rPr>
              <a:t>There </a:t>
            </a:r>
            <a:r>
              <a:rPr lang="en-GB" sz="2000" dirty="0">
                <a:solidFill>
                  <a:schemeClr val="bg1"/>
                </a:solidFill>
              </a:rPr>
              <a:t>may be additional checks or warnings for </a:t>
            </a:r>
            <a:r>
              <a:rPr lang="en-GB" sz="2000" dirty="0" smtClean="0">
                <a:solidFill>
                  <a:schemeClr val="bg1"/>
                </a:solidFill>
              </a:rPr>
              <a:t>financially reasonable </a:t>
            </a:r>
            <a:r>
              <a:rPr lang="en-GB" sz="2000" dirty="0">
                <a:solidFill>
                  <a:schemeClr val="bg1"/>
                </a:solidFill>
              </a:rPr>
              <a:t>values. </a:t>
            </a:r>
            <a:endParaRPr lang="en-GB" sz="2000" dirty="0" smtClean="0">
              <a:solidFill>
                <a:schemeClr val="bg1"/>
              </a:solidFill>
            </a:endParaRPr>
          </a:p>
          <a:p>
            <a:pPr marL="914400" lvl="1" indent="-457200">
              <a:buFont typeface="Arial" panose="020B0604020202020204" pitchFamily="34" charset="0"/>
              <a:buChar char="•"/>
            </a:pPr>
            <a:r>
              <a:rPr lang="en-GB" sz="2000" dirty="0" smtClean="0">
                <a:solidFill>
                  <a:schemeClr val="bg1"/>
                </a:solidFill>
              </a:rPr>
              <a:t>E.g</a:t>
            </a:r>
            <a:r>
              <a:rPr lang="en-GB" sz="2000" dirty="0">
                <a:solidFill>
                  <a:schemeClr val="bg1"/>
                </a:solidFill>
              </a:rPr>
              <a:t>. if a trader enters a single trade </a:t>
            </a:r>
            <a:r>
              <a:rPr lang="en-GB" sz="2000" dirty="0" smtClean="0">
                <a:solidFill>
                  <a:schemeClr val="bg1"/>
                </a:solidFill>
              </a:rPr>
              <a:t>valued billions </a:t>
            </a:r>
            <a:r>
              <a:rPr lang="en-GB" sz="2000" dirty="0">
                <a:solidFill>
                  <a:schemeClr val="bg1"/>
                </a:solidFill>
              </a:rPr>
              <a:t>of pounds, a warning may ask if the trader </a:t>
            </a:r>
            <a:r>
              <a:rPr lang="en-GB" sz="2000" dirty="0" smtClean="0">
                <a:solidFill>
                  <a:schemeClr val="bg1"/>
                </a:solidFill>
              </a:rPr>
              <a:t>really intended </a:t>
            </a:r>
            <a:r>
              <a:rPr lang="en-GB" sz="2000" dirty="0">
                <a:solidFill>
                  <a:schemeClr val="bg1"/>
                </a:solidFill>
              </a:rPr>
              <a:t>a trade of that </a:t>
            </a:r>
            <a:r>
              <a:rPr lang="en-GB" sz="2000" dirty="0" smtClean="0">
                <a:solidFill>
                  <a:schemeClr val="bg1"/>
                </a:solidFill>
              </a:rPr>
              <a:t>size</a:t>
            </a:r>
          </a:p>
          <a:p>
            <a:pPr marL="457200" indent="-457200">
              <a:buFont typeface="Arial" panose="020B0604020202020204" pitchFamily="34" charset="0"/>
              <a:buChar char="•"/>
            </a:pPr>
            <a:r>
              <a:rPr lang="en-GB" sz="2000" dirty="0" smtClean="0">
                <a:solidFill>
                  <a:schemeClr val="bg1"/>
                </a:solidFill>
              </a:rPr>
              <a:t>These can be implemented in get </a:t>
            </a:r>
            <a:r>
              <a:rPr lang="en-GB" sz="2000" dirty="0">
                <a:solidFill>
                  <a:schemeClr val="bg1"/>
                </a:solidFill>
              </a:rPr>
              <a:t>and set functions</a:t>
            </a:r>
          </a:p>
          <a:p>
            <a:endParaRPr lang="en-GB" sz="2000" dirty="0">
              <a:solidFill>
                <a:schemeClr val="bg1"/>
              </a:solidFill>
            </a:endParaRPr>
          </a:p>
        </p:txBody>
      </p:sp>
    </p:spTree>
    <p:extLst>
      <p:ext uri="{BB962C8B-B14F-4D97-AF65-F5344CB8AC3E}">
        <p14:creationId xmlns:p14="http://schemas.microsoft.com/office/powerpoint/2010/main" val="282718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a:t>
            </a:r>
            <a:r>
              <a:rPr lang="en-GB" dirty="0" smtClean="0">
                <a:solidFill>
                  <a:schemeClr val="bg1"/>
                </a:solidFill>
              </a:rPr>
              <a:t>Inheritance</a:t>
            </a:r>
            <a:r>
              <a:rPr lang="en-GB" dirty="0" smtClean="0"/>
              <a:t>  </a:t>
            </a:r>
            <a:endParaRPr lang="en-GB" dirty="0"/>
          </a:p>
        </p:txBody>
      </p:sp>
      <p:sp>
        <p:nvSpPr>
          <p:cNvPr id="4" name="Rectangle 1"/>
          <p:cNvSpPr>
            <a:spLocks noChangeArrowheads="1"/>
          </p:cNvSpPr>
          <p:nvPr/>
        </p:nvSpPr>
        <p:spPr bwMode="auto">
          <a:xfrm>
            <a:off x="396876" y="1847141"/>
            <a:ext cx="835158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sz="2400" dirty="0">
                <a:solidFill>
                  <a:schemeClr val="bg1"/>
                </a:solidFill>
              </a:rPr>
              <a:t>We implemented the class Person that contains some </a:t>
            </a:r>
            <a:r>
              <a:rPr lang="en-GB" sz="2400" dirty="0" smtClean="0">
                <a:solidFill>
                  <a:schemeClr val="bg1"/>
                </a:solidFill>
              </a:rPr>
              <a:t>basic features </a:t>
            </a:r>
            <a:r>
              <a:rPr lang="en-GB" sz="2400" dirty="0">
                <a:solidFill>
                  <a:schemeClr val="bg1"/>
                </a:solidFill>
              </a:rPr>
              <a:t>of a Person (weight, height etc)</a:t>
            </a:r>
          </a:p>
          <a:p>
            <a:pPr marL="342900" indent="-342900">
              <a:buFont typeface="Arial" panose="020B0604020202020204" pitchFamily="34" charset="0"/>
              <a:buChar char="•"/>
            </a:pPr>
            <a:r>
              <a:rPr lang="en-GB" sz="2400" dirty="0" smtClean="0">
                <a:solidFill>
                  <a:schemeClr val="bg1"/>
                </a:solidFill>
              </a:rPr>
              <a:t>If </a:t>
            </a:r>
            <a:r>
              <a:rPr lang="en-GB" sz="2400" dirty="0">
                <a:solidFill>
                  <a:schemeClr val="bg1"/>
                </a:solidFill>
              </a:rPr>
              <a:t>we want to write code representing Students, each </a:t>
            </a:r>
            <a:r>
              <a:rPr lang="en-GB" sz="2400" dirty="0" smtClean="0">
                <a:solidFill>
                  <a:schemeClr val="bg1"/>
                </a:solidFill>
              </a:rPr>
              <a:t>Student is </a:t>
            </a:r>
            <a:r>
              <a:rPr lang="en-GB" sz="2400" dirty="0">
                <a:solidFill>
                  <a:schemeClr val="bg1"/>
                </a:solidFill>
              </a:rPr>
              <a:t>obviously a Person, so also has a weight, height </a:t>
            </a:r>
            <a:r>
              <a:rPr lang="en-GB" sz="2400" dirty="0" smtClean="0">
                <a:solidFill>
                  <a:schemeClr val="bg1"/>
                </a:solidFill>
              </a:rPr>
              <a:t>etc.</a:t>
            </a:r>
            <a:endParaRPr lang="en-GB" sz="2400" dirty="0">
              <a:solidFill>
                <a:schemeClr val="bg1"/>
              </a:solidFill>
            </a:endParaRPr>
          </a:p>
          <a:p>
            <a:pPr marL="342900" indent="-342900">
              <a:buFont typeface="Arial" panose="020B0604020202020204" pitchFamily="34" charset="0"/>
              <a:buChar char="•"/>
            </a:pPr>
            <a:r>
              <a:rPr lang="en-GB" sz="2400" dirty="0" smtClean="0">
                <a:solidFill>
                  <a:schemeClr val="bg1"/>
                </a:solidFill>
              </a:rPr>
              <a:t>But </a:t>
            </a:r>
            <a:r>
              <a:rPr lang="en-GB" sz="2400" dirty="0">
                <a:solidFill>
                  <a:schemeClr val="bg1"/>
                </a:solidFill>
              </a:rPr>
              <a:t>a student has more features than an average person, </a:t>
            </a:r>
            <a:r>
              <a:rPr lang="en-GB" sz="2400" dirty="0" smtClean="0">
                <a:solidFill>
                  <a:schemeClr val="bg1"/>
                </a:solidFill>
              </a:rPr>
              <a:t>such as</a:t>
            </a:r>
            <a:r>
              <a:rPr lang="en-GB" sz="2400" dirty="0">
                <a:solidFill>
                  <a:schemeClr val="bg1"/>
                </a:solidFill>
              </a:rPr>
              <a:t>: their course, their modules etc</a:t>
            </a:r>
          </a:p>
          <a:p>
            <a:pPr marL="342900" indent="-342900">
              <a:buFont typeface="Arial" panose="020B0604020202020204" pitchFamily="34" charset="0"/>
              <a:buChar char="•"/>
            </a:pPr>
            <a:r>
              <a:rPr lang="en-GB" sz="2400" dirty="0" smtClean="0">
                <a:solidFill>
                  <a:schemeClr val="bg1"/>
                </a:solidFill>
              </a:rPr>
              <a:t>Inheritance </a:t>
            </a:r>
            <a:r>
              <a:rPr lang="en-GB" sz="2400" dirty="0">
                <a:solidFill>
                  <a:schemeClr val="bg1"/>
                </a:solidFill>
              </a:rPr>
              <a:t>allows us to </a:t>
            </a:r>
            <a:r>
              <a:rPr lang="en-GB" sz="2400" dirty="0" smtClean="0">
                <a:solidFill>
                  <a:schemeClr val="bg1"/>
                </a:solidFill>
              </a:rPr>
              <a:t>efficiently </a:t>
            </a:r>
            <a:r>
              <a:rPr lang="en-GB" sz="2400" dirty="0">
                <a:solidFill>
                  <a:schemeClr val="bg1"/>
                </a:solidFill>
              </a:rPr>
              <a:t>recycle and extend </a:t>
            </a:r>
            <a:r>
              <a:rPr lang="en-GB" sz="2400" dirty="0" smtClean="0">
                <a:solidFill>
                  <a:schemeClr val="bg1"/>
                </a:solidFill>
              </a:rPr>
              <a:t>code where </a:t>
            </a:r>
            <a:r>
              <a:rPr lang="en-GB" sz="2400" dirty="0">
                <a:solidFill>
                  <a:schemeClr val="bg1"/>
                </a:solidFill>
              </a:rPr>
              <a:t>we have dependencies similar to those between </a:t>
            </a:r>
            <a:r>
              <a:rPr lang="en-GB" sz="2400" dirty="0" smtClean="0">
                <a:solidFill>
                  <a:schemeClr val="bg1"/>
                </a:solidFill>
              </a:rPr>
              <a:t>Person and Student</a:t>
            </a:r>
          </a:p>
          <a:p>
            <a:endParaRPr lang="en-GB" sz="2400" dirty="0">
              <a:solidFill>
                <a:schemeClr val="bg1"/>
              </a:solidFill>
            </a:endParaRPr>
          </a:p>
          <a:p>
            <a:endParaRPr lang="en-GB" sz="1800" dirty="0">
              <a:solidFill>
                <a:schemeClr val="bg1"/>
              </a:solidFill>
            </a:endParaRPr>
          </a:p>
        </p:txBody>
      </p:sp>
    </p:spTree>
    <p:extLst>
      <p:ext uri="{BB962C8B-B14F-4D97-AF65-F5344CB8AC3E}">
        <p14:creationId xmlns:p14="http://schemas.microsoft.com/office/powerpoint/2010/main" val="70103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a:t>
            </a:r>
            <a:r>
              <a:rPr lang="en-GB" dirty="0" smtClean="0">
                <a:solidFill>
                  <a:schemeClr val="bg1"/>
                </a:solidFill>
              </a:rPr>
              <a:t>Inheritance</a:t>
            </a:r>
            <a:r>
              <a:rPr lang="en-GB" dirty="0" smtClean="0"/>
              <a:t>  </a:t>
            </a:r>
            <a:endParaRPr lang="en-GB" dirty="0"/>
          </a:p>
        </p:txBody>
      </p:sp>
      <p:sp>
        <p:nvSpPr>
          <p:cNvPr id="3" name="Oval 2"/>
          <p:cNvSpPr/>
          <p:nvPr/>
        </p:nvSpPr>
        <p:spPr bwMode="auto">
          <a:xfrm>
            <a:off x="683568" y="3501008"/>
            <a:ext cx="2160240" cy="1296144"/>
          </a:xfrm>
          <a:prstGeom prst="ellipse">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1"/>
                </a:solidFill>
                <a:effectLst/>
                <a:latin typeface="Arial" charset="0"/>
              </a:rPr>
              <a:t>Student</a:t>
            </a:r>
          </a:p>
        </p:txBody>
      </p:sp>
      <p:sp>
        <p:nvSpPr>
          <p:cNvPr id="6" name="Oval 5"/>
          <p:cNvSpPr/>
          <p:nvPr/>
        </p:nvSpPr>
        <p:spPr bwMode="auto">
          <a:xfrm>
            <a:off x="4427984" y="3501008"/>
            <a:ext cx="2448272" cy="1296144"/>
          </a:xfrm>
          <a:prstGeom prst="ellipse">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1"/>
                </a:solidFill>
                <a:effectLst/>
                <a:latin typeface="Arial" charset="0"/>
              </a:rPr>
              <a:t>Teacher</a:t>
            </a:r>
          </a:p>
        </p:txBody>
      </p:sp>
      <p:sp>
        <p:nvSpPr>
          <p:cNvPr id="7" name="Oval 6"/>
          <p:cNvSpPr/>
          <p:nvPr/>
        </p:nvSpPr>
        <p:spPr bwMode="auto">
          <a:xfrm>
            <a:off x="1763688" y="1542470"/>
            <a:ext cx="4824536" cy="1659291"/>
          </a:xfrm>
          <a:prstGeom prst="ellipse">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tx1"/>
                </a:solidFill>
                <a:effectLst/>
                <a:latin typeface="Arial" charset="0"/>
              </a:rPr>
              <a:t>Person</a:t>
            </a:r>
          </a:p>
        </p:txBody>
      </p:sp>
      <p:sp>
        <p:nvSpPr>
          <p:cNvPr id="8" name="Right Arrow 7"/>
          <p:cNvSpPr/>
          <p:nvPr/>
        </p:nvSpPr>
        <p:spPr bwMode="auto">
          <a:xfrm rot="18249533">
            <a:off x="2310510" y="3171132"/>
            <a:ext cx="1179554" cy="45543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3600" b="1" i="0" u="none" strike="noStrike" cap="none" normalizeH="0" baseline="0" dirty="0" smtClean="0">
                <a:ln>
                  <a:noFill/>
                </a:ln>
                <a:solidFill>
                  <a:schemeClr val="bg1"/>
                </a:solidFill>
                <a:effectLst/>
                <a:latin typeface="Arial" charset="0"/>
              </a:rPr>
              <a:t>Is a </a:t>
            </a:r>
          </a:p>
        </p:txBody>
      </p:sp>
      <p:sp>
        <p:nvSpPr>
          <p:cNvPr id="10" name="Right Arrow 9"/>
          <p:cNvSpPr/>
          <p:nvPr/>
        </p:nvSpPr>
        <p:spPr bwMode="auto">
          <a:xfrm rot="13629584">
            <a:off x="3611436" y="3193203"/>
            <a:ext cx="1315231" cy="5842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3600" b="1" i="0" u="none" strike="noStrike" cap="none" normalizeH="0" baseline="0" dirty="0" smtClean="0">
                <a:ln>
                  <a:noFill/>
                </a:ln>
                <a:solidFill>
                  <a:schemeClr val="bg1"/>
                </a:solidFill>
                <a:effectLst/>
                <a:latin typeface="Arial" charset="0"/>
              </a:rPr>
              <a:t>I</a:t>
            </a:r>
          </a:p>
        </p:txBody>
      </p:sp>
      <p:sp>
        <p:nvSpPr>
          <p:cNvPr id="11" name="Rectangle 10"/>
          <p:cNvSpPr/>
          <p:nvPr/>
        </p:nvSpPr>
        <p:spPr>
          <a:xfrm>
            <a:off x="1879190" y="2216210"/>
            <a:ext cx="6102424" cy="523220"/>
          </a:xfrm>
          <a:prstGeom prst="rect">
            <a:avLst/>
          </a:prstGeom>
        </p:spPr>
        <p:txBody>
          <a:bodyPr wrap="square">
            <a:spAutoFit/>
          </a:bodyPr>
          <a:lstStyle/>
          <a:p>
            <a:r>
              <a:rPr lang="en-US" altLang="en-US" dirty="0">
                <a:solidFill>
                  <a:srgbClr val="212529"/>
                </a:solidFill>
                <a:latin typeface="Courier New" panose="02070309020205020404" pitchFamily="49" charset="0"/>
                <a:cs typeface="Courier New" panose="02070309020205020404" pitchFamily="49" charset="0"/>
              </a:rPr>
              <a:t> std</a:t>
            </a:r>
            <a:r>
              <a:rPr lang="en-US" altLang="en-US" dirty="0">
                <a:solidFill>
                  <a:srgbClr val="008080"/>
                </a:solidFill>
                <a:latin typeface="Courier New" panose="02070309020205020404" pitchFamily="49" charset="0"/>
                <a:cs typeface="Courier New" panose="02070309020205020404" pitchFamily="49" charset="0"/>
              </a:rPr>
              <a:t>::</a:t>
            </a:r>
            <a:r>
              <a:rPr lang="en-US" altLang="en-US" dirty="0">
                <a:solidFill>
                  <a:srgbClr val="007788"/>
                </a:solidFill>
                <a:latin typeface="Courier New" panose="02070309020205020404" pitchFamily="49" charset="0"/>
                <a:cs typeface="Courier New" panose="02070309020205020404" pitchFamily="49" charset="0"/>
              </a:rPr>
              <a:t>string</a:t>
            </a:r>
            <a:r>
              <a:rPr lang="en-US" altLang="en-US" dirty="0">
                <a:solidFill>
                  <a:srgbClr val="212529"/>
                </a:solidFill>
                <a:latin typeface="Courier New" panose="02070309020205020404" pitchFamily="49" charset="0"/>
                <a:cs typeface="Courier New" panose="02070309020205020404" pitchFamily="49" charset="0"/>
              </a:rPr>
              <a:t> strName</a:t>
            </a:r>
            <a:r>
              <a:rPr lang="en-US" altLang="en-US" dirty="0">
                <a:solidFill>
                  <a:srgbClr val="008080"/>
                </a:solidFill>
                <a:latin typeface="Courier New" panose="02070309020205020404" pitchFamily="49" charset="0"/>
                <a:cs typeface="Courier New" panose="02070309020205020404" pitchFamily="49" charset="0"/>
              </a:rPr>
              <a:t>;</a:t>
            </a:r>
            <a:r>
              <a:rPr lang="en-US" altLang="en-US" dirty="0">
                <a:solidFill>
                  <a:srgbClr val="212529"/>
                </a:solidFill>
                <a:latin typeface="Courier New" panose="02070309020205020404" pitchFamily="49" charset="0"/>
                <a:cs typeface="Courier New" panose="02070309020205020404" pitchFamily="49" charset="0"/>
              </a:rPr>
              <a:t> </a:t>
            </a:r>
            <a:endParaRPr lang="en-GB" dirty="0"/>
          </a:p>
        </p:txBody>
      </p:sp>
    </p:spTree>
    <p:extLst>
      <p:ext uri="{BB962C8B-B14F-4D97-AF65-F5344CB8AC3E}">
        <p14:creationId xmlns:p14="http://schemas.microsoft.com/office/powerpoint/2010/main" val="138289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a:t>
            </a:r>
            <a:r>
              <a:rPr lang="en-GB" dirty="0" smtClean="0">
                <a:solidFill>
                  <a:schemeClr val="bg1"/>
                </a:solidFill>
              </a:rPr>
              <a:t>Inheritance</a:t>
            </a:r>
            <a:r>
              <a:rPr lang="en-GB" dirty="0" smtClean="0"/>
              <a:t>  </a:t>
            </a:r>
            <a:endParaRPr lang="en-GB" dirty="0"/>
          </a:p>
        </p:txBody>
      </p:sp>
      <p:sp>
        <p:nvSpPr>
          <p:cNvPr id="4" name="Rectangle 1"/>
          <p:cNvSpPr>
            <a:spLocks noChangeArrowheads="1"/>
          </p:cNvSpPr>
          <p:nvPr/>
        </p:nvSpPr>
        <p:spPr bwMode="auto">
          <a:xfrm>
            <a:off x="396875" y="1619672"/>
            <a:ext cx="5715026" cy="26314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Student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Person </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008000"/>
                </a:solidFill>
                <a:latin typeface="Courier New" panose="02070309020205020404" pitchFamily="49" charset="0"/>
                <a:cs typeface="Courier New" panose="02070309020205020404" pitchFamily="49" charset="0"/>
              </a:rPr>
              <a:t> </a:t>
            </a:r>
            <a:r>
              <a:rPr lang="en-US" altLang="en-US" sz="2400" b="0" dirty="0" smtClean="0">
                <a:solidFill>
                  <a:srgbClr val="008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0" dirty="0">
              <a:solidFill>
                <a:srgbClr val="212529"/>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Teacher</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Person </a:t>
            </a: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96875" y="4437112"/>
            <a:ext cx="7772400" cy="2246769"/>
          </a:xfrm>
          <a:prstGeom prst="rect">
            <a:avLst/>
          </a:prstGeom>
          <a:solidFill>
            <a:srgbClr val="FFFFFE"/>
          </a:solidFill>
        </p:spPr>
        <p:txBody>
          <a:bodyPr wrap="square">
            <a:spAutoFit/>
          </a:bodyPr>
          <a:lstStyle/>
          <a:p>
            <a:r>
              <a:rPr lang="en-GB" dirty="0" smtClean="0">
                <a:solidFill>
                  <a:schemeClr val="bg1"/>
                </a:solidFill>
                <a:latin typeface="+mn-lt"/>
              </a:rPr>
              <a:t>Inherited code is easier to maintain and extend: If a bug in Person is fixed, the same bug will be fixed for Student and Teacher. If we extend Person, we automatically extend</a:t>
            </a:r>
          </a:p>
          <a:p>
            <a:r>
              <a:rPr lang="en-GB" dirty="0" smtClean="0">
                <a:solidFill>
                  <a:schemeClr val="bg1"/>
                </a:solidFill>
                <a:latin typeface="+mn-lt"/>
              </a:rPr>
              <a:t>Student and Teacher.</a:t>
            </a:r>
            <a:endParaRPr lang="en-GB" dirty="0">
              <a:solidFill>
                <a:schemeClr val="bg1"/>
              </a:solidFill>
              <a:latin typeface="+mn-lt"/>
            </a:endParaRPr>
          </a:p>
        </p:txBody>
      </p:sp>
    </p:spTree>
    <p:extLst>
      <p:ext uri="{BB962C8B-B14F-4D97-AF65-F5344CB8AC3E}">
        <p14:creationId xmlns:p14="http://schemas.microsoft.com/office/powerpoint/2010/main" val="3011508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a:t>
            </a:r>
            <a:r>
              <a:rPr lang="en-GB" dirty="0" smtClean="0">
                <a:solidFill>
                  <a:schemeClr val="bg1"/>
                </a:solidFill>
              </a:rPr>
              <a:t>Inheritance</a:t>
            </a:r>
            <a:r>
              <a:rPr lang="en-GB" dirty="0" smtClean="0"/>
              <a:t>  </a:t>
            </a:r>
            <a:endParaRPr lang="en-GB" dirty="0"/>
          </a:p>
        </p:txBody>
      </p:sp>
      <p:sp>
        <p:nvSpPr>
          <p:cNvPr id="5" name="Rectangle 4"/>
          <p:cNvSpPr/>
          <p:nvPr/>
        </p:nvSpPr>
        <p:spPr>
          <a:xfrm>
            <a:off x="396875" y="1592885"/>
            <a:ext cx="7772400" cy="4893647"/>
          </a:xfrm>
          <a:prstGeom prst="rect">
            <a:avLst/>
          </a:prstGeom>
          <a:solidFill>
            <a:srgbClr val="FFFFFE"/>
          </a:solidFill>
        </p:spPr>
        <p:txBody>
          <a:bodyPr wrap="square">
            <a:spAutoFit/>
          </a:bodyPr>
          <a:lstStyle/>
          <a:p>
            <a:r>
              <a:rPr lang="en-GB" sz="2400" dirty="0">
                <a:solidFill>
                  <a:schemeClr val="bg1"/>
                </a:solidFill>
              </a:rPr>
              <a:t>Write a class Student that derives from </a:t>
            </a:r>
            <a:r>
              <a:rPr lang="en-GB" sz="2400" dirty="0" smtClean="0">
                <a:solidFill>
                  <a:schemeClr val="bg1"/>
                </a:solidFill>
              </a:rPr>
              <a:t>person </a:t>
            </a:r>
          </a:p>
          <a:p>
            <a:endParaRPr lang="en-GB" sz="2400" dirty="0" smtClean="0">
              <a:solidFill>
                <a:schemeClr val="bg1"/>
              </a:solidFill>
            </a:endParaRPr>
          </a:p>
          <a:p>
            <a:endParaRPr lang="en-GB" sz="2400" dirty="0" smtClean="0">
              <a:solidFill>
                <a:schemeClr val="bg1"/>
              </a:solidFill>
            </a:endParaRPr>
          </a:p>
          <a:p>
            <a:endParaRPr lang="en-GB" sz="2400" dirty="0">
              <a:solidFill>
                <a:schemeClr val="bg1"/>
              </a:solidFill>
            </a:endParaRPr>
          </a:p>
          <a:p>
            <a:endParaRPr lang="en-GB" sz="2400" dirty="0">
              <a:solidFill>
                <a:schemeClr val="bg1"/>
              </a:solidFill>
            </a:endParaRPr>
          </a:p>
          <a:p>
            <a:endParaRPr lang="en-GB" sz="2400" dirty="0" smtClean="0">
              <a:solidFill>
                <a:schemeClr val="bg1"/>
              </a:solidFill>
            </a:endParaRPr>
          </a:p>
          <a:p>
            <a:endParaRPr lang="en-GB" sz="2400" dirty="0">
              <a:solidFill>
                <a:schemeClr val="bg1"/>
              </a:solidFill>
            </a:endParaRPr>
          </a:p>
          <a:p>
            <a:endParaRPr lang="en-GB" sz="2400" dirty="0">
              <a:solidFill>
                <a:schemeClr val="bg1"/>
              </a:solidFill>
            </a:endParaRPr>
          </a:p>
          <a:p>
            <a:pPr marL="457200" indent="-457200">
              <a:buFont typeface="Arial" panose="020B0604020202020204" pitchFamily="34" charset="0"/>
              <a:buChar char="•"/>
            </a:pPr>
            <a:r>
              <a:rPr lang="en-GB" sz="2400" dirty="0" smtClean="0">
                <a:solidFill>
                  <a:srgbClr val="00B050"/>
                </a:solidFill>
              </a:rPr>
              <a:t>Convince </a:t>
            </a:r>
            <a:r>
              <a:rPr lang="en-GB" sz="2400" dirty="0">
                <a:solidFill>
                  <a:srgbClr val="00B050"/>
                </a:solidFill>
              </a:rPr>
              <a:t>yourself that in main, an object of type Student </a:t>
            </a:r>
            <a:r>
              <a:rPr lang="en-GB" sz="2400" dirty="0" smtClean="0">
                <a:solidFill>
                  <a:srgbClr val="00B050"/>
                </a:solidFill>
              </a:rPr>
              <a:t>can access </a:t>
            </a:r>
            <a:r>
              <a:rPr lang="en-GB" sz="2400" dirty="0">
                <a:solidFill>
                  <a:srgbClr val="00B050"/>
                </a:solidFill>
              </a:rPr>
              <a:t>public member data and functions from the </a:t>
            </a:r>
            <a:r>
              <a:rPr lang="en-GB" sz="2400" dirty="0" smtClean="0">
                <a:solidFill>
                  <a:srgbClr val="00B050"/>
                </a:solidFill>
              </a:rPr>
              <a:t>class Person</a:t>
            </a:r>
            <a:r>
              <a:rPr lang="en-GB" sz="2400" dirty="0">
                <a:solidFill>
                  <a:srgbClr val="00B050"/>
                </a:solidFill>
              </a:rPr>
              <a:t>. Write accessor functions for the new data in </a:t>
            </a:r>
            <a:r>
              <a:rPr lang="en-GB" sz="2400" dirty="0" smtClean="0">
                <a:solidFill>
                  <a:srgbClr val="00B050"/>
                </a:solidFill>
              </a:rPr>
              <a:t>the Student </a:t>
            </a:r>
            <a:r>
              <a:rPr lang="en-GB" sz="2400" dirty="0">
                <a:solidFill>
                  <a:srgbClr val="00B050"/>
                </a:solidFill>
              </a:rPr>
              <a:t>class </a:t>
            </a:r>
            <a:r>
              <a:rPr lang="en-GB" sz="2400" dirty="0" smtClean="0">
                <a:solidFill>
                  <a:srgbClr val="00B050"/>
                </a:solidFill>
              </a:rPr>
              <a:t>(</a:t>
            </a:r>
            <a:r>
              <a:rPr lang="en-GB" sz="2400" dirty="0" err="1" smtClean="0">
                <a:solidFill>
                  <a:srgbClr val="00B050"/>
                </a:solidFill>
              </a:rPr>
              <a:t>strUniversity</a:t>
            </a:r>
            <a:r>
              <a:rPr lang="en-GB" sz="2400" dirty="0">
                <a:solidFill>
                  <a:srgbClr val="00B050"/>
                </a:solidFill>
              </a:rPr>
              <a:t>, etc</a:t>
            </a:r>
            <a:r>
              <a:rPr lang="en-GB" sz="2400" dirty="0" smtClean="0">
                <a:solidFill>
                  <a:srgbClr val="00B050"/>
                </a:solidFill>
              </a:rPr>
              <a:t>)</a:t>
            </a:r>
            <a:endParaRPr lang="en-GB" sz="2400" dirty="0">
              <a:solidFill>
                <a:srgbClr val="00B050"/>
              </a:solidFill>
            </a:endParaRPr>
          </a:p>
        </p:txBody>
      </p:sp>
      <p:sp>
        <p:nvSpPr>
          <p:cNvPr id="3" name="Rectangle 1"/>
          <p:cNvSpPr>
            <a:spLocks noChangeArrowheads="1"/>
          </p:cNvSpPr>
          <p:nvPr/>
        </p:nvSpPr>
        <p:spPr bwMode="auto">
          <a:xfrm>
            <a:off x="406925" y="2204864"/>
            <a:ext cx="6250429" cy="22621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Student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Person </a:t>
            </a: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008000"/>
                </a:solidFill>
                <a:latin typeface="Courier New" panose="02070309020205020404" pitchFamily="49" charset="0"/>
                <a:cs typeface="Courier New" panose="02070309020205020404" pitchFamily="49" charset="0"/>
              </a:rPr>
              <a:t> </a:t>
            </a:r>
            <a:r>
              <a:rPr lang="en-US" altLang="en-US" sz="1800" b="0" dirty="0" smtClean="0">
                <a:solidFill>
                  <a:srgbClr val="008000"/>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008080"/>
                </a:solidFill>
                <a:latin typeface="Courier New" panose="02070309020205020404" pitchFamily="49" charset="0"/>
                <a:cs typeface="Courier New" panose="02070309020205020404" pitchFamily="49" charset="0"/>
              </a:rPr>
              <a:t> </a:t>
            </a:r>
            <a:r>
              <a:rPr lang="en-US" altLang="en-US" sz="1800" b="0" dirty="0" smtClean="0">
                <a:solidFill>
                  <a:srgbClr val="008080"/>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SportsAssignment</a:t>
            </a: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800" b="0" dirty="0" smtClean="0">
                <a:solidFill>
                  <a:srgbClr val="212529"/>
                </a:solidFill>
                <a:latin typeface="Courier New" panose="02070309020205020404" pitchFamily="49" charset="0"/>
                <a:cs typeface="Courier New" panose="02070309020205020404" pitchFamily="49" charset="0"/>
              </a:rPr>
              <a:t>v</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oid</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private</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string</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str</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University</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008080"/>
                </a:solidFill>
                <a:latin typeface="Courier New" panose="02070309020205020404" pitchFamily="49" charset="0"/>
                <a:cs typeface="Courier New" panose="02070309020205020404" pitchFamily="49" charset="0"/>
              </a:rPr>
              <a:t> </a:t>
            </a:r>
            <a:r>
              <a:rPr lang="en-US" altLang="en-US" sz="1800" b="0" dirty="0" smtClean="0">
                <a:solidFill>
                  <a:srgbClr val="008080"/>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std</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string</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str</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Subject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vector</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string</a:t>
            </a:r>
            <a:r>
              <a:rPr kumimoji="0" lang="en-US" altLang="en-US" sz="18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Modules</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4504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a:t>
            </a:r>
            <a:r>
              <a:rPr lang="en-GB" dirty="0" smtClean="0">
                <a:solidFill>
                  <a:schemeClr val="bg1"/>
                </a:solidFill>
              </a:rPr>
              <a:t>Inheritance</a:t>
            </a:r>
            <a:r>
              <a:rPr lang="en-GB" dirty="0" smtClean="0"/>
              <a:t>  </a:t>
            </a:r>
            <a:endParaRPr lang="en-GB" dirty="0"/>
          </a:p>
        </p:txBody>
      </p:sp>
      <p:sp>
        <p:nvSpPr>
          <p:cNvPr id="5" name="Rectangle 4"/>
          <p:cNvSpPr/>
          <p:nvPr/>
        </p:nvSpPr>
        <p:spPr>
          <a:xfrm>
            <a:off x="396875" y="1592885"/>
            <a:ext cx="7772400" cy="3970318"/>
          </a:xfrm>
          <a:prstGeom prst="rect">
            <a:avLst/>
          </a:prstGeom>
          <a:solidFill>
            <a:srgbClr val="FFFFFE"/>
          </a:solidFill>
        </p:spPr>
        <p:txBody>
          <a:bodyPr wrap="square">
            <a:spAutoFit/>
          </a:bodyPr>
          <a:lstStyle/>
          <a:p>
            <a:r>
              <a:rPr lang="en-GB" dirty="0" smtClean="0">
                <a:solidFill>
                  <a:schemeClr val="bg1"/>
                </a:solidFill>
              </a:rPr>
              <a:t>Implement </a:t>
            </a:r>
            <a:r>
              <a:rPr lang="en-GB" dirty="0">
                <a:solidFill>
                  <a:schemeClr val="bg1"/>
                </a:solidFill>
              </a:rPr>
              <a:t>the </a:t>
            </a:r>
            <a:r>
              <a:rPr lang="en-GB" dirty="0" smtClean="0">
                <a:solidFill>
                  <a:schemeClr val="bg1"/>
                </a:solidFill>
              </a:rPr>
              <a:t>function </a:t>
            </a:r>
            <a:r>
              <a:rPr lang="en-GB" dirty="0" smtClean="0">
                <a:solidFill>
                  <a:schemeClr val="bg1"/>
                </a:solidFill>
                <a:latin typeface="Courier New" panose="02070309020205020404" pitchFamily="49" charset="0"/>
                <a:cs typeface="Courier New" panose="02070309020205020404" pitchFamily="49" charset="0"/>
              </a:rPr>
              <a:t>SportsAssignment</a:t>
            </a:r>
            <a:r>
              <a:rPr lang="en-GB" dirty="0" smtClean="0">
                <a:solidFill>
                  <a:schemeClr val="bg1"/>
                </a:solidFill>
              </a:rPr>
              <a:t> </a:t>
            </a:r>
            <a:r>
              <a:rPr lang="en-GB" dirty="0">
                <a:solidFill>
                  <a:schemeClr val="bg1"/>
                </a:solidFill>
              </a:rPr>
              <a:t>as follows: </a:t>
            </a:r>
            <a:endParaRPr lang="en-GB" dirty="0" smtClean="0">
              <a:solidFill>
                <a:schemeClr val="bg1"/>
              </a:solidFill>
            </a:endParaRPr>
          </a:p>
          <a:p>
            <a:r>
              <a:rPr lang="en-GB" i="1" dirty="0" smtClean="0">
                <a:solidFill>
                  <a:srgbClr val="00B050"/>
                </a:solidFill>
              </a:rPr>
              <a:t>If the height </a:t>
            </a:r>
            <a:r>
              <a:rPr lang="en-GB" i="1" dirty="0">
                <a:solidFill>
                  <a:srgbClr val="00B050"/>
                </a:solidFill>
              </a:rPr>
              <a:t>of the student is greater than 1.8 m, the student </a:t>
            </a:r>
            <a:r>
              <a:rPr lang="en-GB" i="1" dirty="0" smtClean="0">
                <a:solidFill>
                  <a:srgbClr val="00B050"/>
                </a:solidFill>
              </a:rPr>
              <a:t>is assigned </a:t>
            </a:r>
            <a:r>
              <a:rPr lang="en-GB" i="1" dirty="0">
                <a:solidFill>
                  <a:srgbClr val="00B050"/>
                </a:solidFill>
              </a:rPr>
              <a:t>to the basketball course. Otherwise, the student </a:t>
            </a:r>
            <a:r>
              <a:rPr lang="en-GB" i="1" dirty="0" smtClean="0">
                <a:solidFill>
                  <a:srgbClr val="00B050"/>
                </a:solidFill>
              </a:rPr>
              <a:t>is assigned </a:t>
            </a:r>
            <a:r>
              <a:rPr lang="en-GB" i="1" dirty="0">
                <a:solidFill>
                  <a:srgbClr val="00B050"/>
                </a:solidFill>
              </a:rPr>
              <a:t>to the football course. Can you </a:t>
            </a:r>
            <a:r>
              <a:rPr lang="en-GB" i="1" dirty="0" smtClean="0">
                <a:solidFill>
                  <a:srgbClr val="00B050"/>
                </a:solidFill>
              </a:rPr>
              <a:t>access height_m from </a:t>
            </a:r>
            <a:r>
              <a:rPr lang="en-GB" i="1" dirty="0">
                <a:solidFill>
                  <a:srgbClr val="00B050"/>
                </a:solidFill>
              </a:rPr>
              <a:t>the base class Person in your function</a:t>
            </a:r>
            <a:r>
              <a:rPr lang="en-GB" i="1" dirty="0" smtClean="0">
                <a:solidFill>
                  <a:srgbClr val="00B050"/>
                </a:solidFill>
              </a:rPr>
              <a:t>?</a:t>
            </a:r>
          </a:p>
          <a:p>
            <a:endParaRPr lang="en-GB" dirty="0">
              <a:solidFill>
                <a:schemeClr val="bg1"/>
              </a:solidFill>
            </a:endParaRPr>
          </a:p>
        </p:txBody>
      </p:sp>
    </p:spTree>
    <p:extLst>
      <p:ext uri="{BB962C8B-B14F-4D97-AF65-F5344CB8AC3E}">
        <p14:creationId xmlns:p14="http://schemas.microsoft.com/office/powerpoint/2010/main" val="4150616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a:t>
            </a:r>
            <a:r>
              <a:rPr lang="en-GB" dirty="0" smtClean="0">
                <a:solidFill>
                  <a:schemeClr val="bg1"/>
                </a:solidFill>
              </a:rPr>
              <a:t>Inheritance</a:t>
            </a:r>
            <a:r>
              <a:rPr lang="en-GB" dirty="0" smtClean="0"/>
              <a:t>  </a:t>
            </a:r>
            <a:endParaRPr lang="en-GB" dirty="0"/>
          </a:p>
        </p:txBody>
      </p:sp>
      <p:sp>
        <p:nvSpPr>
          <p:cNvPr id="5" name="Rectangle 4"/>
          <p:cNvSpPr/>
          <p:nvPr/>
        </p:nvSpPr>
        <p:spPr>
          <a:xfrm>
            <a:off x="396875" y="1412776"/>
            <a:ext cx="7772400" cy="5262979"/>
          </a:xfrm>
          <a:prstGeom prst="rect">
            <a:avLst/>
          </a:prstGeom>
          <a:solidFill>
            <a:srgbClr val="FFFFFE"/>
          </a:solidFill>
        </p:spPr>
        <p:txBody>
          <a:bodyPr wrap="square">
            <a:spAutoFit/>
          </a:bodyPr>
          <a:lstStyle/>
          <a:p>
            <a:r>
              <a:rPr lang="en-GB" sz="2400" dirty="0">
                <a:solidFill>
                  <a:schemeClr val="bg1"/>
                </a:solidFill>
              </a:rPr>
              <a:t>Private member data from the base class will not be</a:t>
            </a:r>
          </a:p>
          <a:p>
            <a:r>
              <a:rPr lang="en-GB" sz="2400" dirty="0">
                <a:solidFill>
                  <a:schemeClr val="bg1"/>
                </a:solidFill>
              </a:rPr>
              <a:t>accessible in the derived </a:t>
            </a:r>
            <a:r>
              <a:rPr lang="en-GB" sz="2400" dirty="0" smtClean="0">
                <a:solidFill>
                  <a:schemeClr val="bg1"/>
                </a:solidFill>
              </a:rPr>
              <a:t>class </a:t>
            </a:r>
            <a:endParaRPr lang="en-GB" sz="2400" dirty="0">
              <a:solidFill>
                <a:schemeClr val="bg1"/>
              </a:solidFill>
            </a:endParaRPr>
          </a:p>
          <a:p>
            <a:pPr marL="342900" indent="-342900">
              <a:buFont typeface="Arial" panose="020B0604020202020204" pitchFamily="34" charset="0"/>
              <a:buChar char="•"/>
            </a:pPr>
            <a:r>
              <a:rPr lang="en-GB" sz="2400" dirty="0" smtClean="0">
                <a:solidFill>
                  <a:schemeClr val="bg1"/>
                </a:solidFill>
              </a:rPr>
              <a:t>Using </a:t>
            </a:r>
            <a:r>
              <a:rPr lang="en-GB" sz="2400" dirty="0">
                <a:solidFill>
                  <a:schemeClr val="bg1"/>
                </a:solidFill>
              </a:rPr>
              <a:t>public accessor functions within the derived class </a:t>
            </a:r>
            <a:r>
              <a:rPr lang="en-GB" sz="2400" dirty="0" smtClean="0">
                <a:solidFill>
                  <a:schemeClr val="bg1"/>
                </a:solidFill>
              </a:rPr>
              <a:t>to access </a:t>
            </a:r>
            <a:r>
              <a:rPr lang="en-GB" sz="2400" dirty="0">
                <a:solidFill>
                  <a:schemeClr val="bg1"/>
                </a:solidFill>
              </a:rPr>
              <a:t>private member data from the base class works, but </a:t>
            </a:r>
            <a:r>
              <a:rPr lang="en-GB" sz="2400" dirty="0" smtClean="0">
                <a:solidFill>
                  <a:schemeClr val="bg1"/>
                </a:solidFill>
              </a:rPr>
              <a:t>is not </a:t>
            </a:r>
            <a:r>
              <a:rPr lang="en-GB" sz="2400" dirty="0">
                <a:solidFill>
                  <a:schemeClr val="bg1"/>
                </a:solidFill>
              </a:rPr>
              <a:t>always desirable</a:t>
            </a:r>
          </a:p>
          <a:p>
            <a:pPr marL="800100" lvl="1" indent="-342900">
              <a:buFont typeface="Arial" panose="020B0604020202020204" pitchFamily="34" charset="0"/>
              <a:buChar char="•"/>
            </a:pPr>
            <a:r>
              <a:rPr lang="en-GB" sz="2400" dirty="0" smtClean="0">
                <a:solidFill>
                  <a:schemeClr val="bg1"/>
                </a:solidFill>
              </a:rPr>
              <a:t>For </a:t>
            </a:r>
            <a:r>
              <a:rPr lang="en-GB" sz="2400" dirty="0">
                <a:solidFill>
                  <a:schemeClr val="bg1"/>
                </a:solidFill>
              </a:rPr>
              <a:t>some data, we may not wish to have public </a:t>
            </a:r>
            <a:r>
              <a:rPr lang="en-GB" sz="2400" dirty="0" smtClean="0">
                <a:solidFill>
                  <a:schemeClr val="bg1"/>
                </a:solidFill>
              </a:rPr>
              <a:t> accessor </a:t>
            </a:r>
            <a:r>
              <a:rPr lang="en-GB" sz="2400" dirty="0">
                <a:solidFill>
                  <a:schemeClr val="bg1"/>
                </a:solidFill>
              </a:rPr>
              <a:t>at all</a:t>
            </a:r>
          </a:p>
          <a:p>
            <a:pPr marL="800100" lvl="1" indent="-342900">
              <a:buFont typeface="Arial" panose="020B0604020202020204" pitchFamily="34" charset="0"/>
              <a:buChar char="•"/>
            </a:pPr>
            <a:r>
              <a:rPr lang="en-GB" sz="2400" dirty="0" smtClean="0">
                <a:solidFill>
                  <a:schemeClr val="bg1"/>
                </a:solidFill>
              </a:rPr>
              <a:t>We </a:t>
            </a:r>
            <a:r>
              <a:rPr lang="en-GB" sz="2400" dirty="0">
                <a:solidFill>
                  <a:schemeClr val="bg1"/>
                </a:solidFill>
              </a:rPr>
              <a:t>may not want anyone outside the base or derived classes </a:t>
            </a:r>
            <a:r>
              <a:rPr lang="en-GB" sz="2400" dirty="0" smtClean="0">
                <a:solidFill>
                  <a:schemeClr val="bg1"/>
                </a:solidFill>
              </a:rPr>
              <a:t>to modify </a:t>
            </a:r>
            <a:r>
              <a:rPr lang="en-GB" sz="2400" dirty="0">
                <a:solidFill>
                  <a:schemeClr val="bg1"/>
                </a:solidFill>
              </a:rPr>
              <a:t>some of our data</a:t>
            </a:r>
          </a:p>
          <a:p>
            <a:pPr marL="342900" indent="-342900">
              <a:buFont typeface="Arial" panose="020B0604020202020204" pitchFamily="34" charset="0"/>
              <a:buChar char="•"/>
            </a:pPr>
            <a:r>
              <a:rPr lang="en-GB" sz="2400" dirty="0" smtClean="0">
                <a:solidFill>
                  <a:schemeClr val="bg1"/>
                </a:solidFill>
              </a:rPr>
              <a:t> </a:t>
            </a:r>
            <a:r>
              <a:rPr lang="en-GB" sz="2400" dirty="0">
                <a:solidFill>
                  <a:schemeClr val="bg1"/>
                </a:solidFill>
              </a:rPr>
              <a:t>For this purpose, there is a third way to control access to </a:t>
            </a:r>
            <a:r>
              <a:rPr lang="en-GB" sz="2400" dirty="0" smtClean="0">
                <a:solidFill>
                  <a:schemeClr val="bg1"/>
                </a:solidFill>
              </a:rPr>
              <a:t>data (besides </a:t>
            </a:r>
            <a:r>
              <a:rPr lang="en-GB" sz="2400" dirty="0">
                <a:solidFill>
                  <a:srgbClr val="0070C0"/>
                </a:solidFill>
                <a:latin typeface="Courier New" panose="02070309020205020404" pitchFamily="49" charset="0"/>
                <a:cs typeface="Courier New" panose="02070309020205020404" pitchFamily="49" charset="0"/>
              </a:rPr>
              <a:t>private</a:t>
            </a:r>
            <a:r>
              <a:rPr lang="en-GB" sz="2400" dirty="0">
                <a:solidFill>
                  <a:schemeClr val="bg1"/>
                </a:solidFill>
              </a:rPr>
              <a:t> and </a:t>
            </a:r>
            <a:r>
              <a:rPr lang="en-GB" sz="2400" dirty="0">
                <a:solidFill>
                  <a:srgbClr val="0070C0"/>
                </a:solidFill>
                <a:latin typeface="Courier New" panose="02070309020205020404" pitchFamily="49" charset="0"/>
                <a:cs typeface="Courier New" panose="02070309020205020404" pitchFamily="49" charset="0"/>
              </a:rPr>
              <a:t>public</a:t>
            </a:r>
            <a:r>
              <a:rPr lang="en-GB" sz="2400" dirty="0">
                <a:solidFill>
                  <a:schemeClr val="bg1"/>
                </a:solidFill>
              </a:rPr>
              <a:t>): </a:t>
            </a:r>
            <a:r>
              <a:rPr lang="en-GB" sz="2400" dirty="0">
                <a:solidFill>
                  <a:srgbClr val="0070C0"/>
                </a:solidFill>
                <a:latin typeface="Courier New" panose="02070309020205020404" pitchFamily="49" charset="0"/>
                <a:cs typeface="Courier New" panose="02070309020205020404" pitchFamily="49" charset="0"/>
              </a:rPr>
              <a:t>protected</a:t>
            </a:r>
          </a:p>
          <a:p>
            <a:pPr marL="342900" indent="-342900">
              <a:buFont typeface="Arial" panose="020B0604020202020204" pitchFamily="34" charset="0"/>
              <a:buChar char="•"/>
            </a:pPr>
            <a:r>
              <a:rPr lang="en-GB" sz="2400" dirty="0">
                <a:solidFill>
                  <a:srgbClr val="0070C0"/>
                </a:solidFill>
                <a:latin typeface="Courier New" panose="02070309020205020404" pitchFamily="49" charset="0"/>
                <a:cs typeface="Courier New" panose="02070309020205020404" pitchFamily="49" charset="0"/>
              </a:rPr>
              <a:t>p</a:t>
            </a:r>
            <a:r>
              <a:rPr lang="en-GB" sz="2400" dirty="0" smtClean="0">
                <a:solidFill>
                  <a:srgbClr val="0070C0"/>
                </a:solidFill>
                <a:latin typeface="Courier New" panose="02070309020205020404" pitchFamily="49" charset="0"/>
                <a:cs typeface="Courier New" panose="02070309020205020404" pitchFamily="49" charset="0"/>
              </a:rPr>
              <a:t>rotected</a:t>
            </a:r>
            <a:r>
              <a:rPr lang="en-GB" sz="2400" dirty="0" smtClean="0">
                <a:solidFill>
                  <a:schemeClr val="bg1"/>
                </a:solidFill>
              </a:rPr>
              <a:t> </a:t>
            </a:r>
            <a:r>
              <a:rPr lang="en-GB" sz="2400" dirty="0">
                <a:solidFill>
                  <a:schemeClr val="bg1"/>
                </a:solidFill>
              </a:rPr>
              <a:t>data appears private to code outside the class, </a:t>
            </a:r>
            <a:r>
              <a:rPr lang="en-GB" sz="2400" dirty="0" smtClean="0">
                <a:solidFill>
                  <a:schemeClr val="bg1"/>
                </a:solidFill>
              </a:rPr>
              <a:t>but is </a:t>
            </a:r>
            <a:r>
              <a:rPr lang="en-GB" sz="2400" dirty="0">
                <a:solidFill>
                  <a:schemeClr val="bg1"/>
                </a:solidFill>
              </a:rPr>
              <a:t>accessible to derived classes</a:t>
            </a:r>
          </a:p>
        </p:txBody>
      </p:sp>
    </p:spTree>
    <p:extLst>
      <p:ext uri="{BB962C8B-B14F-4D97-AF65-F5344CB8AC3E}">
        <p14:creationId xmlns:p14="http://schemas.microsoft.com/office/powerpoint/2010/main" val="3564500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a:t>
            </a:r>
            <a:r>
              <a:rPr lang="en-GB" dirty="0">
                <a:solidFill>
                  <a:schemeClr val="bg1"/>
                </a:solidFill>
              </a:rPr>
              <a:t>Encapsulation</a:t>
            </a:r>
            <a:r>
              <a:rPr lang="en-GB" dirty="0" smtClean="0"/>
              <a:t>  </a:t>
            </a:r>
            <a:endParaRPr lang="en-GB" dirty="0"/>
          </a:p>
        </p:txBody>
      </p:sp>
      <p:sp>
        <p:nvSpPr>
          <p:cNvPr id="5" name="Rectangle 4"/>
          <p:cNvSpPr/>
          <p:nvPr/>
        </p:nvSpPr>
        <p:spPr>
          <a:xfrm>
            <a:off x="396875" y="1592885"/>
            <a:ext cx="7772400" cy="2246769"/>
          </a:xfrm>
          <a:prstGeom prst="rect">
            <a:avLst/>
          </a:prstGeom>
          <a:solidFill>
            <a:srgbClr val="FFFFFE"/>
          </a:solidFill>
        </p:spPr>
        <p:txBody>
          <a:bodyPr wrap="square">
            <a:spAutoFit/>
          </a:bodyPr>
          <a:lstStyle/>
          <a:p>
            <a:r>
              <a:rPr lang="en-GB" dirty="0" smtClean="0">
                <a:solidFill>
                  <a:schemeClr val="bg1"/>
                </a:solidFill>
              </a:rPr>
              <a:t> </a:t>
            </a:r>
            <a:r>
              <a:rPr lang="en-GB" dirty="0">
                <a:solidFill>
                  <a:schemeClr val="bg1"/>
                </a:solidFill>
              </a:rPr>
              <a:t>Encapsulation is the technical term for wrapping data </a:t>
            </a:r>
            <a:r>
              <a:rPr lang="en-GB" dirty="0" smtClean="0">
                <a:solidFill>
                  <a:schemeClr val="bg1"/>
                </a:solidFill>
              </a:rPr>
              <a:t>and functions </a:t>
            </a:r>
            <a:r>
              <a:rPr lang="en-GB" dirty="0">
                <a:solidFill>
                  <a:schemeClr val="bg1"/>
                </a:solidFill>
              </a:rPr>
              <a:t>into one object. The keywords </a:t>
            </a:r>
            <a:r>
              <a:rPr lang="en-GB" dirty="0">
                <a:solidFill>
                  <a:srgbClr val="0070C0"/>
                </a:solidFill>
                <a:latin typeface="Courier New" panose="02070309020205020404" pitchFamily="49" charset="0"/>
                <a:cs typeface="Courier New" panose="02070309020205020404" pitchFamily="49" charset="0"/>
              </a:rPr>
              <a:t>public</a:t>
            </a:r>
            <a:r>
              <a:rPr lang="en-GB" dirty="0">
                <a:solidFill>
                  <a:schemeClr val="bg1"/>
                </a:solidFill>
              </a:rPr>
              <a:t>, </a:t>
            </a:r>
            <a:r>
              <a:rPr lang="en-GB" dirty="0">
                <a:solidFill>
                  <a:srgbClr val="0070C0"/>
                </a:solidFill>
                <a:latin typeface="Courier New" panose="02070309020205020404" pitchFamily="49" charset="0"/>
                <a:cs typeface="Courier New" panose="02070309020205020404" pitchFamily="49" charset="0"/>
              </a:rPr>
              <a:t>protected</a:t>
            </a:r>
            <a:r>
              <a:rPr lang="en-GB" dirty="0">
                <a:solidFill>
                  <a:schemeClr val="bg1"/>
                </a:solidFill>
              </a:rPr>
              <a:t> </a:t>
            </a:r>
            <a:r>
              <a:rPr lang="en-GB" dirty="0" smtClean="0">
                <a:solidFill>
                  <a:schemeClr val="bg1"/>
                </a:solidFill>
              </a:rPr>
              <a:t>and </a:t>
            </a:r>
            <a:r>
              <a:rPr lang="en-GB" dirty="0" smtClean="0">
                <a:solidFill>
                  <a:srgbClr val="0070C0"/>
                </a:solidFill>
                <a:latin typeface="Courier New" panose="02070309020205020404" pitchFamily="49" charset="0"/>
                <a:cs typeface="Courier New" panose="02070309020205020404" pitchFamily="49" charset="0"/>
              </a:rPr>
              <a:t>private</a:t>
            </a:r>
            <a:r>
              <a:rPr lang="en-GB" dirty="0" smtClean="0">
                <a:solidFill>
                  <a:schemeClr val="bg1"/>
                </a:solidFill>
              </a:rPr>
              <a:t> </a:t>
            </a:r>
            <a:r>
              <a:rPr lang="en-GB" dirty="0">
                <a:solidFill>
                  <a:schemeClr val="bg1"/>
                </a:solidFill>
              </a:rPr>
              <a:t>are critical for access control.</a:t>
            </a:r>
            <a:endParaRPr lang="en-GB" i="1" dirty="0" smtClean="0">
              <a:solidFill>
                <a:schemeClr val="bg1"/>
              </a:solidFill>
            </a:endParaRPr>
          </a:p>
          <a:p>
            <a:endParaRPr lang="en-GB"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085007052"/>
              </p:ext>
            </p:extLst>
          </p:nvPr>
        </p:nvGraphicFramePr>
        <p:xfrm>
          <a:off x="399608" y="3523305"/>
          <a:ext cx="7769666" cy="3002038"/>
        </p:xfrm>
        <a:graphic>
          <a:graphicData uri="http://schemas.openxmlformats.org/drawingml/2006/table">
            <a:tbl>
              <a:tblPr firstRow="1" bandRow="1">
                <a:tableStyleId>{5C22544A-7EE6-4342-B048-85BDC9FD1C3A}</a:tableStyleId>
              </a:tblPr>
              <a:tblGrid>
                <a:gridCol w="3884833">
                  <a:extLst>
                    <a:ext uri="{9D8B030D-6E8A-4147-A177-3AD203B41FA5}">
                      <a16:colId xmlns:a16="http://schemas.microsoft.com/office/drawing/2014/main" val="2037541009"/>
                    </a:ext>
                  </a:extLst>
                </a:gridCol>
                <a:gridCol w="3884833">
                  <a:extLst>
                    <a:ext uri="{9D8B030D-6E8A-4147-A177-3AD203B41FA5}">
                      <a16:colId xmlns:a16="http://schemas.microsoft.com/office/drawing/2014/main" val="1154348414"/>
                    </a:ext>
                  </a:extLst>
                </a:gridCol>
              </a:tblGrid>
              <a:tr h="459135">
                <a:tc>
                  <a:txBody>
                    <a:bodyPr/>
                    <a:lstStyle/>
                    <a:p>
                      <a:r>
                        <a:rPr lang="en-GB" sz="2000" b="1" dirty="0" smtClean="0">
                          <a:solidFill>
                            <a:srgbClr val="FFFFFE"/>
                          </a:solidFill>
                        </a:rPr>
                        <a:t>Modifier</a:t>
                      </a:r>
                      <a:endParaRPr lang="en-GB" sz="2000" b="1" dirty="0">
                        <a:solidFill>
                          <a:srgbClr val="FFFFFE"/>
                        </a:solidFill>
                      </a:endParaRPr>
                    </a:p>
                  </a:txBody>
                  <a:tcPr/>
                </a:tc>
                <a:tc>
                  <a:txBody>
                    <a:bodyPr/>
                    <a:lstStyle/>
                    <a:p>
                      <a:r>
                        <a:rPr lang="en-GB" sz="2000" b="1" i="0" u="none" strike="noStrike" kern="1200" baseline="0" dirty="0" smtClean="0">
                          <a:solidFill>
                            <a:srgbClr val="FFFFFE"/>
                          </a:solidFill>
                          <a:latin typeface="+mn-lt"/>
                          <a:ea typeface="+mn-ea"/>
                          <a:cs typeface="+mn-cs"/>
                        </a:rPr>
                        <a:t>Who has access</a:t>
                      </a:r>
                      <a:endParaRPr lang="en-GB" sz="2000" b="1" dirty="0">
                        <a:solidFill>
                          <a:srgbClr val="FFFFFE"/>
                        </a:solidFill>
                      </a:endParaRPr>
                    </a:p>
                  </a:txBody>
                  <a:tcPr/>
                </a:tc>
                <a:extLst>
                  <a:ext uri="{0D108BD9-81ED-4DB2-BD59-A6C34878D82A}">
                    <a16:rowId xmlns:a16="http://schemas.microsoft.com/office/drawing/2014/main" val="3852652313"/>
                  </a:ext>
                </a:extLst>
              </a:tr>
              <a:tr h="741680">
                <a:tc>
                  <a:txBody>
                    <a:bodyPr/>
                    <a:lstStyle/>
                    <a:p>
                      <a:r>
                        <a:rPr lang="en-GB" sz="1800" b="1" i="0" u="none" strike="noStrike" kern="1200" baseline="0" dirty="0" smtClean="0">
                          <a:solidFill>
                            <a:srgbClr val="0070C0"/>
                          </a:solidFill>
                          <a:latin typeface="Courier New" panose="02070309020205020404" pitchFamily="49" charset="0"/>
                          <a:ea typeface="+mn-ea"/>
                          <a:cs typeface="Courier New" panose="02070309020205020404" pitchFamily="49" charset="0"/>
                        </a:rPr>
                        <a:t>public</a:t>
                      </a:r>
                      <a:endParaRPr lang="en-GB" b="1" dirty="0">
                        <a:solidFill>
                          <a:srgbClr val="0070C0"/>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i="0" u="none" strike="noStrike" kern="1200" baseline="0" dirty="0" smtClean="0">
                          <a:solidFill>
                            <a:schemeClr val="bg1"/>
                          </a:solidFill>
                          <a:latin typeface="+mn-lt"/>
                          <a:ea typeface="+mn-ea"/>
                          <a:cs typeface="+mn-cs"/>
                        </a:rPr>
                        <a:t>Everyone has access</a:t>
                      </a:r>
                    </a:p>
                    <a:p>
                      <a:endParaRPr lang="en-GB" b="1" dirty="0">
                        <a:solidFill>
                          <a:schemeClr val="bg1"/>
                        </a:solidFill>
                      </a:endParaRPr>
                    </a:p>
                  </a:txBody>
                  <a:tcPr/>
                </a:tc>
                <a:extLst>
                  <a:ext uri="{0D108BD9-81ED-4DB2-BD59-A6C34878D82A}">
                    <a16:rowId xmlns:a16="http://schemas.microsoft.com/office/drawing/2014/main" val="3326266002"/>
                  </a:ext>
                </a:extLst>
              </a:tr>
              <a:tr h="1059543">
                <a:tc>
                  <a:txBody>
                    <a:bodyPr/>
                    <a:lstStyle/>
                    <a:p>
                      <a:r>
                        <a:rPr lang="en-GB" sz="1800" b="1" i="0" u="none" strike="noStrike" kern="1200" baseline="0" dirty="0" smtClean="0">
                          <a:solidFill>
                            <a:srgbClr val="0070C0"/>
                          </a:solidFill>
                          <a:latin typeface="Courier New" panose="02070309020205020404" pitchFamily="49" charset="0"/>
                          <a:ea typeface="+mn-ea"/>
                          <a:cs typeface="Courier New" panose="02070309020205020404" pitchFamily="49" charset="0"/>
                        </a:rPr>
                        <a:t>protected</a:t>
                      </a:r>
                      <a:endParaRPr lang="en-GB" b="1" dirty="0">
                        <a:solidFill>
                          <a:srgbClr val="0070C0"/>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i="0" u="none" strike="noStrike" kern="1200" baseline="0" dirty="0" smtClean="0">
                          <a:solidFill>
                            <a:schemeClr val="bg1"/>
                          </a:solidFill>
                          <a:latin typeface="+mn-lt"/>
                          <a:ea typeface="+mn-ea"/>
                          <a:cs typeface="+mn-cs"/>
                        </a:rPr>
                        <a:t>Only objects from the base and from derived classes</a:t>
                      </a:r>
                    </a:p>
                    <a:p>
                      <a:endParaRPr lang="en-GB" b="1" dirty="0">
                        <a:solidFill>
                          <a:schemeClr val="bg1"/>
                        </a:solidFill>
                      </a:endParaRPr>
                    </a:p>
                  </a:txBody>
                  <a:tcPr/>
                </a:tc>
                <a:extLst>
                  <a:ext uri="{0D108BD9-81ED-4DB2-BD59-A6C34878D82A}">
                    <a16:rowId xmlns:a16="http://schemas.microsoft.com/office/drawing/2014/main" val="1403732753"/>
                  </a:ext>
                </a:extLst>
              </a:tr>
              <a:tr h="741680">
                <a:tc>
                  <a:txBody>
                    <a:bodyPr/>
                    <a:lstStyle/>
                    <a:p>
                      <a:r>
                        <a:rPr lang="en-GB" sz="1800" b="1" i="0" u="none" strike="noStrike" kern="1200" baseline="0" dirty="0" smtClean="0">
                          <a:solidFill>
                            <a:srgbClr val="0070C0"/>
                          </a:solidFill>
                          <a:latin typeface="Courier New" panose="02070309020205020404" pitchFamily="49" charset="0"/>
                          <a:ea typeface="+mn-ea"/>
                          <a:cs typeface="Courier New" panose="02070309020205020404" pitchFamily="49" charset="0"/>
                        </a:rPr>
                        <a:t>private</a:t>
                      </a:r>
                      <a:endParaRPr lang="en-GB" b="1" dirty="0">
                        <a:solidFill>
                          <a:srgbClr val="0070C0"/>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i="0" u="none" strike="noStrike" kern="1200" baseline="0" dirty="0" smtClean="0">
                          <a:solidFill>
                            <a:schemeClr val="bg1"/>
                          </a:solidFill>
                          <a:latin typeface="+mn-lt"/>
                          <a:ea typeface="+mn-ea"/>
                          <a:cs typeface="+mn-cs"/>
                        </a:rPr>
                        <a:t> Only objects from the base class</a:t>
                      </a:r>
                      <a:endParaRPr lang="en-GB" b="1" dirty="0" smtClean="0">
                        <a:solidFill>
                          <a:schemeClr val="bg1"/>
                        </a:solidFill>
                      </a:endParaRPr>
                    </a:p>
                    <a:p>
                      <a:endParaRPr lang="en-GB" b="1" dirty="0">
                        <a:solidFill>
                          <a:schemeClr val="bg1"/>
                        </a:solidFill>
                      </a:endParaRPr>
                    </a:p>
                  </a:txBody>
                  <a:tcPr/>
                </a:tc>
                <a:extLst>
                  <a:ext uri="{0D108BD9-81ED-4DB2-BD59-A6C34878D82A}">
                    <a16:rowId xmlns:a16="http://schemas.microsoft.com/office/drawing/2014/main" val="1472207399"/>
                  </a:ext>
                </a:extLst>
              </a:tr>
            </a:tbl>
          </a:graphicData>
        </a:graphic>
      </p:graphicFrame>
    </p:spTree>
    <p:extLst>
      <p:ext uri="{BB962C8B-B14F-4D97-AF65-F5344CB8AC3E}">
        <p14:creationId xmlns:p14="http://schemas.microsoft.com/office/powerpoint/2010/main" val="3510313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C++ </a:t>
            </a:r>
            <a:r>
              <a:rPr lang="en-GB" dirty="0"/>
              <a:t>–  </a:t>
            </a:r>
            <a:r>
              <a:rPr lang="en-GB" dirty="0" smtClean="0">
                <a:solidFill>
                  <a:schemeClr val="bg1"/>
                </a:solidFill>
              </a:rPr>
              <a:t>Code Paradigms </a:t>
            </a:r>
            <a:endParaRPr lang="en-GB" dirty="0"/>
          </a:p>
        </p:txBody>
      </p:sp>
      <p:sp>
        <p:nvSpPr>
          <p:cNvPr id="5" name="Rectangle 4"/>
          <p:cNvSpPr/>
          <p:nvPr/>
        </p:nvSpPr>
        <p:spPr>
          <a:xfrm>
            <a:off x="396875" y="1412776"/>
            <a:ext cx="7772400" cy="4616648"/>
          </a:xfrm>
          <a:prstGeom prst="rect">
            <a:avLst/>
          </a:prstGeom>
        </p:spPr>
        <p:txBody>
          <a:bodyPr wrap="square">
            <a:spAutoFit/>
          </a:bodyPr>
          <a:lstStyle/>
          <a:p>
            <a:pPr marL="342900" indent="-342900">
              <a:buFont typeface="Arial" panose="020B0604020202020204" pitchFamily="34" charset="0"/>
              <a:buChar char="•"/>
            </a:pPr>
            <a:r>
              <a:rPr lang="en-GB" dirty="0">
                <a:solidFill>
                  <a:srgbClr val="292929"/>
                </a:solidFill>
                <a:latin typeface="+mn-lt"/>
              </a:rPr>
              <a:t>C++ is a </a:t>
            </a:r>
            <a:r>
              <a:rPr lang="en-GB" dirty="0" smtClean="0">
                <a:solidFill>
                  <a:srgbClr val="292929"/>
                </a:solidFill>
                <a:latin typeface="+mn-lt"/>
              </a:rPr>
              <a:t>multi-paradigm</a:t>
            </a:r>
            <a:r>
              <a:rPr lang="en-GB" dirty="0">
                <a:solidFill>
                  <a:srgbClr val="292929"/>
                </a:solidFill>
                <a:latin typeface="+mn-lt"/>
              </a:rPr>
              <a:t>, systems-level language that provides high-level abstractions with very low </a:t>
            </a:r>
            <a:r>
              <a:rPr lang="en-GB" dirty="0" smtClean="0">
                <a:solidFill>
                  <a:srgbClr val="292929"/>
                </a:solidFill>
                <a:latin typeface="+mn-lt"/>
              </a:rPr>
              <a:t>runtime </a:t>
            </a:r>
            <a:r>
              <a:rPr lang="en-GB" dirty="0">
                <a:solidFill>
                  <a:srgbClr val="292929"/>
                </a:solidFill>
                <a:latin typeface="+mn-lt"/>
              </a:rPr>
              <a:t>cost</a:t>
            </a:r>
            <a:r>
              <a:rPr lang="en-GB" dirty="0" smtClean="0">
                <a:solidFill>
                  <a:srgbClr val="292929"/>
                </a:solidFill>
                <a:latin typeface="+mn-lt"/>
              </a:rPr>
              <a:t>.</a:t>
            </a:r>
          </a:p>
          <a:p>
            <a:endParaRPr lang="en-GB" sz="1400" dirty="0" smtClean="0">
              <a:solidFill>
                <a:srgbClr val="292929"/>
              </a:solidFill>
              <a:latin typeface="+mn-lt"/>
            </a:endParaRPr>
          </a:p>
          <a:p>
            <a:pPr marL="342900" indent="-342900">
              <a:buFont typeface="Arial" panose="020B0604020202020204" pitchFamily="34" charset="0"/>
              <a:buChar char="•"/>
            </a:pPr>
            <a:r>
              <a:rPr lang="en-GB" dirty="0" smtClean="0">
                <a:solidFill>
                  <a:srgbClr val="292929"/>
                </a:solidFill>
                <a:latin typeface="+mn-lt"/>
              </a:rPr>
              <a:t>A paradigm is </a:t>
            </a:r>
            <a:r>
              <a:rPr lang="en-GB" dirty="0">
                <a:solidFill>
                  <a:srgbClr val="292929"/>
                </a:solidFill>
                <a:latin typeface="+mn-lt"/>
              </a:rPr>
              <a:t>a way of thinking </a:t>
            </a:r>
            <a:r>
              <a:rPr lang="en-GB" dirty="0" smtClean="0">
                <a:solidFill>
                  <a:srgbClr val="292929"/>
                </a:solidFill>
                <a:latin typeface="+mn-lt"/>
              </a:rPr>
              <a:t>about the organisation and construction of software.</a:t>
            </a:r>
          </a:p>
          <a:p>
            <a:pPr marL="342900" indent="-342900">
              <a:buFont typeface="Arial" panose="020B0604020202020204" pitchFamily="34" charset="0"/>
              <a:buChar char="•"/>
            </a:pPr>
            <a:endParaRPr lang="en-GB" sz="1400" dirty="0" smtClean="0">
              <a:solidFill>
                <a:srgbClr val="292929"/>
              </a:solidFill>
              <a:latin typeface="+mn-lt"/>
            </a:endParaRPr>
          </a:p>
          <a:p>
            <a:pPr marL="342900" indent="-342900">
              <a:buFont typeface="Arial" panose="020B0604020202020204" pitchFamily="34" charset="0"/>
              <a:buChar char="•"/>
            </a:pPr>
            <a:r>
              <a:rPr lang="en-GB" dirty="0" smtClean="0">
                <a:solidFill>
                  <a:srgbClr val="292929"/>
                </a:solidFill>
                <a:latin typeface="+mn-lt"/>
              </a:rPr>
              <a:t>A </a:t>
            </a:r>
            <a:r>
              <a:rPr lang="en-GB" dirty="0">
                <a:solidFill>
                  <a:srgbClr val="292929"/>
                </a:solidFill>
                <a:latin typeface="+mn-lt"/>
              </a:rPr>
              <a:t>programming paradigm does not refer to a specific language but </a:t>
            </a:r>
            <a:r>
              <a:rPr lang="en-GB" dirty="0" smtClean="0">
                <a:solidFill>
                  <a:srgbClr val="292929"/>
                </a:solidFill>
                <a:latin typeface="+mn-lt"/>
              </a:rPr>
              <a:t>a </a:t>
            </a:r>
            <a:r>
              <a:rPr lang="en-GB" dirty="0">
                <a:solidFill>
                  <a:srgbClr val="292929"/>
                </a:solidFill>
                <a:latin typeface="+mn-lt"/>
              </a:rPr>
              <a:t>methodology. </a:t>
            </a:r>
            <a:endParaRPr lang="en-GB" dirty="0" smtClean="0">
              <a:solidFill>
                <a:srgbClr val="292929"/>
              </a:solidFill>
              <a:latin typeface="+mn-lt"/>
            </a:endParaRPr>
          </a:p>
          <a:p>
            <a:endParaRPr lang="en-GB" sz="1400" dirty="0" smtClean="0">
              <a:solidFill>
                <a:srgbClr val="292929"/>
              </a:solidFill>
              <a:latin typeface="+mn-lt"/>
            </a:endParaRPr>
          </a:p>
          <a:p>
            <a:pPr marL="342900" indent="-342900">
              <a:buFont typeface="Arial" panose="020B0604020202020204" pitchFamily="34" charset="0"/>
              <a:buChar char="•"/>
            </a:pPr>
            <a:r>
              <a:rPr lang="en-GB" dirty="0" smtClean="0">
                <a:solidFill>
                  <a:srgbClr val="292929"/>
                </a:solidFill>
                <a:latin typeface="+mn-lt"/>
              </a:rPr>
              <a:t>Some </a:t>
            </a:r>
            <a:r>
              <a:rPr lang="en-GB" dirty="0">
                <a:solidFill>
                  <a:srgbClr val="292929"/>
                </a:solidFill>
                <a:latin typeface="+mn-lt"/>
              </a:rPr>
              <a:t>languages make it easy to write in some paradigms but not others. </a:t>
            </a:r>
            <a:endParaRPr lang="en-GB" dirty="0" smtClean="0">
              <a:solidFill>
                <a:srgbClr val="292929"/>
              </a:solidFill>
              <a:latin typeface="+mn-lt"/>
            </a:endParaRPr>
          </a:p>
        </p:txBody>
      </p:sp>
    </p:spTree>
    <p:extLst>
      <p:ext uri="{BB962C8B-B14F-4D97-AF65-F5344CB8AC3E}">
        <p14:creationId xmlns:p14="http://schemas.microsoft.com/office/powerpoint/2010/main" val="2941158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a:t>
            </a:r>
            <a:r>
              <a:rPr lang="en-GB" dirty="0" smtClean="0">
                <a:solidFill>
                  <a:schemeClr val="bg1"/>
                </a:solidFill>
              </a:rPr>
              <a:t>Inheritance</a:t>
            </a:r>
            <a:r>
              <a:rPr lang="en-GB" dirty="0" smtClean="0"/>
              <a:t>  </a:t>
            </a:r>
            <a:endParaRPr lang="en-GB" dirty="0"/>
          </a:p>
        </p:txBody>
      </p:sp>
      <p:sp>
        <p:nvSpPr>
          <p:cNvPr id="5" name="Rectangle 4"/>
          <p:cNvSpPr/>
          <p:nvPr/>
        </p:nvSpPr>
        <p:spPr>
          <a:xfrm>
            <a:off x="396875" y="1592885"/>
            <a:ext cx="7772400" cy="3046988"/>
          </a:xfrm>
          <a:prstGeom prst="rect">
            <a:avLst/>
          </a:prstGeom>
          <a:solidFill>
            <a:srgbClr val="FFFFFE"/>
          </a:solidFill>
        </p:spPr>
        <p:txBody>
          <a:bodyPr wrap="square">
            <a:spAutoFit/>
          </a:bodyPr>
          <a:lstStyle/>
          <a:p>
            <a:r>
              <a:rPr lang="en-GB" sz="2400" dirty="0" smtClean="0">
                <a:solidFill>
                  <a:schemeClr val="bg1"/>
                </a:solidFill>
              </a:rPr>
              <a:t>We had a </a:t>
            </a:r>
            <a:r>
              <a:rPr lang="en-GB" sz="2400" dirty="0">
                <a:solidFill>
                  <a:schemeClr val="bg1"/>
                </a:solidFill>
              </a:rPr>
              <a:t>class Student that derives from </a:t>
            </a:r>
            <a:r>
              <a:rPr lang="en-GB" sz="2400" dirty="0" smtClean="0">
                <a:solidFill>
                  <a:schemeClr val="bg1"/>
                </a:solidFill>
              </a:rPr>
              <a:t>person </a:t>
            </a:r>
          </a:p>
          <a:p>
            <a:endParaRPr lang="en-GB" sz="2400" dirty="0" smtClean="0">
              <a:solidFill>
                <a:schemeClr val="bg1"/>
              </a:solidFill>
            </a:endParaRPr>
          </a:p>
          <a:p>
            <a:endParaRPr lang="en-GB" sz="2400" dirty="0" smtClean="0">
              <a:solidFill>
                <a:schemeClr val="bg1"/>
              </a:solidFill>
            </a:endParaRPr>
          </a:p>
          <a:p>
            <a:endParaRPr lang="en-GB" sz="2400" dirty="0">
              <a:solidFill>
                <a:schemeClr val="bg1"/>
              </a:solidFill>
            </a:endParaRPr>
          </a:p>
          <a:p>
            <a:endParaRPr lang="en-GB" sz="2400" dirty="0">
              <a:solidFill>
                <a:schemeClr val="bg1"/>
              </a:solidFill>
            </a:endParaRPr>
          </a:p>
          <a:p>
            <a:r>
              <a:rPr lang="en-GB" sz="2400" dirty="0">
                <a:solidFill>
                  <a:schemeClr val="bg1"/>
                </a:solidFill>
              </a:rPr>
              <a:t>We could have used </a:t>
            </a:r>
            <a:r>
              <a:rPr lang="en-GB" sz="2400" dirty="0">
                <a:solidFill>
                  <a:srgbClr val="0070C0"/>
                </a:solidFill>
                <a:latin typeface="Courier New" panose="02070309020205020404" pitchFamily="49" charset="0"/>
                <a:cs typeface="Courier New" panose="02070309020205020404" pitchFamily="49" charset="0"/>
              </a:rPr>
              <a:t>protected</a:t>
            </a:r>
            <a:r>
              <a:rPr lang="en-GB" sz="2400" dirty="0">
                <a:solidFill>
                  <a:schemeClr val="bg1"/>
                </a:solidFill>
              </a:rPr>
              <a:t> or </a:t>
            </a:r>
            <a:r>
              <a:rPr lang="en-GB" sz="2400" dirty="0">
                <a:solidFill>
                  <a:srgbClr val="0070C0"/>
                </a:solidFill>
                <a:latin typeface="Courier New" panose="02070309020205020404" pitchFamily="49" charset="0"/>
                <a:cs typeface="Courier New" panose="02070309020205020404" pitchFamily="49" charset="0"/>
              </a:rPr>
              <a:t>private</a:t>
            </a:r>
            <a:r>
              <a:rPr lang="en-GB" sz="2400" dirty="0">
                <a:solidFill>
                  <a:schemeClr val="bg1"/>
                </a:solidFill>
              </a:rPr>
              <a:t> here. That would </a:t>
            </a:r>
            <a:r>
              <a:rPr lang="en-GB" sz="2400" dirty="0" smtClean="0">
                <a:solidFill>
                  <a:schemeClr val="bg1"/>
                </a:solidFill>
              </a:rPr>
              <a:t>change the </a:t>
            </a:r>
            <a:r>
              <a:rPr lang="en-GB" sz="2400" dirty="0">
                <a:solidFill>
                  <a:schemeClr val="bg1"/>
                </a:solidFill>
              </a:rPr>
              <a:t>access level the base class data and methods have within </a:t>
            </a:r>
            <a:r>
              <a:rPr lang="en-GB" sz="2400" dirty="0" smtClean="0">
                <a:solidFill>
                  <a:schemeClr val="bg1"/>
                </a:solidFill>
              </a:rPr>
              <a:t>the derived </a:t>
            </a:r>
            <a:r>
              <a:rPr lang="en-GB" sz="2400" dirty="0">
                <a:solidFill>
                  <a:schemeClr val="bg1"/>
                </a:solidFill>
              </a:rPr>
              <a:t>class.</a:t>
            </a:r>
          </a:p>
        </p:txBody>
      </p:sp>
      <p:sp>
        <p:nvSpPr>
          <p:cNvPr id="3" name="Rectangle 1"/>
          <p:cNvSpPr>
            <a:spLocks noChangeArrowheads="1"/>
          </p:cNvSpPr>
          <p:nvPr/>
        </p:nvSpPr>
        <p:spPr bwMode="auto">
          <a:xfrm>
            <a:off x="539552" y="2297303"/>
            <a:ext cx="4320413"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Student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Person </a:t>
            </a: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008000"/>
                </a:solidFill>
                <a:latin typeface="Courier New" panose="02070309020205020404" pitchFamily="49" charset="0"/>
                <a:cs typeface="Courier New" panose="02070309020205020404" pitchFamily="49" charset="0"/>
              </a:rPr>
              <a:t> </a:t>
            </a:r>
            <a:r>
              <a:rPr lang="en-US" altLang="en-US" sz="1800" b="0" dirty="0" smtClean="0">
                <a:solidFill>
                  <a:srgbClr val="008000"/>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1800" b="0" dirty="0" smtClean="0">
                <a:solidFill>
                  <a:srgbClr val="0000FF"/>
                </a:solidFill>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562147" y="4866525"/>
            <a:ext cx="4596130"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Student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1800" i="1" dirty="0" smtClean="0">
                <a:solidFill>
                  <a:schemeClr val="bg1"/>
                </a:solidFill>
                <a:latin typeface="Courier New" panose="02070309020205020404" pitchFamily="49" charset="0"/>
                <a:cs typeface="Courier New" panose="02070309020205020404" pitchFamily="49" charset="0"/>
              </a:rPr>
              <a:t>modifier</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Person </a:t>
            </a: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008000"/>
                </a:solidFill>
                <a:latin typeface="Courier New" panose="02070309020205020404" pitchFamily="49" charset="0"/>
                <a:cs typeface="Courier New" panose="02070309020205020404" pitchFamily="49" charset="0"/>
              </a:rPr>
              <a:t> </a:t>
            </a:r>
            <a:r>
              <a:rPr lang="en-US" altLang="en-US" sz="1800" b="0" dirty="0" smtClean="0">
                <a:solidFill>
                  <a:srgbClr val="008000"/>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en-US" altLang="en-US" sz="1800" b="0" dirty="0" smtClean="0">
                <a:solidFill>
                  <a:srgbClr val="0000FF"/>
                </a:solidFill>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91284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 </a:t>
            </a:r>
            <a:r>
              <a:rPr lang="en-GB" dirty="0" smtClean="0"/>
              <a:t>– </a:t>
            </a:r>
            <a:r>
              <a:rPr lang="en-GB" dirty="0" smtClean="0">
                <a:solidFill>
                  <a:schemeClr val="bg1"/>
                </a:solidFill>
              </a:rPr>
              <a:t>Inheritance</a:t>
            </a:r>
            <a:r>
              <a:rPr lang="en-GB" dirty="0" smtClean="0"/>
              <a:t>  </a:t>
            </a:r>
            <a:endParaRPr lang="en-GB" dirty="0"/>
          </a:p>
        </p:txBody>
      </p:sp>
      <p:sp>
        <p:nvSpPr>
          <p:cNvPr id="4" name="Rectangle 1"/>
          <p:cNvSpPr>
            <a:spLocks noChangeArrowheads="1"/>
          </p:cNvSpPr>
          <p:nvPr/>
        </p:nvSpPr>
        <p:spPr bwMode="auto">
          <a:xfrm>
            <a:off x="396875" y="260648"/>
            <a:ext cx="7766870" cy="64171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 </a:t>
            </a: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int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x</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protected</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int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y</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private</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int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z</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B</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a:t>
            </a: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x is public</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y is protected</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z is not accessible from B</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C</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protected</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a:t>
            </a: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x is protected</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y is protected</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z is not accessible from C</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D</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private</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a:t>
            </a: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x is private</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212529"/>
                </a:solidFill>
                <a:latin typeface="Courier New" panose="02070309020205020404" pitchFamily="49" charset="0"/>
                <a:cs typeface="Courier New" panose="02070309020205020404" pitchFamily="49" charset="0"/>
              </a:rPr>
              <a:t> </a:t>
            </a:r>
            <a:r>
              <a:rPr lang="en-US" altLang="en-US" sz="1800" b="0" dirty="0" smtClean="0">
                <a:solidFill>
                  <a:srgbClr val="212529"/>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y is private</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z is not accessible from D</a:t>
            </a:r>
            <a:r>
              <a:rPr kumimoji="0" lang="en-US" altLang="en-US" sz="18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9013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C++ </a:t>
            </a:r>
            <a:r>
              <a:rPr lang="en-GB" dirty="0"/>
              <a:t>–  </a:t>
            </a:r>
            <a:r>
              <a:rPr lang="en-GB" dirty="0" smtClean="0">
                <a:solidFill>
                  <a:schemeClr val="bg1"/>
                </a:solidFill>
              </a:rPr>
              <a:t>Code Paradigms</a:t>
            </a:r>
            <a:endParaRPr lang="en-GB" dirty="0"/>
          </a:p>
        </p:txBody>
      </p:sp>
      <p:sp>
        <p:nvSpPr>
          <p:cNvPr id="3" name="Rectangle 2"/>
          <p:cNvSpPr/>
          <p:nvPr/>
        </p:nvSpPr>
        <p:spPr>
          <a:xfrm>
            <a:off x="396876" y="1619672"/>
            <a:ext cx="7772399" cy="2800767"/>
          </a:xfrm>
          <a:prstGeom prst="rect">
            <a:avLst/>
          </a:prstGeom>
        </p:spPr>
        <p:txBody>
          <a:bodyPr wrap="square">
            <a:spAutoFit/>
          </a:bodyPr>
          <a:lstStyle/>
          <a:p>
            <a:r>
              <a:rPr lang="en-GB" sz="3600" dirty="0" smtClean="0">
                <a:solidFill>
                  <a:schemeClr val="bg1"/>
                </a:solidFill>
                <a:latin typeface="+mn-lt"/>
              </a:rPr>
              <a:t>Procedural Programming</a:t>
            </a:r>
            <a:endParaRPr lang="en-GB" dirty="0" smtClean="0">
              <a:solidFill>
                <a:schemeClr val="bg1"/>
              </a:solidFill>
              <a:latin typeface="+mn-lt"/>
            </a:endParaRPr>
          </a:p>
          <a:p>
            <a:pPr marL="457200" indent="-457200">
              <a:buFont typeface="Arial" panose="020B0604020202020204" pitchFamily="34" charset="0"/>
              <a:buChar char="•"/>
            </a:pPr>
            <a:r>
              <a:rPr lang="en-GB" dirty="0" smtClean="0">
                <a:solidFill>
                  <a:schemeClr val="bg1"/>
                </a:solidFill>
                <a:latin typeface="+mn-lt"/>
              </a:rPr>
              <a:t> based upon </a:t>
            </a:r>
            <a:r>
              <a:rPr lang="en-GB" dirty="0">
                <a:solidFill>
                  <a:schemeClr val="bg1"/>
                </a:solidFill>
                <a:latin typeface="+mn-lt"/>
              </a:rPr>
              <a:t>the </a:t>
            </a:r>
            <a:r>
              <a:rPr lang="en-GB" dirty="0" smtClean="0">
                <a:solidFill>
                  <a:schemeClr val="bg1"/>
                </a:solidFill>
                <a:latin typeface="+mn-lt"/>
              </a:rPr>
              <a:t> original concept the </a:t>
            </a:r>
            <a:r>
              <a:rPr lang="en-GB" dirty="0">
                <a:solidFill>
                  <a:schemeClr val="bg1"/>
                </a:solidFill>
                <a:latin typeface="+mn-lt"/>
              </a:rPr>
              <a:t>procedure call. Procedures, also known as routines, subroutines, or functions, simply contain a series of computational steps to be carried </a:t>
            </a:r>
            <a:r>
              <a:rPr lang="en-GB" dirty="0" smtClean="0">
                <a:solidFill>
                  <a:schemeClr val="bg1"/>
                </a:solidFill>
                <a:latin typeface="+mn-lt"/>
              </a:rPr>
              <a:t>out.</a:t>
            </a:r>
            <a:endParaRPr lang="en-GB" dirty="0">
              <a:solidFill>
                <a:schemeClr val="bg1"/>
              </a:solidFill>
              <a:latin typeface="+mn-lt"/>
            </a:endParaRPr>
          </a:p>
        </p:txBody>
      </p:sp>
    </p:spTree>
    <p:extLst>
      <p:ext uri="{BB962C8B-B14F-4D97-AF65-F5344CB8AC3E}">
        <p14:creationId xmlns:p14="http://schemas.microsoft.com/office/powerpoint/2010/main" val="725599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C++ </a:t>
            </a:r>
            <a:r>
              <a:rPr lang="en-GB" dirty="0"/>
              <a:t>–  </a:t>
            </a:r>
            <a:r>
              <a:rPr lang="en-GB" dirty="0" smtClean="0">
                <a:solidFill>
                  <a:schemeClr val="bg1"/>
                </a:solidFill>
              </a:rPr>
              <a:t>Code Paradigms </a:t>
            </a:r>
            <a:endParaRPr lang="en-GB" dirty="0"/>
          </a:p>
        </p:txBody>
      </p:sp>
      <p:sp>
        <p:nvSpPr>
          <p:cNvPr id="5" name="Rectangle 1"/>
          <p:cNvSpPr>
            <a:spLocks noChangeArrowheads="1"/>
          </p:cNvSpPr>
          <p:nvPr/>
        </p:nvSpPr>
        <p:spPr bwMode="auto">
          <a:xfrm>
            <a:off x="396875" y="1619672"/>
            <a:ext cx="8424936" cy="49705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float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sum</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float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x</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float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y</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float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z</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8000"/>
                </a:solidFill>
                <a:latin typeface="Courier New" panose="02070309020205020404" pitchFamily="49" charset="0"/>
                <a:cs typeface="Courier New" panose="02070309020205020404" pitchFamily="49" charset="0"/>
              </a:rPr>
              <a:t> </a:t>
            </a:r>
            <a:r>
              <a:rPr lang="en-US" altLang="en-US" sz="2000" b="0" dirty="0" smtClean="0">
                <a:solidFill>
                  <a:srgbClr val="008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std</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cout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"Add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x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to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y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to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z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std</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endl</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x </a:t>
            </a:r>
            <a:r>
              <a:rPr kumimoji="0" lang="en-US" altLang="en-US" sz="2000" b="0" i="0" u="none" strike="noStrike" cap="none" normalizeH="0" baseline="0" dirty="0" smtClean="0">
                <a:ln>
                  <a:noFill/>
                </a:ln>
                <a:solidFill>
                  <a:srgbClr val="00004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y </a:t>
            </a:r>
            <a:r>
              <a:rPr kumimoji="0" lang="en-US" altLang="en-US" sz="2000" b="0" i="0" u="none" strike="noStrike" cap="none" normalizeH="0" baseline="0" dirty="0" smtClean="0">
                <a:ln>
                  <a:noFill/>
                </a:ln>
                <a:solidFill>
                  <a:srgbClr val="00004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z</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dirty="0">
              <a:solidFill>
                <a:srgbClr val="212529"/>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main</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8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auto</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sum</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a = sum(0, 1, 2);</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auto</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b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sum</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10</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b = sum(10, 1,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666666"/>
                </a:solidFill>
                <a:latin typeface="Courier New" panose="02070309020205020404" pitchFamily="49" charset="0"/>
                <a:cs typeface="Courier New" panose="02070309020205020404" pitchFamily="49" charset="0"/>
              </a:rPr>
              <a:t> </a:t>
            </a:r>
            <a:r>
              <a:rPr lang="en-US" altLang="en-US" sz="2000" b="0" dirty="0" smtClean="0">
                <a:solidFill>
                  <a:srgbClr val="666666"/>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auto</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c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sum</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31</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40</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c = sum(31, 40, 2);</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auto</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d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sum</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19</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13</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17</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d = sum(19, 13, 17);</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cout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b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c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d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std</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endl</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12529"/>
                </a:solidFill>
                <a:latin typeface="Courier New" panose="02070309020205020404" pitchFamily="49" charset="0"/>
                <a:cs typeface="Courier New" panose="02070309020205020404" pitchFamily="49" charset="0"/>
              </a:rPr>
              <a:t> </a:t>
            </a:r>
            <a:r>
              <a:rPr lang="en-US" altLang="en-US" sz="2000" b="0" dirty="0" smtClean="0">
                <a:solidFill>
                  <a:srgbClr val="212529"/>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2900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C++ </a:t>
            </a:r>
            <a:r>
              <a:rPr lang="en-GB" dirty="0"/>
              <a:t>–  </a:t>
            </a:r>
            <a:r>
              <a:rPr lang="en-GB" dirty="0" smtClean="0">
                <a:solidFill>
                  <a:schemeClr val="bg1"/>
                </a:solidFill>
              </a:rPr>
              <a:t>Code Paradigms </a:t>
            </a:r>
            <a:endParaRPr lang="en-GB" dirty="0"/>
          </a:p>
        </p:txBody>
      </p:sp>
      <p:sp>
        <p:nvSpPr>
          <p:cNvPr id="5" name="Rectangle 4"/>
          <p:cNvSpPr/>
          <p:nvPr/>
        </p:nvSpPr>
        <p:spPr>
          <a:xfrm>
            <a:off x="417627" y="1556792"/>
            <a:ext cx="7772399" cy="3231654"/>
          </a:xfrm>
          <a:prstGeom prst="rect">
            <a:avLst/>
          </a:prstGeom>
        </p:spPr>
        <p:txBody>
          <a:bodyPr wrap="square">
            <a:spAutoFit/>
          </a:bodyPr>
          <a:lstStyle/>
          <a:p>
            <a:r>
              <a:rPr lang="en-GB" sz="3600" dirty="0" smtClean="0">
                <a:solidFill>
                  <a:schemeClr val="bg1"/>
                </a:solidFill>
                <a:latin typeface="+mn-lt"/>
              </a:rPr>
              <a:t>Functional Programming</a:t>
            </a:r>
            <a:endParaRPr lang="en-GB" dirty="0" smtClean="0">
              <a:solidFill>
                <a:schemeClr val="bg1"/>
              </a:solidFill>
              <a:latin typeface="+mn-lt"/>
            </a:endParaRPr>
          </a:p>
          <a:p>
            <a:pPr marL="457200" indent="-457200">
              <a:buFont typeface="Arial" panose="020B0604020202020204" pitchFamily="34" charset="0"/>
              <a:buChar char="•"/>
            </a:pPr>
            <a:r>
              <a:rPr lang="en-GB" dirty="0">
                <a:solidFill>
                  <a:schemeClr val="bg1"/>
                </a:solidFill>
                <a:latin typeface="+mn-lt"/>
              </a:rPr>
              <a:t> emphasizes the evaluation of expressions, rather than execution of commands. </a:t>
            </a:r>
            <a:endParaRPr lang="en-GB" dirty="0" smtClean="0">
              <a:solidFill>
                <a:schemeClr val="bg1"/>
              </a:solidFill>
              <a:latin typeface="+mn-lt"/>
            </a:endParaRPr>
          </a:p>
          <a:p>
            <a:pPr marL="457200" indent="-457200">
              <a:buFont typeface="Arial" panose="020B0604020202020204" pitchFamily="34" charset="0"/>
              <a:buChar char="•"/>
            </a:pPr>
            <a:r>
              <a:rPr lang="en-GB" dirty="0" smtClean="0">
                <a:solidFill>
                  <a:schemeClr val="bg1"/>
                </a:solidFill>
                <a:latin typeface="+mn-lt"/>
              </a:rPr>
              <a:t>The </a:t>
            </a:r>
            <a:r>
              <a:rPr lang="en-GB" dirty="0">
                <a:solidFill>
                  <a:schemeClr val="bg1"/>
                </a:solidFill>
                <a:latin typeface="+mn-lt"/>
              </a:rPr>
              <a:t>expressions </a:t>
            </a:r>
            <a:r>
              <a:rPr lang="en-GB" dirty="0" smtClean="0">
                <a:solidFill>
                  <a:schemeClr val="bg1"/>
                </a:solidFill>
                <a:latin typeface="+mn-lt"/>
              </a:rPr>
              <a:t>are </a:t>
            </a:r>
            <a:r>
              <a:rPr lang="en-GB" dirty="0">
                <a:solidFill>
                  <a:schemeClr val="bg1"/>
                </a:solidFill>
                <a:latin typeface="+mn-lt"/>
              </a:rPr>
              <a:t>formed by using functions to combine basic </a:t>
            </a:r>
            <a:r>
              <a:rPr lang="en-GB" dirty="0" smtClean="0">
                <a:solidFill>
                  <a:schemeClr val="bg1"/>
                </a:solidFill>
                <a:latin typeface="+mn-lt"/>
              </a:rPr>
              <a:t>values</a:t>
            </a:r>
            <a:r>
              <a:rPr lang="en-GB" dirty="0">
                <a:solidFill>
                  <a:schemeClr val="bg1"/>
                </a:solidFill>
                <a:latin typeface="+mn-lt"/>
              </a:rPr>
              <a:t>.</a:t>
            </a:r>
          </a:p>
          <a:p>
            <a:r>
              <a:rPr lang="en-GB" dirty="0" smtClean="0">
                <a:solidFill>
                  <a:schemeClr val="bg1"/>
                </a:solidFill>
                <a:latin typeface="+mn-lt"/>
              </a:rPr>
              <a:t>                          FAQ </a:t>
            </a:r>
            <a:r>
              <a:rPr lang="en-GB" dirty="0">
                <a:solidFill>
                  <a:schemeClr val="bg1"/>
                </a:solidFill>
                <a:latin typeface="+mn-lt"/>
              </a:rPr>
              <a:t>for </a:t>
            </a:r>
            <a:r>
              <a:rPr lang="en-GB" dirty="0" err="1" smtClean="0">
                <a:solidFill>
                  <a:schemeClr val="bg1"/>
                </a:solidFill>
                <a:latin typeface="+mn-lt"/>
              </a:rPr>
              <a:t>comp.lang.functional</a:t>
            </a:r>
            <a:endParaRPr lang="en-GB" dirty="0">
              <a:solidFill>
                <a:schemeClr val="bg1"/>
              </a:solidFill>
              <a:latin typeface="+mn-lt"/>
            </a:endParaRPr>
          </a:p>
        </p:txBody>
      </p:sp>
    </p:spTree>
    <p:extLst>
      <p:ext uri="{BB962C8B-B14F-4D97-AF65-F5344CB8AC3E}">
        <p14:creationId xmlns:p14="http://schemas.microsoft.com/office/powerpoint/2010/main" val="186574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C++ </a:t>
            </a:r>
            <a:r>
              <a:rPr lang="en-GB" dirty="0"/>
              <a:t>–  </a:t>
            </a:r>
            <a:r>
              <a:rPr lang="en-GB" dirty="0" smtClean="0">
                <a:solidFill>
                  <a:schemeClr val="bg1"/>
                </a:solidFill>
              </a:rPr>
              <a:t>Lambdas</a:t>
            </a:r>
            <a:endParaRPr lang="en-GB" dirty="0"/>
          </a:p>
        </p:txBody>
      </p:sp>
      <p:sp>
        <p:nvSpPr>
          <p:cNvPr id="2" name="Rectangle 1"/>
          <p:cNvSpPr>
            <a:spLocks noChangeArrowheads="1"/>
          </p:cNvSpPr>
          <p:nvPr/>
        </p:nvSpPr>
        <p:spPr bwMode="auto">
          <a:xfrm>
            <a:off x="396875" y="2918269"/>
            <a:ext cx="8495605"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0" dirty="0">
                <a:solidFill>
                  <a:srgbClr val="212529"/>
                </a:solidFill>
                <a:latin typeface="Courier New" panose="02070309020205020404" pitchFamily="49" charset="0"/>
              </a:rPr>
              <a:t> </a:t>
            </a:r>
            <a:r>
              <a:rPr lang="en-US" altLang="en-US" b="0" dirty="0" smtClean="0">
                <a:solidFill>
                  <a:srgbClr val="212529"/>
                </a:solidFill>
                <a:latin typeface="Courier New" panose="02070309020205020404" pitchFamily="49" charset="0"/>
              </a:rPr>
              <a:t>   </a:t>
            </a:r>
            <a:r>
              <a:rPr kumimoji="0" lang="en-US" altLang="en-US" b="0" i="0" u="none" strike="noStrike" cap="none" normalizeH="0" baseline="0" dirty="0" smtClean="0">
                <a:ln>
                  <a:noFill/>
                </a:ln>
                <a:solidFill>
                  <a:srgbClr val="212529"/>
                </a:solidFill>
                <a:effectLst/>
                <a:latin typeface="Courier New" panose="02070309020205020404" pitchFamily="49" charset="0"/>
              </a:rPr>
              <a:t>std</a:t>
            </a:r>
            <a:r>
              <a:rPr kumimoji="0" lang="en-US" altLang="en-US" b="0" i="0" u="none" strike="noStrike" cap="none" normalizeH="0" baseline="0" dirty="0" smtClean="0">
                <a:ln>
                  <a:noFill/>
                </a:ln>
                <a:solidFill>
                  <a:srgbClr val="008080"/>
                </a:solidFill>
                <a:effectLst/>
                <a:latin typeface="Courier New" panose="02070309020205020404" pitchFamily="49" charset="0"/>
              </a:rPr>
              <a:t>::</a:t>
            </a:r>
            <a:r>
              <a:rPr kumimoji="0" lang="en-US" altLang="en-US" b="0" i="0" u="none" strike="noStrike" cap="none" normalizeH="0" baseline="0" dirty="0" smtClean="0">
                <a:ln>
                  <a:noFill/>
                </a:ln>
                <a:solidFill>
                  <a:srgbClr val="0000DD"/>
                </a:solidFill>
                <a:effectLst/>
                <a:latin typeface="Courier New" panose="02070309020205020404" pitchFamily="49" charset="0"/>
              </a:rPr>
              <a:t>cout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000080"/>
                </a:solidFill>
                <a:effectLst/>
                <a:latin typeface="Courier New" panose="02070309020205020404" pitchFamily="49" charset="0"/>
              </a:rPr>
              <a:t>&lt;&lt;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FF0000"/>
                </a:solidFill>
                <a:effectLst/>
                <a:latin typeface="Courier New" panose="02070309020205020404" pitchFamily="49" charset="0"/>
              </a:rPr>
              <a:t>“a C++ Lambda!"</a:t>
            </a:r>
            <a:r>
              <a:rPr kumimoji="0" lang="en-US" altLang="en-US" b="0" i="0" u="none" strike="noStrike" cap="none" normalizeH="0" baseline="0" dirty="0" smtClean="0">
                <a:ln>
                  <a:noFill/>
                </a:ln>
                <a:solidFill>
                  <a:srgbClr val="00808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008080"/>
                </a:solidFill>
                <a:effectLst/>
                <a:latin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96875" y="1412776"/>
            <a:ext cx="7772400" cy="1384995"/>
          </a:xfrm>
          <a:prstGeom prst="rect">
            <a:avLst/>
          </a:prstGeom>
        </p:spPr>
        <p:txBody>
          <a:bodyPr wrap="square">
            <a:spAutoFit/>
          </a:bodyPr>
          <a:lstStyle/>
          <a:p>
            <a:endParaRPr lang="en-GB" dirty="0">
              <a:solidFill>
                <a:schemeClr val="bg1"/>
              </a:solidFill>
            </a:endParaRPr>
          </a:p>
          <a:p>
            <a:pPr marL="457200" indent="-457200">
              <a:buFont typeface="Arial" panose="020B0604020202020204" pitchFamily="34" charset="0"/>
              <a:buChar char="•"/>
            </a:pPr>
            <a:r>
              <a:rPr lang="en-GB" dirty="0">
                <a:solidFill>
                  <a:schemeClr val="bg1"/>
                </a:solidFill>
              </a:rPr>
              <a:t>Lambdas are anonymous (without name) in-place functions. </a:t>
            </a:r>
          </a:p>
        </p:txBody>
      </p:sp>
    </p:spTree>
    <p:extLst>
      <p:ext uri="{BB962C8B-B14F-4D97-AF65-F5344CB8AC3E}">
        <p14:creationId xmlns:p14="http://schemas.microsoft.com/office/powerpoint/2010/main" val="3355401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C++ </a:t>
            </a:r>
            <a:r>
              <a:rPr lang="en-GB" dirty="0"/>
              <a:t>–  </a:t>
            </a:r>
            <a:r>
              <a:rPr lang="en-GB" dirty="0" smtClean="0">
                <a:solidFill>
                  <a:schemeClr val="bg1"/>
                </a:solidFill>
              </a:rPr>
              <a:t>Lambdas</a:t>
            </a:r>
            <a:endParaRPr lang="en-GB" dirty="0"/>
          </a:p>
        </p:txBody>
      </p:sp>
      <p:sp>
        <p:nvSpPr>
          <p:cNvPr id="2" name="Rectangle 1"/>
          <p:cNvSpPr>
            <a:spLocks noChangeArrowheads="1"/>
          </p:cNvSpPr>
          <p:nvPr/>
        </p:nvSpPr>
        <p:spPr bwMode="auto">
          <a:xfrm>
            <a:off x="396875" y="2437731"/>
            <a:ext cx="8495605"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0" dirty="0">
                <a:solidFill>
                  <a:srgbClr val="212529"/>
                </a:solidFill>
                <a:latin typeface="Courier New" panose="02070309020205020404" pitchFamily="49" charset="0"/>
              </a:rPr>
              <a:t> </a:t>
            </a:r>
            <a:r>
              <a:rPr lang="en-US" altLang="en-US" b="0" dirty="0" smtClean="0">
                <a:solidFill>
                  <a:srgbClr val="212529"/>
                </a:solidFill>
                <a:latin typeface="Courier New" panose="02070309020205020404" pitchFamily="49" charset="0"/>
              </a:rPr>
              <a:t>   </a:t>
            </a:r>
            <a:r>
              <a:rPr kumimoji="0" lang="en-US" altLang="en-US" b="0" i="0" u="none" strike="noStrike" cap="none" normalizeH="0" baseline="0" dirty="0" smtClean="0">
                <a:ln>
                  <a:noFill/>
                </a:ln>
                <a:solidFill>
                  <a:srgbClr val="212529"/>
                </a:solidFill>
                <a:effectLst/>
                <a:latin typeface="Courier New" panose="02070309020205020404" pitchFamily="49" charset="0"/>
              </a:rPr>
              <a:t>std</a:t>
            </a:r>
            <a:r>
              <a:rPr kumimoji="0" lang="en-US" altLang="en-US" b="0" i="0" u="none" strike="noStrike" cap="none" normalizeH="0" baseline="0" dirty="0" smtClean="0">
                <a:ln>
                  <a:noFill/>
                </a:ln>
                <a:solidFill>
                  <a:srgbClr val="008080"/>
                </a:solidFill>
                <a:effectLst/>
                <a:latin typeface="Courier New" panose="02070309020205020404" pitchFamily="49" charset="0"/>
              </a:rPr>
              <a:t>::</a:t>
            </a:r>
            <a:r>
              <a:rPr kumimoji="0" lang="en-US" altLang="en-US" b="0" i="0" u="none" strike="noStrike" cap="none" normalizeH="0" baseline="0" dirty="0" smtClean="0">
                <a:ln>
                  <a:noFill/>
                </a:ln>
                <a:solidFill>
                  <a:srgbClr val="0000DD"/>
                </a:solidFill>
                <a:effectLst/>
                <a:latin typeface="Courier New" panose="02070309020205020404" pitchFamily="49" charset="0"/>
              </a:rPr>
              <a:t>cout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000080"/>
                </a:solidFill>
                <a:effectLst/>
                <a:latin typeface="Courier New" panose="02070309020205020404" pitchFamily="49" charset="0"/>
              </a:rPr>
              <a:t>&lt;&lt;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FF0000"/>
                </a:solidFill>
                <a:effectLst/>
                <a:latin typeface="Courier New" panose="02070309020205020404" pitchFamily="49" charset="0"/>
              </a:rPr>
              <a:t>“a C++ Lambda!"</a:t>
            </a:r>
            <a:r>
              <a:rPr kumimoji="0" lang="en-US" altLang="en-US" b="0" i="0" u="none" strike="noStrike" cap="none" normalizeH="0" baseline="0" dirty="0" smtClean="0">
                <a:ln>
                  <a:noFill/>
                </a:ln>
                <a:solidFill>
                  <a:srgbClr val="00808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212529"/>
                </a:solidFill>
                <a:effectLst/>
                <a:latin typeface="Courier New" panose="02070309020205020404" pitchFamily="49" charset="0"/>
              </a:rPr>
              <a:t> </a:t>
            </a:r>
            <a:r>
              <a:rPr kumimoji="0" lang="en-US" altLang="en-US" b="0" i="0" u="none" strike="noStrike" cap="none" normalizeH="0" baseline="0" dirty="0" smtClean="0">
                <a:ln>
                  <a:noFill/>
                </a:ln>
                <a:solidFill>
                  <a:srgbClr val="008000"/>
                </a:solidFill>
                <a:effectLst/>
                <a:latin typeface="Courier New" panose="02070309020205020404" pitchFamily="49" charset="0"/>
              </a:rPr>
              <a:t>()</a:t>
            </a:r>
            <a:r>
              <a:rPr kumimoji="0" lang="en-US" altLang="en-US" b="0" i="0" u="none" strike="noStrike" cap="none" normalizeH="0" baseline="0" dirty="0" smtClean="0">
                <a:ln>
                  <a:noFill/>
                </a:ln>
                <a:solidFill>
                  <a:srgbClr val="008080"/>
                </a:solidFill>
                <a:effectLst/>
                <a:latin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96875" y="1052736"/>
            <a:ext cx="7772400" cy="1384995"/>
          </a:xfrm>
          <a:prstGeom prst="rect">
            <a:avLst/>
          </a:prstGeom>
        </p:spPr>
        <p:txBody>
          <a:bodyPr wrap="square">
            <a:spAutoFit/>
          </a:bodyPr>
          <a:lstStyle/>
          <a:p>
            <a:endParaRPr lang="en-GB" dirty="0">
              <a:solidFill>
                <a:schemeClr val="bg1"/>
              </a:solidFill>
            </a:endParaRPr>
          </a:p>
          <a:p>
            <a:pPr marL="457200" indent="-457200">
              <a:buFont typeface="Arial" panose="020B0604020202020204" pitchFamily="34" charset="0"/>
              <a:buChar char="•"/>
            </a:pPr>
            <a:r>
              <a:rPr lang="en-GB" dirty="0">
                <a:solidFill>
                  <a:schemeClr val="bg1"/>
                </a:solidFill>
              </a:rPr>
              <a:t>Lambdas are anonymous (without name) in-place functions. </a:t>
            </a:r>
          </a:p>
        </p:txBody>
      </p:sp>
      <p:sp>
        <p:nvSpPr>
          <p:cNvPr id="5" name="Rectangle 1"/>
          <p:cNvSpPr>
            <a:spLocks noChangeArrowheads="1"/>
          </p:cNvSpPr>
          <p:nvPr/>
        </p:nvSpPr>
        <p:spPr bwMode="auto">
          <a:xfrm>
            <a:off x="215008" y="4128178"/>
            <a:ext cx="8928992"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111111"/>
                </a:solidFill>
                <a:effectLst/>
                <a:latin typeface="+mn-lt"/>
                <a:cs typeface="Segoe UI" panose="020B0502040204020203" pitchFamily="34" charset="0"/>
              </a:rPr>
              <a:t>You see four pairs of brackets. Let’s see what each means:</a:t>
            </a:r>
            <a:endParaRPr kumimoji="0" lang="en-US" alt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rgbClr val="990000"/>
                </a:solidFill>
                <a:effectLst/>
                <a:latin typeface="+mn-lt"/>
                <a:cs typeface="Segoe UI" panose="020B0502040204020203" pitchFamily="34" charset="0"/>
              </a:rPr>
              <a:t>[]</a:t>
            </a:r>
            <a:r>
              <a:rPr kumimoji="0" lang="en-US" altLang="en-US" sz="2400" b="0" i="0" u="none" strike="noStrike" cap="none" normalizeH="0" baseline="0" dirty="0" smtClean="0">
                <a:ln>
                  <a:noFill/>
                </a:ln>
                <a:solidFill>
                  <a:srgbClr val="111111"/>
                </a:solidFill>
                <a:effectLst/>
                <a:latin typeface="+mn-lt"/>
                <a:cs typeface="Segoe UI" panose="020B0502040204020203" pitchFamily="34" charset="0"/>
              </a:rPr>
              <a:t> is lambda introducer or lambda closure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rgbClr val="990000"/>
                </a:solidFill>
                <a:effectLst/>
                <a:latin typeface="+mn-lt"/>
                <a:cs typeface="Segoe UI" panose="020B0502040204020203" pitchFamily="34" charset="0"/>
              </a:rPr>
              <a:t>()</a:t>
            </a:r>
            <a:r>
              <a:rPr kumimoji="0" lang="en-US" altLang="en-US" sz="2400" b="0" i="0" u="none" strike="noStrike" cap="none" normalizeH="0" baseline="0" dirty="0" smtClean="0">
                <a:ln>
                  <a:noFill/>
                </a:ln>
                <a:solidFill>
                  <a:srgbClr val="111111"/>
                </a:solidFill>
                <a:effectLst/>
                <a:latin typeface="+mn-lt"/>
                <a:cs typeface="Segoe UI" panose="020B0502040204020203" pitchFamily="34" charset="0"/>
              </a:rPr>
              <a:t> is for argument list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rgbClr val="990000"/>
                </a:solidFill>
                <a:effectLst/>
                <a:latin typeface="+mn-lt"/>
                <a:cs typeface="Segoe UI" panose="020B0502040204020203" pitchFamily="34" charset="0"/>
              </a:rPr>
              <a:t>{}</a:t>
            </a:r>
            <a:r>
              <a:rPr kumimoji="0" lang="en-US" altLang="en-US" sz="2400" b="0" i="0" u="none" strike="noStrike" cap="none" normalizeH="0" baseline="0" dirty="0" smtClean="0">
                <a:ln>
                  <a:noFill/>
                </a:ln>
                <a:solidFill>
                  <a:srgbClr val="111111"/>
                </a:solidFill>
                <a:effectLst/>
                <a:latin typeface="+mn-lt"/>
                <a:cs typeface="Segoe UI" panose="020B0502040204020203" pitchFamily="34" charset="0"/>
              </a:rPr>
              <a:t> contains the body of lambda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rgbClr val="990000"/>
                </a:solidFill>
                <a:effectLst/>
                <a:latin typeface="+mn-lt"/>
                <a:cs typeface="Segoe UI" panose="020B0502040204020203" pitchFamily="34" charset="0"/>
              </a:rPr>
              <a:t>()</a:t>
            </a:r>
            <a:r>
              <a:rPr kumimoji="0" lang="en-US" altLang="en-US" sz="2400" b="0" i="0" u="none" strike="noStrike" cap="none" normalizeH="0" baseline="0" dirty="0" smtClean="0">
                <a:ln>
                  <a:noFill/>
                </a:ln>
                <a:solidFill>
                  <a:srgbClr val="111111"/>
                </a:solidFill>
                <a:effectLst/>
                <a:latin typeface="+mn-lt"/>
                <a:cs typeface="Segoe UI" panose="020B0502040204020203" pitchFamily="34" charset="0"/>
              </a:rPr>
              <a:t> is used to call the lambda</a:t>
            </a:r>
          </a:p>
        </p:txBody>
      </p:sp>
    </p:spTree>
    <p:extLst>
      <p:ext uri="{BB962C8B-B14F-4D97-AF65-F5344CB8AC3E}">
        <p14:creationId xmlns:p14="http://schemas.microsoft.com/office/powerpoint/2010/main" val="462486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63CE69-89EF-402B-B08C-E0C14B48E0AB}"/>
              </a:ext>
            </a:extLst>
          </p:cNvPr>
          <p:cNvSpPr>
            <a:spLocks noGrp="1"/>
          </p:cNvSpPr>
          <p:nvPr>
            <p:ph type="title"/>
          </p:nvPr>
        </p:nvSpPr>
        <p:spPr/>
        <p:txBody>
          <a:bodyPr/>
          <a:lstStyle/>
          <a:p>
            <a:r>
              <a:rPr lang="en-GB" dirty="0" smtClean="0"/>
              <a:t>C++ </a:t>
            </a:r>
            <a:r>
              <a:rPr lang="en-GB" dirty="0"/>
              <a:t>–  </a:t>
            </a:r>
            <a:r>
              <a:rPr lang="en-GB" dirty="0" smtClean="0">
                <a:solidFill>
                  <a:schemeClr val="bg1"/>
                </a:solidFill>
              </a:rPr>
              <a:t>Lambdas</a:t>
            </a:r>
            <a:endParaRPr lang="en-GB" dirty="0"/>
          </a:p>
        </p:txBody>
      </p:sp>
      <p:sp>
        <p:nvSpPr>
          <p:cNvPr id="5" name="Rectangle 4"/>
          <p:cNvSpPr/>
          <p:nvPr/>
        </p:nvSpPr>
        <p:spPr>
          <a:xfrm>
            <a:off x="652458" y="1619672"/>
            <a:ext cx="7772399" cy="646331"/>
          </a:xfrm>
          <a:prstGeom prst="rect">
            <a:avLst/>
          </a:prstGeom>
        </p:spPr>
        <p:txBody>
          <a:bodyPr wrap="square">
            <a:spAutoFit/>
          </a:bodyPr>
          <a:lstStyle/>
          <a:p>
            <a:r>
              <a:rPr lang="en-GB" sz="3600" dirty="0" smtClean="0">
                <a:solidFill>
                  <a:schemeClr val="bg1"/>
                </a:solidFill>
              </a:rPr>
              <a:t>Functional Example </a:t>
            </a:r>
            <a:endParaRPr lang="en-GB" dirty="0">
              <a:solidFill>
                <a:schemeClr val="bg1"/>
              </a:solidFill>
              <a:latin typeface="+mn-lt"/>
            </a:endParaRPr>
          </a:p>
        </p:txBody>
      </p:sp>
      <p:sp>
        <p:nvSpPr>
          <p:cNvPr id="3" name="Rectangle 1"/>
          <p:cNvSpPr>
            <a:spLocks noChangeArrowheads="1"/>
          </p:cNvSpPr>
          <p:nvPr/>
        </p:nvSpPr>
        <p:spPr bwMode="auto">
          <a:xfrm>
            <a:off x="251520" y="2769894"/>
            <a:ext cx="8494633"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auto</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sum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double</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double</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B</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 </a:t>
            </a:r>
            <a:r>
              <a:rPr kumimoji="0" lang="en-US" altLang="en-US" sz="2000" b="0" i="0" u="none" strike="noStrike" cap="none" normalizeH="0" baseline="0" dirty="0" smtClean="0">
                <a:ln>
                  <a:noFill/>
                </a:ln>
                <a:solidFill>
                  <a:srgbClr val="00004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B</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auto</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add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sum</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DD"/>
                </a:solidFill>
                <a:effectLst/>
                <a:latin typeface="Courier New" panose="02070309020205020404" pitchFamily="49" charset="0"/>
                <a:cs typeface="Courier New" panose="02070309020205020404" pitchFamily="49" charset="0"/>
              </a:rPr>
              <a:t>cout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add</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3.25</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5.65</a:t>
            </a:r>
            <a:r>
              <a:rPr kumimoji="0" lang="en-US" altLang="en-US" sz="20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&lt;&lt;</a:t>
            </a:r>
            <a:r>
              <a:rPr kumimoji="0" lang="en-US" altLang="en-US" sz="2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std</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7788"/>
                </a:solidFill>
                <a:effectLst/>
                <a:latin typeface="Courier New" panose="02070309020205020404" pitchFamily="49" charset="0"/>
                <a:cs typeface="Courier New" panose="02070309020205020404" pitchFamily="49" charset="0"/>
              </a:rPr>
              <a:t>endl</a:t>
            </a:r>
            <a:r>
              <a:rPr kumimoji="0" lang="en-US" altLang="en-US" sz="20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662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
      <a:dk1>
        <a:srgbClr val="91C8E1"/>
      </a:dk1>
      <a:lt1>
        <a:srgbClr val="ECECEC"/>
      </a:lt1>
      <a:dk2>
        <a:srgbClr val="000000"/>
      </a:dk2>
      <a:lt2>
        <a:srgbClr val="91C8E1"/>
      </a:lt2>
      <a:accent1>
        <a:srgbClr val="000000"/>
      </a:accent1>
      <a:accent2>
        <a:srgbClr val="ECECEC"/>
      </a:accent2>
      <a:accent3>
        <a:srgbClr val="AAAAAA"/>
      </a:accent3>
      <a:accent4>
        <a:srgbClr val="C9C9C9"/>
      </a:accent4>
      <a:accent5>
        <a:srgbClr val="AAAAAA"/>
      </a:accent5>
      <a:accent6>
        <a:srgbClr val="D6D6D6"/>
      </a:accent6>
      <a:hlink>
        <a:srgbClr val="91C8E1"/>
      </a:hlink>
      <a:folHlink>
        <a:srgbClr val="91C8E1"/>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SG-powerpoint-template.potx" id="{90FDF049-C30E-4B95-92A2-9845FBE0DB6E}" vid="{B7222751-4539-4F86-BE99-D9CAF7794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5107</TotalTime>
  <Words>1738</Words>
  <Application>Microsoft Office PowerPoint</Application>
  <PresentationFormat>On-screen Show (4:3)</PresentationFormat>
  <Paragraphs>262</Paragraphs>
  <Slides>31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Wingdings</vt:lpstr>
      <vt:lpstr>Times New Roman</vt:lpstr>
      <vt:lpstr>Georgia</vt:lpstr>
      <vt:lpstr>Courier New</vt:lpstr>
      <vt:lpstr>Segoe UI</vt:lpstr>
      <vt:lpstr>arial</vt:lpstr>
      <vt:lpstr>arial</vt:lpstr>
      <vt:lpstr>MS PGothic</vt:lpstr>
      <vt:lpstr>Calibri</vt:lpstr>
      <vt:lpstr>Default Design</vt:lpstr>
      <vt:lpstr>C++ for Advanced Mathematical Finance week 8 pt1</vt:lpstr>
      <vt:lpstr>Introduction –  SYLLABUS</vt:lpstr>
      <vt:lpstr>C++ –  Code Paradigms </vt:lpstr>
      <vt:lpstr>C++ –  Code Paradigms</vt:lpstr>
      <vt:lpstr>C++ –  Code Paradigms </vt:lpstr>
      <vt:lpstr>C++ –  Code Paradigms </vt:lpstr>
      <vt:lpstr>C++ –  Lambdas</vt:lpstr>
      <vt:lpstr>C++ –  Lambdas</vt:lpstr>
      <vt:lpstr>C++ –  Lambdas</vt:lpstr>
      <vt:lpstr>C++ –  Code Paradigms  </vt:lpstr>
      <vt:lpstr>OOP –  We already used OOP</vt:lpstr>
      <vt:lpstr>OOP –  Principles </vt:lpstr>
      <vt:lpstr>OOP –  Why is C not OOP? </vt:lpstr>
      <vt:lpstr>OOP –  Classes in C++ </vt:lpstr>
      <vt:lpstr>OOP –  Object  via Classes</vt:lpstr>
      <vt:lpstr>OOP –  Classes in C++ </vt:lpstr>
      <vt:lpstr>OOP –  Classes and File organisation</vt:lpstr>
      <vt:lpstr>OOP – is a vs has a relationships  </vt:lpstr>
      <vt:lpstr>OOP –  Data Abstraction </vt:lpstr>
      <vt:lpstr>PowerPoint Presentation</vt:lpstr>
      <vt:lpstr>OOP –  Data Abstraction and encapsulation</vt:lpstr>
      <vt:lpstr>OOP –  Encapsulation</vt:lpstr>
      <vt:lpstr>OOP – Inheritance  </vt:lpstr>
      <vt:lpstr>OOP – Inheritance  </vt:lpstr>
      <vt:lpstr>OOP – Inheritance  </vt:lpstr>
      <vt:lpstr>OOP – Inheritance  </vt:lpstr>
      <vt:lpstr>OOP – Inheritance  </vt:lpstr>
      <vt:lpstr>OOP – Inheritance  </vt:lpstr>
      <vt:lpstr>OOP – Encapsulation  </vt:lpstr>
      <vt:lpstr>OOP – Inheritance  </vt:lpstr>
      <vt:lpstr>OOP – Inheritance  </vt:lpstr>
    </vt:vector>
  </TitlesOfParts>
  <Company>UoB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Header slide</dc:title>
  <dc:creator>Simon Hartley (Advanced Research Computing)</dc:creator>
  <cp:lastModifiedBy>Simon Hartley (Advanced Research Computing)</cp:lastModifiedBy>
  <cp:revision>164</cp:revision>
  <dcterms:created xsi:type="dcterms:W3CDTF">2020-09-10T09:01:31Z</dcterms:created>
  <dcterms:modified xsi:type="dcterms:W3CDTF">2021-03-22T19:44:03Z</dcterms:modified>
</cp:coreProperties>
</file>