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5" r:id="rId3"/>
    <p:sldId id="310" r:id="rId4"/>
    <p:sldId id="311" r:id="rId5"/>
    <p:sldId id="312" r:id="rId6"/>
    <p:sldId id="313" r:id="rId7"/>
    <p:sldId id="315" r:id="rId8"/>
    <p:sldId id="316" r:id="rId9"/>
    <p:sldId id="317" r:id="rId10"/>
    <p:sldId id="318" r:id="rId11"/>
    <p:sldId id="343" r:id="rId12"/>
    <p:sldId id="344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47" r:id="rId23"/>
    <p:sldId id="346" r:id="rId24"/>
    <p:sldId id="342" r:id="rId25"/>
    <p:sldId id="352" r:id="rId26"/>
    <p:sldId id="351" r:id="rId27"/>
    <p:sldId id="330" r:id="rId28"/>
    <p:sldId id="328" r:id="rId29"/>
    <p:sldId id="329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5" r:id="rId41"/>
    <p:sldId id="341" r:id="rId42"/>
    <p:sldId id="350" r:id="rId43"/>
    <p:sldId id="348" r:id="rId44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MS PGothic" panose="020B0600070205080204" pitchFamily="34" charset="-128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E6E6E6"/>
    <a:srgbClr val="7F1745"/>
    <a:srgbClr val="77123F"/>
    <a:srgbClr val="620036"/>
    <a:srgbClr val="4C6B66"/>
    <a:srgbClr val="00A3C7"/>
    <a:srgbClr val="004B6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2932" autoAdjust="0"/>
  </p:normalViewPr>
  <p:slideViewPr>
    <p:cSldViewPr>
      <p:cViewPr varScale="1">
        <p:scale>
          <a:sx n="64" d="100"/>
          <a:sy n="64" d="100"/>
        </p:scale>
        <p:origin x="1560" y="4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3/23/2021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6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0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4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8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43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3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4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3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4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80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9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C++ for Advanced Mathematical </a:t>
            </a: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Finance</a:t>
            </a:r>
            <a:b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</a:br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week 8 pt2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Destructors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5021"/>
            <a:ext cx="83515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Destructors Syntax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  <a:latin typeface="+mn-lt"/>
              </a:rPr>
              <a:t>Implement a destructor for Person and for Student that writes </a:t>
            </a:r>
            <a:r>
              <a:rPr lang="en-GB" sz="2400" dirty="0" smtClean="0">
                <a:solidFill>
                  <a:srgbClr val="00B050"/>
                </a:solidFill>
                <a:latin typeface="+mn-lt"/>
              </a:rPr>
              <a:t>on command </a:t>
            </a:r>
            <a:r>
              <a:rPr lang="en-GB" sz="2400" dirty="0">
                <a:solidFill>
                  <a:srgbClr val="00B050"/>
                </a:solidFill>
                <a:latin typeface="+mn-lt"/>
              </a:rPr>
              <a:t>line: "Destructor to Person (Student) </a:t>
            </a:r>
            <a:r>
              <a:rPr lang="en-GB" sz="2400" dirty="0" smtClean="0">
                <a:solidFill>
                  <a:srgbClr val="00B050"/>
                </a:solidFill>
                <a:latin typeface="+mn-lt"/>
              </a:rPr>
              <a:t>successfully called</a:t>
            </a:r>
            <a:r>
              <a:rPr lang="en-GB" sz="2400" dirty="0">
                <a:solidFill>
                  <a:srgbClr val="00B050"/>
                </a:solidFill>
                <a:latin typeface="+mn-lt"/>
              </a:rPr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1640" y="2081337"/>
            <a:ext cx="4320413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~Person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4624"/>
            <a:ext cx="7772400" cy="1143000"/>
          </a:xfrm>
        </p:spPr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/>
              <a:t>Multiple </a:t>
            </a:r>
            <a:r>
              <a:rPr lang="en-GB" dirty="0" smtClean="0"/>
              <a:t>Inheritance  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021660"/>
            <a:ext cx="6950942" cy="5647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Base 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BaseClassA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BaseClassA_Function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"Some content in BaseClassA class."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Another base 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BaseClassB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BaseClassB_Function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"Some content in BaseClassB class."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endParaRPr lang="en-US" altLang="en-US" sz="1400" b="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Derived 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ChildClassAB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BaseClassA,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BaseClassB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0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ChildClassAB child_ab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// Instance of childAB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child_ab.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BaseClassA_Function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child_ab.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BaseClassB_Function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4624"/>
            <a:ext cx="7772400" cy="1143000"/>
          </a:xfrm>
        </p:spPr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Multi-level Inheritance  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1052736"/>
            <a:ext cx="6603090" cy="54630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Multilevel Inheritance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Base class (parent)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BaseClassA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BaseClassAFunction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 content in parent class."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Derived class (child)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Child_A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BaseClassA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Derived class (grandchild)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GrandChild_A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Child_A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GrandChild_A instanceObj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instanceObj.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BaseClassAFunction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Pointers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5109091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We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have introduced References and Pointers to simple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data types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before:</a:t>
            </a:r>
          </a:p>
          <a:p>
            <a:r>
              <a:rPr lang="en-GB" sz="16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double </a:t>
            </a:r>
            <a:r>
              <a:rPr lang="en-GB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2.0;</a:t>
            </a:r>
          </a:p>
          <a:p>
            <a:r>
              <a:rPr lang="en-GB" sz="16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double </a:t>
            </a:r>
            <a:r>
              <a:rPr lang="en-GB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ref = x; </a:t>
            </a:r>
            <a:r>
              <a:rPr lang="en-GB" sz="1600" b="0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ref to x</a:t>
            </a:r>
          </a:p>
          <a:p>
            <a:r>
              <a:rPr lang="en-GB" sz="16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double </a:t>
            </a:r>
            <a:r>
              <a:rPr lang="en-GB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 </a:t>
            </a:r>
            <a:r>
              <a:rPr lang="en-GB" sz="1600" b="0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pointer to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b="0" dirty="0" smtClean="0">
              <a:solidFill>
                <a:srgbClr val="000000"/>
              </a:solidFill>
              <a:latin typeface="+mn-lt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functions, passing by reference can be faster. The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reference should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be declared constant if you do not intend to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modify the data, to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prevent accidental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modifications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ensure readability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of the code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r>
              <a:rPr lang="en-GB" sz="18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void </a:t>
            </a:r>
            <a:r>
              <a:rPr lang="en-GB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 </a:t>
            </a:r>
            <a:r>
              <a:rPr lang="en-GB" sz="18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GB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name ){</a:t>
            </a:r>
          </a:p>
          <a:p>
            <a:r>
              <a:rPr lang="en-GB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strName = name</a:t>
            </a:r>
          </a:p>
          <a:p>
            <a:r>
              <a:rPr lang="en-GB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3917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Accessor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41549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+mn-lt"/>
              </a:rPr>
              <a:t>We have introduced References and Pointers to simple data types before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: A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member function of a class that does not modify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the member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variables is considered constant and should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be declared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as such</a:t>
            </a:r>
          </a:p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Examples are accessor functions:</a:t>
            </a:r>
            <a:r>
              <a:rPr lang="en-GB" sz="1600" b="0" dirty="0" smtClean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             </a:t>
            </a:r>
          </a:p>
          <a:p>
            <a:pPr lvl="1"/>
            <a:endParaRPr lang="en-GB" sz="2000" b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GetHeight(</a:t>
            </a:r>
            <a:r>
              <a:rPr lang="en-GB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height_m </a:t>
            </a:r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36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397031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+mn-lt"/>
              </a:rPr>
              <a:t>The following general rules of thumb help to make our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code robust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efficient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Make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all complex data types that are input in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functions references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Declare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variables (including references) const if you do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not intend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them to be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modified</a:t>
            </a:r>
            <a:endParaRPr lang="en-GB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Declare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member functions const if they do not change </a:t>
            </a:r>
            <a:r>
              <a:rPr lang="en-GB" dirty="0" smtClean="0">
                <a:solidFill>
                  <a:srgbClr val="000000"/>
                </a:solidFill>
                <a:latin typeface="+mn-lt"/>
              </a:rPr>
              <a:t>member variables</a:t>
            </a:r>
            <a:endParaRPr lang="en-GB" sz="16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and </a:t>
            </a:r>
            <a:r>
              <a:rPr lang="en-GB" dirty="0" err="1" smtClean="0">
                <a:solidFill>
                  <a:schemeClr val="bg1"/>
                </a:solidFill>
              </a:rPr>
              <a:t>consts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397031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+mn-lt"/>
              </a:rPr>
              <a:t>Modify our previously coded Person and Student classes </a:t>
            </a:r>
            <a:r>
              <a:rPr lang="en-GB" dirty="0" smtClean="0">
                <a:solidFill>
                  <a:srgbClr val="00B050"/>
                </a:solidFill>
                <a:latin typeface="+mn-lt"/>
              </a:rPr>
              <a:t>as follows</a:t>
            </a:r>
            <a:endParaRPr lang="en-GB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  <a:latin typeface="+mn-lt"/>
              </a:rPr>
              <a:t>Pass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all complex data types in any function as a reference (</a:t>
            </a:r>
            <a:r>
              <a:rPr lang="en-GB" dirty="0" smtClean="0">
                <a:solidFill>
                  <a:srgbClr val="00B050"/>
                </a:solidFill>
                <a:latin typeface="+mn-lt"/>
              </a:rPr>
              <a:t>this includes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strings).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  <a:latin typeface="+mn-lt"/>
              </a:rPr>
              <a:t>Declare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constant data as const. This includes complex </a:t>
            </a:r>
            <a:r>
              <a:rPr lang="en-GB" dirty="0" smtClean="0">
                <a:solidFill>
                  <a:srgbClr val="00B050"/>
                </a:solidFill>
                <a:latin typeface="+mn-lt"/>
              </a:rPr>
              <a:t>data types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and references that are passed to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  <a:latin typeface="+mn-lt"/>
              </a:rPr>
              <a:t>Make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all member functions const if they do not modify </a:t>
            </a:r>
            <a:r>
              <a:rPr lang="en-GB" dirty="0" smtClean="0">
                <a:solidFill>
                  <a:srgbClr val="00B050"/>
                </a:solidFill>
                <a:latin typeface="+mn-lt"/>
              </a:rPr>
              <a:t>the member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variables</a:t>
            </a:r>
            <a:endParaRPr lang="en-GB" sz="1600" b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and const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340768"/>
            <a:ext cx="85676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+mn-lt"/>
              </a:rPr>
              <a:t>Take our previously developed classes Person and Student </a:t>
            </a: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as they </a:t>
            </a:r>
            <a:r>
              <a:rPr lang="en-GB" sz="2000" dirty="0">
                <a:solidFill>
                  <a:srgbClr val="000000"/>
                </a:solidFill>
                <a:latin typeface="+mn-lt"/>
              </a:rPr>
              <a:t>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In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main, declare and initialise a Person and then create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a reference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to that Person (the syntax is the same as for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doubles and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other simple data types)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Convince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yourself that you can access data and call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member functions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of this reference in the same way as through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the original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Create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and initialize a Student object. Then create a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pointer to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that object and again convince yourself you can use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the pointer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to access and modify the original Student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Finally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, declare a reference of type Person but initialise it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with a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Student object. Is that possible? Which member data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and functions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can you access now?</a:t>
            </a:r>
          </a:p>
        </p:txBody>
      </p:sp>
    </p:spTree>
    <p:extLst>
      <p:ext uri="{BB962C8B-B14F-4D97-AF65-F5344CB8AC3E}">
        <p14:creationId xmlns:p14="http://schemas.microsoft.com/office/powerpoint/2010/main" val="15508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and const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340768"/>
            <a:ext cx="8567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GB" sz="2000" dirty="0" smtClean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Write a function that prints all names of each Person in a vector of Persons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In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main, initialise a vector of Persons and test your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print function</a:t>
            </a:r>
            <a:endParaRPr lang="en-GB" sz="20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212365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References and pointers to objects pretty much work in </a:t>
            </a:r>
            <a:r>
              <a:rPr lang="en-GB" dirty="0" smtClean="0">
                <a:solidFill>
                  <a:schemeClr val="accent1"/>
                </a:solidFill>
              </a:rPr>
              <a:t>the same </a:t>
            </a:r>
            <a:r>
              <a:rPr lang="en-GB" dirty="0">
                <a:solidFill>
                  <a:schemeClr val="accent1"/>
                </a:solidFill>
              </a:rPr>
              <a:t>way as pointers or references to simple data </a:t>
            </a:r>
            <a:r>
              <a:rPr lang="en-GB" dirty="0" smtClean="0">
                <a:solidFill>
                  <a:schemeClr val="accent1"/>
                </a:solidFill>
              </a:rPr>
              <a:t>types (doubles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err="1">
                <a:solidFill>
                  <a:schemeClr val="accent1"/>
                </a:solidFill>
              </a:rPr>
              <a:t>ints</a:t>
            </a:r>
            <a:r>
              <a:rPr lang="en-GB" dirty="0">
                <a:solidFill>
                  <a:schemeClr val="accent1"/>
                </a:solidFill>
              </a:rPr>
              <a:t> etc</a:t>
            </a:r>
            <a:r>
              <a:rPr lang="en-GB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GB" sz="4800" dirty="0" smtClean="0">
                <a:solidFill>
                  <a:schemeClr val="accent1"/>
                </a:solidFill>
              </a:rPr>
              <a:t> </a:t>
            </a:r>
            <a:endParaRPr lang="en-GB" sz="3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3041377"/>
            <a:ext cx="8092280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aPerson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Elizabeth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aRefToAPerson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aPerson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Name is: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aRefToAPerson.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aPointerToAStudent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Name is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aPointerToAStudent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 smtClean="0">
                <a:solidFill>
                  <a:schemeClr val="bg1"/>
                </a:solidFill>
              </a:rPr>
              <a:t>SYLLABUS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2795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OBJECT-ORIENTED PROGRAMMING</a:t>
            </a:r>
            <a:endParaRPr lang="en-GB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Basics of object-oriented programming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STL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Classes</a:t>
            </a:r>
            <a:endParaRPr lang="en-GB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Inheritance or </a:t>
            </a:r>
            <a:r>
              <a:rPr lang="en-GB" dirty="0" smtClean="0">
                <a:solidFill>
                  <a:schemeClr val="bg1"/>
                </a:solidFill>
              </a:rPr>
              <a:t>Polymorphism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12776"/>
            <a:ext cx="8352928" cy="12618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4800" dirty="0" smtClean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Note </a:t>
            </a:r>
            <a:r>
              <a:rPr lang="en-GB" dirty="0">
                <a:solidFill>
                  <a:schemeClr val="accent1"/>
                </a:solidFill>
              </a:rPr>
              <a:t>that we need the brackets around the </a:t>
            </a:r>
            <a:r>
              <a:rPr lang="en-GB" dirty="0" smtClean="0">
                <a:solidFill>
                  <a:schemeClr val="accent1"/>
                </a:solidFill>
              </a:rPr>
              <a:t>dereferenced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924944"/>
            <a:ext cx="8776762" cy="2200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aPointerToAStudent.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Courier New" panose="02070309020205020404" pitchFamily="49" charset="0"/>
              </a:rPr>
              <a:t> There is a shortcut combining the dereference-operator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Courier New" panose="02070309020205020404" pitchFamily="49" charset="0"/>
              </a:rPr>
              <a:t>and the dot-operator: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/>
              </a:solidFill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i="0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is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aPointerToAStudent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References Tips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61459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following works: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&amp; anotherReference = aStudent ;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* aPointerToAStudent = &amp; aStudent ;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 :: cout &lt;&lt; </a:t>
            </a:r>
            <a:r>
              <a:rPr lang="en-GB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Name is " </a:t>
            </a:r>
            <a:r>
              <a:rPr lang="en-GB" sz="20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(* </a:t>
            </a:r>
            <a:r>
              <a:rPr lang="en-GB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aPointerToAStudent).GetName ();</a:t>
            </a:r>
          </a:p>
          <a:p>
            <a:endParaRPr lang="en-GB" sz="2000" b="0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Note that we can only access members of Person</a:t>
            </a:r>
          </a:p>
          <a:p>
            <a:endParaRPr lang="en-GB" b="0" dirty="0">
              <a:solidFill>
                <a:srgbClr val="000000"/>
              </a:solidFill>
              <a:latin typeface="+mn-lt"/>
            </a:endParaRPr>
          </a:p>
          <a:p>
            <a:r>
              <a:rPr lang="en-GB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std::cout&lt;&lt;</a:t>
            </a:r>
            <a:r>
              <a:rPr lang="en-GB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 is"</a:t>
            </a:r>
            <a:r>
              <a:rPr lang="en-GB" sz="18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&lt;&lt;aPointerToAStudent-&gt;GetName();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 The keyword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is used to tell parameters from data members and refers to the current instance of the class.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75" y="3573016"/>
            <a:ext cx="8135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Print()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strName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cout &lt;&lt;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-&gt;strName &lt;&lt; std::endl;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7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21" y="44624"/>
            <a:ext cx="7772400" cy="1143000"/>
          </a:xfrm>
        </p:spPr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Static Member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3021" y="901463"/>
            <a:ext cx="8561959" cy="580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height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1.0)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virtual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~Person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printName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 name: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printcount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 there are : 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 Persons."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weight_kg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height_m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class 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normally </a:t>
            </a:r>
            <a:r>
              <a:rPr lang="en-US" altLang="en-US" sz="1400" dirty="0" smtClean="0">
                <a:solidFill>
                  <a:srgbClr val="666666"/>
                </a:solidFill>
                <a:latin typeface="Courier New" panose="02070309020205020404" pitchFamily="49" charset="0"/>
              </a:rPr>
              <a:t>in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to the class source file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0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Person 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"Mary"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"Mark"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1.75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65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ptd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"Yang"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printName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printName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printName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printName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printcount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–</a:t>
            </a:r>
            <a:r>
              <a:rPr lang="en-GB" dirty="0" smtClean="0">
                <a:solidFill>
                  <a:schemeClr val="bg1"/>
                </a:solidFill>
              </a:rPr>
              <a:t> Polymorphism</a:t>
            </a:r>
            <a:r>
              <a:rPr lang="en-GB" dirty="0">
                <a:solidFill>
                  <a:schemeClr val="bg1"/>
                </a:solidFill>
              </a:rPr>
              <a:t> in C</a:t>
            </a:r>
            <a:r>
              <a:rPr lang="en-GB" dirty="0" smtClean="0">
                <a:solidFill>
                  <a:schemeClr val="bg1"/>
                </a:solidFill>
              </a:rPr>
              <a:t>++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614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Polymorphism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 occurs when there is a hierarchy of classes and they are related by inheritance. </a:t>
            </a:r>
            <a:endParaRPr lang="en-GB" dirty="0" smtClean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+mn-lt"/>
              </a:rPr>
              <a:t>C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++ polymorphism means that a call to a member function will cause a different function to be executed depending on the type of object that invokes the function.</a:t>
            </a:r>
          </a:p>
        </p:txBody>
      </p:sp>
    </p:spTree>
    <p:extLst>
      <p:ext uri="{BB962C8B-B14F-4D97-AF65-F5344CB8AC3E}">
        <p14:creationId xmlns:p14="http://schemas.microsoft.com/office/powerpoint/2010/main" val="71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Interfaces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604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pure virtual function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getVolume() = 0;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length;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Length of a box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breadth;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Breadth of a box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height;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Height of a box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8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Interfaces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An interface describes the behaviour or capabilities of a C++ class without committing to a particular implementation of that class.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1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European Option Classes</a:t>
            </a:r>
            <a:r>
              <a:rPr lang="en-GB" dirty="0"/>
              <a:t>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 bwMode="auto">
          <a:xfrm>
            <a:off x="107504" y="4509120"/>
            <a:ext cx="3595108" cy="108012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Europeanca</a:t>
            </a:r>
            <a:r>
              <a:rPr lang="en-GB" dirty="0" err="1" smtClean="0">
                <a:latin typeface="Arial" charset="0"/>
              </a:rPr>
              <a:t>ll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427984" y="4509120"/>
            <a:ext cx="3528392" cy="1008112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EuropeanPut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63688" y="2334558"/>
            <a:ext cx="4392488" cy="16592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EuropeanOption</a:t>
            </a:r>
          </a:p>
        </p:txBody>
      </p:sp>
      <p:sp>
        <p:nvSpPr>
          <p:cNvPr id="8" name="Right Arrow 7"/>
          <p:cNvSpPr/>
          <p:nvPr/>
        </p:nvSpPr>
        <p:spPr bwMode="auto">
          <a:xfrm rot="18249533">
            <a:off x="2678385" y="4011100"/>
            <a:ext cx="1179554" cy="4554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 bwMode="auto">
          <a:xfrm rot="13629584">
            <a:off x="3681517" y="3908236"/>
            <a:ext cx="1470396" cy="5842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91" y="1484784"/>
            <a:ext cx="7614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Strike, Volatility, Share Price, Interest rate, expiry, Price Option Analytic, expiry</a:t>
            </a:r>
            <a:endParaRPr lang="en-GB" sz="1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sz="4400" dirty="0">
                <a:solidFill>
                  <a:schemeClr val="bg1"/>
                </a:solidFill>
              </a:rPr>
              <a:t>European</a:t>
            </a:r>
            <a:r>
              <a:rPr lang="en-GB" dirty="0">
                <a:solidFill>
                  <a:schemeClr val="bg1"/>
                </a:solidFill>
              </a:rPr>
              <a:t> Option Classes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925" y="1619672"/>
            <a:ext cx="8848897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EuropeanCall aCall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EuropeanPut aPut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automatically call Base class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EuropeanOption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aCall.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SetStrike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aPut.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SetStrike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automatically call the call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aCall.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PriceOptionAnalytically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automatically call the put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aPut.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PriceOptionAnalytically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6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Inheritance</a:t>
            </a:r>
            <a:r>
              <a:rPr lang="en-GB" dirty="0" smtClean="0"/>
              <a:t>  </a:t>
            </a:r>
            <a:r>
              <a:rPr lang="en-GB" dirty="0" smtClean="0">
                <a:solidFill>
                  <a:schemeClr val="bg1"/>
                </a:solidFill>
              </a:rPr>
              <a:t>Exercise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614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Implement classes for EuropeanOption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This </a:t>
            </a:r>
            <a:r>
              <a:rPr lang="en-GB" sz="2400" dirty="0">
                <a:solidFill>
                  <a:srgbClr val="00B050"/>
                </a:solidFill>
              </a:rPr>
              <a:t>class should declare the typical data common </a:t>
            </a:r>
            <a:r>
              <a:rPr lang="en-GB" sz="2400" dirty="0" smtClean="0">
                <a:solidFill>
                  <a:srgbClr val="00B050"/>
                </a:solidFill>
              </a:rPr>
              <a:t>to EuropeanOption</a:t>
            </a:r>
            <a:endParaRPr lang="en-GB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Implement </a:t>
            </a:r>
            <a:r>
              <a:rPr lang="en-GB" sz="2400" dirty="0">
                <a:solidFill>
                  <a:srgbClr val="00B050"/>
                </a:solidFill>
              </a:rPr>
              <a:t>derived classes EuropeanPut and </a:t>
            </a:r>
            <a:r>
              <a:rPr lang="en-GB" sz="2400" dirty="0" smtClean="0">
                <a:solidFill>
                  <a:srgbClr val="00B050"/>
                </a:solidFill>
              </a:rPr>
              <a:t>EuropeanCall that </a:t>
            </a:r>
            <a:r>
              <a:rPr lang="en-GB" sz="2400" dirty="0">
                <a:solidFill>
                  <a:srgbClr val="00B050"/>
                </a:solidFill>
              </a:rPr>
              <a:t>implement </a:t>
            </a:r>
            <a:r>
              <a:rPr lang="en-GB" sz="2400" dirty="0" smtClean="0">
                <a:solidFill>
                  <a:srgbClr val="00B050"/>
                </a:solidFill>
              </a:rPr>
              <a:t>PriceOptionAnalytic</a:t>
            </a:r>
            <a:endParaRPr lang="en-GB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</a:t>
            </a:r>
            <a:r>
              <a:rPr lang="en-GB" sz="2400" dirty="0">
                <a:solidFill>
                  <a:srgbClr val="00B050"/>
                </a:solidFill>
              </a:rPr>
              <a:t>happens if EuropeanOption also has a </a:t>
            </a:r>
            <a:r>
              <a:rPr lang="en-GB" sz="2400" dirty="0" smtClean="0">
                <a:solidFill>
                  <a:srgbClr val="00B050"/>
                </a:solidFill>
              </a:rPr>
              <a:t>function PriceOptionAnalytic </a:t>
            </a:r>
            <a:r>
              <a:rPr lang="en-GB" sz="2400" dirty="0">
                <a:solidFill>
                  <a:srgbClr val="00B050"/>
                </a:solidFill>
              </a:rPr>
              <a:t>(you may implement a cout message </a:t>
            </a:r>
            <a:r>
              <a:rPr lang="en-GB" sz="2400" dirty="0" smtClean="0">
                <a:solidFill>
                  <a:srgbClr val="00B050"/>
                </a:solidFill>
              </a:rPr>
              <a:t>to indicate </a:t>
            </a:r>
            <a:r>
              <a:rPr lang="en-GB" sz="2400" dirty="0">
                <a:solidFill>
                  <a:srgbClr val="00B050"/>
                </a:solidFill>
              </a:rPr>
              <a:t>which version was called)</a:t>
            </a:r>
            <a:endParaRPr lang="en-GB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Constructors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619672"/>
            <a:ext cx="82795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When we declare an object of the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Person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, all the data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is initially uninitialized</a:t>
            </a:r>
          </a:p>
          <a:p>
            <a:r>
              <a:rPr lang="en-GB" sz="2400" dirty="0">
                <a:solidFill>
                  <a:schemeClr val="bg1"/>
                </a:solidFill>
              </a:rPr>
              <a:t>With our </a:t>
            </a:r>
            <a:r>
              <a:rPr lang="en-GB" sz="2400" dirty="0" smtClean="0">
                <a:solidFill>
                  <a:schemeClr val="bg1"/>
                </a:solidFill>
              </a:rPr>
              <a:t>first </a:t>
            </a:r>
            <a:r>
              <a:rPr lang="en-GB" sz="2400" dirty="0">
                <a:solidFill>
                  <a:schemeClr val="bg1"/>
                </a:solidFill>
              </a:rPr>
              <a:t>classes (e.g. Person), we simply declared </a:t>
            </a:r>
            <a:r>
              <a:rPr lang="en-GB" sz="2400" dirty="0" smtClean="0">
                <a:solidFill>
                  <a:schemeClr val="bg1"/>
                </a:solidFill>
              </a:rPr>
              <a:t>objects uninitialized. </a:t>
            </a:r>
            <a:r>
              <a:rPr lang="en-GB" sz="2400" dirty="0">
                <a:solidFill>
                  <a:schemeClr val="bg1"/>
                </a:solidFill>
              </a:rPr>
              <a:t>We have then set member data directly (when that data </a:t>
            </a:r>
            <a:r>
              <a:rPr lang="en-GB" sz="2400" dirty="0" smtClean="0">
                <a:solidFill>
                  <a:schemeClr val="bg1"/>
                </a:solidFill>
              </a:rPr>
              <a:t>is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400" dirty="0">
                <a:solidFill>
                  <a:schemeClr val="bg1"/>
                </a:solidFill>
              </a:rPr>
              <a:t>) or through accessor functions (when the data </a:t>
            </a:r>
            <a:r>
              <a:rPr lang="en-GB" sz="2400" dirty="0" smtClean="0">
                <a:solidFill>
                  <a:schemeClr val="bg1"/>
                </a:solidFill>
              </a:rPr>
              <a:t>was </a:t>
            </a:r>
            <a:r>
              <a:rPr lang="en-GB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2400" dirty="0">
                <a:solidFill>
                  <a:schemeClr val="bg1"/>
                </a:solidFill>
              </a:rPr>
              <a:t>)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804" y="4005064"/>
            <a:ext cx="8071926" cy="2569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aPerson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an instance of the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aPerson.</a:t>
            </a:r>
            <a:r>
              <a:rPr lang="en-US" altLang="en-US" sz="2000" b="0" dirty="0" smtClean="0">
                <a:solidFill>
                  <a:srgbClr val="0077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aPerson.i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Inheritance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789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We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should use the virtual keyword in the declarations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of methods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in the base class to ensure that references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and pointers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will use potentially overridden methods of the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derived classes</a:t>
            </a:r>
          </a:p>
          <a:p>
            <a:endParaRPr lang="en-GB" sz="24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Setting the function = 0 means we create a pure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virtual function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and make the base class abstract: no object of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type EuropeanOption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can be created</a:t>
            </a:r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3284984"/>
            <a:ext cx="7353295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EuropeanOption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PriceOptionAnalytically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Inheritance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bg1"/>
                </a:solidFill>
              </a:rPr>
              <a:t>exercise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875" y="1619672"/>
            <a:ext cx="8351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+mn-lt"/>
              </a:rPr>
              <a:t>Implement an abstract class Shape that just declares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 function </a:t>
            </a:r>
            <a:r>
              <a:rPr lang="en-GB" sz="2400" dirty="0" err="1">
                <a:solidFill>
                  <a:srgbClr val="000000"/>
                </a:solidFill>
                <a:latin typeface="+mn-lt"/>
              </a:rPr>
              <a:t>CalculateArea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, taking no argument and returning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 double</a:t>
            </a: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Implement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two classes: Rectangle and Disk, both derive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from Shape</a:t>
            </a: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Both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should contain reasonable member data to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represent arbitrary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shapes of that type, and implement the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function </a:t>
            </a:r>
            <a:r>
              <a:rPr lang="en-GB" sz="2400" dirty="0" err="1" smtClean="0">
                <a:solidFill>
                  <a:srgbClr val="000000"/>
                </a:solidFill>
                <a:latin typeface="+mn-lt"/>
              </a:rPr>
              <a:t>CalculateArea</a:t>
            </a: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Test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the functionality in main and create references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and pointers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of base class type to see if you can correctly call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the right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function </a:t>
            </a:r>
            <a:r>
              <a:rPr lang="en-GB" sz="2400" dirty="0" err="1">
                <a:solidFill>
                  <a:srgbClr val="000000"/>
                </a:solidFill>
                <a:latin typeface="+mn-lt"/>
              </a:rPr>
              <a:t>CalculateArea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3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Operator Overloading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Operators are similar to functions or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Operators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include standard arithmetic operators, e.g.</a:t>
            </a:r>
          </a:p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+;􀀀; ; =, but also several other symbols we encountered:</a:t>
            </a:r>
          </a:p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;; (); : :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we have seen with functions, functions are generally</a:t>
            </a:r>
          </a:p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dierent not only when their name is dierent but also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when their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input argument is dierent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This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is called function overloading: We declare functions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with the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same name but dierent input arguments. The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compiler knows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which version we mean based on the input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We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can also overload operators. This means the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operators such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as +; ; () have dierent meanings depending on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the data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types they are applied to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Operator Overloading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513986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 theory, overloaded operators can implement all kind </a:t>
            </a:r>
            <a:r>
              <a:rPr lang="en-GB" dirty="0" smtClean="0">
                <a:solidFill>
                  <a:schemeClr val="bg1"/>
                </a:solidFill>
              </a:rPr>
              <a:t>of functionalities</a:t>
            </a:r>
            <a:r>
              <a:rPr lang="en-GB" dirty="0">
                <a:solidFill>
                  <a:schemeClr val="bg1"/>
                </a:solidFill>
              </a:rPr>
              <a:t>. We can treat operators like functions, </a:t>
            </a:r>
            <a:r>
              <a:rPr lang="en-GB" dirty="0" smtClean="0">
                <a:solidFill>
                  <a:schemeClr val="bg1"/>
                </a:solidFill>
              </a:rPr>
              <a:t>and implement </a:t>
            </a:r>
            <a:r>
              <a:rPr lang="en-GB" dirty="0">
                <a:solidFill>
                  <a:schemeClr val="bg1"/>
                </a:solidFill>
              </a:rPr>
              <a:t>arbitrary code inside these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Since </a:t>
            </a:r>
            <a:r>
              <a:rPr lang="en-GB" dirty="0">
                <a:solidFill>
                  <a:schemeClr val="bg1"/>
                </a:solidFill>
              </a:rPr>
              <a:t>operators do not have (meaningful) names as "</a:t>
            </a:r>
            <a:r>
              <a:rPr lang="en-GB" dirty="0" smtClean="0">
                <a:solidFill>
                  <a:schemeClr val="bg1"/>
                </a:solidFill>
              </a:rPr>
              <a:t>normal“ functions</a:t>
            </a:r>
            <a:r>
              <a:rPr lang="en-GB" dirty="0">
                <a:solidFill>
                  <a:schemeClr val="bg1"/>
                </a:solidFill>
              </a:rPr>
              <a:t>, we should ideally overload operators in a way </a:t>
            </a:r>
            <a:r>
              <a:rPr lang="en-GB" dirty="0" smtClean="0">
                <a:solidFill>
                  <a:schemeClr val="bg1"/>
                </a:solidFill>
              </a:rPr>
              <a:t>that is </a:t>
            </a:r>
            <a:r>
              <a:rPr lang="en-GB" dirty="0">
                <a:solidFill>
                  <a:schemeClr val="bg1"/>
                </a:solidFill>
              </a:rPr>
              <a:t>meaningful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For </a:t>
            </a:r>
            <a:r>
              <a:rPr lang="en-GB" dirty="0">
                <a:solidFill>
                  <a:schemeClr val="bg1"/>
                </a:solidFill>
              </a:rPr>
              <a:t>example, arithmetic operators should do what they </a:t>
            </a:r>
            <a:r>
              <a:rPr lang="en-GB" dirty="0" smtClean="0">
                <a:solidFill>
                  <a:schemeClr val="bg1"/>
                </a:solidFill>
              </a:rPr>
              <a:t>are supposed </a:t>
            </a:r>
            <a:r>
              <a:rPr lang="en-GB" dirty="0">
                <a:solidFill>
                  <a:schemeClr val="bg1"/>
                </a:solidFill>
              </a:rPr>
              <a:t>to</a:t>
            </a:r>
          </a:p>
          <a:p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36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Operator Overloading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347787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Example: Write a class for complex </a:t>
            </a:r>
            <a:r>
              <a:rPr lang="en-GB" dirty="0" smtClean="0">
                <a:solidFill>
                  <a:schemeClr val="bg1"/>
                </a:solidFill>
              </a:rPr>
              <a:t>numbers</a:t>
            </a: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These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can be implemented in the same way as normal functions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9820" y="2060848"/>
            <a:ext cx="8456161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operator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3918" y="4887982"/>
            <a:ext cx="88248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ComplexNumber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Operator Overloading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Example</a:t>
            </a:r>
            <a:r>
              <a:rPr lang="en-GB" sz="2400" dirty="0" smtClean="0">
                <a:solidFill>
                  <a:schemeClr val="bg1"/>
                </a:solidFill>
              </a:rPr>
              <a:t>: Overloading </a:t>
            </a:r>
            <a:r>
              <a:rPr lang="en-GB" sz="2400" dirty="0">
                <a:solidFill>
                  <a:schemeClr val="bg1"/>
                </a:solidFill>
              </a:rPr>
              <a:t>arithmetic operators allows us to treat </a:t>
            </a:r>
            <a:r>
              <a:rPr lang="en-GB" sz="2400" dirty="0" smtClean="0">
                <a:solidFill>
                  <a:schemeClr val="bg1"/>
                </a:solidFill>
              </a:rPr>
              <a:t>complex numbers </a:t>
            </a:r>
            <a:r>
              <a:rPr lang="en-GB" sz="2400" dirty="0">
                <a:solidFill>
                  <a:schemeClr val="bg1"/>
                </a:solidFill>
              </a:rPr>
              <a:t>as other simple data types (int or double)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 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This </a:t>
            </a:r>
            <a:r>
              <a:rPr lang="en-GB" sz="2400" dirty="0">
                <a:solidFill>
                  <a:schemeClr val="bg1"/>
                </a:solidFill>
              </a:rPr>
              <a:t>code requires not only the correct implementation </a:t>
            </a:r>
            <a:r>
              <a:rPr lang="en-GB" sz="2400" dirty="0" smtClean="0">
                <a:solidFill>
                  <a:schemeClr val="bg1"/>
                </a:solidFill>
              </a:rPr>
              <a:t>of "+", </a:t>
            </a:r>
            <a:r>
              <a:rPr lang="en-GB" sz="2400" dirty="0">
                <a:solidFill>
                  <a:schemeClr val="bg1"/>
                </a:solidFill>
              </a:rPr>
              <a:t>but also correct </a:t>
            </a:r>
            <a:r>
              <a:rPr lang="en-GB" sz="2400" dirty="0" smtClean="0">
                <a:solidFill>
                  <a:schemeClr val="bg1"/>
                </a:solidFill>
              </a:rPr>
              <a:t>constructors</a:t>
            </a:r>
            <a:r>
              <a:rPr lang="en-GB" sz="2400" dirty="0">
                <a:solidFill>
                  <a:schemeClr val="bg1"/>
                </a:solidFill>
              </a:rPr>
              <a:t>, and also a correct </a:t>
            </a:r>
            <a:r>
              <a:rPr lang="en-GB" sz="2400" dirty="0" smtClean="0">
                <a:solidFill>
                  <a:schemeClr val="bg1"/>
                </a:solidFill>
              </a:rPr>
              <a:t>code that </a:t>
            </a:r>
            <a:r>
              <a:rPr lang="en-GB" sz="2400" dirty="0">
                <a:solidFill>
                  <a:schemeClr val="bg1"/>
                </a:solidFill>
              </a:rPr>
              <a:t>knows what to do with the assignment "="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Again</a:t>
            </a:r>
            <a:r>
              <a:rPr lang="en-GB" sz="2400" dirty="0">
                <a:solidFill>
                  <a:schemeClr val="bg1"/>
                </a:solidFill>
              </a:rPr>
              <a:t>, C++is a bit tricky in that the two </a:t>
            </a:r>
            <a:r>
              <a:rPr lang="en-GB" sz="2400" dirty="0" smtClean="0">
                <a:solidFill>
                  <a:schemeClr val="bg1"/>
                </a:solidFill>
              </a:rPr>
              <a:t> examples </a:t>
            </a:r>
            <a:r>
              <a:rPr lang="en-GB" sz="2400" dirty="0">
                <a:solidFill>
                  <a:schemeClr val="bg1"/>
                </a:solidFill>
              </a:rPr>
              <a:t>of "=" </a:t>
            </a:r>
            <a:r>
              <a:rPr lang="en-GB" sz="2400" dirty="0" smtClean="0">
                <a:solidFill>
                  <a:schemeClr val="bg1"/>
                </a:solidFill>
              </a:rPr>
              <a:t>are interpreted </a:t>
            </a:r>
            <a:r>
              <a:rPr lang="en-GB" sz="2400" dirty="0">
                <a:solidFill>
                  <a:schemeClr val="bg1"/>
                </a:solidFill>
              </a:rPr>
              <a:t>slightly </a:t>
            </a:r>
            <a:r>
              <a:rPr lang="en-GB" sz="2400" dirty="0" smtClean="0">
                <a:solidFill>
                  <a:schemeClr val="bg1"/>
                </a:solidFill>
              </a:rPr>
              <a:t>differently </a:t>
            </a:r>
            <a:r>
              <a:rPr lang="en-GB" sz="2400" dirty="0">
                <a:solidFill>
                  <a:schemeClr val="bg1"/>
                </a:solidFill>
              </a:rPr>
              <a:t>by C++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2996952"/>
            <a:ext cx="4185761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z3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Assignment Operator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41549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= is also an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We </a:t>
            </a:r>
            <a:r>
              <a:rPr lang="en-GB" sz="2400" dirty="0">
                <a:solidFill>
                  <a:schemeClr val="bg1"/>
                </a:solidFill>
              </a:rPr>
              <a:t>should overload it in a way that makes sense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meaningful syntax is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 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err="1">
                <a:solidFill>
                  <a:schemeClr val="bg1"/>
                </a:solidFill>
              </a:rPr>
              <a:t>rhs</a:t>
            </a:r>
            <a:r>
              <a:rPr lang="en-GB" sz="2400" dirty="0">
                <a:solidFill>
                  <a:schemeClr val="bg1"/>
                </a:solidFill>
              </a:rPr>
              <a:t> stands for: Right-hand-side (for obvious reasons?). </a:t>
            </a:r>
            <a:r>
              <a:rPr lang="en-GB" sz="2400" dirty="0" smtClean="0">
                <a:solidFill>
                  <a:schemeClr val="bg1"/>
                </a:solidFill>
              </a:rPr>
              <a:t>The left-hand-side </a:t>
            </a:r>
            <a:r>
              <a:rPr lang="en-GB" sz="2400" dirty="0">
                <a:solidFill>
                  <a:schemeClr val="bg1"/>
                </a:solidFill>
              </a:rPr>
              <a:t>is the present object for which the code within </a:t>
            </a:r>
            <a:r>
              <a:rPr lang="en-GB" sz="2400" dirty="0" smtClean="0">
                <a:solidFill>
                  <a:schemeClr val="bg1"/>
                </a:solidFill>
              </a:rPr>
              <a:t>the operator </a:t>
            </a:r>
            <a:r>
              <a:rPr lang="en-GB" sz="2400" dirty="0">
                <a:solidFill>
                  <a:schemeClr val="bg1"/>
                </a:solidFill>
              </a:rPr>
              <a:t>is executed. The implementation looks like follows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5415" y="2738973"/>
            <a:ext cx="6726521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rhs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5728018"/>
            <a:ext cx="8084264" cy="10310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rhs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GB" dirty="0" smtClean="0">
                <a:solidFill>
                  <a:schemeClr val="bg1"/>
                </a:solidFill>
              </a:rPr>
              <a:t>ssignment </a:t>
            </a:r>
            <a:r>
              <a:rPr lang="en-GB" dirty="0">
                <a:solidFill>
                  <a:schemeClr val="bg1"/>
                </a:solidFill>
              </a:rPr>
              <a:t>O</a:t>
            </a:r>
            <a:r>
              <a:rPr lang="en-GB" dirty="0" smtClean="0">
                <a:solidFill>
                  <a:schemeClr val="bg1"/>
                </a:solidFill>
              </a:rPr>
              <a:t>perator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230832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You can think of useful code for the assignment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this </a:t>
            </a:r>
            <a:r>
              <a:rPr lang="en-GB" sz="2400" dirty="0">
                <a:solidFill>
                  <a:schemeClr val="bg1"/>
                </a:solidFill>
              </a:rPr>
              <a:t>is a pointer that contains the memory address of </a:t>
            </a:r>
            <a:r>
              <a:rPr lang="en-GB" sz="2400" dirty="0" smtClean="0">
                <a:solidFill>
                  <a:schemeClr val="bg1"/>
                </a:solidFill>
              </a:rPr>
              <a:t>the object </a:t>
            </a:r>
            <a:r>
              <a:rPr lang="en-GB" sz="2400" dirty="0">
                <a:solidFill>
                  <a:schemeClr val="bg1"/>
                </a:solidFill>
              </a:rPr>
              <a:t>calling the present function. You can use it in </a:t>
            </a:r>
            <a:r>
              <a:rPr lang="en-GB" sz="2400" dirty="0" smtClean="0">
                <a:solidFill>
                  <a:schemeClr val="bg1"/>
                </a:solidFill>
              </a:rPr>
              <a:t>any member </a:t>
            </a:r>
            <a:r>
              <a:rPr lang="en-GB" sz="2400" dirty="0">
                <a:solidFill>
                  <a:schemeClr val="bg1"/>
                </a:solidFill>
              </a:rPr>
              <a:t>function or operator within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We </a:t>
            </a:r>
            <a:r>
              <a:rPr lang="en-GB" sz="2400" dirty="0">
                <a:solidFill>
                  <a:schemeClr val="bg1"/>
                </a:solidFill>
              </a:rPr>
              <a:t>should return </a:t>
            </a:r>
            <a:r>
              <a:rPr lang="en-GB" sz="2400" dirty="0" smtClean="0">
                <a:solidFill>
                  <a:schemeClr val="bg1"/>
                </a:solidFill>
              </a:rPr>
              <a:t>this </a:t>
            </a:r>
            <a:r>
              <a:rPr lang="en-GB" sz="2400" dirty="0">
                <a:solidFill>
                  <a:schemeClr val="bg1"/>
                </a:solidFill>
              </a:rPr>
              <a:t>because the assignment operator </a:t>
            </a:r>
            <a:r>
              <a:rPr lang="en-GB" sz="2400" dirty="0" smtClean="0">
                <a:solidFill>
                  <a:schemeClr val="bg1"/>
                </a:solidFill>
              </a:rPr>
              <a:t>can be </a:t>
            </a:r>
            <a:r>
              <a:rPr lang="en-GB" sz="2400" dirty="0">
                <a:solidFill>
                  <a:schemeClr val="bg1"/>
                </a:solidFill>
              </a:rPr>
              <a:t>chained, e.g.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5576" y="3933056"/>
            <a:ext cx="4185761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z3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z3 = z1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GB" dirty="0" smtClean="0">
                <a:solidFill>
                  <a:schemeClr val="bg1"/>
                </a:solidFill>
              </a:rPr>
              <a:t>ssignment </a:t>
            </a:r>
            <a:r>
              <a:rPr lang="en-GB" dirty="0">
                <a:solidFill>
                  <a:schemeClr val="bg1"/>
                </a:solidFill>
              </a:rPr>
              <a:t>O</a:t>
            </a:r>
            <a:r>
              <a:rPr lang="en-GB" dirty="0" smtClean="0">
                <a:solidFill>
                  <a:schemeClr val="bg1"/>
                </a:solidFill>
              </a:rPr>
              <a:t>perator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41549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 assignment operator is called when you use it on </a:t>
            </a:r>
            <a:r>
              <a:rPr lang="en-GB" sz="2400" dirty="0" smtClean="0">
                <a:solidFill>
                  <a:schemeClr val="bg1"/>
                </a:solidFill>
              </a:rPr>
              <a:t>existing objects </a:t>
            </a:r>
            <a:r>
              <a:rPr lang="en-GB" sz="2400" dirty="0">
                <a:solidFill>
                  <a:schemeClr val="bg1"/>
                </a:solidFill>
              </a:rPr>
              <a:t>of the class, e.g.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 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However, if we initialise an object such as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 </a:t>
            </a: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this </a:t>
            </a:r>
            <a:r>
              <a:rPr lang="en-GB" sz="2400" dirty="0">
                <a:solidFill>
                  <a:schemeClr val="bg1"/>
                </a:solidFill>
              </a:rPr>
              <a:t>will actually call the so-called copy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Note </a:t>
            </a:r>
            <a:r>
              <a:rPr lang="en-GB" sz="2400" dirty="0">
                <a:solidFill>
                  <a:schemeClr val="bg1"/>
                </a:solidFill>
              </a:rPr>
              <a:t>that the following two are the same: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602136"/>
            <a:ext cx="405591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z1 ,z2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0016" y="3913202"/>
            <a:ext cx="5346335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z1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 z2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6875" y="5639768"/>
            <a:ext cx="4248708" cy="12157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ComplexNumber z2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ComplexNumber z3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Copy Constructor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8629649" cy="397031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 that we can initialise simple data types also in these </a:t>
            </a:r>
            <a:r>
              <a:rPr lang="en-GB" dirty="0" smtClean="0">
                <a:solidFill>
                  <a:schemeClr val="bg1"/>
                </a:solidFill>
              </a:rPr>
              <a:t>two equivalent </a:t>
            </a:r>
            <a:r>
              <a:rPr lang="en-GB" dirty="0">
                <a:solidFill>
                  <a:schemeClr val="bg1"/>
                </a:solidFill>
              </a:rPr>
              <a:t>ways: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chemeClr val="bg1"/>
                </a:solidFill>
              </a:rPr>
              <a:t>copy constructor may appear to be almost identical </a:t>
            </a:r>
            <a:r>
              <a:rPr lang="en-GB" dirty="0" smtClean="0">
                <a:solidFill>
                  <a:schemeClr val="bg1"/>
                </a:solidFill>
              </a:rPr>
              <a:t>in function </a:t>
            </a:r>
            <a:r>
              <a:rPr lang="en-GB" dirty="0">
                <a:solidFill>
                  <a:schemeClr val="bg1"/>
                </a:solidFill>
              </a:rPr>
              <a:t>to the assignment operator, but for more </a:t>
            </a:r>
            <a:r>
              <a:rPr lang="en-GB" dirty="0" smtClean="0">
                <a:solidFill>
                  <a:schemeClr val="bg1"/>
                </a:solidFill>
              </a:rPr>
              <a:t>complex classes </a:t>
            </a:r>
            <a:r>
              <a:rPr lang="en-GB" dirty="0">
                <a:solidFill>
                  <a:schemeClr val="bg1"/>
                </a:solidFill>
              </a:rPr>
              <a:t>(involving, for instance, dynamic memory </a:t>
            </a:r>
            <a:r>
              <a:rPr lang="en-GB" dirty="0" smtClean="0">
                <a:solidFill>
                  <a:schemeClr val="bg1"/>
                </a:solidFill>
              </a:rPr>
              <a:t>allocations)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75" y="2437086"/>
            <a:ext cx="2666114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1520" y="5149840"/>
            <a:ext cx="6664004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ComplexNumber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Constructors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619672"/>
            <a:ext cx="82795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+mn-lt"/>
              </a:rPr>
              <a:t>This </a:t>
            </a:r>
            <a:r>
              <a:rPr lang="en-GB" sz="3200" dirty="0">
                <a:solidFill>
                  <a:schemeClr val="bg1"/>
                </a:solidFill>
                <a:latin typeface="+mn-lt"/>
              </a:rPr>
              <a:t>can be dangerous, especially if we have a lot of </a:t>
            </a:r>
            <a:r>
              <a:rPr lang="en-GB" sz="3200" dirty="0" smtClean="0">
                <a:solidFill>
                  <a:schemeClr val="bg1"/>
                </a:solidFill>
                <a:latin typeface="+mn-lt"/>
              </a:rPr>
              <a:t>member data</a:t>
            </a:r>
            <a:r>
              <a:rPr lang="en-GB" sz="3200" dirty="0">
                <a:solidFill>
                  <a:schemeClr val="bg1"/>
                </a:solidFill>
                <a:latin typeface="+mn-lt"/>
              </a:rPr>
              <a:t>. </a:t>
            </a:r>
            <a:endParaRPr lang="en-GB" sz="3200" dirty="0" smtClean="0">
              <a:solidFill>
                <a:schemeClr val="bg1"/>
              </a:solidFill>
              <a:latin typeface="+mn-lt"/>
            </a:endParaRPr>
          </a:p>
          <a:p>
            <a:r>
              <a:rPr lang="en-GB" sz="3200" dirty="0" smtClean="0">
                <a:solidFill>
                  <a:schemeClr val="bg1"/>
                </a:solidFill>
                <a:latin typeface="+mn-lt"/>
              </a:rPr>
              <a:t>What </a:t>
            </a:r>
            <a:r>
              <a:rPr lang="en-GB" sz="3200" dirty="0">
                <a:solidFill>
                  <a:schemeClr val="bg1"/>
                </a:solidFill>
                <a:latin typeface="+mn-lt"/>
              </a:rPr>
              <a:t>if we forget to initialize on variable?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+mn-lt"/>
              </a:rPr>
              <a:t>Constructors </a:t>
            </a:r>
            <a:r>
              <a:rPr lang="en-GB" sz="3200" dirty="0">
                <a:solidFill>
                  <a:schemeClr val="bg1"/>
                </a:solidFill>
                <a:latin typeface="+mn-lt"/>
              </a:rPr>
              <a:t>solve this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  <a:latin typeface="+mn-lt"/>
              </a:rPr>
              <a:t>Constructors </a:t>
            </a:r>
            <a:r>
              <a:rPr lang="en-GB" sz="3200" dirty="0">
                <a:solidFill>
                  <a:schemeClr val="bg1"/>
                </a:solidFill>
                <a:latin typeface="+mn-lt"/>
              </a:rPr>
              <a:t>are member functions that run </a:t>
            </a:r>
            <a:r>
              <a:rPr lang="en-GB" sz="3200" dirty="0" smtClean="0">
                <a:solidFill>
                  <a:schemeClr val="bg1"/>
                </a:solidFill>
                <a:latin typeface="+mn-lt"/>
              </a:rPr>
              <a:t>automatically when </a:t>
            </a:r>
            <a:r>
              <a:rPr lang="en-GB" sz="3200" dirty="0">
                <a:solidFill>
                  <a:schemeClr val="bg1"/>
                </a:solidFill>
                <a:latin typeface="+mn-lt"/>
              </a:rPr>
              <a:t>an instance of that </a:t>
            </a:r>
            <a:r>
              <a:rPr lang="en-GB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3200" dirty="0">
                <a:solidFill>
                  <a:schemeClr val="bg1"/>
                </a:solidFill>
                <a:latin typeface="+mn-lt"/>
              </a:rPr>
              <a:t> (the object) is declared</a:t>
            </a:r>
          </a:p>
        </p:txBody>
      </p:sp>
    </p:spTree>
    <p:extLst>
      <p:ext uri="{BB962C8B-B14F-4D97-AF65-F5344CB8AC3E}">
        <p14:creationId xmlns:p14="http://schemas.microsoft.com/office/powerpoint/2010/main" val="31409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4624"/>
            <a:ext cx="7772400" cy="1143000"/>
          </a:xfrm>
        </p:spPr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Stream </a:t>
            </a:r>
            <a:r>
              <a:rPr lang="en-GB" dirty="0">
                <a:solidFill>
                  <a:schemeClr val="bg1"/>
                </a:solidFill>
              </a:rPr>
              <a:t>O</a:t>
            </a:r>
            <a:r>
              <a:rPr lang="en-GB" dirty="0" smtClean="0">
                <a:solidFill>
                  <a:schemeClr val="bg1"/>
                </a:solidFill>
              </a:rPr>
              <a:t>perator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75" y="1196752"/>
            <a:ext cx="7590539" cy="54630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New Date 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month, day, year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mm,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yyyy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month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year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yyyy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os,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os,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 dt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stream with our operator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Exercise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1520" y="1649388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Implement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 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+mn-lt"/>
              </a:rPr>
              <a:t>ComplexNumber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 that represents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complex numbers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in meaningful 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Implement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meaningful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constructors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Overload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the arithmetic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Implement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a copy constructor and overload the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assignment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Test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your code</a:t>
            </a:r>
          </a:p>
        </p:txBody>
      </p:sp>
    </p:spTree>
    <p:extLst>
      <p:ext uri="{BB962C8B-B14F-4D97-AF65-F5344CB8AC3E}">
        <p14:creationId xmlns:p14="http://schemas.microsoft.com/office/powerpoint/2010/main" val="3933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Unions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649388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Classes all member variables are present at the same 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Union is special case of class where only one member is available. Making it smaller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Here only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u1.x 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4221088"/>
            <a:ext cx="5423280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union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intfloat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intfloat u1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98.7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40" y="152181"/>
            <a:ext cx="7772400" cy="1143000"/>
          </a:xfrm>
        </p:spPr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err="1" smtClean="0">
                <a:solidFill>
                  <a:schemeClr val="bg1"/>
                </a:solidFill>
              </a:rPr>
              <a:t>structs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5840" y="1124744"/>
            <a:ext cx="7776864" cy="558614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&lt;cstring&gt;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printBook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Books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050" dirty="0">
                <a:solidFill>
                  <a:srgbClr val="808080"/>
                </a:solidFill>
                <a:latin typeface="Consolas" panose="020B0609020204030204" pitchFamily="49" charset="0"/>
              </a:rPr>
              <a:t>book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Books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title[50];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author[50];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subject[100];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 book_id;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en-GB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Books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Book2;   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</a:rPr>
              <a:t>// Book 2 specification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strcpy_s(Book2.title,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"23 things they 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dont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 tell </a:t>
            </a:r>
            <a:r>
              <a:rPr lang="en-GB" sz="105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you about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capitalism"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strcpy_s(Book2.author,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"Ha-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Joon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 CHANG"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strcpy_s(Book2.subject,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"Economics"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Book2.book_id = 6435000</a:t>
            </a:r>
            <a:r>
              <a:rPr lang="en-GB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</a:rPr>
              <a:t>// Print Book1 info 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printBook(Book2);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</a:rPr>
              <a:t>// This function accepts a const ref to a book structure.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printBook(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Books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GB" sz="1050" dirty="0">
                <a:solidFill>
                  <a:srgbClr val="808080"/>
                </a:solidFill>
                <a:latin typeface="Consolas" panose="020B0609020204030204" pitchFamily="49" charset="0"/>
              </a:rPr>
              <a:t>book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std::cout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"title : 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808080"/>
                </a:solidFill>
                <a:latin typeface="Consolas" panose="020B0609020204030204" pitchFamily="49" charset="0"/>
              </a:rPr>
              <a:t>book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.title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std::cout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"author : 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book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.author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std::cout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"subject : 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book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std::cout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"id : 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book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.book_id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7963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Constructors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2348880"/>
            <a:ext cx="8648521" cy="2200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aPerson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//Now, the constructor will be called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75" y="1619672"/>
            <a:ext cx="8279581" cy="46166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Constructors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Syntax</a:t>
            </a:r>
            <a:endParaRPr lang="en-GB" sz="24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60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Constructors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619672"/>
            <a:ext cx="8279581" cy="4154984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Constructors are functions called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automatically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when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an object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They provide a way to ensure objects are set up correctly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and complete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, so they can be used safely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They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always have the same name as the class, and no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return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  <a:latin typeface="+mn-lt"/>
              </a:rPr>
              <a:t>Implement the constructor Person() in Person.cpp (like a </a:t>
            </a:r>
            <a:r>
              <a:rPr lang="en-GB" sz="2400" dirty="0" smtClean="0">
                <a:solidFill>
                  <a:srgbClr val="00B050"/>
                </a:solidFill>
                <a:latin typeface="+mn-lt"/>
              </a:rPr>
              <a:t>normal function</a:t>
            </a:r>
            <a:r>
              <a:rPr lang="en-GB" sz="2400" dirty="0">
                <a:solidFill>
                  <a:srgbClr val="00B050"/>
                </a:solidFill>
                <a:latin typeface="+mn-lt"/>
              </a:rPr>
              <a:t>) that takes no argument and simply writes a line to </a:t>
            </a:r>
            <a:r>
              <a:rPr lang="en-GB" sz="2400" dirty="0" smtClean="0">
                <a:solidFill>
                  <a:srgbClr val="00B050"/>
                </a:solidFill>
                <a:latin typeface="+mn-lt"/>
              </a:rPr>
              <a:t>the command </a:t>
            </a:r>
            <a:r>
              <a:rPr lang="en-GB" sz="2400" dirty="0">
                <a:solidFill>
                  <a:srgbClr val="00B050"/>
                </a:solidFill>
                <a:latin typeface="+mn-lt"/>
              </a:rPr>
              <a:t>line: "Constructor to Person successfully called"</a:t>
            </a:r>
          </a:p>
        </p:txBody>
      </p:sp>
    </p:spTree>
    <p:extLst>
      <p:ext uri="{BB962C8B-B14F-4D97-AF65-F5344CB8AC3E}">
        <p14:creationId xmlns:p14="http://schemas.microsoft.com/office/powerpoint/2010/main" val="26546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Constructors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6875" y="1484784"/>
            <a:ext cx="8279581" cy="5016758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+mn-lt"/>
              </a:rPr>
              <a:t>The most basic use of constructors is to initialize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member variables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Change the default constructor such that it initializes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our Person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class member variables with some default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Add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a second constructor that takes meaningful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arguments (name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etc) to initialise an object of type Person with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these provided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values. Also write an output to the command </a:t>
            </a:r>
            <a:r>
              <a:rPr lang="en-GB" sz="2000" dirty="0" smtClean="0">
                <a:solidFill>
                  <a:srgbClr val="00B050"/>
                </a:solidFill>
                <a:latin typeface="+mn-lt"/>
              </a:rPr>
              <a:t>line indicating </a:t>
            </a:r>
            <a:r>
              <a:rPr lang="en-GB" sz="2000" dirty="0">
                <a:solidFill>
                  <a:srgbClr val="00B050"/>
                </a:solidFill>
                <a:latin typeface="+mn-lt"/>
              </a:rPr>
              <a:t>that the second constructor was called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+mn-lt"/>
              </a:rPr>
              <a:t>Note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: By function overloading this second constructor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can (and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, in fact, must) have the same name as the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default constructor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With normal functions, if we have two functions with the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same name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, the compiler knows which one we mean through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the input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data we provide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Constructors are not called directly like normal functions.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We need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to change the way we declare objects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6339959"/>
            <a:ext cx="7127272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anotherPerson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“Simon"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18.0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50.0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Constructors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351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+mn-lt"/>
              </a:rPr>
              <a:t>Advanced: Implement a default constructor for the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derived class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Student, and a constructor that takes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meaningful arguments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to initialise all member variables from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both Student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and its base class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If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you run into problems,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first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make all member data (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of Person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) public. What is problematic if it is private?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What could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one do?</a:t>
            </a:r>
            <a:endParaRPr lang="en-GB" sz="2400" dirty="0"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439" y="5589240"/>
            <a:ext cx="569899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8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Inheritance with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Destructors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351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Destructors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are called when an object is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Why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would be need to write particular code when an object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is destroyed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If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our class only contains basic data types, there is little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that can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go wrong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If we allocate memory dynamically within our object, we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need to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make sure this memory is freed when the object is destroyed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Otherwise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, we can get a so called memory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leak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We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may discuss advanced memory management later in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the course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if we have time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3241</Words>
  <Application>Microsoft Office PowerPoint</Application>
  <PresentationFormat>On-screen Show (4:3)</PresentationFormat>
  <Paragraphs>473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Wingdings</vt:lpstr>
      <vt:lpstr>Times New Roman</vt:lpstr>
      <vt:lpstr>Georgia</vt:lpstr>
      <vt:lpstr>Arial</vt:lpstr>
      <vt:lpstr>Courier New</vt:lpstr>
      <vt:lpstr>Arial</vt:lpstr>
      <vt:lpstr>Consolas</vt:lpstr>
      <vt:lpstr>MS PGothic</vt:lpstr>
      <vt:lpstr>Calibri</vt:lpstr>
      <vt:lpstr>Default Design</vt:lpstr>
      <vt:lpstr>C++ for Advanced Mathematical Finance week 8 pt2</vt:lpstr>
      <vt:lpstr>Introduction –  SYLLABUS</vt:lpstr>
      <vt:lpstr>OOP – Constructors  </vt:lpstr>
      <vt:lpstr>OOP – Constructors  </vt:lpstr>
      <vt:lpstr>OOP – Constructors  </vt:lpstr>
      <vt:lpstr>OOP – Constructors  </vt:lpstr>
      <vt:lpstr>OOP – Constructors  </vt:lpstr>
      <vt:lpstr>OOP – Constructors  </vt:lpstr>
      <vt:lpstr>OOP – Destructors  </vt:lpstr>
      <vt:lpstr>OOP – Destructors  </vt:lpstr>
      <vt:lpstr>OOP – Multiple Inheritance  </vt:lpstr>
      <vt:lpstr>OOP – Multi-level Inheritance  </vt:lpstr>
      <vt:lpstr>OOP – References Pointers  </vt:lpstr>
      <vt:lpstr>OOP – Accessor  </vt:lpstr>
      <vt:lpstr>OOP – References Tips  </vt:lpstr>
      <vt:lpstr>OOP – References and consts  </vt:lpstr>
      <vt:lpstr>OOP – References and const  </vt:lpstr>
      <vt:lpstr>OOP – References and const  </vt:lpstr>
      <vt:lpstr>OOP – References Tips  </vt:lpstr>
      <vt:lpstr>OOP – References Tips  </vt:lpstr>
      <vt:lpstr>OOP – References Tips  </vt:lpstr>
      <vt:lpstr>OOP – this </vt:lpstr>
      <vt:lpstr>OOP – Static Member  </vt:lpstr>
      <vt:lpstr>OOP – Polymorphism in C++</vt:lpstr>
      <vt:lpstr>OOP – Interfaces</vt:lpstr>
      <vt:lpstr>OOP – Interfaces</vt:lpstr>
      <vt:lpstr>OOP – European Option Classes   </vt:lpstr>
      <vt:lpstr>OOP – European Option Classes  </vt:lpstr>
      <vt:lpstr>OOP – Inheritance  Exercise</vt:lpstr>
      <vt:lpstr>OOP – Inheritance   </vt:lpstr>
      <vt:lpstr>OOP – Inheritance exercise  </vt:lpstr>
      <vt:lpstr>OOP – Operator Overloading  </vt:lpstr>
      <vt:lpstr>OOP – Operator Overloading  </vt:lpstr>
      <vt:lpstr>OOP – Operator Overloading  </vt:lpstr>
      <vt:lpstr>OOP – Operator Overloading  </vt:lpstr>
      <vt:lpstr>OOP – Assignment Operator</vt:lpstr>
      <vt:lpstr>OOP – Assignment Operator</vt:lpstr>
      <vt:lpstr>OOP – Assignment Operator</vt:lpstr>
      <vt:lpstr>OOP – Copy Constructor</vt:lpstr>
      <vt:lpstr>OOP – Stream Operator</vt:lpstr>
      <vt:lpstr>OOP – Exercise</vt:lpstr>
      <vt:lpstr>OOP – Unions</vt:lpstr>
      <vt:lpstr>OOP – structs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177</cp:revision>
  <dcterms:created xsi:type="dcterms:W3CDTF">2020-09-10T09:01:31Z</dcterms:created>
  <dcterms:modified xsi:type="dcterms:W3CDTF">2021-03-23T13:51:22Z</dcterms:modified>
</cp:coreProperties>
</file>