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9" r:id="rId3"/>
    <p:sldId id="367" r:id="rId4"/>
    <p:sldId id="368" r:id="rId5"/>
    <p:sldId id="369" r:id="rId6"/>
    <p:sldId id="360" r:id="rId7"/>
    <p:sldId id="364" r:id="rId8"/>
    <p:sldId id="359" r:id="rId9"/>
    <p:sldId id="354" r:id="rId10"/>
    <p:sldId id="355" r:id="rId11"/>
    <p:sldId id="356" r:id="rId12"/>
    <p:sldId id="357" r:id="rId13"/>
    <p:sldId id="358" r:id="rId14"/>
    <p:sldId id="361" r:id="rId15"/>
    <p:sldId id="349" r:id="rId16"/>
    <p:sldId id="350" r:id="rId17"/>
    <p:sldId id="351" r:id="rId18"/>
    <p:sldId id="352" r:id="rId19"/>
    <p:sldId id="353" r:id="rId20"/>
    <p:sldId id="365" r:id="rId21"/>
    <p:sldId id="366" r:id="rId22"/>
    <p:sldId id="372" r:id="rId23"/>
    <p:sldId id="370" r:id="rId24"/>
    <p:sldId id="371" r:id="rId25"/>
    <p:sldId id="373" r:id="rId26"/>
    <p:sldId id="374" r:id="rId27"/>
    <p:sldId id="375" r:id="rId28"/>
    <p:sldId id="377" r:id="rId29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MS PGothic" panose="020B0600070205080204" pitchFamily="34" charset="-128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0505FF"/>
    <a:srgbClr val="00A3C7"/>
    <a:srgbClr val="2E92B0"/>
    <a:srgbClr val="E6E6E6"/>
    <a:srgbClr val="7F1745"/>
    <a:srgbClr val="77123F"/>
    <a:srgbClr val="620036"/>
    <a:srgbClr val="4C6B66"/>
    <a:srgbClr val="004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2932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BEF8A4-D86C-4A69-9353-003C95C6C5F9}" type="datetimeFigureOut">
              <a:rPr lang="en-US" altLang="en-US"/>
              <a:pPr>
                <a:defRPr/>
              </a:pPr>
              <a:t>4/27/2021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30F5C-974F-4116-98D3-2AE2DA0E2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3A6-DB7C-4E1A-BDD9-DF6BDC2AB291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A272-B972-46C9-8133-E632C319E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A272-B972-46C9-8133-E632C319EF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7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120680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0" y="3284860"/>
            <a:ext cx="612137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96044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" y="6004196"/>
            <a:ext cx="3528392" cy="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GoingNative/2013/rand-Considered-Harmfu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GoingNative/2013/rand-Considered-Harmfu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GoingNative/2013/rand-Considered-Harmfu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GoingNative/2013/rand-Considered-Harmfu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ppreference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header/algorithm" TargetMode="External"/><Relationship Id="rId2" Type="http://schemas.openxmlformats.org/officeDocument/2006/relationships/hyperlink" Target="http://cppreferenc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cppreference.com/w/cpp/algorithm/for_each" TargetMode="External"/><Relationship Id="rId4" Type="http://schemas.openxmlformats.org/officeDocument/2006/relationships/hyperlink" Target="https://en.cppreference.com/w/cpp/algorithm/all_any_none_o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95288" y="1484313"/>
            <a:ext cx="6841008" cy="1728787"/>
          </a:xfrm>
        </p:spPr>
        <p:txBody>
          <a:bodyPr/>
          <a:lstStyle/>
          <a:p>
            <a:pPr algn="ctr"/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C++ for Advanced Mathematical 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Finance</a:t>
            </a:r>
            <a:b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</a:b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lecture 4</a:t>
            </a:r>
            <a:endParaRPr lang="en-US" altLang="en-US" b="1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95288" y="3284538"/>
            <a:ext cx="6841008" cy="11525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Simon Hartley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Classes in C++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11560" y="1124744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Simple Class Example: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875" y="1196752"/>
            <a:ext cx="8071926" cy="533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height_m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weight_kg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CalculateBMI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height_m)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aPerson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an instance of the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aPerson.</a:t>
            </a:r>
            <a:r>
              <a:rPr lang="en-US" altLang="en-US" sz="2000" b="0" dirty="0" smtClean="0">
                <a:solidFill>
                  <a:srgbClr val="0077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aPerson.i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is a vs has a relationships 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96875" y="1621841"/>
            <a:ext cx="7772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smtClean="0">
                <a:solidFill>
                  <a:srgbClr val="0070C0"/>
                </a:solidFill>
                <a:latin typeface="+mn-lt"/>
              </a:rPr>
              <a:t>Isa </a:t>
            </a:r>
            <a:r>
              <a:rPr lang="en-GB" dirty="0" smtClean="0">
                <a:solidFill>
                  <a:srgbClr val="202124"/>
                </a:solidFill>
                <a:latin typeface="+mn-lt"/>
              </a:rPr>
              <a:t>refers to the type we have created e.g. </a:t>
            </a:r>
          </a:p>
          <a:p>
            <a:pPr algn="just"/>
            <a:r>
              <a:rPr lang="en-US" altLang="en-US" b="0" dirty="0" smtClean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endParaRPr lang="en-GB" dirty="0" smtClean="0">
              <a:solidFill>
                <a:srgbClr val="20212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dirty="0" smtClean="0">
                <a:solidFill>
                  <a:srgbClr val="202124"/>
                </a:solidFill>
                <a:latin typeface="+mn-lt"/>
              </a:rPr>
              <a:t>  </a:t>
            </a:r>
          </a:p>
          <a:p>
            <a:pPr algn="just"/>
            <a:r>
              <a:rPr lang="en-GB" dirty="0" err="1" smtClean="0">
                <a:solidFill>
                  <a:srgbClr val="0070C0"/>
                </a:solidFill>
                <a:latin typeface="+mn-lt"/>
              </a:rPr>
              <a:t>Hasa</a:t>
            </a:r>
            <a:r>
              <a:rPr lang="en-GB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dirty="0" smtClean="0">
                <a:solidFill>
                  <a:srgbClr val="202124"/>
                </a:solidFill>
                <a:latin typeface="+mn-lt"/>
              </a:rPr>
              <a:t>refers to a property of the type and in the implementation</a:t>
            </a:r>
            <a:r>
              <a:rPr lang="en-GB" dirty="0">
                <a:solidFill>
                  <a:srgbClr val="202124"/>
                </a:solidFill>
                <a:latin typeface="+mn-lt"/>
              </a:rPr>
              <a:t>. </a:t>
            </a:r>
            <a:endParaRPr lang="en-GB" dirty="0" smtClean="0">
              <a:solidFill>
                <a:srgbClr val="202124"/>
              </a:solidFill>
              <a:latin typeface="+mn-lt"/>
            </a:endParaRPr>
          </a:p>
          <a:p>
            <a:pPr algn="just"/>
            <a:endParaRPr lang="en-GB" dirty="0" smtClean="0">
              <a:solidFill>
                <a:srgbClr val="202124"/>
              </a:solidFill>
              <a:latin typeface="+mn-lt"/>
            </a:endParaRPr>
          </a:p>
          <a:p>
            <a:pPr algn="just"/>
            <a:endParaRPr lang="en-GB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1863" y="3985900"/>
            <a:ext cx="610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>
                <a:solidFill>
                  <a:srgbClr val="0077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strName</a:t>
            </a: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2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Data Abstraction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21841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</a:rPr>
              <a:t>Data abstraction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 refers to providing only essential information about the 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</a:rPr>
              <a:t>data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 to the outside world, hiding the background details or implementation. </a:t>
            </a:r>
            <a:endParaRPr lang="en-GB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8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5" y="1618071"/>
            <a:ext cx="6083717" cy="33701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CalculateBMI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 b="0" dirty="0">
                <a:solidFill>
                  <a:srgbClr val="0077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strName</a:t>
            </a:r>
            <a:r>
              <a:rPr lang="en-US" altLang="en-US" sz="2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height_m</a:t>
            </a:r>
            <a:r>
              <a:rPr lang="en-US" altLang="en-US" sz="2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altLang="en-US" sz="2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weight_kg</a:t>
            </a:r>
            <a:r>
              <a:rPr lang="en-US" altLang="en-US" sz="2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altLang="en-US" sz="2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</a:t>
            </a: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iAge</a:t>
            </a:r>
            <a:r>
              <a:rPr lang="en-US" altLang="en-US" sz="24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smtClean="0"/>
              <a:t>OOP –  </a:t>
            </a:r>
            <a:r>
              <a:rPr lang="en-GB" b="0" kern="0" smtClean="0">
                <a:solidFill>
                  <a:schemeClr val="bg1"/>
                </a:solidFill>
              </a:rPr>
              <a:t>Data Abstraction and encapsulation</a:t>
            </a:r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25208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Inheritance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5" y="260648"/>
            <a:ext cx="7766870" cy="64171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public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 is protected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z is not accessible from 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protected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 is protected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z is not accessible from 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private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 is private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z is not accessible from 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Interfaces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604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+mn-lt"/>
              </a:rPr>
              <a:t>An interface describes the behaviour or capabilities of a C++ class without committing to a particular implementation of that class.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6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>
                <a:solidFill>
                  <a:schemeClr val="bg1"/>
                </a:solidFill>
              </a:rPr>
              <a:t>European Option Classes</a:t>
            </a:r>
            <a:r>
              <a:rPr lang="en-GB" dirty="0"/>
              <a:t>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 bwMode="auto">
          <a:xfrm>
            <a:off x="107504" y="4509120"/>
            <a:ext cx="3595108" cy="1080120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Europeanca</a:t>
            </a:r>
            <a:r>
              <a:rPr lang="en-GB" dirty="0" err="1" smtClean="0">
                <a:latin typeface="Arial" charset="0"/>
              </a:rPr>
              <a:t>ll</a:t>
            </a:r>
            <a:endParaRPr kumimoji="0" lang="en-GB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427984" y="4509120"/>
            <a:ext cx="3528392" cy="1008112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EuropeanPut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63688" y="2334558"/>
            <a:ext cx="4392488" cy="16592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EuropeanOption</a:t>
            </a:r>
          </a:p>
        </p:txBody>
      </p:sp>
      <p:sp>
        <p:nvSpPr>
          <p:cNvPr id="8" name="Right Arrow 7"/>
          <p:cNvSpPr/>
          <p:nvPr/>
        </p:nvSpPr>
        <p:spPr bwMode="auto">
          <a:xfrm rot="18249533">
            <a:off x="2678385" y="4011100"/>
            <a:ext cx="1179554" cy="4554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 bwMode="auto">
          <a:xfrm rot="13629584">
            <a:off x="3681517" y="3908236"/>
            <a:ext cx="1470396" cy="5842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991" y="1484784"/>
            <a:ext cx="7614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+mn-lt"/>
              </a:rPr>
              <a:t>Strike, Volatility, Share Price, Interest rate, expiry, Price Option Analytic, expiry</a:t>
            </a:r>
            <a:endParaRPr lang="en-GB" sz="1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sz="4400" dirty="0">
                <a:solidFill>
                  <a:schemeClr val="bg1"/>
                </a:solidFill>
              </a:rPr>
              <a:t>European</a:t>
            </a:r>
            <a:r>
              <a:rPr lang="en-GB" dirty="0">
                <a:solidFill>
                  <a:schemeClr val="bg1"/>
                </a:solidFill>
              </a:rPr>
              <a:t> Option Classes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4925" y="1619672"/>
            <a:ext cx="8848897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EuropeanCall aCall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EuropeanPut aPut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automatically call Base class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EuropeanOption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aCall.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SetStrike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aPut.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SetStrike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automatically call the call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aCall.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PriceOptionAnalytically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automatically call the put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aPut.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PriceOptionAnalytically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3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Inheritance</a:t>
            </a:r>
            <a:r>
              <a:rPr lang="en-GB" dirty="0" smtClean="0"/>
              <a:t>  </a:t>
            </a:r>
            <a:r>
              <a:rPr lang="en-GB" dirty="0" smtClean="0">
                <a:solidFill>
                  <a:schemeClr val="bg1"/>
                </a:solidFill>
              </a:rPr>
              <a:t>Exercise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6145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Implement classes for EuropeanOption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This </a:t>
            </a:r>
            <a:r>
              <a:rPr lang="en-GB" sz="2400" dirty="0">
                <a:solidFill>
                  <a:srgbClr val="00B050"/>
                </a:solidFill>
              </a:rPr>
              <a:t>class should declare the typical data common </a:t>
            </a:r>
            <a:r>
              <a:rPr lang="en-GB" sz="2400" dirty="0" smtClean="0">
                <a:solidFill>
                  <a:srgbClr val="00B050"/>
                </a:solidFill>
              </a:rPr>
              <a:t>to EuropeanOption</a:t>
            </a:r>
            <a:endParaRPr lang="en-GB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Implement </a:t>
            </a:r>
            <a:r>
              <a:rPr lang="en-GB" sz="2400" dirty="0">
                <a:solidFill>
                  <a:srgbClr val="00B050"/>
                </a:solidFill>
              </a:rPr>
              <a:t>derived classes EuropeanPut and </a:t>
            </a:r>
            <a:r>
              <a:rPr lang="en-GB" sz="2400" dirty="0" smtClean="0">
                <a:solidFill>
                  <a:srgbClr val="00B050"/>
                </a:solidFill>
              </a:rPr>
              <a:t>EuropeanCall that </a:t>
            </a:r>
            <a:r>
              <a:rPr lang="en-GB" sz="2400" dirty="0">
                <a:solidFill>
                  <a:srgbClr val="00B050"/>
                </a:solidFill>
              </a:rPr>
              <a:t>implement </a:t>
            </a:r>
            <a:r>
              <a:rPr lang="en-GB" sz="2400" dirty="0" smtClean="0">
                <a:solidFill>
                  <a:srgbClr val="00B050"/>
                </a:solidFill>
              </a:rPr>
              <a:t>PriceOptionAnalytic</a:t>
            </a:r>
            <a:endParaRPr lang="en-GB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What </a:t>
            </a:r>
            <a:r>
              <a:rPr lang="en-GB" sz="2400" dirty="0">
                <a:solidFill>
                  <a:srgbClr val="00B050"/>
                </a:solidFill>
              </a:rPr>
              <a:t>happens if EuropeanOption also has a </a:t>
            </a:r>
            <a:r>
              <a:rPr lang="en-GB" sz="2400" dirty="0" smtClean="0">
                <a:solidFill>
                  <a:srgbClr val="00B050"/>
                </a:solidFill>
              </a:rPr>
              <a:t>function PriceOptionAnalytic </a:t>
            </a:r>
            <a:r>
              <a:rPr lang="en-GB" sz="2400" dirty="0">
                <a:solidFill>
                  <a:srgbClr val="00B050"/>
                </a:solidFill>
              </a:rPr>
              <a:t>(you may implement a cout message </a:t>
            </a:r>
            <a:r>
              <a:rPr lang="en-GB" sz="2400" dirty="0" smtClean="0">
                <a:solidFill>
                  <a:srgbClr val="00B050"/>
                </a:solidFill>
              </a:rPr>
              <a:t>to indicate </a:t>
            </a:r>
            <a:r>
              <a:rPr lang="en-GB" sz="2400" dirty="0">
                <a:solidFill>
                  <a:srgbClr val="00B050"/>
                </a:solidFill>
              </a:rPr>
              <a:t>which version was called)</a:t>
            </a:r>
            <a:endParaRPr lang="en-GB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chemeClr val="bg1"/>
                </a:solidFill>
              </a:rPr>
              <a:t>Inheritance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7892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+mn-lt"/>
              </a:rPr>
              <a:t>We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should use the virtual keyword in the declarations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of methods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in the base class to ensure that references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and pointers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will use potentially overridden methods of the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derived classes</a:t>
            </a:r>
          </a:p>
          <a:p>
            <a:endParaRPr lang="en-GB" sz="24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endParaRPr lang="en-GB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Setting the function = 0 means we create a pure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virtual function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and make the base class abstract: no object of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type EuropeanOption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can be created</a:t>
            </a:r>
            <a:endParaRPr lang="en-GB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875" y="3284984"/>
            <a:ext cx="7353295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EuropeanOption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PriceOptionAnalytically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 smtClean="0">
                <a:solidFill>
                  <a:schemeClr val="bg1"/>
                </a:solidFill>
              </a:rPr>
              <a:t>SYLLABUS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19672"/>
            <a:ext cx="8279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Programming in C</a:t>
            </a:r>
            <a:r>
              <a:rPr lang="en-GB" sz="3600" dirty="0">
                <a:solidFill>
                  <a:schemeClr val="bg1"/>
                </a:solidFill>
              </a:rPr>
              <a:t>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 STL Classes – Continued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 Inheritance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Rand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340768"/>
            <a:ext cx="77724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You </a:t>
            </a:r>
            <a:r>
              <a:rPr lang="en-US" altLang="en-US" sz="24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can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rand()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function to generate random numbers.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But If you do not 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srand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 together with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rand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, you will get the same sequence every time code runs.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To avoid the repetitive sequence, you must set the seed as an argument to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srand()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A very useful tip to make C++ generate random numbers is to 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time()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 By seeding the generator with the same number, you are more likely to get the same random number each time.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Rand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195" y="188640"/>
            <a:ext cx="8622704" cy="6494085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&lt;cstdlib&gt;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srand, rand */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&lt;ctime&gt;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iSecret, iGuess;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random seed: 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srand((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time(0)); 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secret number between 1 and 10:  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iSecret =  (rand() % 10) + 1;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"Guess the number (1 to 10): 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cin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iGuess;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(iSecret&lt;iGuess)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secret number is lower"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(iSecret&gt;iGuess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secret number is higher</a:t>
            </a:r>
            <a:r>
              <a:rPr lang="en-GB" sz="16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(iSecret!=iGuess);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"Congratulations!"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Rand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340768"/>
            <a:ext cx="77724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You </a:t>
            </a:r>
            <a:r>
              <a:rPr lang="en-US" altLang="en-US" sz="24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can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rand()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function to generate random numbers.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But If you do not 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srand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 together with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rand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, you will get the same sequence every time code runs.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To avoid the repetitive sequence, you must set the seed as an argument to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srand()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A very useful tip to make C++ generate random numbers is to use the 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+mn-lt"/>
                <a:cs typeface="Open Sans" panose="020B0606030504020204" pitchFamily="34" charset="0"/>
              </a:rPr>
              <a:t>time()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 method.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 By seeding the generator with the same number, you are more likely to get the same random number each time.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683568" y="1048172"/>
            <a:ext cx="5688632" cy="4525213"/>
          </a:xfrm>
          <a:prstGeom prst="line">
            <a:avLst/>
          </a:prstGeom>
          <a:solidFill>
            <a:schemeClr val="accent1"/>
          </a:solidFill>
          <a:ln w="1174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907976" y="1180897"/>
            <a:ext cx="6048672" cy="4392488"/>
          </a:xfrm>
          <a:prstGeom prst="line">
            <a:avLst/>
          </a:prstGeom>
          <a:solidFill>
            <a:schemeClr val="accent1"/>
          </a:solidFill>
          <a:ln w="1174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43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9512" y="1332051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(time(</a:t>
            </a:r>
            <a:r>
              <a:rPr lang="en-GB" dirty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16; ++i) {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 </a:t>
            </a:r>
            <a:r>
              <a:rPr lang="en-GB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(rand() % 100)</a:t>
            </a:r>
            <a:r>
              <a:rPr lang="en-GB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US" dirty="0" smtClean="0"/>
              <a:t>What's </a:t>
            </a:r>
            <a:r>
              <a:rPr lang="en-US" b="1" dirty="0" smtClean="0">
                <a:solidFill>
                  <a:srgbClr val="0505FF"/>
                </a:solidFill>
              </a:rPr>
              <a:t>Wrong</a:t>
            </a:r>
            <a:r>
              <a:rPr lang="en-US" dirty="0" smtClean="0"/>
              <a:t>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4114800" y="2438400"/>
            <a:ext cx="2209800" cy="381000"/>
          </a:xfrm>
          <a:prstGeom prst="borderCallout2">
            <a:avLst>
              <a:gd name="adj1" fmla="val 50123"/>
              <a:gd name="adj2" fmla="val 8"/>
              <a:gd name="adj3" fmla="val 50123"/>
              <a:gd name="adj4" fmla="val -12235"/>
              <a:gd name="adj5" fmla="val 327794"/>
              <a:gd name="adj6" fmla="val -82243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E"/>
                </a:solidFill>
              </a:rPr>
              <a:t>Frequency: 1 Hz!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477021" y="1844824"/>
            <a:ext cx="2075445" cy="2057400"/>
          </a:xfrm>
          <a:prstGeom prst="borderCallout2">
            <a:avLst>
              <a:gd name="adj1" fmla="val 52353"/>
              <a:gd name="adj2" fmla="val 207"/>
              <a:gd name="adj3" fmla="val 50266"/>
              <a:gd name="adj4" fmla="val -196736"/>
              <a:gd name="adj5" fmla="val 85952"/>
              <a:gd name="adj6" fmla="val -228068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E"/>
                </a:solidFill>
                <a:cs typeface="Consolas" panose="020B0609020204030204" pitchFamily="49" charset="0"/>
              </a:rPr>
              <a:t>warning C4244: 'argument' : conversion from '</a:t>
            </a:r>
            <a:r>
              <a:rPr lang="en-US" sz="1800" dirty="0" err="1">
                <a:solidFill>
                  <a:srgbClr val="FFFFFE"/>
                </a:solidFill>
                <a:cs typeface="Consolas" panose="020B0609020204030204" pitchFamily="49" charset="0"/>
              </a:rPr>
              <a:t>time_t</a:t>
            </a:r>
            <a:r>
              <a:rPr lang="en-US" sz="1800" dirty="0">
                <a:solidFill>
                  <a:srgbClr val="FFFFFE"/>
                </a:solidFill>
                <a:cs typeface="Consolas" panose="020B0609020204030204" pitchFamily="49" charset="0"/>
              </a:rPr>
              <a:t>' to 'unsigned </a:t>
            </a:r>
            <a:r>
              <a:rPr lang="en-US" sz="1800" dirty="0" err="1">
                <a:solidFill>
                  <a:srgbClr val="FFFFFE"/>
                </a:solidFill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E"/>
                </a:solidFill>
                <a:cs typeface="Consolas" panose="020B0609020204030204" pitchFamily="49" charset="0"/>
              </a:rPr>
              <a:t>', possible loss of data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191304" y="3008810"/>
            <a:ext cx="1600200" cy="381000"/>
          </a:xfrm>
          <a:prstGeom prst="borderCallout2">
            <a:avLst>
              <a:gd name="adj1" fmla="val 50123"/>
              <a:gd name="adj2" fmla="val -757"/>
              <a:gd name="adj3" fmla="val 140741"/>
              <a:gd name="adj4" fmla="val -166941"/>
              <a:gd name="adj5" fmla="val 160769"/>
              <a:gd name="adj6" fmla="val -182020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E"/>
                </a:solidFill>
              </a:rPr>
              <a:t>32-bit seed!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1219201" y="5181600"/>
            <a:ext cx="2376237" cy="381000"/>
          </a:xfrm>
          <a:prstGeom prst="borderCallout2">
            <a:avLst>
              <a:gd name="adj1" fmla="val 50123"/>
              <a:gd name="adj2" fmla="val 100255"/>
              <a:gd name="adj3" fmla="val 50124"/>
              <a:gd name="adj4" fmla="val 109298"/>
              <a:gd name="adj5" fmla="val -148088"/>
              <a:gd name="adj6" fmla="val 90225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E"/>
                </a:solidFill>
              </a:rPr>
              <a:t>Range: </a:t>
            </a:r>
            <a:r>
              <a:rPr lang="en-US" sz="1800" dirty="0">
                <a:solidFill>
                  <a:srgbClr val="FFFFFE"/>
                </a:solidFill>
                <a:cs typeface="Consolas" panose="020B0609020204030204" pitchFamily="49" charset="0"/>
              </a:rPr>
              <a:t>[0, 32767]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062878" y="5614764"/>
            <a:ext cx="4191000" cy="381000"/>
          </a:xfrm>
          <a:prstGeom prst="borderCallout1">
            <a:avLst>
              <a:gd name="adj1" fmla="val -1776"/>
              <a:gd name="adj2" fmla="val 4299"/>
              <a:gd name="adj3" fmla="val -219079"/>
              <a:gd name="adj4" fmla="val 4299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E"/>
                </a:solidFill>
              </a:rPr>
              <a:t>Linear </a:t>
            </a:r>
            <a:r>
              <a:rPr lang="en-US" sz="1800" dirty="0" err="1">
                <a:solidFill>
                  <a:srgbClr val="FFFFFE"/>
                </a:solidFill>
              </a:rPr>
              <a:t>congruential</a:t>
            </a:r>
            <a:r>
              <a:rPr lang="en-US" sz="1800" dirty="0">
                <a:solidFill>
                  <a:srgbClr val="FFFFFE"/>
                </a:solidFill>
              </a:rPr>
              <a:t> </a:t>
            </a:r>
            <a:r>
              <a:rPr lang="en-US" sz="1800" dirty="0">
                <a:solidFill>
                  <a:srgbClr val="FFFFFE"/>
                </a:solidFill>
                <a:sym typeface="Wingdings" panose="05000000000000000000" pitchFamily="2" charset="2"/>
              </a:rPr>
              <a:t> low quality!</a:t>
            </a:r>
            <a:endParaRPr lang="en-US" sz="1800" dirty="0">
              <a:solidFill>
                <a:srgbClr val="FFFFFE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762500" y="5119464"/>
            <a:ext cx="3124200" cy="381000"/>
          </a:xfrm>
          <a:prstGeom prst="borderCallout1">
            <a:avLst>
              <a:gd name="adj1" fmla="val -1776"/>
              <a:gd name="adj2" fmla="val 4877"/>
              <a:gd name="adj3" fmla="val -100657"/>
              <a:gd name="adj4" fmla="val 487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E"/>
                </a:solidFill>
              </a:rPr>
              <a:t>Non-uniform distribution!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90865" y="636001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</a:t>
            </a:r>
            <a:r>
              <a:rPr lang="en-GB" sz="1200" dirty="0" smtClean="0">
                <a:hlinkClick r:id="rId2"/>
              </a:rPr>
              <a:t>channel9.msdn.com/Events/GoingNative/2013/rand-Considered-Harmful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216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US" dirty="0" smtClean="0"/>
              <a:t>Floating-Point </a:t>
            </a:r>
            <a:r>
              <a:rPr lang="en-US" dirty="0" smtClean="0">
                <a:solidFill>
                  <a:schemeClr val="bg1"/>
                </a:solidFill>
              </a:rPr>
              <a:t>Double Treachery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410445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Less likely outputs (327/32768 vs. 328/32768):</a:t>
            </a:r>
          </a:p>
          <a:p>
            <a:pPr marL="800100" lvl="2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3, 6, 9, 12, 15, 18, 21, 24, 28, 31, 34, 37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40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43, 46, 49, 53, 56, 59, 62, 65, 68, 71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74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78, 81, 84, 87, 90, 93, 96, 99</a:t>
            </a:r>
            <a:endParaRPr lang="en-US" sz="2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Same </a:t>
            </a:r>
            <a:r>
              <a:rPr lang="en-US" dirty="0"/>
              <a:t>problem as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100</a:t>
            </a:r>
            <a:endParaRPr lang="en-US" b="1" dirty="0" smtClean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Nothing</a:t>
            </a:r>
            <a:r>
              <a:rPr lang="en-US" dirty="0" smtClean="0"/>
              <a:t> </a:t>
            </a:r>
            <a:r>
              <a:rPr lang="en-US" dirty="0"/>
              <a:t>can uniformly map </a:t>
            </a:r>
            <a:r>
              <a:rPr lang="en-US" dirty="0" smtClean="0"/>
              <a:t>32768 inputs to 100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0865" y="636001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</a:t>
            </a:r>
            <a:r>
              <a:rPr lang="en-GB" sz="1200" dirty="0" smtClean="0">
                <a:hlinkClick r:id="rId2"/>
              </a:rPr>
              <a:t>channel9.msdn.com/Events/GoingNative/2013/rand-Considered-Harmful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396875" y="1052736"/>
            <a:ext cx="8334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rand(); </a:t>
            </a:r>
            <a:r>
              <a:rPr lang="en-GB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Assume uniform [0, 32767]</a:t>
            </a:r>
            <a:endParaRPr lang="en-GB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GB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1.0 / (</a:t>
            </a:r>
            <a:r>
              <a:rPr lang="en-GB" sz="2400" dirty="0" smtClean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+ 1)) * 100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 </a:t>
            </a:r>
            <a:r>
              <a:rPr lang="en-GB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Subtly non-uniform [0, 99]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Rand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5" y="1621666"/>
            <a:ext cx="7772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 New STL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 Way: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875" y="2435489"/>
            <a:ext cx="82795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&lt;random&gt;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rd;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mt19937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99);</a:t>
            </a:r>
          </a:p>
          <a:p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16; ++i) {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std::cout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std::endl;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4238600" y="2204864"/>
            <a:ext cx="2133600" cy="565057"/>
          </a:xfrm>
          <a:prstGeom prst="borderCallout2">
            <a:avLst>
              <a:gd name="adj1" fmla="val 50134"/>
              <a:gd name="adj2" fmla="val -476"/>
              <a:gd name="adj3" fmla="val 48374"/>
              <a:gd name="adj4" fmla="val -13098"/>
              <a:gd name="adj5" fmla="val 288540"/>
              <a:gd name="adj6" fmla="val -54615"/>
            </a:avLst>
          </a:prstGeom>
          <a:solidFill>
            <a:srgbClr val="00A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Engine: </a:t>
            </a:r>
            <a:r>
              <a:rPr lang="en-US" sz="2000" dirty="0" smtClean="0">
                <a:cs typeface="Consolas" panose="020B0609020204030204" pitchFamily="49" charset="0"/>
              </a:rPr>
              <a:t>[0, 2</a:t>
            </a:r>
            <a:r>
              <a:rPr lang="en-US" sz="2000" baseline="30000" dirty="0" smtClean="0">
                <a:cs typeface="Consolas" panose="020B0609020204030204" pitchFamily="49" charset="0"/>
              </a:rPr>
              <a:t>32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383821" y="5153230"/>
            <a:ext cx="2648955" cy="565057"/>
          </a:xfrm>
          <a:prstGeom prst="borderCallout1">
            <a:avLst>
              <a:gd name="adj1" fmla="val -197"/>
              <a:gd name="adj2" fmla="val 79242"/>
              <a:gd name="adj3" fmla="val -153859"/>
              <a:gd name="adj4" fmla="val 78265"/>
            </a:avLst>
          </a:prstGeom>
          <a:solidFill>
            <a:srgbClr val="00A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Distribution: </a:t>
            </a:r>
            <a:r>
              <a:rPr lang="en-US" sz="2000" dirty="0" smtClean="0">
                <a:cs typeface="Consolas" panose="020B0609020204030204" pitchFamily="49" charset="0"/>
              </a:rPr>
              <a:t>[0, 99]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017490" y="5936285"/>
            <a:ext cx="3276599" cy="661068"/>
          </a:xfrm>
          <a:prstGeom prst="borderCallout1">
            <a:avLst>
              <a:gd name="adj1" fmla="val -1776"/>
              <a:gd name="adj2" fmla="val 77082"/>
              <a:gd name="adj3" fmla="val -240539"/>
              <a:gd name="adj4" fmla="val 77282"/>
            </a:avLst>
          </a:prstGeom>
          <a:solidFill>
            <a:srgbClr val="00A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Consolas" panose="020B0609020204030204" pitchFamily="49" charset="0"/>
              </a:rPr>
              <a:t>Note: [inclusive, inclusive]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467544" y="5580253"/>
            <a:ext cx="3352800" cy="1017100"/>
          </a:xfrm>
          <a:prstGeom prst="borderCallout2">
            <a:avLst>
              <a:gd name="adj1" fmla="val 50135"/>
              <a:gd name="adj2" fmla="val 100183"/>
              <a:gd name="adj3" fmla="val 50132"/>
              <a:gd name="adj4" fmla="val 106275"/>
              <a:gd name="adj5" fmla="val -72741"/>
              <a:gd name="adj6" fmla="val 106720"/>
            </a:avLst>
          </a:prstGeom>
          <a:solidFill>
            <a:srgbClr val="00A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Consolas" panose="020B0609020204030204" pitchFamily="49" charset="0"/>
              </a:rPr>
              <a:t>Run engine,</a:t>
            </a:r>
          </a:p>
          <a:p>
            <a:pPr algn="ctr"/>
            <a:r>
              <a:rPr lang="en-US" sz="2000" dirty="0" smtClean="0">
                <a:cs typeface="Consolas" panose="020B0609020204030204" pitchFamily="49" charset="0"/>
              </a:rPr>
              <a:t>viewed through distribution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0865" y="636001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</a:t>
            </a:r>
            <a:r>
              <a:rPr lang="en-GB" sz="1200" dirty="0" smtClean="0">
                <a:hlinkClick r:id="rId2"/>
              </a:rPr>
              <a:t>channel9.msdn.com/Events/GoingNative/2013/rand-Considered-Harmful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4716016" y="3518739"/>
            <a:ext cx="3657600" cy="381000"/>
          </a:xfrm>
          <a:prstGeom prst="rect">
            <a:avLst/>
          </a:prstGeom>
          <a:solidFill>
            <a:srgbClr val="00A3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Non-deterministic 32-bit seed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0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Rand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5" y="1621666"/>
            <a:ext cx="7772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 New STL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Open Sans" panose="020B0606030504020204" pitchFamily="34" charset="0"/>
              </a:rPr>
              <a:t> Way: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6185" y="2253878"/>
            <a:ext cx="82795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&lt;random&gt;</a:t>
            </a:r>
            <a:endParaRPr lang="en-GB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rd;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mt19937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mt(rd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GB" sz="20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dist(0, 99);</a:t>
            </a:r>
          </a:p>
          <a:p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16; ++i) {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std::cout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dist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std::cout </a:t>
            </a:r>
            <a:r>
              <a:rPr lang="en-GB" sz="20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std::endl;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15976" y="58772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hlinkClick r:id="rId2"/>
              </a:rPr>
              <a:t>https://</a:t>
            </a:r>
            <a:r>
              <a:rPr lang="en-GB" sz="1200" dirty="0" smtClean="0">
                <a:hlinkClick r:id="rId2"/>
              </a:rPr>
              <a:t>channel9.msdn.com/Events/GoingNative/2013/rand-Considered-Harmful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935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GB" dirty="0" smtClean="0"/>
              <a:t>STL – </a:t>
            </a:r>
            <a:r>
              <a:rPr lang="en-GB" dirty="0" smtClean="0">
                <a:solidFill>
                  <a:schemeClr val="bg1"/>
                </a:solidFill>
              </a:rPr>
              <a:t>Rand Example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592885"/>
            <a:ext cx="7772400" cy="95410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endParaRPr lang="en-GB" i="1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6875" y="1102578"/>
            <a:ext cx="849560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Often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one wants the random numbers to actually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be deterministic!</a:t>
            </a:r>
            <a:endParaRPr lang="en-GB" altLang="en-US" sz="2200" dirty="0">
              <a:solidFill>
                <a:srgbClr val="29303B"/>
              </a:solidFill>
              <a:latin typeface="+mn-lt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This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means the numbers should appear random and there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is ideally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no way to distinguish a sequence generated in such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way from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true random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numbers. However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, when one reruns the code, exactly the same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random  numbers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will be used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The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initial conditions (the seed) can be used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to vary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the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actual sequence</a:t>
            </a:r>
            <a:endParaRPr lang="en-GB" altLang="en-US" sz="2200" dirty="0">
              <a:solidFill>
                <a:srgbClr val="29303B"/>
              </a:solidFill>
              <a:latin typeface="+mn-lt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Using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such pseudo-random numbers can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increase reproducibility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, help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bug finding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and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performance.</a:t>
            </a:r>
            <a:endParaRPr lang="en-GB" altLang="en-US" sz="2200" dirty="0">
              <a:solidFill>
                <a:srgbClr val="29303B"/>
              </a:solidFill>
              <a:latin typeface="+mn-lt"/>
              <a:cs typeface="Open Sans" panose="020B0606030504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On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the previous slide, creating the generator of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type std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::mt19937 means we use the so-called </a:t>
            </a:r>
            <a:r>
              <a:rPr lang="en-GB" altLang="en-US" sz="2200" dirty="0" err="1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Mersenne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 Twister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to generate </a:t>
            </a:r>
            <a:r>
              <a:rPr lang="en-GB" altLang="en-US" sz="2200" dirty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random </a:t>
            </a:r>
            <a:r>
              <a:rPr lang="en-GB" altLang="en-US" sz="2200" dirty="0" smtClean="0">
                <a:solidFill>
                  <a:srgbClr val="29303B"/>
                </a:solidFill>
                <a:latin typeface="+mn-lt"/>
                <a:cs typeface="Open Sans" panose="020B0606030504020204" pitchFamily="34" charset="0"/>
              </a:rPr>
              <a:t>numbers</a:t>
            </a:r>
            <a:endParaRPr lang="en-US" altLang="en-US" sz="2200" dirty="0">
              <a:solidFill>
                <a:srgbClr val="29303B"/>
              </a:solidFill>
              <a:latin typeface="+mn-lt"/>
              <a:cs typeface="Open Sans" panose="020B0606030504020204" pitchFamily="34" charset="0"/>
            </a:endParaRPr>
          </a:p>
          <a:p>
            <a:r>
              <a:rPr lang="en-GB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std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mt19937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mt(rd</a:t>
            </a:r>
            <a:r>
              <a:rPr lang="en-GB" sz="2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rgbClr val="2930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mt19937</a:t>
            </a:r>
            <a:r>
              <a:rPr lang="en-GB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mt(1337);</a:t>
            </a:r>
            <a:r>
              <a:rPr lang="en-US" sz="2200" dirty="0" smtClean="0">
                <a:solidFill>
                  <a:srgbClr val="2930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//Using a seed</a:t>
            </a:r>
            <a:endParaRPr lang="en-GB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STL – </a:t>
            </a:r>
            <a:r>
              <a:rPr lang="en-GB" b="0" kern="0" dirty="0" smtClean="0">
                <a:solidFill>
                  <a:schemeClr val="bg1"/>
                </a:solidFill>
              </a:rPr>
              <a:t>Algorithms</a:t>
            </a:r>
            <a:endParaRPr lang="en-GB" b="0" kern="0" dirty="0"/>
          </a:p>
        </p:txBody>
      </p:sp>
      <p:sp>
        <p:nvSpPr>
          <p:cNvPr id="2" name="Rectangle 1"/>
          <p:cNvSpPr/>
          <p:nvPr/>
        </p:nvSpPr>
        <p:spPr>
          <a:xfrm>
            <a:off x="251520" y="1403648"/>
            <a:ext cx="8208912" cy="52322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75" y="1124744"/>
            <a:ext cx="8197193" cy="1938992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Using STL </a:t>
            </a:r>
            <a:endParaRPr lang="en-GB" sz="2400" dirty="0" smtClean="0">
              <a:solidFill>
                <a:schemeClr val="bg1"/>
              </a:solidFill>
              <a:latin typeface="+mn-lt"/>
            </a:endParaRPr>
          </a:p>
          <a:p>
            <a:r>
              <a:rPr lang="en-GB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&lt;random&gt;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  <a:latin typeface="+mn-lt"/>
              </a:rPr>
              <a:t>distributions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:  </a:t>
            </a:r>
          </a:p>
          <a:p>
            <a:endParaRPr lang="en-GB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2852936"/>
            <a:ext cx="51728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lognormal_distribution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bernoulli_distribution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binomial_distribution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poisson_distribution</a:t>
            </a:r>
          </a:p>
          <a:p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exponential_distribution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3014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STL –</a:t>
            </a:r>
            <a:r>
              <a:rPr lang="en-GB" dirty="0" smtClean="0">
                <a:solidFill>
                  <a:schemeClr val="bg1"/>
                </a:solidFill>
              </a:rPr>
              <a:t> Algorithms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07254" y="1124744"/>
            <a:ext cx="8197193" cy="4893647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Using STL algorithms is good for: 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</a:rPr>
              <a:t>Maintainability</a:t>
            </a:r>
            <a:r>
              <a:rPr lang="en-GB" sz="2400" dirty="0">
                <a:solidFill>
                  <a:schemeClr val="bg1"/>
                </a:solidFill>
              </a:rPr>
              <a:t>: The names of the algorithms already state in a straightforward manner what they do. Explicit loops are rarely both better to </a:t>
            </a:r>
            <a:r>
              <a:rPr lang="en-GB" sz="2400" dirty="0" smtClean="0">
                <a:solidFill>
                  <a:schemeClr val="bg1"/>
                </a:solidFill>
              </a:rPr>
              <a:t>read </a:t>
            </a:r>
            <a:r>
              <a:rPr lang="en-GB" sz="2400" dirty="0">
                <a:solidFill>
                  <a:schemeClr val="bg1"/>
                </a:solidFill>
              </a:rPr>
              <a:t>and as data-structure agnostic as standard algorithms. 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</a:rPr>
              <a:t>Correctness</a:t>
            </a:r>
            <a:r>
              <a:rPr lang="en-GB" sz="2400" dirty="0">
                <a:solidFill>
                  <a:schemeClr val="bg1"/>
                </a:solidFill>
              </a:rPr>
              <a:t>: The STL has been written and reviewed by experts, and used and tested by so many people that you are pretty unlikely to reach the same degree of correctness when </a:t>
            </a:r>
            <a:r>
              <a:rPr lang="en-GB" sz="2400" dirty="0" smtClean="0">
                <a:solidFill>
                  <a:schemeClr val="bg1"/>
                </a:solidFill>
              </a:rPr>
              <a:t>re-implementing </a:t>
            </a:r>
            <a:r>
              <a:rPr lang="en-GB" sz="2400" dirty="0">
                <a:solidFill>
                  <a:schemeClr val="bg1"/>
                </a:solidFill>
              </a:rPr>
              <a:t>the complex parts of it. 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C00000"/>
                </a:solidFill>
              </a:rPr>
              <a:t>Efficiency</a:t>
            </a:r>
            <a:r>
              <a:rPr lang="en-GB" sz="2400" dirty="0">
                <a:solidFill>
                  <a:schemeClr val="bg1"/>
                </a:solidFill>
              </a:rPr>
              <a:t>: STL algorithms are, by default, at least as efficient as most handcrafted </a:t>
            </a:r>
            <a:r>
              <a:rPr lang="en-GB" sz="2400" dirty="0" smtClean="0">
                <a:solidFill>
                  <a:schemeClr val="bg1"/>
                </a:solidFill>
              </a:rPr>
              <a:t>loops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STL –</a:t>
            </a:r>
            <a:r>
              <a:rPr lang="en-GB" dirty="0" smtClean="0">
                <a:solidFill>
                  <a:schemeClr val="bg1"/>
                </a:solidFill>
              </a:rPr>
              <a:t> Algorithms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59285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Showing all STL </a:t>
            </a:r>
            <a:r>
              <a:rPr lang="en-GB" dirty="0" smtClean="0">
                <a:solidFill>
                  <a:schemeClr val="bg1"/>
                </a:solidFill>
              </a:rPr>
              <a:t>algorithms would be a </a:t>
            </a:r>
            <a:r>
              <a:rPr lang="en-GB" dirty="0">
                <a:solidFill>
                  <a:schemeClr val="bg1"/>
                </a:solidFill>
              </a:rPr>
              <a:t>very </a:t>
            </a:r>
            <a:r>
              <a:rPr lang="en-GB" dirty="0" smtClean="0">
                <a:solidFill>
                  <a:schemeClr val="bg1"/>
                </a:solidFill>
              </a:rPr>
              <a:t>long  there is already </a:t>
            </a: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 smtClean="0">
                <a:solidFill>
                  <a:schemeClr val="bg1"/>
                </a:solidFill>
              </a:rPr>
              <a:t>very good and complete C</a:t>
            </a:r>
            <a:r>
              <a:rPr lang="en-GB" dirty="0">
                <a:solidFill>
                  <a:schemeClr val="bg1"/>
                </a:solidFill>
              </a:rPr>
              <a:t>++ reference publicly </a:t>
            </a:r>
            <a:r>
              <a:rPr lang="en-GB" dirty="0" smtClean="0">
                <a:solidFill>
                  <a:schemeClr val="bg1"/>
                </a:solidFill>
              </a:rPr>
              <a:t>available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chemeClr val="bg1"/>
                </a:solidFill>
              </a:rPr>
              <a:t>is available for online viewing at:</a:t>
            </a:r>
          </a:p>
          <a:p>
            <a:endParaRPr lang="en-GB" dirty="0" smtClean="0">
              <a:solidFill>
                <a:schemeClr val="bg1"/>
              </a:solidFill>
              <a:hlinkClick r:id="rId2"/>
            </a:endParaRPr>
          </a:p>
          <a:p>
            <a:r>
              <a:rPr lang="en-GB" dirty="0" smtClean="0">
                <a:solidFill>
                  <a:srgbClr val="0505FF"/>
                </a:solidFill>
                <a:hlinkClick r:id="rId2"/>
              </a:rPr>
              <a:t>http</a:t>
            </a:r>
            <a:r>
              <a:rPr lang="en-GB" dirty="0">
                <a:solidFill>
                  <a:srgbClr val="0505FF"/>
                </a:solidFill>
                <a:hlinkClick r:id="rId2"/>
              </a:rPr>
              <a:t>://</a:t>
            </a:r>
            <a:r>
              <a:rPr lang="en-GB" dirty="0" smtClean="0">
                <a:solidFill>
                  <a:srgbClr val="0505FF"/>
                </a:solidFill>
                <a:hlinkClick r:id="rId2"/>
              </a:rPr>
              <a:t>cppreference.com</a:t>
            </a:r>
            <a:r>
              <a:rPr lang="en-GB" dirty="0" smtClean="0">
                <a:solidFill>
                  <a:srgbClr val="0505FF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It can also be downloaded for offline viewing.</a:t>
            </a:r>
          </a:p>
        </p:txBody>
      </p:sp>
    </p:spTree>
    <p:extLst>
      <p:ext uri="{BB962C8B-B14F-4D97-AF65-F5344CB8AC3E}">
        <p14:creationId xmlns:p14="http://schemas.microsoft.com/office/powerpoint/2010/main" val="11508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7772400" cy="1143000"/>
          </a:xfrm>
        </p:spPr>
        <p:txBody>
          <a:bodyPr/>
          <a:lstStyle/>
          <a:p>
            <a:r>
              <a:rPr lang="en-GB" dirty="0" smtClean="0"/>
              <a:t>STL –</a:t>
            </a:r>
            <a:r>
              <a:rPr lang="en-GB" dirty="0" smtClean="0">
                <a:solidFill>
                  <a:schemeClr val="bg1"/>
                </a:solidFill>
              </a:rPr>
              <a:t> Algorithms 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4" y="784548"/>
            <a:ext cx="83515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solidFill>
                <a:schemeClr val="bg1"/>
              </a:solidFill>
              <a:hlinkClick r:id="rId2"/>
            </a:endParaRPr>
          </a:p>
          <a:p>
            <a:r>
              <a:rPr lang="en-GB" dirty="0">
                <a:solidFill>
                  <a:srgbClr val="0505FF"/>
                </a:solidFill>
              </a:rPr>
              <a:t>https://en.cppreference.com/w/cpp/algorithm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42265" y="1738655"/>
          <a:ext cx="8722223" cy="4136839"/>
        </p:xfrm>
        <a:graphic>
          <a:graphicData uri="http://schemas.openxmlformats.org/drawingml/2006/table">
            <a:tbl>
              <a:tblPr/>
              <a:tblGrid>
                <a:gridCol w="2997798">
                  <a:extLst>
                    <a:ext uri="{9D8B030D-6E8A-4147-A177-3AD203B41FA5}">
                      <a16:colId xmlns:a16="http://schemas.microsoft.com/office/drawing/2014/main" val="1876552716"/>
                    </a:ext>
                  </a:extLst>
                </a:gridCol>
                <a:gridCol w="5724425">
                  <a:extLst>
                    <a:ext uri="{9D8B030D-6E8A-4147-A177-3AD203B41FA5}">
                      <a16:colId xmlns:a16="http://schemas.microsoft.com/office/drawing/2014/main" val="3177434397"/>
                    </a:ext>
                  </a:extLst>
                </a:gridCol>
              </a:tblGrid>
              <a:tr h="247528">
                <a:tc gridSpan="2"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Non-modifying sequence operations</a:t>
                      </a: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85347"/>
                  </a:ext>
                </a:extLst>
              </a:tr>
              <a:tr h="247528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Defined in header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GB" sz="1800" u="none" strike="noStrike" dirty="0">
                          <a:solidFill>
                            <a:srgbClr val="0645AD"/>
                          </a:solidFill>
                          <a:effectLst/>
                          <a:latin typeface="+mn-lt"/>
                          <a:hlinkClick r:id="rId3" tooltip="cpp/header/algorithm"/>
                        </a:rPr>
                        <a:t>&lt;algorithm&gt;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064"/>
                  </a:ext>
                </a:extLst>
              </a:tr>
              <a:tr h="2134272">
                <a:tc>
                  <a:txBody>
                    <a:bodyPr/>
                    <a:lstStyle/>
                    <a:p>
                      <a:pPr fontAlgn="ctr"/>
                      <a:r>
                        <a:rPr lang="en-GB" sz="1800" b="1" u="none" strike="noStrike" dirty="0" err="1" smtClean="0">
                          <a:solidFill>
                            <a:srgbClr val="0645AD"/>
                          </a:solidFill>
                          <a:effectLst/>
                          <a:latin typeface="+mn-lt"/>
                          <a:hlinkClick r:id="rId4" tooltip="cpp/algorithm/all any none of"/>
                        </a:rPr>
                        <a:t>all_of</a:t>
                      </a:r>
                      <a:endParaRPr lang="en-GB" sz="1800" b="1" u="none" strike="noStrike" dirty="0" smtClean="0">
                        <a:solidFill>
                          <a:srgbClr val="0645AD"/>
                        </a:solidFill>
                        <a:effectLst/>
                        <a:latin typeface="+mn-lt"/>
                        <a:hlinkClick r:id="rId4" tooltip="cpp/algorithm/all any none of"/>
                      </a:endParaRPr>
                    </a:p>
                    <a:p>
                      <a:pPr fontAlgn="ctr"/>
                      <a:r>
                        <a:rPr lang="en-GB" sz="1800" b="1" u="none" strike="noStrike" dirty="0" err="1" smtClean="0">
                          <a:solidFill>
                            <a:srgbClr val="0645AD"/>
                          </a:solidFill>
                          <a:effectLst/>
                          <a:latin typeface="+mn-lt"/>
                          <a:hlinkClick r:id="rId4" tooltip="cpp/algorithm/all any none of"/>
                        </a:rPr>
                        <a:t>any_of</a:t>
                      </a:r>
                      <a:endParaRPr lang="en-GB" sz="1800" b="1" u="none" strike="noStrike" dirty="0" smtClean="0">
                        <a:solidFill>
                          <a:srgbClr val="0645AD"/>
                        </a:solidFill>
                        <a:effectLst/>
                        <a:latin typeface="+mn-lt"/>
                        <a:hlinkClick r:id="rId4" tooltip="cpp/algorithm/all any none of"/>
                      </a:endParaRPr>
                    </a:p>
                    <a:p>
                      <a:pPr fontAlgn="ctr"/>
                      <a:r>
                        <a:rPr lang="en-GB" sz="1800" b="1" u="none" strike="noStrike" dirty="0" err="1" smtClean="0">
                          <a:solidFill>
                            <a:srgbClr val="0645AD"/>
                          </a:solidFill>
                          <a:effectLst/>
                          <a:latin typeface="+mn-lt"/>
                          <a:hlinkClick r:id="rId4" tooltip="cpp/algorithm/all any none of"/>
                        </a:rPr>
                        <a:t>none_of</a:t>
                      </a:r>
                      <a:endParaRPr lang="en-GB" sz="1800" b="1" dirty="0">
                        <a:effectLst/>
                        <a:latin typeface="+mn-lt"/>
                      </a:endParaRPr>
                    </a:p>
                    <a:p>
                      <a:pPr fontAlgn="ctr"/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(C++11)(C++11)(C++11)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checks if a predicate is </a:t>
                      </a:r>
                      <a:r>
                        <a:rPr lang="en-GB" sz="18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true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 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all, any or none of the elements in a range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GB" sz="1800" dirty="0">
                          <a:effectLst/>
                          <a:latin typeface="+mn-lt"/>
                        </a:rPr>
                      </a:br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(function template)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20995"/>
                  </a:ext>
                </a:extLst>
              </a:tr>
              <a:tr h="1426743">
                <a:tc>
                  <a:txBody>
                    <a:bodyPr/>
                    <a:lstStyle/>
                    <a:p>
                      <a:pPr fontAlgn="ctr"/>
                      <a:r>
                        <a:rPr lang="en-GB" sz="1800" b="1" u="none" strike="noStrike" dirty="0" err="1">
                          <a:solidFill>
                            <a:srgbClr val="0505FF"/>
                          </a:solidFill>
                          <a:effectLst/>
                          <a:latin typeface="+mn-lt"/>
                          <a:hlinkClick r:id="rId5" tooltip="cpp/algorithm/for each"/>
                        </a:rPr>
                        <a:t>for_each</a:t>
                      </a:r>
                      <a:endParaRPr lang="en-GB" sz="1800" b="1" dirty="0">
                        <a:solidFill>
                          <a:srgbClr val="0505FF"/>
                        </a:solidFill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applies a function to a range of elements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/>
                      </a:r>
                      <a:br>
                        <a:rPr lang="en-GB" sz="1800" dirty="0">
                          <a:effectLst/>
                          <a:latin typeface="+mn-lt"/>
                        </a:rPr>
                      </a:br>
                      <a:r>
                        <a:rPr lang="en-GB" sz="1800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(function template)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13591" marR="13591" marT="6796" marB="67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3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8208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STL </a:t>
            </a:r>
            <a:r>
              <a:rPr lang="en-GB" b="0" kern="0" dirty="0"/>
              <a:t>– </a:t>
            </a:r>
            <a:r>
              <a:rPr lang="en-GB" b="0" kern="0" dirty="0">
                <a:solidFill>
                  <a:schemeClr val="bg1"/>
                </a:solidFill>
              </a:rPr>
              <a:t>Functional </a:t>
            </a:r>
            <a:r>
              <a:rPr lang="en-GB" b="0" kern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bind1st</a:t>
            </a:r>
            <a:endParaRPr lang="en-GB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1403648"/>
            <a:ext cx="8208912" cy="52322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875" y="1403648"/>
            <a:ext cx="8225342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</a:t>
            </a:r>
            <a:r>
              <a:rPr lang="en-GB" sz="2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&lt;functional&gt;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numbers[] = {10,20,30,40,50,10,20};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cx;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cx =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count_if 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(numbers, numbers+7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bind1st( </a:t>
            </a:r>
            <a:r>
              <a:rPr lang="en-GB" sz="24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equal_to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&gt;(),20)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are "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cout </a:t>
            </a:r>
            <a:r>
              <a:rPr lang="en-GB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elements </a:t>
            </a:r>
            <a:r>
              <a:rPr lang="en-GB" sz="2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20.\n"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8208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STL – </a:t>
            </a:r>
            <a:r>
              <a:rPr lang="en-GB" b="0" kern="0" dirty="0" smtClean="0">
                <a:solidFill>
                  <a:schemeClr val="bg1"/>
                </a:solidFill>
              </a:rPr>
              <a:t>Functional </a:t>
            </a:r>
            <a:r>
              <a:rPr lang="en-GB" b="0" kern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bind2nd</a:t>
            </a:r>
            <a:endParaRPr lang="en-GB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76" y="1403648"/>
            <a:ext cx="8208912" cy="4431983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</a:t>
            </a:r>
            <a:r>
              <a:rPr lang="en-GB" sz="24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&lt;functional&gt;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numbers[] = {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10,-20,-30,40,-50,-60,-70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cx;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cx = </a:t>
            </a:r>
            <a:r>
              <a:rPr lang="en-GB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(numbers, numbers + 7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bind2nd(</a:t>
            </a:r>
            <a:r>
              <a:rPr lang="en-GB" sz="24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&gt;(), 0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);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8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 Negative Elements: "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cx </a:t>
            </a:r>
            <a:r>
              <a:rPr lang="en-GB" sz="180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</a:t>
            </a:r>
            <a:endParaRPr lang="en-GB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96875" y="26064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/>
                <a:ea typeface="ＭＳ Ｐゴシック" charset="0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1745"/>
                </a:solidFill>
                <a:latin typeface="Georgia" charset="0"/>
                <a:ea typeface="ＭＳ Ｐゴシック" charset="0"/>
                <a:cs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b="0" kern="0" dirty="0" smtClean="0"/>
              <a:t>STL – </a:t>
            </a:r>
            <a:r>
              <a:rPr lang="en-GB" b="0" kern="0" dirty="0">
                <a:solidFill>
                  <a:schemeClr val="bg1"/>
                </a:solidFill>
              </a:rPr>
              <a:t>Functional </a:t>
            </a:r>
            <a:r>
              <a:rPr lang="en-GB" b="0" kern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lang="en-GB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1403648"/>
            <a:ext cx="8208912" cy="52322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268760"/>
            <a:ext cx="8568952" cy="5509200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std::cout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&lt;functional&gt;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std::bind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 with a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function: </a:t>
            </a:r>
            <a:endParaRPr lang="en-GB" sz="16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works with function object: std::divides&lt;double&gt; fn_divide;)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fn_divide(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multiply() {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* b; }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binding functions: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fn_five = bind(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fn_divide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10.0, 2.0);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10/2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fn_five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  <a:endParaRPr lang="en-GB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ten_two{ 10.0,2.0 };</a:t>
            </a:r>
          </a:p>
          <a:p>
            <a:r>
              <a:rPr lang="en-GB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bound_member_data = bind(&amp;</a:t>
            </a:r>
            <a:r>
              <a:rPr lang="en-GB" sz="16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::a, ten_two);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ten_two.a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cout 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bound_member_data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 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Object  via Classes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11560" y="1619672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 smtClean="0">
                <a:solidFill>
                  <a:srgbClr val="000000"/>
                </a:solidFill>
              </a:rPr>
              <a:t>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11560" y="1619672"/>
            <a:ext cx="7772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 declarations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For ordinary functions, we learned it is good practice to </a:t>
            </a:r>
            <a:r>
              <a:rPr lang="en-GB" dirty="0" smtClean="0">
                <a:solidFill>
                  <a:schemeClr val="bg1"/>
                </a:solidFill>
              </a:rPr>
              <a:t>declare them </a:t>
            </a:r>
            <a:r>
              <a:rPr lang="en-GB" dirty="0">
                <a:solidFill>
                  <a:schemeClr val="bg1"/>
                </a:solidFill>
              </a:rPr>
              <a:t>in </a:t>
            </a:r>
            <a:r>
              <a:rPr lang="en-GB" dirty="0" smtClean="0">
                <a:solidFill>
                  <a:schemeClr val="bg1"/>
                </a:solidFill>
              </a:rPr>
              <a:t>header (.h) files</a:t>
            </a:r>
            <a:r>
              <a:rPr lang="en-GB" dirty="0">
                <a:solidFill>
                  <a:schemeClr val="bg1"/>
                </a:solidFill>
              </a:rPr>
              <a:t>, and write the code in </a:t>
            </a:r>
            <a:r>
              <a:rPr lang="en-GB" dirty="0" smtClean="0">
                <a:solidFill>
                  <a:schemeClr val="bg1"/>
                </a:solidFill>
              </a:rPr>
              <a:t>Source (.cpp, Cxx) files</a:t>
            </a:r>
            <a:r>
              <a:rPr lang="en-GB" dirty="0">
                <a:solidFill>
                  <a:schemeClr val="bg1"/>
                </a:solidFill>
              </a:rPr>
              <a:t>. We will </a:t>
            </a:r>
            <a:r>
              <a:rPr lang="en-GB" dirty="0" smtClean="0">
                <a:solidFill>
                  <a:schemeClr val="bg1"/>
                </a:solidFill>
              </a:rPr>
              <a:t>do the </a:t>
            </a:r>
            <a:r>
              <a:rPr lang="en-GB" dirty="0">
                <a:solidFill>
                  <a:schemeClr val="bg1"/>
                </a:solidFill>
              </a:rPr>
              <a:t>same for classes</a:t>
            </a:r>
            <a:r>
              <a:rPr lang="en-GB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 smtClean="0">
                <a:solidFill>
                  <a:srgbClr val="00A3C7"/>
                </a:solidFill>
              </a:rPr>
              <a:t>Note: Exception in the labs last week! Templated Classes are best defined entirely in the header file as compilers don’t see the implementation e.g.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templatedrow example 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endParaRPr lang="en-GB" dirty="0" smtClean="0">
              <a:solidFill>
                <a:schemeClr val="bg1"/>
              </a:solidFill>
            </a:endParaRPr>
          </a:p>
          <a:p>
            <a:pPr algn="just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G-powerpoint-template.potx" id="{90FDF049-C30E-4B95-92A2-9845FBE0DB6E}" vid="{B7222751-4539-4F86-BE99-D9CAF7794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27069</TotalTime>
  <Words>2120</Words>
  <Application>Microsoft Office PowerPoint</Application>
  <PresentationFormat>On-screen Show (4:3)</PresentationFormat>
  <Paragraphs>322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Wingdings</vt:lpstr>
      <vt:lpstr>Open Sans</vt:lpstr>
      <vt:lpstr>Arial</vt:lpstr>
      <vt:lpstr>Times New Roman</vt:lpstr>
      <vt:lpstr>Georgia</vt:lpstr>
      <vt:lpstr>Courier New</vt:lpstr>
      <vt:lpstr>Arial</vt:lpstr>
      <vt:lpstr>Consolas</vt:lpstr>
      <vt:lpstr>MS PGothic</vt:lpstr>
      <vt:lpstr>Calibri</vt:lpstr>
      <vt:lpstr>Default Design</vt:lpstr>
      <vt:lpstr>C++ for Advanced Mathematical Finance lecture 4</vt:lpstr>
      <vt:lpstr>Introduction –  SYLLABUS</vt:lpstr>
      <vt:lpstr>STL – Algorithms   </vt:lpstr>
      <vt:lpstr>STL – Algorithms   </vt:lpstr>
      <vt:lpstr>STL – Algorithms   </vt:lpstr>
      <vt:lpstr>PowerPoint Presentation</vt:lpstr>
      <vt:lpstr>PowerPoint Presentation</vt:lpstr>
      <vt:lpstr>PowerPoint Presentation</vt:lpstr>
      <vt:lpstr>OOP –  Object  via Classes</vt:lpstr>
      <vt:lpstr>OOP –  Classes in C++ </vt:lpstr>
      <vt:lpstr>OOP – is a vs has a relationships  </vt:lpstr>
      <vt:lpstr>OOP –  Data Abstraction </vt:lpstr>
      <vt:lpstr>PowerPoint Presentation</vt:lpstr>
      <vt:lpstr>OOP – Inheritance  </vt:lpstr>
      <vt:lpstr>OOP – Interfaces</vt:lpstr>
      <vt:lpstr>OOP – European Option Classes   </vt:lpstr>
      <vt:lpstr>OOP – European Option Classes  </vt:lpstr>
      <vt:lpstr>OOP – Inheritance  Exercise</vt:lpstr>
      <vt:lpstr>OOP – Inheritance   </vt:lpstr>
      <vt:lpstr>STL – Rand Example   </vt:lpstr>
      <vt:lpstr>STL – Rand Example   </vt:lpstr>
      <vt:lpstr>STL – Rand Example   </vt:lpstr>
      <vt:lpstr>What's Wrong With This Code?</vt:lpstr>
      <vt:lpstr>Floating-Point Double Treachery</vt:lpstr>
      <vt:lpstr>STL – Rand Example   </vt:lpstr>
      <vt:lpstr>STL – Rand Example   </vt:lpstr>
      <vt:lpstr>STL – Rand Example   </vt:lpstr>
      <vt:lpstr>PowerPoint Presentation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</dc:title>
  <dc:creator>Simon Hartley (Advanced Research Computing)</dc:creator>
  <cp:lastModifiedBy>Simon Hartley (Advanced Research Computing)</cp:lastModifiedBy>
  <cp:revision>312</cp:revision>
  <dcterms:created xsi:type="dcterms:W3CDTF">2020-09-10T09:01:31Z</dcterms:created>
  <dcterms:modified xsi:type="dcterms:W3CDTF">2021-04-27T10:51:02Z</dcterms:modified>
</cp:coreProperties>
</file>