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362" r:id="rId4"/>
    <p:sldId id="379" r:id="rId5"/>
    <p:sldId id="380" r:id="rId6"/>
    <p:sldId id="381" r:id="rId7"/>
    <p:sldId id="385" r:id="rId8"/>
    <p:sldId id="386" r:id="rId9"/>
    <p:sldId id="363" r:id="rId10"/>
    <p:sldId id="382" r:id="rId11"/>
    <p:sldId id="388" r:id="rId12"/>
    <p:sldId id="387" r:id="rId13"/>
    <p:sldId id="383" r:id="rId14"/>
    <p:sldId id="384" r:id="rId1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MS PGothic" panose="020B0600070205080204" pitchFamily="34" charset="-128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0505FF"/>
    <a:srgbClr val="00A3C7"/>
    <a:srgbClr val="2E92B0"/>
    <a:srgbClr val="E6E6E6"/>
    <a:srgbClr val="7F1745"/>
    <a:srgbClr val="77123F"/>
    <a:srgbClr val="620036"/>
    <a:srgbClr val="4C6B66"/>
    <a:srgbClr val="004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2932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BBEF8A4-D86C-4A69-9353-003C95C6C5F9}" type="datetimeFigureOut">
              <a:rPr lang="en-US" altLang="en-US"/>
              <a:pPr>
                <a:defRPr/>
              </a:pPr>
              <a:t>4/26/2021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A30F5C-974F-4116-98D3-2AE2DA0E2B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23A6-DB7C-4E1A-BDD9-DF6BDC2AB291}" type="datetimeFigureOut">
              <a:rPr lang="en-GB" smtClean="0"/>
              <a:t>26/04/2021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A272-B972-46C9-8133-E632C319E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1484784"/>
            <a:ext cx="6120680" cy="1728192"/>
          </a:xfrm>
        </p:spPr>
        <p:txBody>
          <a:bodyPr anchor="b"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4840" y="3284860"/>
            <a:ext cx="6121375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96044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476672"/>
            <a:ext cx="77724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44824"/>
            <a:ext cx="77724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" y="6004196"/>
            <a:ext cx="3528392" cy="5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10525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2424113"/>
            <a:ext cx="77724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/>
          <a:ea typeface="ＭＳ Ｐゴシック" charset="0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7F1745"/>
          </a:solidFill>
          <a:latin typeface="Georgia" charset="0"/>
          <a:ea typeface="ＭＳ Ｐゴシック" charset="0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C6B66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bham.ac.uk/courses/45900/pages/week-5-materials?module_item_id=158150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>
          <a:xfrm>
            <a:off x="395288" y="1484313"/>
            <a:ext cx="6841008" cy="1728787"/>
          </a:xfrm>
        </p:spPr>
        <p:txBody>
          <a:bodyPr/>
          <a:lstStyle/>
          <a:p>
            <a:pPr algn="ctr"/>
            <a:r>
              <a:rPr lang="en-US" altLang="en-US" b="1" dirty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C++ for Advanced Mathematical </a:t>
            </a: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Finance</a:t>
            </a:r>
            <a:b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</a:br>
            <a:r>
              <a:rPr lang="en-US" altLang="en-US" b="1" dirty="0" smtClean="0">
                <a:latin typeface="Georgia" panose="02040502050405020303" pitchFamily="18" charset="0"/>
                <a:ea typeface="ＭＳ Ｐゴシック" panose="020B0600070205080204" pitchFamily="34" charset="-128"/>
                <a:cs typeface="Georgia" panose="02040502050405020303" pitchFamily="18" charset="0"/>
              </a:rPr>
              <a:t>lecture 4</a:t>
            </a:r>
            <a:endParaRPr lang="en-US" altLang="en-US" b="1" dirty="0">
              <a:latin typeface="Georgia" panose="02040502050405020303" pitchFamily="18" charset="0"/>
              <a:ea typeface="ＭＳ Ｐゴシック" panose="020B0600070205080204" pitchFamily="34" charset="-128"/>
              <a:cs typeface="Georgia" panose="02040502050405020303" pitchFamily="18" charset="0"/>
            </a:endParaRPr>
          </a:p>
        </p:txBody>
      </p:sp>
      <p:sp>
        <p:nvSpPr>
          <p:cNvPr id="5123" name="Content Placeholder 4"/>
          <p:cNvSpPr>
            <a:spLocks noGrp="1"/>
          </p:cNvSpPr>
          <p:nvPr>
            <p:ph sz="quarter" idx="10"/>
          </p:nvPr>
        </p:nvSpPr>
        <p:spPr>
          <a:xfrm>
            <a:off x="395288" y="3284538"/>
            <a:ext cx="6841008" cy="11525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Simon Hartley</a:t>
            </a:r>
            <a:endParaRPr lang="en-US" altLang="en-US" sz="1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Integration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" y="1187624"/>
            <a:ext cx="7164288" cy="432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Integration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276049"/>
            <a:ext cx="900238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7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Integration</a:t>
            </a:r>
            <a:r>
              <a:rPr lang="en-GB" dirty="0" smtClean="0"/>
              <a:t>  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719433" y="1187624"/>
                <a:ext cx="5268622" cy="125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33" y="1187624"/>
                <a:ext cx="5268622" cy="1256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5536" y="2736503"/>
                <a:ext cx="8640960" cy="4495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X</a:t>
                </a:r>
                <a:r>
                  <a:rPr lang="en-GB" sz="1600" dirty="0">
                    <a:solidFill>
                      <a:schemeClr val="bg1"/>
                    </a:solidFill>
                    <a:latin typeface="+mn-lt"/>
                  </a:rPr>
                  <a:t>i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are simply sampled from the 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uniform distribution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in (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a,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b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)</a:t>
                </a:r>
              </a:p>
              <a:p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The variance of 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the estimator </a:t>
                </a:r>
                <a:r>
                  <a:rPr lang="en-GB" dirty="0">
                    <a:solidFill>
                      <a:schemeClr val="bg1"/>
                    </a:solidFill>
                    <a:latin typeface="+mn-lt"/>
                  </a:rPr>
                  <a:t>is given </a:t>
                </a:r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by</a:t>
                </a:r>
              </a:p>
              <a:p>
                <a:endParaRPr lang="en-GB" dirty="0" smtClean="0">
                  <a:solidFill>
                    <a:schemeClr val="bg1"/>
                  </a:solidFill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sSup>
                        <m:sSup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>
                  <a:solidFill>
                    <a:schemeClr val="bg1"/>
                  </a:solidFill>
                  <a:latin typeface="+mn-lt"/>
                </a:endParaRPr>
              </a:p>
              <a:p>
                <a:endParaRPr lang="en-GB" dirty="0">
                  <a:solidFill>
                    <a:schemeClr val="bg1"/>
                  </a:solidFill>
                  <a:latin typeface="+mn-lt"/>
                </a:endParaRPr>
              </a:p>
              <a:p>
                <a:endParaRPr lang="en-GB" dirty="0" smtClean="0">
                  <a:solidFill>
                    <a:schemeClr val="bg1"/>
                  </a:solidFill>
                  <a:latin typeface="+mn-lt"/>
                </a:endParaRPr>
              </a:p>
              <a:p>
                <a:endParaRPr lang="en-GB" dirty="0">
                  <a:solidFill>
                    <a:schemeClr val="bg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36503"/>
                <a:ext cx="8640960" cy="4495718"/>
              </a:xfrm>
              <a:prstGeom prst="rect">
                <a:avLst/>
              </a:prstGeom>
              <a:blipFill>
                <a:blip r:embed="rId3"/>
                <a:stretch>
                  <a:fillRect l="-1482" t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4357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  <a:solidFill>
            <a:srgbClr val="FFFFFE"/>
          </a:solidFill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Methods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124744"/>
            <a:ext cx="7789284" cy="5693866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We </a:t>
            </a:r>
            <a:r>
              <a:rPr lang="en-GB" dirty="0">
                <a:solidFill>
                  <a:schemeClr val="bg1"/>
                </a:solidFill>
              </a:rPr>
              <a:t>see that the variance of the estimator scales with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1/N</a:t>
            </a:r>
            <a:r>
              <a:rPr lang="en-GB" dirty="0" smtClean="0">
                <a:solidFill>
                  <a:schemeClr val="bg1"/>
                </a:solidFill>
              </a:rPr>
              <a:t>, where 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>
                <a:solidFill>
                  <a:schemeClr val="bg1"/>
                </a:solidFill>
              </a:rPr>
              <a:t> is the number of </a:t>
            </a:r>
            <a:r>
              <a:rPr lang="en-GB" dirty="0" smtClean="0">
                <a:solidFill>
                  <a:schemeClr val="bg1"/>
                </a:solidFill>
              </a:rPr>
              <a:t>simulations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Thus </a:t>
            </a:r>
            <a:r>
              <a:rPr lang="en-GB" dirty="0">
                <a:solidFill>
                  <a:schemeClr val="bg1"/>
                </a:solidFill>
              </a:rPr>
              <a:t>the standard deviation scales like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1/sqrt(N)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Many techniques/algorithms aimed at improving </a:t>
            </a:r>
            <a:r>
              <a:rPr lang="en-GB" dirty="0" smtClean="0">
                <a:solidFill>
                  <a:schemeClr val="bg1"/>
                </a:solidFill>
              </a:rPr>
              <a:t>the performance </a:t>
            </a:r>
            <a:r>
              <a:rPr lang="en-GB" dirty="0">
                <a:solidFill>
                  <a:schemeClr val="bg1"/>
                </a:solidFill>
              </a:rPr>
              <a:t>of MC estimators are based on the idea to </a:t>
            </a:r>
            <a:r>
              <a:rPr lang="en-GB" dirty="0" smtClean="0">
                <a:solidFill>
                  <a:schemeClr val="bg1"/>
                </a:solidFill>
              </a:rPr>
              <a:t>reduce variance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>
                <a:solidFill>
                  <a:schemeClr val="bg1"/>
                </a:solidFill>
              </a:rPr>
              <a:t>smaller the variance of the estimator, the smaller </a:t>
            </a:r>
            <a:r>
              <a:rPr lang="en-GB" dirty="0" smtClean="0">
                <a:solidFill>
                  <a:schemeClr val="bg1"/>
                </a:solidFill>
              </a:rPr>
              <a:t>the deviation </a:t>
            </a:r>
            <a:r>
              <a:rPr lang="en-GB" dirty="0">
                <a:solidFill>
                  <a:schemeClr val="bg1"/>
                </a:solidFill>
              </a:rPr>
              <a:t>from the "true" mean value, which is the result </a:t>
            </a:r>
            <a:r>
              <a:rPr lang="en-GB" dirty="0" smtClean="0">
                <a:solidFill>
                  <a:schemeClr val="bg1"/>
                </a:solidFill>
              </a:rPr>
              <a:t>we are </a:t>
            </a:r>
            <a:r>
              <a:rPr lang="en-GB" dirty="0">
                <a:solidFill>
                  <a:schemeClr val="bg1"/>
                </a:solidFill>
              </a:rPr>
              <a:t>interested in</a:t>
            </a:r>
            <a:endParaRPr lang="en-GB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Integration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Problem: The code for the Monte-Carlo integrator </a:t>
            </a:r>
            <a:r>
              <a:rPr lang="en-GB" dirty="0" smtClean="0">
                <a:solidFill>
                  <a:schemeClr val="bg1"/>
                </a:solidFill>
              </a:rPr>
              <a:t>is strongly coupled </a:t>
            </a:r>
            <a:r>
              <a:rPr lang="en-GB" dirty="0">
                <a:solidFill>
                  <a:schemeClr val="bg1"/>
                </a:solidFill>
              </a:rPr>
              <a:t>with code </a:t>
            </a:r>
            <a:r>
              <a:rPr lang="en-GB" dirty="0" smtClean="0">
                <a:solidFill>
                  <a:schemeClr val="bg1"/>
                </a:solidFill>
              </a:rPr>
              <a:t>specific </a:t>
            </a:r>
            <a:r>
              <a:rPr lang="en-GB" dirty="0">
                <a:solidFill>
                  <a:schemeClr val="bg1"/>
                </a:solidFill>
              </a:rPr>
              <a:t>for the function we </a:t>
            </a:r>
            <a:r>
              <a:rPr lang="en-GB" dirty="0" smtClean="0">
                <a:solidFill>
                  <a:schemeClr val="bg1"/>
                </a:solidFill>
              </a:rPr>
              <a:t>are integrating</a:t>
            </a:r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If </a:t>
            </a:r>
            <a:r>
              <a:rPr lang="en-GB" dirty="0">
                <a:solidFill>
                  <a:schemeClr val="bg1"/>
                </a:solidFill>
              </a:rPr>
              <a:t>we want to MC-integrate another function, we </a:t>
            </a:r>
            <a:r>
              <a:rPr lang="en-GB" dirty="0" smtClean="0">
                <a:solidFill>
                  <a:schemeClr val="bg1"/>
                </a:solidFill>
              </a:rPr>
              <a:t>essentially have </a:t>
            </a:r>
            <a:r>
              <a:rPr lang="en-GB" dirty="0">
                <a:solidFill>
                  <a:schemeClr val="bg1"/>
                </a:solidFill>
              </a:rPr>
              <a:t>to copy-paste the code and change the </a:t>
            </a:r>
            <a:r>
              <a:rPr lang="en-GB" dirty="0" smtClean="0">
                <a:solidFill>
                  <a:schemeClr val="bg1"/>
                </a:solidFill>
              </a:rPr>
              <a:t>specific </a:t>
            </a:r>
            <a:r>
              <a:rPr lang="en-GB" dirty="0">
                <a:solidFill>
                  <a:schemeClr val="bg1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How </a:t>
            </a:r>
            <a:r>
              <a:rPr lang="en-GB" dirty="0">
                <a:solidFill>
                  <a:schemeClr val="bg1"/>
                </a:solidFill>
              </a:rPr>
              <a:t>can we represent arbitrary functions in the code?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We </a:t>
            </a:r>
            <a:r>
              <a:rPr lang="en-GB" dirty="0">
                <a:solidFill>
                  <a:schemeClr val="bg1"/>
                </a:solidFill>
              </a:rPr>
              <a:t>can use object-oriented programming techniques </a:t>
            </a:r>
            <a:r>
              <a:rPr lang="en-GB" dirty="0" smtClean="0">
                <a:solidFill>
                  <a:schemeClr val="bg1"/>
                </a:solidFill>
              </a:rPr>
              <a:t>and polymorphism </a:t>
            </a:r>
            <a:r>
              <a:rPr lang="en-GB" dirty="0">
                <a:solidFill>
                  <a:schemeClr val="bg1"/>
                </a:solidFill>
              </a:rPr>
              <a:t>to represent arbitrary </a:t>
            </a:r>
            <a:r>
              <a:rPr lang="en-GB" dirty="0" smtClean="0">
                <a:solidFill>
                  <a:schemeClr val="bg1"/>
                </a:solidFill>
              </a:rPr>
              <a:t>functions or </a:t>
            </a:r>
            <a:r>
              <a:rPr lang="en-GB" dirty="0">
                <a:solidFill>
                  <a:schemeClr val="bg1"/>
                </a:solidFill>
              </a:rPr>
              <a:t>Use Pointers to Functions</a:t>
            </a:r>
            <a:endParaRPr lang="en-GB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6317" y="6021288"/>
            <a:ext cx="4296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+mn-lt"/>
              </a:rPr>
              <a:t>We have used </a:t>
            </a:r>
            <a:r>
              <a:rPr lang="en-GB" sz="1400" dirty="0" smtClean="0">
                <a:solidFill>
                  <a:schemeClr val="bg1"/>
                </a:solidFill>
                <a:latin typeface="+mn-lt"/>
              </a:rPr>
              <a:t>fact that different </a:t>
            </a:r>
            <a:r>
              <a:rPr lang="en-GB" sz="1400" dirty="0">
                <a:solidFill>
                  <a:schemeClr val="bg1"/>
                </a:solidFill>
                <a:latin typeface="+mn-lt"/>
              </a:rPr>
              <a:t>simulations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6254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3CE69-89EF-402B-B08C-E0C14B4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 </a:t>
            </a:r>
            <a:r>
              <a:rPr lang="en-GB" dirty="0" smtClean="0">
                <a:solidFill>
                  <a:schemeClr val="bg1"/>
                </a:solidFill>
              </a:rPr>
              <a:t>SYLLABUS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96875" y="1619672"/>
            <a:ext cx="82795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Programming in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Monte </a:t>
            </a:r>
            <a:r>
              <a:rPr lang="en-GB" sz="3600" dirty="0" smtClean="0">
                <a:solidFill>
                  <a:schemeClr val="bg1"/>
                </a:solidFill>
              </a:rPr>
              <a:t>Carlo Methods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Dice </a:t>
            </a:r>
            <a:r>
              <a:rPr lang="en-GB" sz="3600" dirty="0" smtClean="0">
                <a:solidFill>
                  <a:schemeClr val="bg1"/>
                </a:solidFill>
              </a:rPr>
              <a:t>rolls</a:t>
            </a:r>
            <a:endParaRPr lang="en-GB" sz="3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 </a:t>
            </a:r>
            <a:r>
              <a:rPr lang="en-GB" sz="3600" dirty="0" smtClean="0">
                <a:solidFill>
                  <a:schemeClr val="bg1"/>
                </a:solidFill>
              </a:rPr>
              <a:t>Share price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Methods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7892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chemeClr val="bg1"/>
                </a:solidFill>
              </a:rPr>
              <a:t>The terms Monte Carlo Methods, Monte Carlo Simulations </a:t>
            </a:r>
            <a:r>
              <a:rPr lang="en-GB" dirty="0" smtClean="0">
                <a:solidFill>
                  <a:schemeClr val="bg1"/>
                </a:solidFill>
              </a:rPr>
              <a:t>or Monte </a:t>
            </a:r>
            <a:r>
              <a:rPr lang="en-GB" dirty="0">
                <a:solidFill>
                  <a:schemeClr val="bg1"/>
                </a:solidFill>
              </a:rPr>
              <a:t>Carlo Experiments are broadly used terms to </a:t>
            </a:r>
            <a:r>
              <a:rPr lang="en-GB" dirty="0" smtClean="0">
                <a:solidFill>
                  <a:schemeClr val="bg1"/>
                </a:solidFill>
              </a:rPr>
              <a:t>describe techniques/methods/algorithms </a:t>
            </a:r>
            <a:r>
              <a:rPr lang="en-GB" dirty="0">
                <a:solidFill>
                  <a:schemeClr val="bg1"/>
                </a:solidFill>
              </a:rPr>
              <a:t>using random sampling </a:t>
            </a:r>
            <a:r>
              <a:rPr lang="en-GB" dirty="0" smtClean="0">
                <a:solidFill>
                  <a:schemeClr val="bg1"/>
                </a:solidFill>
              </a:rPr>
              <a:t>for numerical approximations. They </a:t>
            </a:r>
            <a:r>
              <a:rPr lang="en-GB" dirty="0">
                <a:solidFill>
                  <a:schemeClr val="bg1"/>
                </a:solidFill>
              </a:rPr>
              <a:t>are widely used to simulate stochastic processes in </a:t>
            </a:r>
            <a:r>
              <a:rPr lang="en-GB" dirty="0" smtClean="0">
                <a:solidFill>
                  <a:schemeClr val="bg1"/>
                </a:solidFill>
              </a:rPr>
              <a:t>many areas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smtClean="0">
                <a:solidFill>
                  <a:schemeClr val="bg1"/>
                </a:solidFill>
              </a:rPr>
              <a:t>e.g.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bg1"/>
                </a:solidFill>
              </a:rPr>
              <a:t>Diffusion Equations(Brownian </a:t>
            </a:r>
            <a:r>
              <a:rPr lang="en-GB" b="0" dirty="0">
                <a:solidFill>
                  <a:schemeClr val="bg1"/>
                </a:solidFill>
              </a:rPr>
              <a:t>motion)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Stock market </a:t>
            </a:r>
            <a:r>
              <a:rPr lang="en-GB" dirty="0" smtClean="0">
                <a:solidFill>
                  <a:schemeClr val="bg1"/>
                </a:solidFill>
              </a:rPr>
              <a:t>movements</a:t>
            </a:r>
          </a:p>
        </p:txBody>
      </p:sp>
    </p:spTree>
    <p:extLst>
      <p:ext uri="{BB962C8B-B14F-4D97-AF65-F5344CB8AC3E}">
        <p14:creationId xmlns:p14="http://schemas.microsoft.com/office/powerpoint/2010/main" val="17325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16632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Methods</a:t>
            </a:r>
            <a:r>
              <a:rPr lang="en-GB" dirty="0" smtClean="0"/>
              <a:t>  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96875" y="1124744"/>
                <a:ext cx="8495606" cy="5682774"/>
              </a:xfrm>
              <a:prstGeom prst="rect">
                <a:avLst/>
              </a:prstGeom>
              <a:solidFill>
                <a:srgbClr val="FFFFFE"/>
              </a:solidFill>
            </p:spPr>
            <p:txBody>
              <a:bodyPr wrap="square">
                <a:spAutoFit/>
              </a:bodyPr>
              <a:lstStyle/>
              <a:p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The basic idea of Monte Carlo simulations is now to simply draw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lots of random numbers that describe the distribution 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of the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process we are interested in and than calculate 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the quantity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we are interested in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E.g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. Dice: Draw uniform random 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integers  Xi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{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1, 2, 3, 4, 5, 6}.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Each simulation corresponds to 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rolling the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dice once. If we want to calculate the average, we 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simply role </a:t>
                </a:r>
                <a:r>
                  <a:rPr lang="en-GB" sz="2200" dirty="0">
                    <a:solidFill>
                      <a:schemeClr val="bg1"/>
                    </a:solidFill>
                    <a:latin typeface="+mn-lt"/>
                  </a:rPr>
                  <a:t>the dice many times and </a:t>
                </a:r>
                <a:r>
                  <a:rPr lang="en-GB" sz="2200" dirty="0" smtClean="0">
                    <a:solidFill>
                      <a:schemeClr val="bg1"/>
                    </a:solidFill>
                    <a:latin typeface="+mn-lt"/>
                  </a:rPr>
                  <a:t>calculate</a:t>
                </a:r>
                <a:endParaRPr lang="en-GB" sz="2200" dirty="0">
                  <a:solidFill>
                    <a:schemeClr val="bg1"/>
                  </a:solidFill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  <m:sub/>
                      </m:sSub>
                      <m:r>
                        <a:rPr lang="en-GB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GB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en-GB" sz="2000" dirty="0" smtClean="0">
                  <a:solidFill>
                    <a:schemeClr val="bg1"/>
                  </a:solidFill>
                  <a:latin typeface="+mn-lt"/>
                </a:endParaRPr>
              </a:p>
              <a:p>
                <a:endParaRPr lang="en-GB" sz="2000" dirty="0">
                  <a:solidFill>
                    <a:schemeClr val="bg1"/>
                  </a:solidFill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00B050"/>
                    </a:solidFill>
                    <a:latin typeface="+mn-lt"/>
                  </a:rPr>
                  <a:t>Calculate </a:t>
                </a:r>
                <a:r>
                  <a:rPr lang="en-GB" sz="2200" dirty="0">
                    <a:solidFill>
                      <a:srgbClr val="00B050"/>
                    </a:solidFill>
                    <a:latin typeface="+mn-lt"/>
                  </a:rPr>
                  <a:t>the standard deviation for many thrown dice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 smtClean="0">
                    <a:solidFill>
                      <a:srgbClr val="00B050"/>
                    </a:solidFill>
                    <a:latin typeface="+mn-lt"/>
                  </a:rPr>
                  <a:t>Do </a:t>
                </a:r>
                <a:r>
                  <a:rPr lang="en-GB" sz="2200" dirty="0">
                    <a:solidFill>
                      <a:srgbClr val="00B050"/>
                    </a:solidFill>
                    <a:latin typeface="+mn-lt"/>
                  </a:rPr>
                  <a:t>your results for mean and standard deviation match </a:t>
                </a:r>
                <a:r>
                  <a:rPr lang="en-GB" sz="2200" dirty="0" smtClean="0">
                    <a:solidFill>
                      <a:srgbClr val="00B050"/>
                    </a:solidFill>
                    <a:latin typeface="+mn-lt"/>
                  </a:rPr>
                  <a:t>the analytic </a:t>
                </a:r>
                <a:r>
                  <a:rPr lang="en-GB" sz="2200" dirty="0">
                    <a:solidFill>
                      <a:srgbClr val="00B050"/>
                    </a:solidFill>
                    <a:latin typeface="+mn-lt"/>
                  </a:rPr>
                  <a:t>result? How does the error depend on the number </a:t>
                </a:r>
                <a:r>
                  <a:rPr lang="en-GB" sz="2200" dirty="0" smtClean="0">
                    <a:solidFill>
                      <a:srgbClr val="00B050"/>
                    </a:solidFill>
                    <a:latin typeface="+mn-lt"/>
                  </a:rPr>
                  <a:t>of dice </a:t>
                </a:r>
                <a:r>
                  <a:rPr lang="en-GB" sz="2200" dirty="0">
                    <a:solidFill>
                      <a:srgbClr val="00B050"/>
                    </a:solidFill>
                    <a:latin typeface="+mn-lt"/>
                  </a:rPr>
                  <a:t>thrown</a:t>
                </a:r>
                <a:r>
                  <a:rPr lang="en-GB" sz="2200" dirty="0" smtClean="0">
                    <a:solidFill>
                      <a:srgbClr val="00B050"/>
                    </a:solidFill>
                    <a:latin typeface="+mn-lt"/>
                  </a:rPr>
                  <a:t>?</a:t>
                </a:r>
                <a:endParaRPr lang="en-GB" sz="2200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5" y="1124744"/>
                <a:ext cx="8495606" cy="5682774"/>
              </a:xfrm>
              <a:prstGeom prst="rect">
                <a:avLst/>
              </a:prstGeom>
              <a:blipFill>
                <a:blip r:embed="rId2"/>
                <a:stretch>
                  <a:fillRect l="-933" t="-644" r="-1291" b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1800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82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Methods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87624"/>
            <a:ext cx="8568952" cy="5355312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random_dev;</a:t>
            </a:r>
          </a:p>
          <a:p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mt19937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random_generator(random_dev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uniform distribution for integers between 1 and 6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distribution(1, 6); </a:t>
            </a: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1000000; </a:t>
            </a:r>
            <a:r>
              <a:rPr lang="en-GB" sz="18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//number of repeats </a:t>
            </a:r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dice thrown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mean{0.0};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std{0.0};</a:t>
            </a:r>
          </a:p>
          <a:p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N; ++i){</a:t>
            </a:r>
          </a:p>
          <a:p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rnd = (</a:t>
            </a:r>
            <a:r>
              <a:rPr lang="en-GB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)distribution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random_generator</a:t>
            </a:r>
            <a:r>
              <a:rPr lang="en-GB" sz="18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calculate the mean by adding up repeatedly thrown dice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 += rnd / N;</a:t>
            </a:r>
          </a:p>
          <a:p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calculate the standard deviation, we first calculate the second moment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 += rnd*rnd / (N - 1.0);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After loop is over we subtract the square of the mean and take the square root</a:t>
            </a:r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 -=( mean*mean*N)/(N - 1.0);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 = sqrt(std);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Methods Pi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87624"/>
            <a:ext cx="8568952" cy="526297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n-lt"/>
              </a:rPr>
              <a:t>Imagine we would not know the value of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Use </a:t>
            </a:r>
            <a:r>
              <a:rPr lang="en-GB" sz="2400" dirty="0">
                <a:solidFill>
                  <a:schemeClr val="bg1"/>
                </a:solidFill>
                <a:latin typeface="+mn-lt"/>
              </a:rPr>
              <a:t>A Monte Carlo Simulation to calculate the area of a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  <a:latin typeface="+mn-lt"/>
              </a:rPr>
              <a:t>Estimate Pi</a:t>
            </a:r>
            <a:r>
              <a:rPr lang="en-GB" sz="24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</a:t>
            </a:r>
            <a:endParaRPr lang="en-GB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Algorithm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Initialize circle_points, square_points and interval to 0.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Generate random point x.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Generate random point y.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Calculate d = x*x + y*y.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If d &lt;= 1, increment circle_points.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Increment square_points.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Increment interval.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If increment &lt; NO_OF_ITERATIONS, repeat from 2.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9. Calculate pi = 4*(</a:t>
            </a:r>
            <a:r>
              <a:rPr lang="en-GB" sz="18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circle_points</a:t>
            </a: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square_points</a:t>
            </a: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Terminate.</a:t>
            </a:r>
            <a:endParaRPr lang="en-GB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Methods Pi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5766" y="980728"/>
            <a:ext cx="8208912" cy="5078313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uniform distribution for integers between 0 and 1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distribution(0, 1);</a:t>
            </a:r>
          </a:p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GB" sz="1200" dirty="0" smtClean="0">
                <a:solidFill>
                  <a:srgbClr val="6F008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LLONG_MAX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/10000000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Runs/repeats 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"N="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pt-BR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pt-B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std::endl;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Initialize circle_points, square_points and  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rand_x{0.0}, rand_y{0.0}, origin_dist{0.0}, pi{0.0};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circle_points = 0, square_points = 0;</a:t>
            </a:r>
          </a:p>
          <a:p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; square_points &lt; N; ++square_points){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Generate random point x.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rand_x 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)distribution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random_generator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3. Generate random point y.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rand_y = (</a:t>
            </a:r>
            <a:r>
              <a:rPr lang="en-GB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)distribution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random_generator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s-E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4. </a:t>
            </a:r>
            <a:r>
              <a:rPr lang="es-E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Calcúlate </a:t>
            </a:r>
            <a:r>
              <a:rPr lang="es-E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x*x + y*y.</a:t>
            </a:r>
            <a:endParaRPr lang="es-E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origin_dist = (rand_x * rand_x) + (rand_y * rand_y);</a:t>
            </a:r>
          </a:p>
          <a:p>
            <a:pPr lvl="1"/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 If d &lt;= 1, increment circle_points.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circle_points += (origin_dist &gt;= 1.0) ? 0 : 1;</a:t>
            </a:r>
          </a:p>
          <a:p>
            <a:pPr lvl="1"/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6. Increment square_points. (in for() 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7. Increment interval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 </a:t>
            </a:r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square_points)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8. If increment &lt; NO_OF_ITERATIONS, repeat from 2.  // square_points &lt; N 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9. Calculate pi = 4*(circle_points/square_points).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(4.0 * circle_points / square_points);</a:t>
            </a:r>
          </a:p>
          <a:p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"estimated PI: "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std::setprecision(9)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 </a:t>
            </a:r>
            <a:r>
              <a:rPr lang="en-GB" sz="12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GB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endl; </a:t>
            </a:r>
          </a:p>
          <a:p>
            <a:r>
              <a:rPr lang="en-GB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10. Terminate</a:t>
            </a:r>
            <a:r>
              <a:rPr lang="en-GB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1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7772400" cy="1143000"/>
          </a:xfrm>
        </p:spPr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</a:t>
            </a:r>
            <a:r>
              <a:rPr lang="en-GB" dirty="0" smtClean="0">
                <a:solidFill>
                  <a:schemeClr val="bg1"/>
                </a:solidFill>
              </a:rPr>
              <a:t>Methods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5766" y="980728"/>
            <a:ext cx="8208912" cy="276999"/>
          </a:xfrm>
          <a:prstGeom prst="rect">
            <a:avLst/>
          </a:prstGeom>
          <a:solidFill>
            <a:srgbClr val="FFFFFE"/>
          </a:solidFill>
        </p:spPr>
        <p:txBody>
          <a:bodyPr wrap="square">
            <a:spAutoFit/>
          </a:bodyPr>
          <a:lstStyle/>
          <a:p>
            <a:endParaRPr lang="en-GB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65766" y="980728"/>
                <a:ext cx="8208912" cy="5651162"/>
              </a:xfrm>
              <a:prstGeom prst="rect">
                <a:avLst/>
              </a:prstGeom>
              <a:solidFill>
                <a:srgbClr val="FFFFFE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𝒅𝑺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𝑺𝒅𝒕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𝑺𝒅𝑾</m:t>
                    </m:r>
                  </m:oMath>
                </a14:m>
                <a:endParaRPr lang="en-GB" dirty="0">
                  <a:solidFill>
                    <a:schemeClr val="bg1"/>
                  </a:solidFill>
                  <a:latin typeface="+mn-lt"/>
                </a:endParaRPr>
              </a:p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sSup>
                      <m:sSupPr>
                        <m:ctrlP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d>
                          <m:dPr>
                            <m:ctrlP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  <m:rad>
                              <m:radPr>
                                <m:degHide m:val="on"/>
                                <m:ctrlPr>
                                  <a:rPr lang="en-GB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</m:rad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GB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  <m:d>
                          <m:d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:endParaRPr lang="en-GB" dirty="0">
                  <a:solidFill>
                    <a:schemeClr val="bg1"/>
                  </a:solidFill>
                  <a:latin typeface="+mn-lt"/>
                </a:endParaRPr>
              </a:p>
              <a:p>
                <a:pPr algn="ctr"/>
                <a:r>
                  <a:rPr lang="en-GB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~ℵ</m:t>
                    </m:r>
                    <m:d>
                      <m:dPr>
                        <m:ctrlP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GB" b="1" dirty="0" smtClean="0">
                  <a:solidFill>
                    <a:schemeClr val="bg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algn="ctr"/>
                <a:endParaRPr lang="en-GB" b="1" dirty="0" smtClean="0">
                  <a:solidFill>
                    <a:schemeClr val="bg1"/>
                  </a:solidFill>
                  <a:latin typeface="+mn-lt"/>
                  <a:ea typeface="Cambria Math" panose="02040503050406030204" pitchFamily="18" charset="0"/>
                </a:endParaRPr>
              </a:p>
              <a:p>
                <a:pPr algn="ctr"/>
                <a:r>
                  <a:rPr lang="fr-FR" sz="1800" b="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normal_distribution&lt;</a:t>
                </a:r>
                <a:r>
                  <a:rPr lang="fr-FR" sz="1800" dirty="0" smtClean="0">
                    <a:solidFill>
                      <a:srgbClr val="0505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fr-FR" sz="1800" b="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fr-FR" sz="1800" b="0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distribution (0.0 , 1.0);</a:t>
                </a:r>
                <a:endParaRPr lang="en-GB" sz="1800" b="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GB" sz="1800" dirty="0" smtClean="0">
                    <a:solidFill>
                      <a:srgbClr val="00206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GB" sz="1800" b="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GB" sz="180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GB" sz="1800" b="0" dirty="0" smtClean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distribution (random_generator);</a:t>
                </a:r>
              </a:p>
              <a:p>
                <a:pPr algn="ctr"/>
                <a:endParaRPr lang="en-GB" sz="18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If we simulate the stock market price under the risk-neutral measure, we can price derivatives in a very simple way</a:t>
                </a:r>
              </a:p>
              <a:p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If </a:t>
                </a:r>
                <a:r>
                  <a:rPr lang="en-GB" sz="1800" dirty="0">
                    <a:solidFill>
                      <a:schemeClr val="bg1"/>
                    </a:solidFill>
                    <a:latin typeface="+mn-lt"/>
                  </a:rPr>
                  <a:t>Pay(S(T)) denotes the </a:t>
                </a:r>
                <a:r>
                  <a:rPr lang="en-GB" sz="1800" dirty="0" err="1" smtClean="0">
                    <a:solidFill>
                      <a:schemeClr val="bg1"/>
                    </a:solidFill>
                    <a:latin typeface="+mn-lt"/>
                  </a:rPr>
                  <a:t>payout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 </a:t>
                </a:r>
                <a:r>
                  <a:rPr lang="en-GB" sz="1800" dirty="0">
                    <a:solidFill>
                      <a:schemeClr val="bg1"/>
                    </a:solidFill>
                    <a:latin typeface="+mn-lt"/>
                  </a:rPr>
                  <a:t>(here, for simplicity, 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only dependent </a:t>
                </a:r>
                <a:r>
                  <a:rPr lang="en-GB" sz="1800" dirty="0">
                    <a:solidFill>
                      <a:schemeClr val="bg1"/>
                    </a:solidFill>
                    <a:latin typeface="+mn-lt"/>
                  </a:rPr>
                  <a:t>on the share price at expiry time T), we repeat 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lots of </a:t>
                </a:r>
                <a:r>
                  <a:rPr lang="en-GB" sz="1800" dirty="0">
                    <a:solidFill>
                      <a:schemeClr val="bg1"/>
                    </a:solidFill>
                    <a:latin typeface="+mn-lt"/>
                  </a:rPr>
                  <a:t>simulations of the stock market movements and 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calculate the </a:t>
                </a:r>
                <a:r>
                  <a:rPr lang="en-GB" sz="1800" dirty="0" err="1" smtClean="0">
                    <a:solidFill>
                      <a:schemeClr val="bg1"/>
                    </a:solidFill>
                    <a:latin typeface="+mn-lt"/>
                  </a:rPr>
                  <a:t>payout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.</a:t>
                </a:r>
              </a:p>
              <a:p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The </a:t>
                </a:r>
                <a:r>
                  <a:rPr lang="en-GB" sz="1800" dirty="0">
                    <a:solidFill>
                      <a:schemeClr val="bg1"/>
                    </a:solidFill>
                    <a:latin typeface="+mn-lt"/>
                  </a:rPr>
                  <a:t>real (fair) price is then the average of 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these simulations</a:t>
                </a:r>
                <a:r>
                  <a:rPr lang="en-GB" sz="1800" dirty="0">
                    <a:solidFill>
                      <a:schemeClr val="bg1"/>
                    </a:solidFill>
                    <a:latin typeface="+mn-lt"/>
                  </a:rPr>
                  <a:t>, discounted back to our present time (t=0</a:t>
                </a:r>
                <a:r>
                  <a:rPr lang="en-GB" sz="1800" dirty="0" smtClean="0">
                    <a:solidFill>
                      <a:schemeClr val="bg1"/>
                    </a:solidFill>
                    <a:latin typeface="+mn-lt"/>
                  </a:rPr>
                  <a:t>)</a:t>
                </a:r>
              </a:p>
              <a:p>
                <a:endParaRPr lang="en-GB" sz="1800" b="0" dirty="0">
                  <a:solidFill>
                    <a:schemeClr val="bg1"/>
                  </a:solidFill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800" b="0" dirty="0" smtClean="0">
                    <a:solidFill>
                      <a:srgbClr val="00B050"/>
                    </a:solidFill>
                    <a:latin typeface="+mn-lt"/>
                  </a:rPr>
                  <a:t>Simple </a:t>
                </a:r>
                <a:r>
                  <a:rPr lang="en-GB" sz="1800" b="0" dirty="0">
                    <a:solidFill>
                      <a:srgbClr val="00B050"/>
                    </a:solidFill>
                    <a:latin typeface="+mn-lt"/>
                  </a:rPr>
                  <a:t>exercise: Calculate the price of a forward (</a:t>
                </a:r>
                <a:r>
                  <a:rPr lang="en-GB" sz="1800" b="0" dirty="0" smtClean="0">
                    <a:solidFill>
                      <a:srgbClr val="00B050"/>
                    </a:solidFill>
                    <a:latin typeface="+mn-lt"/>
                  </a:rPr>
                  <a:t>future) contract </a:t>
                </a:r>
                <a:r>
                  <a:rPr lang="en-GB" sz="1800" b="0" dirty="0">
                    <a:solidFill>
                      <a:srgbClr val="00B050"/>
                    </a:solidFill>
                    <a:latin typeface="+mn-lt"/>
                  </a:rPr>
                  <a:t>F(T) on the share S at any time </a:t>
                </a:r>
                <a:r>
                  <a:rPr lang="en-GB" sz="1800" b="0" dirty="0" smtClean="0">
                    <a:solidFill>
                      <a:srgbClr val="00B050"/>
                    </a:solidFill>
                    <a:latin typeface="+mn-lt"/>
                  </a:rPr>
                  <a:t>0&lt; </a:t>
                </a:r>
                <a:r>
                  <a:rPr lang="en-GB" sz="1800" b="0" dirty="0">
                    <a:solidFill>
                      <a:srgbClr val="00B050"/>
                    </a:solidFill>
                    <a:latin typeface="+mn-lt"/>
                  </a:rPr>
                  <a:t>t </a:t>
                </a:r>
                <a:r>
                  <a:rPr lang="en-GB" sz="1800" b="0" dirty="0" smtClean="0">
                    <a:solidFill>
                      <a:srgbClr val="00B050"/>
                    </a:solidFill>
                    <a:latin typeface="+mn-lt"/>
                  </a:rPr>
                  <a:t>&lt;T</a:t>
                </a:r>
                <a:r>
                  <a:rPr lang="en-GB" b="0" dirty="0" smtClean="0">
                    <a:solidFill>
                      <a:srgbClr val="00B050"/>
                    </a:solidFill>
                    <a:latin typeface="+mn-lt"/>
                  </a:rPr>
                  <a:t>.</a:t>
                </a:r>
                <a:endParaRPr lang="en-GB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6" y="980728"/>
                <a:ext cx="8208912" cy="5651162"/>
              </a:xfrm>
              <a:prstGeom prst="rect">
                <a:avLst/>
              </a:prstGeom>
              <a:blipFill>
                <a:blip r:embed="rId2"/>
                <a:stretch>
                  <a:fillRect l="-594" b="-2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4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– </a:t>
            </a:r>
            <a:r>
              <a:rPr lang="en-GB" dirty="0" smtClean="0">
                <a:solidFill>
                  <a:schemeClr val="bg1"/>
                </a:solidFill>
              </a:rPr>
              <a:t>Monte Carlo Methods</a:t>
            </a:r>
            <a:r>
              <a:rPr lang="en-GB" dirty="0" smtClean="0"/>
              <a:t>   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79991" y="1484784"/>
            <a:ext cx="77892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They can also be employed to solve deterministic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Monte Carlo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Option pricing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As mentioned: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b="0" dirty="0" smtClean="0">
                <a:solidFill>
                  <a:schemeClr val="bg1"/>
                </a:solidFill>
                <a:hlinkClick r:id="rId2"/>
              </a:rPr>
              <a:t>AMF4_PartA_Slides21</a:t>
            </a:r>
            <a:endParaRPr lang="en-GB" b="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SG-powerpoint-template.potx" id="{90FDF049-C30E-4B95-92A2-9845FBE0DB6E}" vid="{B7222751-4539-4F86-BE99-D9CAF7794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27070</TotalTime>
  <Words>1266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Wingdings</vt:lpstr>
      <vt:lpstr>Cambria Math</vt:lpstr>
      <vt:lpstr>Times New Roman</vt:lpstr>
      <vt:lpstr>Georgia</vt:lpstr>
      <vt:lpstr>Courier New</vt:lpstr>
      <vt:lpstr>Arial</vt:lpstr>
      <vt:lpstr>MS PGothic</vt:lpstr>
      <vt:lpstr>Calibri</vt:lpstr>
      <vt:lpstr>Default Design</vt:lpstr>
      <vt:lpstr>C++ for Advanced Mathematical Finance lecture 4</vt:lpstr>
      <vt:lpstr>Introduction –  SYLLABUS</vt:lpstr>
      <vt:lpstr>C++ – Monte Carlo Methods   </vt:lpstr>
      <vt:lpstr>C++ – Monte Carlo Methods   </vt:lpstr>
      <vt:lpstr>C++ – Monte Carlo Methods   </vt:lpstr>
      <vt:lpstr>C++ – Monte Carlo Methods Pi   </vt:lpstr>
      <vt:lpstr>C++ – Monte Carlo Methods Pi   </vt:lpstr>
      <vt:lpstr>C++ – Monte Carlo Methods</vt:lpstr>
      <vt:lpstr>C++ – Monte Carlo Methods   </vt:lpstr>
      <vt:lpstr>C++ – Monte Carlo Integration   </vt:lpstr>
      <vt:lpstr>C++ – Monte Carlo Integration   </vt:lpstr>
      <vt:lpstr>C++ – Monte Carlo Integration   </vt:lpstr>
      <vt:lpstr>C++ – Monte Carlo Methods   </vt:lpstr>
      <vt:lpstr>C++ – Monte Carlo Integration   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</dc:title>
  <dc:creator>Simon Hartley (Advanced Research Computing)</dc:creator>
  <cp:lastModifiedBy>Simon Hartley (Advanced Research Computing)</cp:lastModifiedBy>
  <cp:revision>314</cp:revision>
  <dcterms:created xsi:type="dcterms:W3CDTF">2020-09-10T09:01:31Z</dcterms:created>
  <dcterms:modified xsi:type="dcterms:W3CDTF">2021-04-27T10:48:31Z</dcterms:modified>
</cp:coreProperties>
</file>