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5" r:id="rId3"/>
    <p:sldId id="367" r:id="rId4"/>
    <p:sldId id="411" r:id="rId5"/>
    <p:sldId id="383" r:id="rId6"/>
    <p:sldId id="410" r:id="rId7"/>
    <p:sldId id="384" r:id="rId8"/>
    <p:sldId id="397" r:id="rId9"/>
    <p:sldId id="371" r:id="rId10"/>
    <p:sldId id="372" r:id="rId11"/>
    <p:sldId id="373" r:id="rId12"/>
    <p:sldId id="370" r:id="rId13"/>
    <p:sldId id="380" r:id="rId14"/>
    <p:sldId id="382" r:id="rId15"/>
    <p:sldId id="374" r:id="rId16"/>
    <p:sldId id="386" r:id="rId17"/>
    <p:sldId id="369" r:id="rId18"/>
    <p:sldId id="385" r:id="rId19"/>
    <p:sldId id="391" r:id="rId20"/>
    <p:sldId id="378" r:id="rId21"/>
    <p:sldId id="390" r:id="rId22"/>
    <p:sldId id="392" r:id="rId23"/>
    <p:sldId id="407" r:id="rId24"/>
    <p:sldId id="368" r:id="rId25"/>
    <p:sldId id="408" r:id="rId26"/>
    <p:sldId id="409" r:id="rId27"/>
    <p:sldId id="375" r:id="rId28"/>
    <p:sldId id="377" r:id="rId29"/>
    <p:sldId id="379" r:id="rId30"/>
    <p:sldId id="388" r:id="rId31"/>
    <p:sldId id="401" r:id="rId32"/>
    <p:sldId id="393" r:id="rId33"/>
    <p:sldId id="398" r:id="rId34"/>
    <p:sldId id="396" r:id="rId35"/>
    <p:sldId id="394" r:id="rId36"/>
    <p:sldId id="402" r:id="rId37"/>
    <p:sldId id="395" r:id="rId38"/>
    <p:sldId id="404" r:id="rId39"/>
    <p:sldId id="405" r:id="rId40"/>
    <p:sldId id="389" r:id="rId41"/>
    <p:sldId id="406" r:id="rId42"/>
    <p:sldId id="415" r:id="rId43"/>
    <p:sldId id="412" r:id="rId44"/>
    <p:sldId id="413" r:id="rId45"/>
    <p:sldId id="414" r:id="rId4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Georgia" panose="02040502050405020303" pitchFamily="18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MS PGothic" panose="020B0600070205080204" pitchFamily="34" charset="-128"/>
      <p:regular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0505FF"/>
    <a:srgbClr val="00A3C7"/>
    <a:srgbClr val="2E92B0"/>
    <a:srgbClr val="E6E6E6"/>
    <a:srgbClr val="7F1745"/>
    <a:srgbClr val="77123F"/>
    <a:srgbClr val="620036"/>
    <a:srgbClr val="4C6B66"/>
    <a:srgbClr val="004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2932" autoAdjust="0"/>
  </p:normalViewPr>
  <p:slideViewPr>
    <p:cSldViewPr>
      <p:cViewPr varScale="1">
        <p:scale>
          <a:sx n="64" d="100"/>
          <a:sy n="64" d="100"/>
        </p:scale>
        <p:origin x="1560" y="4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BEF8A4-D86C-4A69-9353-003C95C6C5F9}" type="datetimeFigureOut">
              <a:rPr lang="en-US" altLang="en-US"/>
              <a:pPr>
                <a:defRPr/>
              </a:pPr>
              <a:t>5/12/2021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30F5C-974F-4116-98D3-2AE2DA0E2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3A6-DB7C-4E1A-BDD9-DF6BDC2AB291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A272-B972-46C9-8133-E632C319E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837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80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54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7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5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2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48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8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2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06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68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0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120680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0" y="3284860"/>
            <a:ext cx="612137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96044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" y="6004196"/>
            <a:ext cx="3528392" cy="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pCon/CppCon2019/blob/master/Presentations/leveraging_modern_cpp_in_quantitative_finance/leveraging_modern_cpp_in_quantitative_finance__daniel_hanson__cppcon_201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regres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isual-paradigm.com/guide/uml-unified-modeling-language/uml-class-diagram-tutorial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nvidia.com/blog/american-option-pricing-monte-carlo-simulation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visual-paradigm.com/guide/uml-unified-modeling-language/uml-class-diagram-tutorial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95288" y="1484313"/>
            <a:ext cx="6841008" cy="1728787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Advanced 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Mathematical 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Finance Module B C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++ 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/>
            </a:r>
            <a:b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</a:b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Week 11</a:t>
            </a:r>
            <a:endParaRPr lang="en-US" altLang="en-US" b="1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95288" y="3284538"/>
            <a:ext cx="6841008" cy="11525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Simon Hartley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Integration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96317" y="6021288"/>
            <a:ext cx="4296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+mn-lt"/>
              </a:rPr>
              <a:t>We have used </a:t>
            </a:r>
            <a:r>
              <a:rPr lang="en-GB" sz="1400" dirty="0" smtClean="0">
                <a:solidFill>
                  <a:schemeClr val="bg1"/>
                </a:solidFill>
                <a:latin typeface="+mn-lt"/>
              </a:rPr>
              <a:t>fact that different </a:t>
            </a:r>
            <a:r>
              <a:rPr lang="en-GB" sz="1400" dirty="0">
                <a:solidFill>
                  <a:schemeClr val="bg1"/>
                </a:solidFill>
                <a:latin typeface="+mn-lt"/>
              </a:rPr>
              <a:t>simulations are independent.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1276049"/>
            <a:ext cx="900238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Integration</a:t>
            </a:r>
            <a:r>
              <a:rPr lang="en-GB" dirty="0" smtClean="0"/>
              <a:t> 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19433" y="1187624"/>
                <a:ext cx="5268622" cy="125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GB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433" y="1187624"/>
                <a:ext cx="5268622" cy="1256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5536" y="2636912"/>
                <a:ext cx="8640960" cy="3203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X</a:t>
                </a:r>
                <a:r>
                  <a:rPr lang="en-GB" sz="1600" dirty="0">
                    <a:solidFill>
                      <a:schemeClr val="bg1"/>
                    </a:solidFill>
                    <a:latin typeface="+mn-lt"/>
                  </a:rPr>
                  <a:t>i </a:t>
                </a: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are simply sampled from the 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uniform distribution </a:t>
                </a: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in (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a, </a:t>
                </a: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b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)</a:t>
                </a:r>
              </a:p>
              <a:p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The variance of 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the estimator </a:t>
                </a: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is given 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by</a:t>
                </a:r>
              </a:p>
              <a:p>
                <a:endParaRPr lang="en-GB" dirty="0" smtClean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sSup>
                        <m:sSup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8640960" cy="3203056"/>
              </a:xfrm>
              <a:prstGeom prst="rect">
                <a:avLst/>
              </a:prstGeom>
              <a:blipFill>
                <a:blip r:embed="rId3"/>
                <a:stretch>
                  <a:fillRect l="-1482" t="-20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96317" y="6021288"/>
            <a:ext cx="4296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+mn-lt"/>
              </a:rPr>
              <a:t>We have used </a:t>
            </a:r>
            <a:r>
              <a:rPr lang="en-GB" sz="1400" dirty="0" smtClean="0">
                <a:solidFill>
                  <a:schemeClr val="bg1"/>
                </a:solidFill>
                <a:latin typeface="+mn-lt"/>
              </a:rPr>
              <a:t>fact that different </a:t>
            </a:r>
            <a:r>
              <a:rPr lang="en-GB" sz="1400" dirty="0">
                <a:solidFill>
                  <a:schemeClr val="bg1"/>
                </a:solidFill>
                <a:latin typeface="+mn-lt"/>
              </a:rPr>
              <a:t>simulations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9074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Options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20" y="1287244"/>
                <a:ext cx="8766720" cy="5305235"/>
              </a:xfrm>
              <a:prstGeom prst="rect">
                <a:avLst/>
              </a:prstGeom>
              <a:solidFill>
                <a:srgbClr val="FFFFFE"/>
              </a:solidFill>
            </p:spPr>
            <p:txBody>
              <a:bodyPr wrap="square">
                <a:spAutoFit/>
              </a:bodyPr>
              <a:lstStyle/>
              <a:p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The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simplest of these cases is a European equity option, which can only be exercised at the expiration date</a:t>
                </a:r>
              </a:p>
              <a:p>
                <a:endParaRPr lang="en-GB" sz="2000" b="0" dirty="0" smtClean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• final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price at time </a:t>
                </a:r>
                <a:r>
                  <a:rPr lang="en-GB" sz="2000" b="0" dirty="0" smtClean="0">
                    <a:solidFill>
                      <a:schemeClr val="bg1"/>
                    </a:solidFill>
                    <a:latin typeface="+mj-lt"/>
                  </a:rPr>
                  <a:t>𝑇 </a:t>
                </a:r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for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each scenario and compare it with the strike price to determine the payoff</a:t>
                </a:r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; </a:t>
                </a:r>
              </a:p>
              <a:p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for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a European call option:</a:t>
                </a:r>
              </a:p>
              <a:p>
                <a:r>
                  <a:rPr lang="en-GB" sz="2400" b="0" dirty="0" smtClean="0">
                    <a:solidFill>
                      <a:schemeClr val="bg1"/>
                    </a:solidFill>
                    <a:latin typeface="+mj-lt"/>
                  </a:rPr>
                  <a:t>        Max(𝑆</a:t>
                </a:r>
                <a:r>
                  <a:rPr lang="en-GB" sz="1600" b="0" dirty="0" smtClean="0">
                    <a:solidFill>
                      <a:schemeClr val="bg1"/>
                    </a:solidFill>
                    <a:latin typeface="+mj-lt"/>
                  </a:rPr>
                  <a:t>𝑇</a:t>
                </a:r>
                <a:r>
                  <a:rPr lang="en-GB" sz="2400" b="0" dirty="0">
                    <a:solidFill>
                      <a:schemeClr val="bg1"/>
                    </a:solidFill>
                    <a:latin typeface="+mj-lt"/>
                  </a:rPr>
                  <a:t>−𝐾,</a:t>
                </a:r>
                <a:r>
                  <a:rPr lang="en-GB" sz="2400" b="0" dirty="0" smtClean="0">
                    <a:solidFill>
                      <a:schemeClr val="bg1"/>
                    </a:solidFill>
                    <a:latin typeface="+mj-lt"/>
                  </a:rPr>
                  <a:t>0), </a:t>
                </a:r>
              </a:p>
              <a:p>
                <a:r>
                  <a:rPr lang="en-GB" sz="2400" b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GB" sz="2400" b="0" dirty="0" smtClean="0">
                    <a:solidFill>
                      <a:schemeClr val="bg1"/>
                    </a:solidFill>
                    <a:latin typeface="+mj-lt"/>
                  </a:rPr>
                  <a:t>  </a:t>
                </a:r>
                <a:r>
                  <a:rPr lang="en-GB" sz="2400" b="0" dirty="0" smtClean="0">
                    <a:solidFill>
                      <a:schemeClr val="bg1"/>
                    </a:solidFill>
                    <a:latin typeface="+mn-lt"/>
                  </a:rPr>
                  <a:t>where</a:t>
                </a:r>
                <a:r>
                  <a:rPr lang="en-GB" sz="2400" b="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GB" sz="2400" b="0" dirty="0">
                    <a:solidFill>
                      <a:schemeClr val="bg1"/>
                    </a:solidFill>
                    <a:latin typeface="+mj-lt"/>
                  </a:rPr>
                  <a:t>𝑆</a:t>
                </a:r>
                <a:r>
                  <a:rPr lang="en-GB" sz="2400" b="0" baseline="-25000" dirty="0">
                    <a:solidFill>
                      <a:schemeClr val="bg1"/>
                    </a:solidFill>
                    <a:latin typeface="+mj-lt"/>
                  </a:rPr>
                  <a:t>𝑇</a:t>
                </a:r>
                <a:r>
                  <a:rPr lang="en-GB" sz="2400" b="0" dirty="0">
                    <a:solidFill>
                      <a:schemeClr val="bg1"/>
                    </a:solidFill>
                    <a:latin typeface="+mj-lt"/>
                  </a:rPr>
                  <a:t>=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the </a:t>
                </a:r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final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price, </a:t>
                </a:r>
                <a:r>
                  <a:rPr lang="en-GB" sz="2400" b="0" dirty="0">
                    <a:solidFill>
                      <a:schemeClr val="bg1"/>
                    </a:solidFill>
                    <a:latin typeface="+mj-lt"/>
                  </a:rPr>
                  <a:t>and 𝐾=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the strike price</a:t>
                </a:r>
              </a:p>
              <a:p>
                <a:endParaRPr lang="en-GB" sz="2000" b="0" dirty="0" smtClean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• The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option price is then the mean of the payoffs discounted back to the value date (𝑡=0)</a:t>
                </a:r>
              </a:p>
              <a:p>
                <a:r>
                  <a:rPr lang="en-GB" b="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GB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GB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func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,0)</m:t>
                        </m:r>
                      </m:e>
                    </m:nary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600" b="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GB" sz="2000" b="0" dirty="0">
                    <a:solidFill>
                      <a:schemeClr val="bg1"/>
                    </a:solidFill>
                    <a:latin typeface="+mj-lt"/>
                  </a:rPr>
                  <a:t>where</a:t>
                </a:r>
                <a:r>
                  <a:rPr lang="en-GB" b="0" dirty="0">
                    <a:solidFill>
                      <a:schemeClr val="bg1"/>
                    </a:solidFill>
                    <a:latin typeface="+mj-lt"/>
                  </a:rPr>
                  <a:t> 𝑁=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number of simulated equity price paths, and </a:t>
                </a:r>
                <a:r>
                  <a:rPr lang="en-GB" b="0" dirty="0" smtClean="0">
                    <a:solidFill>
                      <a:schemeClr val="bg1"/>
                    </a:solidFill>
                    <a:latin typeface="+mj-lt"/>
                  </a:rPr>
                  <a:t>𝑟 </a:t>
                </a:r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is </a:t>
                </a:r>
                <a:r>
                  <a:rPr lang="en-GB" sz="2000" b="0" dirty="0">
                    <a:solidFill>
                      <a:schemeClr val="bg1"/>
                    </a:solidFill>
                    <a:latin typeface="+mn-lt"/>
                  </a:rPr>
                  <a:t>the risk-free interest </a:t>
                </a:r>
                <a:r>
                  <a:rPr lang="en-GB" sz="2000" b="0" dirty="0" smtClean="0">
                    <a:solidFill>
                      <a:schemeClr val="bg1"/>
                    </a:solidFill>
                    <a:latin typeface="+mn-lt"/>
                  </a:rPr>
                  <a:t>rate</a:t>
                </a:r>
              </a:p>
              <a:p>
                <a:endParaRPr lang="en-GB" sz="2000" b="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87244"/>
                <a:ext cx="8766720" cy="5305235"/>
              </a:xfrm>
              <a:prstGeom prst="rect">
                <a:avLst/>
              </a:prstGeom>
              <a:blipFill>
                <a:blip r:embed="rId2"/>
                <a:stretch>
                  <a:fillRect l="-695" t="-460" r="-1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2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24" y="-27384"/>
            <a:ext cx="7772400" cy="998984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Put Options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1001214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33333"/>
                </a:solidFill>
                <a:latin typeface="+mn-lt"/>
              </a:rPr>
              <a:t>A 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put option provides the option buyer to sell the asset at the strike price. </a:t>
            </a:r>
            <a:endParaRPr lang="en-GB" dirty="0" smtClean="0">
              <a:solidFill>
                <a:srgbClr val="333333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33333"/>
                </a:solidFill>
                <a:latin typeface="+mn-lt"/>
              </a:rPr>
              <a:t>Since 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an American option can be exercised at any time, its maximum price can be equal to its strike price. </a:t>
            </a:r>
            <a:endParaRPr lang="en-GB" dirty="0" smtClean="0">
              <a:solidFill>
                <a:srgbClr val="333333"/>
              </a:solidFill>
              <a:latin typeface="+mn-lt"/>
            </a:endParaRPr>
          </a:p>
          <a:p>
            <a:endParaRPr lang="en-GB" dirty="0" smtClean="0">
              <a:solidFill>
                <a:srgbClr val="333333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33333"/>
                </a:solidFill>
                <a:latin typeface="+mn-lt"/>
              </a:rPr>
              <a:t>However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, for a European option, since it cannot be exercised before the expiry date, its maximum value will be equal to the present value of the strike price.</a:t>
            </a:r>
            <a:endParaRPr lang="en-GB" i="0" dirty="0">
              <a:solidFill>
                <a:srgbClr val="3333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39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24" y="-27384"/>
            <a:ext cx="7772400" cy="998984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Call Options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1001214"/>
            <a:ext cx="8568952" cy="5693866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+mn-lt"/>
              </a:rPr>
              <a:t>A call option provides the option buyer the right to buy the asset. </a:t>
            </a:r>
            <a:endParaRPr lang="en-GB" dirty="0" smtClean="0">
              <a:solidFill>
                <a:srgbClr val="333333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33333"/>
                </a:solidFill>
                <a:latin typeface="+mn-lt"/>
              </a:rPr>
              <a:t>For 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the option to have value, its price at any time must be lower than the underlying stock price at any time. </a:t>
            </a:r>
            <a:endParaRPr lang="en-GB" dirty="0" smtClean="0">
              <a:solidFill>
                <a:srgbClr val="333333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33333"/>
                </a:solidFill>
                <a:latin typeface="+mn-lt"/>
              </a:rPr>
              <a:t>This 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is because if the option price were higher than the stock price, it would be cheaper to just buy the asset directly in the spot </a:t>
            </a:r>
            <a:r>
              <a:rPr lang="en-GB" dirty="0" smtClean="0">
                <a:solidFill>
                  <a:srgbClr val="333333"/>
                </a:solidFill>
                <a:latin typeface="+mn-lt"/>
              </a:rPr>
              <a:t>market.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33333"/>
                </a:solidFill>
                <a:latin typeface="+mn-lt"/>
              </a:rPr>
              <a:t>Therefore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, the maximum price for an option is equal to the stock price at that time. </a:t>
            </a:r>
            <a:endParaRPr lang="en-GB" dirty="0" smtClean="0">
              <a:solidFill>
                <a:srgbClr val="333333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33333"/>
                </a:solidFill>
                <a:latin typeface="+mn-lt"/>
              </a:rPr>
              <a:t>This </a:t>
            </a:r>
            <a:r>
              <a:rPr lang="en-GB" dirty="0">
                <a:solidFill>
                  <a:srgbClr val="333333"/>
                </a:solidFill>
                <a:latin typeface="+mn-lt"/>
              </a:rPr>
              <a:t>applies to both American and European options. </a:t>
            </a:r>
            <a:endParaRPr lang="en-GB" dirty="0" smtClean="0">
              <a:solidFill>
                <a:srgbClr val="333333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3333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7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Options Min/Max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79704"/>
              </p:ext>
            </p:extLst>
          </p:nvPr>
        </p:nvGraphicFramePr>
        <p:xfrm>
          <a:off x="396875" y="1052736"/>
          <a:ext cx="8495604" cy="421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837">
                  <a:extLst>
                    <a:ext uri="{9D8B030D-6E8A-4147-A177-3AD203B41FA5}">
                      <a16:colId xmlns:a16="http://schemas.microsoft.com/office/drawing/2014/main" val="4227135365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792548381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31809168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dirty="0" smtClean="0">
                          <a:effectLst/>
                        </a:rPr>
                        <a:t>Type</a:t>
                      </a:r>
                      <a:endParaRPr lang="en-GB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effectLst/>
                        </a:rPr>
                        <a:t>Minimum Value</a:t>
                      </a:r>
                      <a:endParaRPr lang="en-GB" sz="2400" dirty="0" smtClean="0">
                        <a:effectLst/>
                      </a:endParaRPr>
                    </a:p>
                  </a:txBody>
                  <a:tcPr marL="63500" marR="0" marT="63500" marB="635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effectLst/>
                        </a:rPr>
                        <a:t>Maximum Value</a:t>
                      </a:r>
                      <a:endParaRPr lang="en-GB" sz="24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32384"/>
                  </a:ext>
                </a:extLst>
              </a:tr>
              <a:tr h="5698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dirty="0">
                          <a:solidFill>
                            <a:srgbClr val="0070C0"/>
                          </a:solidFill>
                          <a:effectLst/>
                        </a:rPr>
                        <a:t>European Call</a:t>
                      </a:r>
                    </a:p>
                  </a:txBody>
                  <a:tcPr marL="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GB" sz="1600" baseline="-250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aseline="-250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Max(0,S-K exp(–r(T–t))) )</a:t>
                      </a:r>
                      <a:endParaRPr lang="en-GB" sz="1600" dirty="0" smtClean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/>
                      <a:endParaRPr lang="en-GB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GB" sz="1600" baseline="-250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aseline="-250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 S</a:t>
                      </a:r>
                      <a:r>
                        <a:rPr lang="en-GB" sz="1600" baseline="-250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GB" sz="1600" baseline="-250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0" marR="0" marT="63500" marB="63500"/>
                </a:tc>
                <a:extLst>
                  <a:ext uri="{0D108BD9-81ED-4DB2-BD59-A6C34878D82A}">
                    <a16:rowId xmlns:a16="http://schemas.microsoft.com/office/drawing/2014/main" val="2185908533"/>
                  </a:ext>
                </a:extLst>
              </a:tr>
              <a:tr h="95929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dirty="0">
                          <a:solidFill>
                            <a:srgbClr val="0070C0"/>
                          </a:solidFill>
                          <a:effectLst/>
                        </a:rPr>
                        <a:t>American Call</a:t>
                      </a:r>
                    </a:p>
                  </a:txBody>
                  <a:tcPr marL="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GB" sz="1600" baseline="-250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Max(0,S- K exp(–r(T–t)))</a:t>
                      </a:r>
                      <a:endParaRPr lang="en-GB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GB" sz="1600" baseline="-250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 S</a:t>
                      </a:r>
                      <a:r>
                        <a:rPr lang="en-GB" sz="1600" baseline="-250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GB" sz="1600" baseline="-250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0" marR="0" marT="63500" marB="63500"/>
                </a:tc>
                <a:extLst>
                  <a:ext uri="{0D108BD9-81ED-4DB2-BD59-A6C34878D82A}">
                    <a16:rowId xmlns:a16="http://schemas.microsoft.com/office/drawing/2014/main" val="1989209891"/>
                  </a:ext>
                </a:extLst>
              </a:tr>
              <a:tr h="95929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dirty="0">
                          <a:solidFill>
                            <a:srgbClr val="0070C0"/>
                          </a:solidFill>
                          <a:effectLst/>
                        </a:rPr>
                        <a:t>European Put</a:t>
                      </a:r>
                    </a:p>
                  </a:txBody>
                  <a:tcPr marL="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GB" sz="1600" baseline="-250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 Max(0,K exp(–r(T–t))–S)</a:t>
                      </a:r>
                      <a:endParaRPr lang="en-GB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baseline="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GB" sz="1600" baseline="-250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aseline="-250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 K exp(–r(T–t)) </a:t>
                      </a:r>
                      <a:endParaRPr lang="en-GB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0" marR="0" marT="63500" marB="63500"/>
                </a:tc>
                <a:extLst>
                  <a:ext uri="{0D108BD9-81ED-4DB2-BD59-A6C34878D82A}">
                    <a16:rowId xmlns:a16="http://schemas.microsoft.com/office/drawing/2014/main" val="109338049"/>
                  </a:ext>
                </a:extLst>
              </a:tr>
              <a:tr h="5698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dirty="0">
                          <a:solidFill>
                            <a:srgbClr val="0070C0"/>
                          </a:solidFill>
                          <a:effectLst/>
                        </a:rPr>
                        <a:t>American Put</a:t>
                      </a:r>
                    </a:p>
                  </a:txBody>
                  <a:tcPr marL="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GB" sz="1600" baseline="-250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Max(0,K-S</a:t>
                      </a:r>
                      <a:r>
                        <a:rPr lang="en-GB" sz="16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GB" sz="1600" baseline="-250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en-GB" sz="16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 K</a:t>
                      </a:r>
                      <a:endParaRPr lang="en-GB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0" marR="0" marT="63500" marB="63500"/>
                </a:tc>
                <a:extLst>
                  <a:ext uri="{0D108BD9-81ED-4DB2-BD59-A6C34878D82A}">
                    <a16:rowId xmlns:a16="http://schemas.microsoft.com/office/drawing/2014/main" val="266475159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32040" y="5473005"/>
            <a:ext cx="396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200" b="0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en-GB" sz="1200" dirty="0" smtClean="0">
                <a:solidFill>
                  <a:srgbClr val="333333"/>
                </a:solidFill>
                <a:latin typeface="+mn-lt"/>
              </a:rPr>
              <a:t>c</a:t>
            </a:r>
            <a:r>
              <a:rPr lang="en-GB" sz="1200" b="0" dirty="0" smtClean="0">
                <a:solidFill>
                  <a:srgbClr val="333333"/>
                </a:solidFill>
                <a:latin typeface="+mn-lt"/>
              </a:rPr>
              <a:t> represents European call price (Capital C for American call</a:t>
            </a:r>
            <a:r>
              <a:rPr lang="en-GB" sz="1200" b="0" dirty="0" smtClean="0">
                <a:solidFill>
                  <a:srgbClr val="333333"/>
                </a:solidFill>
                <a:latin typeface="+mn-lt"/>
              </a:rPr>
              <a:t>)  </a:t>
            </a:r>
            <a:r>
              <a:rPr lang="en-GB" sz="1200" dirty="0" smtClean="0">
                <a:solidFill>
                  <a:srgbClr val="333333"/>
                </a:solidFill>
                <a:latin typeface="+mn-lt"/>
              </a:rPr>
              <a:t>p</a:t>
            </a:r>
            <a:r>
              <a:rPr lang="en-GB" sz="1200" b="0" dirty="0" smtClean="0">
                <a:solidFill>
                  <a:srgbClr val="333333"/>
                </a:solidFill>
                <a:latin typeface="+mn-lt"/>
              </a:rPr>
              <a:t> represents European put price (Capital </a:t>
            </a:r>
            <a:r>
              <a:rPr lang="en-GB" sz="1200" dirty="0" smtClean="0">
                <a:solidFill>
                  <a:srgbClr val="333333"/>
                </a:solidFill>
                <a:latin typeface="+mn-lt"/>
              </a:rPr>
              <a:t>P</a:t>
            </a:r>
            <a:r>
              <a:rPr lang="en-GB" sz="1200" b="0" dirty="0" smtClean="0">
                <a:solidFill>
                  <a:srgbClr val="333333"/>
                </a:solidFill>
                <a:latin typeface="+mn-lt"/>
              </a:rPr>
              <a:t> for American 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dirty="0" smtClean="0">
                <a:solidFill>
                  <a:srgbClr val="333333"/>
                </a:solidFill>
                <a:latin typeface="+mn-lt"/>
              </a:rPr>
              <a:t> S is the Spot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dirty="0" smtClean="0">
                <a:solidFill>
                  <a:srgbClr val="333333"/>
                </a:solidFill>
                <a:latin typeface="+mn-lt"/>
              </a:rPr>
              <a:t> K is the Strike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dirty="0" smtClean="0">
                <a:solidFill>
                  <a:srgbClr val="333333"/>
                </a:solidFill>
                <a:latin typeface="+mn-lt"/>
              </a:rPr>
              <a:t> T-t is the time remaining to maturity</a:t>
            </a:r>
            <a:endParaRPr lang="en-GB" sz="12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Stratified Sampling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331640"/>
            <a:ext cx="8571994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idea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is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to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sub-divide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the sampling domain into smaller areas for each of which a representative value of the function is selected. This can be particularly useful if a good approximation for the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average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over small subdomains is available.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It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can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be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of advantage when an assessment of the total probability of a small subdomain is difficult, and each evaluation in this domain is rather </a:t>
            </a:r>
            <a:r>
              <a:rPr lang="en-GB" sz="2400" dirty="0" err="1">
                <a:solidFill>
                  <a:schemeClr val="bg1"/>
                </a:solidFill>
                <a:latin typeface="+mn-lt"/>
              </a:rPr>
              <a:t>cpu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 time expensive, but it is known that the function which is being sampled varies very little in any one given subdomain.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segments into which the subdomain is partitioned don't have to be of equal size. A better choice of stratification is to make the subdomains have approximately equal probability associated with them. </a:t>
            </a:r>
          </a:p>
        </p:txBody>
      </p:sp>
    </p:spTree>
    <p:extLst>
      <p:ext uri="{BB962C8B-B14F-4D97-AF65-F5344CB8AC3E}">
        <p14:creationId xmlns:p14="http://schemas.microsoft.com/office/powerpoint/2010/main" val="42708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Stratified Sampling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77" y="1052736"/>
            <a:ext cx="6918782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301" y="5231062"/>
            <a:ext cx="835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An Example of Stratification with representative values taken at each segment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331640"/>
            <a:ext cx="8571994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We have introduced Monte Carlo estimators that can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price European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3333B3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MC methods are intuitive in a sense that they simulate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exactly the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risk-neutral path of the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underlying instrument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(e.g. the share prices)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MC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methods are also easily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generalizable: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even if you do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not know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the solution to the stochastic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differential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equation,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you can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simulate the trajectories of the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underlying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iteratively (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for small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time steps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                         </a:t>
            </a:r>
            <a:r>
              <a:rPr lang="en-GB" sz="2400" dirty="0" err="1" smtClean="0">
                <a:solidFill>
                  <a:srgbClr val="000000"/>
                </a:solidFill>
                <a:latin typeface="+mn-lt"/>
              </a:rPr>
              <a:t>dS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= </a:t>
            </a:r>
            <a:r>
              <a:rPr lang="en-GB" sz="2400" dirty="0" err="1">
                <a:solidFill>
                  <a:srgbClr val="000000"/>
                </a:solidFill>
                <a:latin typeface="+mn-lt"/>
              </a:rPr>
              <a:t>rSdt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GB" sz="2400" dirty="0" err="1" smtClean="0">
                <a:solidFill>
                  <a:srgbClr val="000000"/>
                </a:solidFill>
                <a:latin typeface="+mn-lt"/>
              </a:rPr>
              <a:t>SdW</a:t>
            </a: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04" y="3304857"/>
            <a:ext cx="3740342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>
                <a:solidFill>
                  <a:schemeClr val="bg1"/>
                </a:solidFill>
              </a:rPr>
              <a:t> Binomial European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83099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an option with 6 previous time steps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29" y="3890060"/>
            <a:ext cx="3740342" cy="577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95150"/>
            <a:ext cx="7919819" cy="44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 smtClean="0">
                <a:solidFill>
                  <a:schemeClr val="bg1"/>
                </a:solidFill>
              </a:rPr>
              <a:t>SYLLABUS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19672"/>
            <a:ext cx="82795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Programming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Class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Monte Carlo Options</a:t>
            </a:r>
            <a:endParaRPr lang="en-GB" sz="36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Black Scholes Options</a:t>
            </a:r>
            <a:endParaRPr lang="en-GB" sz="36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Binomial Tree Options</a:t>
            </a:r>
            <a:endParaRPr lang="en-GB" sz="3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Monte Carlo Least </a:t>
            </a:r>
            <a:r>
              <a:rPr lang="en-GB" sz="3600" dirty="0" smtClean="0">
                <a:solidFill>
                  <a:schemeClr val="bg1"/>
                </a:solidFill>
              </a:rPr>
              <a:t>Square Means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24" y="-27384"/>
            <a:ext cx="7772400" cy="998984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Binomial European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856357"/>
            <a:ext cx="8571994" cy="489364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Computing the option value at each leaf node </a:t>
            </a:r>
            <a:r>
              <a:rPr lang="en-GB" sz="2400" i="1" dirty="0">
                <a:solidFill>
                  <a:schemeClr val="bg1"/>
                </a:solidFill>
                <a:latin typeface="+mn-lt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 is simple.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First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we calculate the asset price </a:t>
            </a:r>
            <a:r>
              <a:rPr lang="en-GB" sz="240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S</a:t>
            </a:r>
            <a:r>
              <a:rPr lang="en-GB" sz="2400" i="1" baseline="-250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 associated with each leaf node directly by raising </a:t>
            </a:r>
            <a:r>
              <a:rPr lang="en-GB" sz="2400" i="1" dirty="0">
                <a:solidFill>
                  <a:schemeClr val="bg1"/>
                </a:solidFill>
                <a:latin typeface="+mn-lt"/>
              </a:rPr>
              <a:t>u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 to the appropriate power (recall that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 </a:t>
            </a:r>
            <a:r>
              <a:rPr lang="en-GB" sz="240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d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 = </a:t>
            </a:r>
            <a:r>
              <a:rPr lang="en-GB" sz="240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u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 </a:t>
            </a:r>
            <a:r>
              <a:rPr lang="en-GB" sz="2400" baseline="300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-1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) and multiplying the result by </a:t>
            </a:r>
            <a:r>
              <a:rPr lang="en-GB" sz="240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S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.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Next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we compute the corresponding value of the option at each leaf,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 </a:t>
            </a:r>
            <a:r>
              <a:rPr lang="en-GB" sz="2400" i="1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V</a:t>
            </a:r>
            <a:r>
              <a:rPr lang="en-GB" sz="2400" i="1" baseline="-250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 . On the expiration date, a call option is worthless if </a:t>
            </a:r>
            <a:r>
              <a:rPr lang="en-GB" sz="240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S</a:t>
            </a:r>
            <a:r>
              <a:rPr lang="en-GB" sz="2400" i="1" baseline="-250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 &gt; </a:t>
            </a:r>
            <a:r>
              <a:rPr lang="en-GB" sz="240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X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; otherwise, it has a value of </a:t>
            </a:r>
            <a:r>
              <a:rPr lang="en-GB" sz="240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X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 - </a:t>
            </a:r>
            <a:r>
              <a:rPr lang="en-GB" sz="240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S</a:t>
            </a:r>
            <a:r>
              <a:rPr lang="en-GB" sz="2400" i="1" baseline="-250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 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. The computation is similar for put options.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Using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these initial values, we can then calculate the option value for each node at the previous time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step.</a:t>
            </a:r>
          </a:p>
        </p:txBody>
      </p:sp>
    </p:spTree>
    <p:extLst>
      <p:ext uri="{BB962C8B-B14F-4D97-AF65-F5344CB8AC3E}">
        <p14:creationId xmlns:p14="http://schemas.microsoft.com/office/powerpoint/2010/main" val="23495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Binomial Example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5632311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We do so by computing the expected future value of the option using the "probability" of an upward movement, </a:t>
            </a:r>
            <a:r>
              <a:rPr lang="en-GB" sz="2400" i="1" dirty="0">
                <a:solidFill>
                  <a:schemeClr val="bg1"/>
                </a:solidFill>
                <a:cs typeface="Courier New" panose="02070309020205020404" pitchFamily="49" charset="0"/>
              </a:rPr>
              <a:t>Pu</a:t>
            </a:r>
            <a:r>
              <a:rPr lang="en-GB" sz="2400" dirty="0">
                <a:solidFill>
                  <a:schemeClr val="bg1"/>
                </a:solidFill>
              </a:rPr>
              <a:t>, and the option values associated with the nodes in the "up" and "down" directions, </a:t>
            </a:r>
            <a:r>
              <a:rPr lang="en-GB" sz="2400" i="1" dirty="0" err="1">
                <a:solidFill>
                  <a:schemeClr val="bg1"/>
                </a:solidFill>
                <a:cs typeface="Courier New" panose="02070309020205020404" pitchFamily="49" charset="0"/>
              </a:rPr>
              <a:t>V</a:t>
            </a:r>
            <a:r>
              <a:rPr lang="en-GB" sz="2400" i="1" baseline="-25000" dirty="0" err="1">
                <a:solidFill>
                  <a:schemeClr val="bg1"/>
                </a:solidFill>
                <a:cs typeface="Courier New" panose="02070309020205020404" pitchFamily="49" charset="0"/>
              </a:rPr>
              <a:t>i,up</a:t>
            </a:r>
            <a:r>
              <a:rPr lang="en-GB" sz="2400" dirty="0">
                <a:solidFill>
                  <a:schemeClr val="bg1"/>
                </a:solidFill>
              </a:rPr>
              <a:t> and </a:t>
            </a:r>
            <a:r>
              <a:rPr lang="en-GB" sz="2400" i="1" dirty="0" err="1">
                <a:solidFill>
                  <a:schemeClr val="bg1"/>
                </a:solidFill>
                <a:cs typeface="Courier New" panose="02070309020205020404" pitchFamily="49" charset="0"/>
              </a:rPr>
              <a:t>V</a:t>
            </a:r>
            <a:r>
              <a:rPr lang="en-GB" sz="2400" i="1" baseline="-25000" dirty="0" err="1">
                <a:solidFill>
                  <a:schemeClr val="bg1"/>
                </a:solidFill>
                <a:cs typeface="Courier New" panose="02070309020205020404" pitchFamily="49" charset="0"/>
              </a:rPr>
              <a:t>i,down</a:t>
            </a:r>
            <a:r>
              <a:rPr lang="en-GB" sz="2400" dirty="0">
                <a:solidFill>
                  <a:schemeClr val="bg1"/>
                </a:solidFill>
              </a:rPr>
              <a:t> . We then discount this future expected value by </a:t>
            </a:r>
            <a:r>
              <a:rPr lang="en-GB" sz="2400" i="1" dirty="0">
                <a:solidFill>
                  <a:schemeClr val="bg1"/>
                </a:solidFill>
              </a:rPr>
              <a:t>e</a:t>
            </a:r>
            <a:r>
              <a:rPr lang="en-GB" sz="2400" i="1" baseline="30000" dirty="0">
                <a:solidFill>
                  <a:schemeClr val="bg1"/>
                </a:solidFill>
              </a:rPr>
              <a:t>-r </a:t>
            </a:r>
            <a:r>
              <a:rPr lang="en-GB" sz="2400" i="1" baseline="30000" dirty="0" err="1">
                <a:solidFill>
                  <a:schemeClr val="bg1"/>
                </a:solidFill>
              </a:rPr>
              <a:t>dt</a:t>
            </a:r>
            <a:r>
              <a:rPr lang="en-GB" sz="2400" dirty="0">
                <a:solidFill>
                  <a:schemeClr val="bg1"/>
                </a:solidFill>
              </a:rPr>
              <a:t> to arrive at the option value corresponding to the </a:t>
            </a:r>
            <a:r>
              <a:rPr lang="en-GB" sz="2400" dirty="0" smtClean="0">
                <a:solidFill>
                  <a:schemeClr val="bg1"/>
                </a:solidFill>
              </a:rPr>
              <a:t>node: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0" dirty="0">
              <a:solidFill>
                <a:schemeClr val="bg1"/>
              </a:solidFill>
            </a:endParaRPr>
          </a:p>
          <a:p>
            <a:endParaRPr lang="en-GB" sz="2400" b="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40" y="4221088"/>
            <a:ext cx="6432881" cy="952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38" y="5419218"/>
            <a:ext cx="6483683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Binomial Example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46166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8" y="1331640"/>
            <a:ext cx="7521134" cy="44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</a:t>
            </a:r>
            <a:r>
              <a:rPr lang="en-GB" dirty="0" smtClean="0">
                <a:solidFill>
                  <a:schemeClr val="bg1"/>
                </a:solidFill>
              </a:rPr>
              <a:t>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40011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4220" y="353671"/>
            <a:ext cx="7792227" cy="649408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americanPut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(T, S, K, r, sigma, q,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T... expiration 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S... stock price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K... strike price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q... dividend yield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n... height of the binomial tree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T /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 :=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(sigma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 := (up*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(-q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(-r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/ (up^2 - 1);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 :=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(-r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V0;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initial values at time 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:= K - S * up^(2*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n);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:=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move to earlier times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 := n-1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 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binomial 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:= V0 * V[i+1] + V1 * V[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exercise 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exercise := K - S * up^(2*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j);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exercise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:= exercise;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americanPut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V[0]; 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3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5632311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However, some options including American options are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not that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easily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price able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with MC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For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lower-dimensional processes (i.e. options depending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on one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or two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underlying),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MC methods are typically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less efficient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than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differential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equation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MC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methods can be wasteful if many unnecessary simulations</a:t>
            </a:r>
          </a:p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Random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number generation itself can be costly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Instead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of Monte Carlo simulations, we can just solve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Black-Scholes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equation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This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is typically more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efficient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than Monte Carlo if the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number of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processes is less than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3</a:t>
            </a: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27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</a:t>
            </a:r>
            <a:r>
              <a:rPr lang="en-GB" dirty="0" smtClean="0">
                <a:solidFill>
                  <a:schemeClr val="bg1"/>
                </a:solidFill>
              </a:rPr>
              <a:t>Carlo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5570756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As none of the paths “care” about any of the others, this is an </a:t>
            </a:r>
            <a:r>
              <a:rPr lang="en-GB" i="1" dirty="0" smtClean="0">
                <a:solidFill>
                  <a:schemeClr val="bg1"/>
                </a:solidFill>
                <a:latin typeface="+mn-lt"/>
              </a:rPr>
              <a:t>embarrassingly parallelizable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We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can therefore generate each path in parallel and have no concern whatsoever for shared memory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Task-based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parallelism using std::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future and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std::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async is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a no-nonsense and fairly straightforward solution in C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++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Less error-prone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Can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actually be more efficient (Meyers:  Effective Modern C++)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38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</a:t>
            </a:r>
            <a:r>
              <a:rPr lang="en-GB" dirty="0" smtClean="0">
                <a:solidFill>
                  <a:schemeClr val="bg1"/>
                </a:solidFill>
              </a:rPr>
              <a:t>Carlo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875" y="1030144"/>
            <a:ext cx="7772400" cy="553997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MCEuroOptPricer::computePriceAsync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_(){</a:t>
            </a: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EquityPriceGenerator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epg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(spot_, numTimeSteps_, timeToExpiry_, riskFreeRate_, volatility_);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generateSeeds_();</a:t>
            </a:r>
          </a:p>
          <a:p>
            <a:pPr lvl="1"/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realVector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std::future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&lt;realVector&gt; &gt; futures;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futures.reserve(numScenarios_);</a:t>
            </a:r>
          </a:p>
          <a:p>
            <a:pPr lvl="1"/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seed : seeds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_){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futures.push_back(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::async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epg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seed));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realVector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discountedPayoffs;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discountedPayoffs.reserve(numScenarios_);</a:t>
            </a:r>
          </a:p>
          <a:p>
            <a:pPr lvl="1"/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future : futures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terminalPrice = future.get().back();</a:t>
            </a:r>
          </a:p>
          <a:p>
            <a:pPr lvl="1"/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payoff = payoff_(terminalPrice);</a:t>
            </a:r>
          </a:p>
          <a:p>
            <a:pPr lvl="1"/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discountedPayoffs.push_back(</a:t>
            </a:r>
            <a:r>
              <a:rPr lang="en-GB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discFactor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payoff);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numScens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&gt;(numScenarios_);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price_ = quantity_ * (1.0 / numScens) *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std::accumulate(discountedPayoffs.begin(), discountedPayoffs.end(), 0.0);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148064" y="6309320"/>
            <a:ext cx="3892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hlinkClick r:id="rId3"/>
              </a:rPr>
              <a:t>leveraging_modern_cpp_in_quantitative_finance__daniel_hanson__cppcon_2019.pdf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5632311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n-lt"/>
              </a:rPr>
              <a:t>As we have seen Monte Carlo simulation is a flexible and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powerful numerical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method to value financial derivatives of any kind.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n-lt"/>
              </a:rPr>
              <a:t>However being a forward evolving technique, it is per se not suited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to address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the valuation of American or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options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which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are valued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in general by backwards induction.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  <a:latin typeface="+mn-lt"/>
              </a:rPr>
              <a:t>Longstaff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 and Schwartz provide a numerically efficient method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to resolve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this problem by what they call Least-Squares Monte Carlo.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n-lt"/>
              </a:rPr>
              <a:t>The problem with Monte Carlo is that the decision to exercise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an American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option or not is dependent on the continuation value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2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LSM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5632311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Consider a simulation with 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+ 1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points in time and 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paths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n-lt"/>
              </a:rPr>
              <a:t>Given a simulated index level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</a:t>
            </a:r>
            <a:r>
              <a:rPr lang="en-GB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400" baseline="-25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t,i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,t 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∈ {0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,..., 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T}, i ∈ {1, ..., I }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what is 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continuation value </a:t>
            </a:r>
            <a:r>
              <a:rPr lang="en-GB" sz="24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  <a:r>
              <a:rPr lang="en-GB" sz="2400" baseline="-25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t,i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GB" sz="24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</a:t>
            </a:r>
            <a:r>
              <a:rPr lang="en-GB" sz="2400" baseline="-25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t,i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i.e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. the expected payoff of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not exercising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the option?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n-lt"/>
              </a:rPr>
              <a:t>The approach of </a:t>
            </a:r>
            <a:r>
              <a:rPr lang="en-GB" sz="2400" dirty="0" err="1">
                <a:solidFill>
                  <a:schemeClr val="bg1"/>
                </a:solidFill>
                <a:latin typeface="+mn-lt"/>
              </a:rPr>
              <a:t>Longstaff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-Schwartz approximates continuation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values for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American options in the backwards steps by an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ordinary least-squares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n-lt"/>
              </a:rPr>
              <a:t>Equipped with such approximations, the option is exercised if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approximate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continuation value is lower than the value of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immediate exercise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. Otherwise it is not exercised. </a:t>
            </a:r>
          </a:p>
        </p:txBody>
      </p:sp>
    </p:spTree>
    <p:extLst>
      <p:ext uri="{BB962C8B-B14F-4D97-AF65-F5344CB8AC3E}">
        <p14:creationId xmlns:p14="http://schemas.microsoft.com/office/powerpoint/2010/main" val="36891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83099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an option with 6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time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steps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3" y="1955741"/>
            <a:ext cx="6693244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Class Diagrams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331640"/>
            <a:ext cx="85719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Denotes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inheritance between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Can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view as “is-a”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Represented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by line ending in (open) triangle</a:t>
            </a: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24944"/>
            <a:ext cx="8274475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46166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Consider a  single time step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6" y="1844824"/>
            <a:ext cx="6775798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126188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b="0" dirty="0">
                <a:solidFill>
                  <a:schemeClr val="bg1"/>
                </a:solidFill>
                <a:latin typeface="+mn-lt"/>
              </a:rPr>
              <a:t>Consider a 3-year put option where the initial asset price is 1.00</a:t>
            </a:r>
            <a:r>
              <a:rPr lang="en-GB" sz="2400" b="0" dirty="0" smtClean="0">
                <a:solidFill>
                  <a:schemeClr val="bg1"/>
                </a:solidFill>
                <a:latin typeface="+mn-lt"/>
              </a:rPr>
              <a:t>,  </a:t>
            </a:r>
            <a:r>
              <a:rPr lang="en-GB" sz="2400" b="0" dirty="0">
                <a:solidFill>
                  <a:schemeClr val="bg1"/>
                </a:solidFill>
                <a:latin typeface="+mn-lt"/>
              </a:rPr>
              <a:t>the strike price is 1.10, the risk-free rate is 6%, and there is no </a:t>
            </a:r>
            <a:r>
              <a:rPr lang="en-GB" sz="2400" b="0" dirty="0" smtClean="0">
                <a:solidFill>
                  <a:schemeClr val="bg1"/>
                </a:solidFill>
                <a:latin typeface="+mn-lt"/>
              </a:rPr>
              <a:t>income</a:t>
            </a:r>
            <a:r>
              <a:rPr lang="en-GB" sz="2400" b="0" dirty="0" smtClean="0">
                <a:solidFill>
                  <a:schemeClr val="bg1"/>
                </a:solidFill>
                <a:latin typeface="+mn-lt"/>
              </a:rPr>
              <a:t>.</a:t>
            </a:r>
            <a:r>
              <a:rPr lang="en-GB" b="0" dirty="0">
                <a:solidFill>
                  <a:schemeClr val="bg1"/>
                </a:solidFill>
                <a:latin typeface="+mn-lt"/>
              </a:rPr>
              <a:t> </a:t>
            </a:r>
            <a:endParaRPr lang="en-GB" sz="2400" b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52243"/>
              </p:ext>
            </p:extLst>
          </p:nvPr>
        </p:nvGraphicFramePr>
        <p:xfrm>
          <a:off x="2103142" y="2386628"/>
          <a:ext cx="5159460" cy="360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92">
                  <a:extLst>
                    <a:ext uri="{9D8B030D-6E8A-4147-A177-3AD203B41FA5}">
                      <a16:colId xmlns:a16="http://schemas.microsoft.com/office/drawing/2014/main" val="2469760328"/>
                    </a:ext>
                  </a:extLst>
                </a:gridCol>
                <a:gridCol w="1031892">
                  <a:extLst>
                    <a:ext uri="{9D8B030D-6E8A-4147-A177-3AD203B41FA5}">
                      <a16:colId xmlns:a16="http://schemas.microsoft.com/office/drawing/2014/main" val="5178425"/>
                    </a:ext>
                  </a:extLst>
                </a:gridCol>
                <a:gridCol w="1031892">
                  <a:extLst>
                    <a:ext uri="{9D8B030D-6E8A-4147-A177-3AD203B41FA5}">
                      <a16:colId xmlns:a16="http://schemas.microsoft.com/office/drawing/2014/main" val="986769927"/>
                    </a:ext>
                  </a:extLst>
                </a:gridCol>
                <a:gridCol w="1031892">
                  <a:extLst>
                    <a:ext uri="{9D8B030D-6E8A-4147-A177-3AD203B41FA5}">
                      <a16:colId xmlns:a16="http://schemas.microsoft.com/office/drawing/2014/main" val="3158179532"/>
                    </a:ext>
                  </a:extLst>
                </a:gridCol>
                <a:gridCol w="1031892">
                  <a:extLst>
                    <a:ext uri="{9D8B030D-6E8A-4147-A177-3AD203B41FA5}">
                      <a16:colId xmlns:a16="http://schemas.microsoft.com/office/drawing/2014/main" val="3086792791"/>
                    </a:ext>
                  </a:extLst>
                </a:gridCol>
              </a:tblGrid>
              <a:tr h="16782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</a:t>
                      </a:r>
                      <a:r>
                        <a:rPr lang="en-GB" b="1" dirty="0" smtClean="0"/>
                        <a:t>1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20788"/>
                  </a:ext>
                </a:extLst>
              </a:tr>
              <a:tr h="41234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1.08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1.34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2484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465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964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3560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72361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1985"/>
                  </a:ext>
                </a:extLst>
              </a:tr>
              <a:tr h="42112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8680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9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415498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Our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objective is to solve for the stopping rule that maximizes the value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of 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option at each point along each path.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algn="just"/>
            <a:r>
              <a:rPr lang="en-GB" sz="2400" dirty="0" smtClean="0">
                <a:solidFill>
                  <a:schemeClr val="bg1"/>
                </a:solidFill>
                <a:latin typeface="+mn-lt"/>
              </a:rPr>
              <a:t>Since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the algorithm is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recursive,</a:t>
            </a:r>
          </a:p>
          <a:p>
            <a:pPr algn="just"/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we first need to compute a number of intermediate matrices.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Conditional on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not exercising the option before the final expiration date at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time 3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, the cash flows realized by the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option holder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from following the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optimal strategy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at time 3 are given below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42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24867" y="1100807"/>
            <a:ext cx="8571994" cy="83099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3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year Option:                               </a:t>
            </a:r>
            <a:r>
              <a:rPr lang="en-GB" sz="2400" dirty="0" smtClean="0">
                <a:solidFill>
                  <a:schemeClr val="bg1"/>
                </a:solidFill>
              </a:rPr>
              <a:t>Cash </a:t>
            </a:r>
            <a:r>
              <a:rPr lang="en-GB" sz="2400" dirty="0">
                <a:solidFill>
                  <a:schemeClr val="bg1"/>
                </a:solidFill>
              </a:rPr>
              <a:t>Price from 1.10  </a:t>
            </a:r>
          </a:p>
          <a:p>
            <a:endParaRPr lang="en-GB" sz="2400" dirty="0" smtClean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06907"/>
              </p:ext>
            </p:extLst>
          </p:nvPr>
        </p:nvGraphicFramePr>
        <p:xfrm>
          <a:off x="324867" y="1562472"/>
          <a:ext cx="3456384" cy="354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46976032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8676992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581795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86792791"/>
                    </a:ext>
                  </a:extLst>
                </a:gridCol>
              </a:tblGrid>
              <a:tr h="16782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</a:t>
                      </a:r>
                      <a:r>
                        <a:rPr lang="en-GB" b="1" dirty="0" smtClean="0"/>
                        <a:t>1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20788"/>
                  </a:ext>
                </a:extLst>
              </a:tr>
              <a:tr h="41234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1.34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2484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465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964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3560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72361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1985"/>
                  </a:ext>
                </a:extLst>
              </a:tr>
              <a:tr h="124646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8680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46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28133"/>
              </p:ext>
            </p:extLst>
          </p:nvPr>
        </p:nvGraphicFramePr>
        <p:xfrm>
          <a:off x="4716016" y="1562472"/>
          <a:ext cx="3456384" cy="354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46976032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8676992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581795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86792791"/>
                    </a:ext>
                  </a:extLst>
                </a:gridCol>
              </a:tblGrid>
              <a:tr h="16782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</a:t>
                      </a:r>
                      <a:r>
                        <a:rPr lang="en-GB" b="1" dirty="0" smtClean="0"/>
                        <a:t>1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20788"/>
                  </a:ext>
                </a:extLst>
              </a:tr>
              <a:tr h="41234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2484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465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0.07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964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0.18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3560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72361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1985"/>
                  </a:ext>
                </a:extLst>
              </a:tr>
              <a:tr h="124646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0.09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8680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6001643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Based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on the previous continuation values and 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, we fit a model of the </a:t>
            </a:r>
            <a:r>
              <a:rPr lang="en-GB" sz="2400">
                <a:solidFill>
                  <a:schemeClr val="bg1"/>
                </a:solidFill>
                <a:latin typeface="+mn-lt"/>
              </a:rPr>
              <a:t>form </a:t>
            </a:r>
            <a:endParaRPr lang="en-GB" sz="2400" smtClean="0">
              <a:solidFill>
                <a:schemeClr val="bg1"/>
              </a:solidFill>
              <a:latin typeface="+mn-lt"/>
            </a:endParaRPr>
          </a:p>
          <a:p>
            <a:endParaRPr lang="en-GB" sz="2400" smtClean="0">
              <a:solidFill>
                <a:schemeClr val="bg1"/>
              </a:solidFill>
              <a:latin typeface="+mn-lt"/>
            </a:endParaRPr>
          </a:p>
          <a:p>
            <a:r>
              <a:rPr lang="en-GB" sz="2400" smtClean="0">
                <a:solidFill>
                  <a:schemeClr val="bg1"/>
                </a:solidFill>
                <a:latin typeface="+mn-lt"/>
              </a:rPr>
              <a:t>                              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=a+bS+cS</a:t>
            </a:r>
            <a:r>
              <a:rPr lang="en-GB" sz="2400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GB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  We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get a best fit relation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endParaRPr lang="en-GB" sz="24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                       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=-1.070+2.983 S-1.813 S</a:t>
            </a:r>
            <a:r>
              <a:rPr lang="en-GB" sz="2400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for 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continuation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value 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.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This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defines the early exercise decision at 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t=2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. We carry out a similar analysis at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t=1.</a:t>
            </a:r>
            <a:endParaRPr lang="en-GB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In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practice more complex functional forms can be used for the continuation value and many more paths are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sampled</a:t>
            </a:r>
          </a:p>
        </p:txBody>
      </p:sp>
    </p:spTree>
    <p:extLst>
      <p:ext uri="{BB962C8B-B14F-4D97-AF65-F5344CB8AC3E}">
        <p14:creationId xmlns:p14="http://schemas.microsoft.com/office/powerpoint/2010/main" val="30520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437042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We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work back from the end using a least squares approach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to calculate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the continuation value at each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Consider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year 2. The option is in the money for five paths for paths 1, 3, 4, 6,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7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+mn-lt"/>
              </a:rPr>
              <a:t>Let X denote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the stock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prices at time 2 for these five paths and Y denote the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corresponding discounted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cash flows received at time 3 if the put is not exercised at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time 2.</a:t>
            </a:r>
            <a:endParaRPr lang="en-GB" sz="2000" baseline="30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These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give observations on S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of: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1.08, 1.07, 0.97, 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0.77, 0.84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The continuation values are </a:t>
            </a:r>
            <a:endParaRPr lang="en-GB" sz="2000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0.00, 0.07e</a:t>
            </a:r>
            <a:r>
              <a:rPr lang="en-GB" sz="1800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-0.06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0.18e</a:t>
            </a:r>
            <a:r>
              <a:rPr lang="en-GB" sz="1800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-0.06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0.20e</a:t>
            </a:r>
            <a:r>
              <a:rPr lang="en-GB" sz="1800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-0.06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0.09e</a:t>
            </a:r>
            <a:r>
              <a:rPr lang="en-GB" sz="1800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-0.06</a:t>
            </a:r>
            <a:endParaRPr lang="en-GB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6056" y="6454408"/>
            <a:ext cx="3892813" cy="28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GB" sz="1200" dirty="0" smtClean="0">
                <a:solidFill>
                  <a:schemeClr val="bg1"/>
                </a:solidFill>
                <a:hlinkClick r:id="rId3"/>
              </a:rPr>
              <a:t>en.wikipedia.org/wiki/Linear_regression</a:t>
            </a:r>
            <a:r>
              <a:rPr lang="en-GB" sz="12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7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83099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Exercise Year 2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Cash Price from 1.10                       Regression t =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72879"/>
              </p:ext>
            </p:extLst>
          </p:nvPr>
        </p:nvGraphicFramePr>
        <p:xfrm>
          <a:off x="179512" y="1955741"/>
          <a:ext cx="3456384" cy="354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46976032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8676992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581795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86792791"/>
                    </a:ext>
                  </a:extLst>
                </a:gridCol>
              </a:tblGrid>
              <a:tr h="16782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</a:t>
                      </a:r>
                      <a:r>
                        <a:rPr lang="en-GB" b="1" dirty="0" smtClean="0"/>
                        <a:t>1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20788"/>
                  </a:ext>
                </a:extLst>
              </a:tr>
              <a:tr h="41234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2484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465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0.07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964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0.18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3560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72361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1985"/>
                  </a:ext>
                </a:extLst>
              </a:tr>
              <a:tr h="124646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0.09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8680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46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6666"/>
              </p:ext>
            </p:extLst>
          </p:nvPr>
        </p:nvGraphicFramePr>
        <p:xfrm>
          <a:off x="4860032" y="1946282"/>
          <a:ext cx="4036829" cy="354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66">
                  <a:extLst>
                    <a:ext uri="{9D8B030D-6E8A-4147-A177-3AD203B41FA5}">
                      <a16:colId xmlns:a16="http://schemas.microsoft.com/office/drawing/2014/main" val="2469760328"/>
                    </a:ext>
                  </a:extLst>
                </a:gridCol>
                <a:gridCol w="1890154">
                  <a:extLst>
                    <a:ext uri="{9D8B030D-6E8A-4147-A177-3AD203B41FA5}">
                      <a16:colId xmlns:a16="http://schemas.microsoft.com/office/drawing/2014/main" val="5178425"/>
                    </a:ext>
                  </a:extLst>
                </a:gridCol>
                <a:gridCol w="1156509">
                  <a:extLst>
                    <a:ext uri="{9D8B030D-6E8A-4147-A177-3AD203B41FA5}">
                      <a16:colId xmlns:a16="http://schemas.microsoft.com/office/drawing/2014/main" val="986769927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 smtClean="0"/>
                        <a:t>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X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20788"/>
                  </a:ext>
                </a:extLst>
              </a:tr>
              <a:tr h="408047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0.00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2484"/>
                  </a:ext>
                </a:extLst>
              </a:tr>
              <a:tr h="396496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465"/>
                  </a:ext>
                </a:extLst>
              </a:tr>
              <a:tr h="396496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0.07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 1.07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9649"/>
                  </a:ext>
                </a:extLst>
              </a:tr>
              <a:tr h="396496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0.18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 0.97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3560"/>
                  </a:ext>
                </a:extLst>
              </a:tr>
              <a:tr h="396496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72361"/>
                  </a:ext>
                </a:extLst>
              </a:tr>
              <a:tr h="396496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0.20 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 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198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0.09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 0.84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86809"/>
                  </a:ext>
                </a:extLst>
              </a:tr>
              <a:tr h="396496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3785652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We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work back from the end using a least squares approach to calculate the continuation value at each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Consider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year 2.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option is in the money for five paths for paths 1, 3, 4, 6, 7.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These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give observations on S of 1.08, 1.07, 0.97, 0.77, and 0.84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The continuation values are 0.00, 0.07e-0.06, 0.18e-0.06, 0.20e-0.06, and 0.09e-0.06</a:t>
            </a:r>
          </a:p>
        </p:txBody>
      </p:sp>
    </p:spTree>
    <p:extLst>
      <p:ext uri="{BB962C8B-B14F-4D97-AF65-F5344CB8AC3E}">
        <p14:creationId xmlns:p14="http://schemas.microsoft.com/office/powerpoint/2010/main" val="28430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46166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Regression t </a:t>
            </a:r>
            <a:r>
              <a:rPr lang="en-GB" sz="2400" smtClean="0">
                <a:solidFill>
                  <a:schemeClr val="bg1"/>
                </a:solidFill>
                <a:latin typeface="+mn-lt"/>
              </a:rPr>
              <a:t>= 2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93609"/>
              </p:ext>
            </p:extLst>
          </p:nvPr>
        </p:nvGraphicFramePr>
        <p:xfrm>
          <a:off x="396876" y="1700808"/>
          <a:ext cx="8351588" cy="378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91">
                  <a:extLst>
                    <a:ext uri="{9D8B030D-6E8A-4147-A177-3AD203B41FA5}">
                      <a16:colId xmlns:a16="http://schemas.microsoft.com/office/drawing/2014/main" val="2469760328"/>
                    </a:ext>
                  </a:extLst>
                </a:gridCol>
                <a:gridCol w="1743273">
                  <a:extLst>
                    <a:ext uri="{9D8B030D-6E8A-4147-A177-3AD203B41FA5}">
                      <a16:colId xmlns:a16="http://schemas.microsoft.com/office/drawing/2014/main" val="5178425"/>
                    </a:ext>
                  </a:extLst>
                </a:gridCol>
                <a:gridCol w="1308086">
                  <a:extLst>
                    <a:ext uri="{9D8B030D-6E8A-4147-A177-3AD203B41FA5}">
                      <a16:colId xmlns:a16="http://schemas.microsoft.com/office/drawing/2014/main" val="986769927"/>
                    </a:ext>
                  </a:extLst>
                </a:gridCol>
                <a:gridCol w="2154269">
                  <a:extLst>
                    <a:ext uri="{9D8B030D-6E8A-4147-A177-3AD203B41FA5}">
                      <a16:colId xmlns:a16="http://schemas.microsoft.com/office/drawing/2014/main" val="3542211727"/>
                    </a:ext>
                  </a:extLst>
                </a:gridCol>
                <a:gridCol w="2154269">
                  <a:extLst>
                    <a:ext uri="{9D8B030D-6E8A-4147-A177-3AD203B41FA5}">
                      <a16:colId xmlns:a16="http://schemas.microsoft.com/office/drawing/2014/main" val="1498469951"/>
                    </a:ext>
                  </a:extLst>
                </a:gridCol>
              </a:tblGrid>
              <a:tr h="16782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 smtClean="0"/>
                        <a:t>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X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Exercise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Continuation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20788"/>
                  </a:ext>
                </a:extLst>
              </a:tr>
              <a:tr h="41234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0.00  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1.08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0.02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0.0369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2484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465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0.07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1.07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0.03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0.461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964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0.18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0.97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0.13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0.1176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3560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72361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0.20 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0.33 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0.1520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1985"/>
                  </a:ext>
                </a:extLst>
              </a:tr>
              <a:tr h="124646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0.09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0.84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0.26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0.1565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8680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46166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Regression t =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35610"/>
              </p:ext>
            </p:extLst>
          </p:nvPr>
        </p:nvGraphicFramePr>
        <p:xfrm>
          <a:off x="396876" y="1700808"/>
          <a:ext cx="8351588" cy="378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91">
                  <a:extLst>
                    <a:ext uri="{9D8B030D-6E8A-4147-A177-3AD203B41FA5}">
                      <a16:colId xmlns:a16="http://schemas.microsoft.com/office/drawing/2014/main" val="2469760328"/>
                    </a:ext>
                  </a:extLst>
                </a:gridCol>
                <a:gridCol w="1743273">
                  <a:extLst>
                    <a:ext uri="{9D8B030D-6E8A-4147-A177-3AD203B41FA5}">
                      <a16:colId xmlns:a16="http://schemas.microsoft.com/office/drawing/2014/main" val="5178425"/>
                    </a:ext>
                  </a:extLst>
                </a:gridCol>
                <a:gridCol w="1308086">
                  <a:extLst>
                    <a:ext uri="{9D8B030D-6E8A-4147-A177-3AD203B41FA5}">
                      <a16:colId xmlns:a16="http://schemas.microsoft.com/office/drawing/2014/main" val="986769927"/>
                    </a:ext>
                  </a:extLst>
                </a:gridCol>
                <a:gridCol w="2154269">
                  <a:extLst>
                    <a:ext uri="{9D8B030D-6E8A-4147-A177-3AD203B41FA5}">
                      <a16:colId xmlns:a16="http://schemas.microsoft.com/office/drawing/2014/main" val="3542211727"/>
                    </a:ext>
                  </a:extLst>
                </a:gridCol>
                <a:gridCol w="2154269">
                  <a:extLst>
                    <a:ext uri="{9D8B030D-6E8A-4147-A177-3AD203B41FA5}">
                      <a16:colId xmlns:a16="http://schemas.microsoft.com/office/drawing/2014/main" val="1498469951"/>
                    </a:ext>
                  </a:extLst>
                </a:gridCol>
              </a:tblGrid>
              <a:tr h="167821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 smtClean="0"/>
                        <a:t>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X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Exercise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Continuation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20788"/>
                  </a:ext>
                </a:extLst>
              </a:tr>
              <a:tr h="41234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0.00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1.09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0.01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0.0139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2484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465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964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*0.13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0.93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0.17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0.1092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3560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72361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0.33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0.34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0.2866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1985"/>
                  </a:ext>
                </a:extLst>
              </a:tr>
              <a:tr h="124646">
                <a:tc>
                  <a:txBody>
                    <a:bodyPr/>
                    <a:lstStyle/>
                    <a:p>
                      <a:pPr algn="ctr"/>
                      <a:r>
                        <a:rPr lang="en-GB" b="1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0.26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0.92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0.18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0.1175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86809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0.94176 * 0.00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0.88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0.22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0.1533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OOP Class 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88024" y="5949280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https://www.visual-paradigm.com/guide/uml-unified-modeling-language/uml-class-diagram-tutorial</a:t>
            </a:r>
            <a:r>
              <a:rPr lang="en-GB" sz="1200" dirty="0" smtClean="0">
                <a:hlinkClick r:id="rId2"/>
              </a:rPr>
              <a:t>/</a:t>
            </a:r>
            <a:endParaRPr lang="en-GB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31640"/>
            <a:ext cx="6236020" cy="202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1" y="3644112"/>
            <a:ext cx="6553537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46166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Final Table for  Cash Flow Matrix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82775"/>
              </p:ext>
            </p:extLst>
          </p:nvPr>
        </p:nvGraphicFramePr>
        <p:xfrm>
          <a:off x="755576" y="1772816"/>
          <a:ext cx="39841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697603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67699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581795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6792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</a:t>
                      </a:r>
                      <a:r>
                        <a:rPr lang="en-GB" b="1" dirty="0" smtClean="0"/>
                        <a:t>1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2</a:t>
                      </a:r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/>
                        <a:t>t </a:t>
                      </a:r>
                      <a:r>
                        <a:rPr lang="en-GB" b="1" dirty="0" smtClean="0"/>
                        <a:t>= 3</a:t>
                      </a:r>
                    </a:p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2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0.07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0.17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7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0.34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0.18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8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0.22</a:t>
                      </a:r>
                      <a:endParaRPr lang="en-GB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70C0"/>
                          </a:solidFill>
                        </a:rPr>
                        <a:t>0.00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6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96875" y="1124744"/>
                <a:ext cx="8571994" cy="2459456"/>
              </a:xfrm>
              <a:prstGeom prst="rect">
                <a:avLst/>
              </a:prstGeom>
              <a:solidFill>
                <a:srgbClr val="FFFFFE"/>
              </a:solid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solidFill>
                      <a:schemeClr val="bg1"/>
                    </a:solidFill>
                    <a:latin typeface="+mn-lt"/>
                  </a:rPr>
                  <a:t>Determined by discounting each cash flow back to time zero at the risk-free rate and calculating the mean</a:t>
                </a:r>
              </a:p>
              <a:p>
                <a:r>
                  <a:rPr lang="en-GB" sz="2000" dirty="0" smtClean="0">
                    <a:solidFill>
                      <a:schemeClr val="bg1"/>
                    </a:solidFill>
                    <a:latin typeface="+mn-lt"/>
                  </a:rPr>
                  <a:t> </a:t>
                </a:r>
                <a:endParaRPr lang="en-GB" sz="2000" dirty="0">
                  <a:solidFill>
                    <a:schemeClr val="bg1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𝟖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𝟎</m:t>
                          </m:r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𝟎𝟕</m:t>
                          </m:r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𝟎</m:t>
                              </m:r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.</m:t>
                              </m:r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𝟎𝟔</m:t>
                              </m:r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∗</m:t>
                              </m:r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𝟎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𝟏𝟖</m:t>
                          </m:r>
                          <m:sSup>
                            <m:s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𝟎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.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𝟎𝟔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∗</m:t>
                              </m:r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𝟎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𝟐𝟎</m:t>
                          </m:r>
                          <m:sSup>
                            <m:s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𝟎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.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𝟎𝟔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∗</m:t>
                              </m:r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𝟎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𝟎</m:t>
                          </m:r>
                          <m:r>
                            <a:rPr lang="en-GB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𝟗</m:t>
                          </m:r>
                          <m:sSup>
                            <m:s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𝟎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.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𝟎𝟔</m:t>
                              </m:r>
                              <m:r>
                                <a:rPr lang="en-GB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∗</m:t>
                              </m:r>
                              <m:r>
                                <a:rPr lang="en-GB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GB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𝟎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GB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𝟏𝟏𝟒𝟒</m:t>
                      </m:r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 smtClean="0">
                  <a:solidFill>
                    <a:schemeClr val="bg1"/>
                  </a:solidFill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solidFill>
                      <a:schemeClr val="bg1"/>
                    </a:solidFill>
                    <a:latin typeface="+mn-lt"/>
                  </a:rPr>
                  <a:t>Therefore</a:t>
                </a:r>
                <a:r>
                  <a:rPr lang="en-GB" sz="2000" dirty="0">
                    <a:solidFill>
                      <a:schemeClr val="bg1"/>
                    </a:solidFill>
                    <a:latin typeface="+mn-lt"/>
                  </a:rPr>
                  <a:t>, Because the result is greater than 0.10, it is not optimal to exercise the option immediately</a:t>
                </a:r>
                <a:r>
                  <a:rPr lang="en-GB" sz="2000" dirty="0" smtClean="0">
                    <a:solidFill>
                      <a:schemeClr val="bg1"/>
                    </a:solidFill>
                    <a:latin typeface="+mn-lt"/>
                  </a:rPr>
                  <a:t>.</a:t>
                </a:r>
                <a:r>
                  <a:rPr lang="en-GB" sz="2000" dirty="0" smtClean="0">
                    <a:solidFill>
                      <a:schemeClr val="bg1"/>
                    </a:solidFill>
                    <a:latin typeface="+mn-lt"/>
                  </a:rPr>
                  <a:t> </a:t>
                </a:r>
                <a:endParaRPr lang="en-GB" sz="20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" y="1124744"/>
                <a:ext cx="8571994" cy="2459456"/>
              </a:xfrm>
              <a:prstGeom prst="rect">
                <a:avLst/>
              </a:prstGeom>
              <a:blipFill>
                <a:blip r:embed="rId3"/>
                <a:stretch>
                  <a:fillRect l="-640" t="-1241" r="-1494" b="-3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96869" y="558924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err="1" smtClean="0">
                <a:hlinkClick r:id="rId4"/>
              </a:rPr>
              <a:t>american</a:t>
            </a:r>
            <a:r>
              <a:rPr lang="en-GB" sz="2000" dirty="0" smtClean="0">
                <a:hlinkClick r:id="rId4"/>
              </a:rPr>
              <a:t>-option-pricing-</a:t>
            </a:r>
            <a:r>
              <a:rPr lang="en-GB" sz="2000" dirty="0" err="1" smtClean="0">
                <a:hlinkClick r:id="rId4"/>
              </a:rPr>
              <a:t>monte</a:t>
            </a:r>
            <a:r>
              <a:rPr lang="en-GB" sz="2000" dirty="0" smtClean="0">
                <a:hlinkClick r:id="rId4"/>
              </a:rPr>
              <a:t>-</a:t>
            </a:r>
            <a:r>
              <a:rPr lang="en-GB" sz="2000" dirty="0" err="1" smtClean="0">
                <a:hlinkClick r:id="rId4"/>
              </a:rPr>
              <a:t>carlo</a:t>
            </a:r>
            <a:r>
              <a:rPr lang="en-GB" sz="2000" dirty="0" smtClean="0">
                <a:hlinkClick r:id="rId4"/>
              </a:rPr>
              <a:t>-simulation</a:t>
            </a:r>
            <a:endParaRPr lang="en-GB" sz="2000" dirty="0" smtClean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42657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Monte Carlo American 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8706" y="1242918"/>
            <a:ext cx="6608737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lsmc_am_put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:]]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.!=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:]]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6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6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01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</a:t>
            </a:r>
            <a:r>
              <a:rPr lang="en-GB" dirty="0" smtClean="0">
                <a:solidFill>
                  <a:schemeClr val="bg1"/>
                </a:solidFill>
              </a:rPr>
              <a:t>- Black-Scholes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844824"/>
            <a:ext cx="8279581" cy="4824536"/>
          </a:xfrm>
          <a:solidFill>
            <a:srgbClr val="FFFFFE"/>
          </a:solidFill>
        </p:spPr>
        <p:txBody>
          <a:bodyPr/>
          <a:lstStyle/>
          <a:p>
            <a:r>
              <a:rPr lang="en-GB" b="1" dirty="0" smtClean="0"/>
              <a:t>Black-Scholes </a:t>
            </a:r>
          </a:p>
          <a:p>
            <a:pPr marL="457200" lvl="1" indent="0">
              <a:buNone/>
            </a:pPr>
            <a:r>
              <a:rPr lang="en-GB" sz="2400" b="1" dirty="0" smtClean="0"/>
              <a:t>describes </a:t>
            </a:r>
            <a:r>
              <a:rPr lang="en-GB" sz="2400" b="1" dirty="0"/>
              <a:t>how, </a:t>
            </a:r>
            <a:r>
              <a:rPr lang="en-GB" sz="2400" b="1" dirty="0" smtClean="0"/>
              <a:t>the </a:t>
            </a:r>
            <a:r>
              <a:rPr lang="en-GB" sz="2400" b="1" dirty="0"/>
              <a:t>value of an option changes as the price of the underlying asset changes. More precisely, it is a stochastic differential equation; it includes a random-walk </a:t>
            </a:r>
            <a:r>
              <a:rPr lang="en-GB" sz="2400" b="1" dirty="0" smtClean="0"/>
              <a:t>term—which models the random fluctuation of the price of the underlying asset over time—in addition to a deterministic term. This random term necessitates using slightly different mathematical tools than you'd normally use to solve differential equations; see the references for details.</a:t>
            </a:r>
          </a:p>
          <a:p>
            <a:pPr marL="457200" lvl="1" indent="0">
              <a:buNone/>
            </a:pPr>
            <a:endParaRPr lang="en-GB" sz="2400" b="1" dirty="0"/>
          </a:p>
          <a:p>
            <a:pPr marL="457200" lvl="1" indent="0">
              <a:buNone/>
            </a:pPr>
            <a:endParaRPr lang="en-GB" sz="2400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38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</a:t>
            </a:r>
            <a:r>
              <a:rPr lang="en-GB" dirty="0" smtClean="0">
                <a:solidFill>
                  <a:schemeClr val="bg1"/>
                </a:solidFill>
              </a:rPr>
              <a:t>- Black-Scholes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844824"/>
            <a:ext cx="8747125" cy="3888432"/>
          </a:xfrm>
        </p:spPr>
        <p:txBody>
          <a:bodyPr/>
          <a:lstStyle/>
          <a:p>
            <a:r>
              <a:rPr lang="en-GB" b="1" dirty="0" smtClean="0"/>
              <a:t>The </a:t>
            </a:r>
            <a:r>
              <a:rPr lang="en-GB" b="1" dirty="0"/>
              <a:t>Black-Scholes equation implies that the value of a European call option, V, may be computed as: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CND(d</a:t>
            </a:r>
            <a:r>
              <a:rPr lang="en-GB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X e</a:t>
            </a:r>
            <a:r>
              <a:rPr lang="en-GB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CND(d</a:t>
            </a:r>
            <a:r>
              <a:rPr lang="en-GB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/>
              <a:t>Where d</a:t>
            </a:r>
            <a:r>
              <a:rPr lang="en-GB" b="1" baseline="-25000" dirty="0" smtClean="0"/>
              <a:t>1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61" y="4293964"/>
            <a:ext cx="385242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</a:t>
            </a:r>
            <a:r>
              <a:rPr lang="en-GB" dirty="0" smtClean="0">
                <a:solidFill>
                  <a:schemeClr val="bg1"/>
                </a:solidFill>
              </a:rPr>
              <a:t>- Black </a:t>
            </a:r>
            <a:r>
              <a:rPr lang="en-GB" dirty="0" err="1" smtClean="0">
                <a:solidFill>
                  <a:schemeClr val="bg1"/>
                </a:solidFill>
              </a:rPr>
              <a:t>scholes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4896544"/>
          </a:xfrm>
          <a:solidFill>
            <a:srgbClr val="FFFFFE"/>
          </a:solidFill>
        </p:spPr>
        <p:txBody>
          <a:bodyPr/>
          <a:lstStyle/>
          <a:p>
            <a:r>
              <a:rPr lang="en-GB" b="1" dirty="0" smtClean="0"/>
              <a:t>d</a:t>
            </a:r>
            <a:r>
              <a:rPr lang="en-GB" b="1" baseline="-25000" dirty="0" smtClean="0"/>
              <a:t>2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r>
              <a:rPr lang="en-GB" sz="2400" b="1" dirty="0" smtClean="0"/>
              <a:t>CND  is the </a:t>
            </a:r>
            <a:r>
              <a:rPr lang="en-GB" sz="2400" b="1" dirty="0"/>
              <a:t>cumulative normal distribution function, </a:t>
            </a:r>
            <a:r>
              <a:rPr lang="en-GB" sz="2400" b="1" i="1" dirty="0"/>
              <a:t>CND</a:t>
            </a:r>
            <a:r>
              <a:rPr lang="en-GB" sz="2400" b="1" dirty="0"/>
              <a:t>(</a:t>
            </a:r>
            <a:r>
              <a:rPr lang="en-GB" sz="2400" b="1" i="1" dirty="0"/>
              <a:t>x</a:t>
            </a:r>
            <a:r>
              <a:rPr lang="en-GB" sz="2400" b="1" dirty="0"/>
              <a:t>), gives the probability that a normally distributed random variable will have a value less than </a:t>
            </a:r>
            <a:r>
              <a:rPr lang="en-GB" sz="2400" b="1" i="1" dirty="0"/>
              <a:t>x</a:t>
            </a:r>
            <a:r>
              <a:rPr lang="en-GB" sz="2400" b="1" dirty="0" smtClean="0"/>
              <a:t>.</a:t>
            </a:r>
            <a:r>
              <a:rPr lang="en-GB" sz="2400" b="1" dirty="0"/>
              <a:t> There is no closed-form expression for this function, and as such it must be evaluated numerically. It is typically approximated using a polynomial </a:t>
            </a:r>
            <a:r>
              <a:rPr lang="en-GB" sz="2400" b="1" dirty="0" smtClean="0"/>
              <a:t>function</a:t>
            </a:r>
            <a:r>
              <a:rPr lang="en-GB" sz="2400" b="1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43" y="2564904"/>
            <a:ext cx="5976664" cy="11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OOP Class 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88024" y="5949280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https://www.visual-paradigm.com/guide/uml-unified-modeling-language/uml-class-diagram-tutorial</a:t>
            </a:r>
            <a:r>
              <a:rPr lang="en-GB" sz="1200" dirty="0" smtClean="0">
                <a:hlinkClick r:id="rId2"/>
              </a:rPr>
              <a:t>/</a:t>
            </a:r>
            <a:endParaRPr lang="en-GB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83" y="1196752"/>
            <a:ext cx="4553184" cy="2171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7658494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OOP Class Diagrams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124744"/>
            <a:ext cx="8571994" cy="5355312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+mn-lt"/>
              </a:rPr>
              <a:t>Relationships Between Classes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• Association 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Permanent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, structural, “has a”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Solid 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line (arrowhead optional)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• Aggregation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Permanent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, structural, a whole created from parts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Solid 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line with hollow diamond from whole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• Composition 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Whole 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part relationship (solely owns the part)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Solid 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line with solid diamond from whole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• Dependency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r>
              <a:rPr lang="en-GB" sz="1800" dirty="0">
                <a:solidFill>
                  <a:schemeClr val="bg1"/>
                </a:solidFill>
                <a:latin typeface="+mn-lt"/>
              </a:rPr>
              <a:t>–Temporary, “uses a”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Dotted 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line with arrowhead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• Generalization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Inheritance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, “is a”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Solid 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line with open (triangular) arrowhead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• Implementation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– Dotted </a:t>
            </a:r>
            <a:r>
              <a:rPr lang="en-GB" sz="1800" dirty="0">
                <a:solidFill>
                  <a:schemeClr val="bg1"/>
                </a:solidFill>
                <a:latin typeface="+mn-lt"/>
              </a:rPr>
              <a:t>line with open (triangular) arrowhead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+mn-lt"/>
              </a:rPr>
              <a:t> </a:t>
            </a:r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624624" y="1556792"/>
            <a:ext cx="1656184" cy="0"/>
          </a:xfrm>
          <a:prstGeom prst="line">
            <a:avLst/>
          </a:prstGeom>
          <a:ln w="412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4860032" y="1556792"/>
            <a:ext cx="1656184" cy="0"/>
          </a:xfrm>
          <a:prstGeom prst="line">
            <a:avLst/>
          </a:prstGeom>
          <a:ln w="4127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flipV="1">
            <a:off x="2339752" y="2420888"/>
            <a:ext cx="1584176" cy="4976"/>
          </a:xfrm>
          <a:prstGeom prst="line">
            <a:avLst/>
          </a:prstGeom>
          <a:ln w="41275">
            <a:headEnd type="diamond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2624624" y="4077072"/>
            <a:ext cx="1656184" cy="0"/>
          </a:xfrm>
          <a:prstGeom prst="line">
            <a:avLst/>
          </a:prstGeom>
          <a:ln w="41275">
            <a:prstDash val="dash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2555776" y="3284984"/>
            <a:ext cx="1656184" cy="0"/>
          </a:xfrm>
          <a:prstGeom prst="line">
            <a:avLst/>
          </a:prstGeom>
          <a:ln w="41275">
            <a:headEnd type="diamond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4932040" y="2780928"/>
            <a:ext cx="0" cy="0"/>
          </a:xfrm>
          <a:prstGeom prst="line">
            <a:avLst/>
          </a:prstGeom>
          <a:ln w="41275">
            <a:solidFill>
              <a:srgbClr val="FFFFFE"/>
            </a:solidFill>
            <a:headEnd type="diamond" w="lg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2301181" y="2384884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13462" y="4862377"/>
            <a:ext cx="1656184" cy="216023"/>
            <a:chOff x="2813462" y="4862377"/>
            <a:chExt cx="1656184" cy="216023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2813462" y="4970029"/>
              <a:ext cx="1656184" cy="0"/>
            </a:xfrm>
            <a:prstGeom prst="line">
              <a:avLst/>
            </a:prstGeom>
            <a:ln w="41275">
              <a:prstDash val="solid"/>
              <a:headEnd type="none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4211960" y="4862377"/>
              <a:ext cx="0" cy="216023"/>
            </a:xfrm>
            <a:prstGeom prst="line">
              <a:avLst/>
            </a:prstGeom>
            <a:ln w="412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4232790" y="4934025"/>
              <a:ext cx="123185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13462" y="5594174"/>
            <a:ext cx="1656184" cy="211090"/>
            <a:chOff x="2813462" y="5594174"/>
            <a:chExt cx="1656184" cy="211090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2813462" y="5700810"/>
              <a:ext cx="1656184" cy="0"/>
            </a:xfrm>
            <a:prstGeom prst="line">
              <a:avLst/>
            </a:prstGeom>
            <a:ln w="41275">
              <a:prstDash val="dash"/>
              <a:headEnd type="none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4211960" y="5666182"/>
              <a:ext cx="140856" cy="7200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V="1">
              <a:off x="4232790" y="5594174"/>
              <a:ext cx="0" cy="211090"/>
            </a:xfrm>
            <a:prstGeom prst="line">
              <a:avLst/>
            </a:prstGeom>
            <a:ln w="412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4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Class Diagrams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331640"/>
            <a:ext cx="85719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Can be generated automatically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Useful for Documentation</a:t>
            </a:r>
            <a:endParaRPr lang="en-GB" dirty="0">
              <a:solidFill>
                <a:schemeClr val="bg1"/>
              </a:solidFill>
              <a:latin typeface="+mn-lt"/>
            </a:endParaRP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endParaRPr lang="en-GB" sz="2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32202"/>
            <a:ext cx="5493032" cy="32704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259632" y="2852936"/>
            <a:ext cx="5256584" cy="36004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C++ –</a:t>
            </a:r>
            <a:r>
              <a:rPr lang="en-GB" dirty="0" smtClean="0">
                <a:solidFill>
                  <a:schemeClr val="bg1"/>
                </a:solidFill>
              </a:rPr>
              <a:t> Class Diagrams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331640"/>
            <a:ext cx="85719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25150"/>
            <a:ext cx="4034847" cy="52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Integration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96317" y="6021288"/>
            <a:ext cx="4296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+mn-lt"/>
              </a:rPr>
              <a:t>We have used </a:t>
            </a:r>
            <a:r>
              <a:rPr lang="en-GB" sz="1400" dirty="0" smtClean="0">
                <a:solidFill>
                  <a:schemeClr val="bg1"/>
                </a:solidFill>
                <a:latin typeface="+mn-lt"/>
              </a:rPr>
              <a:t>fact that different </a:t>
            </a:r>
            <a:r>
              <a:rPr lang="en-GB" sz="1400" dirty="0">
                <a:solidFill>
                  <a:schemeClr val="bg1"/>
                </a:solidFill>
                <a:latin typeface="+mn-lt"/>
              </a:rPr>
              <a:t>simulations are independent.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" y="1187624"/>
            <a:ext cx="7164288" cy="43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G-powerpoint-template.potx" id="{90FDF049-C30E-4B95-92A2-9845FBE0DB6E}" vid="{B7222751-4539-4F86-BE99-D9CAF7794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31448</TotalTime>
  <Words>3436</Words>
  <Application>Microsoft Office PowerPoint</Application>
  <PresentationFormat>On-screen Show (4:3)</PresentationFormat>
  <Paragraphs>631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Wingdings</vt:lpstr>
      <vt:lpstr>Cambria Math</vt:lpstr>
      <vt:lpstr>Times New Roman</vt:lpstr>
      <vt:lpstr>Georgia</vt:lpstr>
      <vt:lpstr>Courier New</vt:lpstr>
      <vt:lpstr>Arial</vt:lpstr>
      <vt:lpstr>Consolas</vt:lpstr>
      <vt:lpstr>MS PGothic</vt:lpstr>
      <vt:lpstr>Calibri</vt:lpstr>
      <vt:lpstr>Default Design</vt:lpstr>
      <vt:lpstr>Advanced Mathematical Finance Module B C++  Week 11</vt:lpstr>
      <vt:lpstr>Introduction –  SYLLABUS</vt:lpstr>
      <vt:lpstr>C++ – Class Diagrams</vt:lpstr>
      <vt:lpstr>C++ – OOP Class Diagrams</vt:lpstr>
      <vt:lpstr>C++ – OOP Class Diagrams</vt:lpstr>
      <vt:lpstr>C++ – OOP Class Diagrams</vt:lpstr>
      <vt:lpstr>C++ – Class Diagrams</vt:lpstr>
      <vt:lpstr>C++ – Class Diagrams</vt:lpstr>
      <vt:lpstr>C++ – Monte Carlo Integration   </vt:lpstr>
      <vt:lpstr>C++ – Monte Carlo Integration   </vt:lpstr>
      <vt:lpstr>C++ – Monte Carlo Integration   </vt:lpstr>
      <vt:lpstr>C++ – Monte Carlo Options</vt:lpstr>
      <vt:lpstr>C++ – Put Options</vt:lpstr>
      <vt:lpstr>C++ – Call Options</vt:lpstr>
      <vt:lpstr>C++ – Options Min/Max</vt:lpstr>
      <vt:lpstr>C++ – Stratified Sampling</vt:lpstr>
      <vt:lpstr>C++ – Stratified Sampling</vt:lpstr>
      <vt:lpstr>C++ – Monte Carlo    </vt:lpstr>
      <vt:lpstr>C++ – Binomial European</vt:lpstr>
      <vt:lpstr>C++ – Binomial European</vt:lpstr>
      <vt:lpstr>C++ – Binomial Example 1</vt:lpstr>
      <vt:lpstr>C++ – Binomial Example 1</vt:lpstr>
      <vt:lpstr>C++ – Monte Carlo American    </vt:lpstr>
      <vt:lpstr>C++ – Monte Carlo    </vt:lpstr>
      <vt:lpstr>C++ – Monte Carlo</vt:lpstr>
      <vt:lpstr>C++ – Monte Carlo</vt:lpstr>
      <vt:lpstr>C++ – Monte Carlo American    </vt:lpstr>
      <vt:lpstr>C++ – Monte Carlo LSM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– Monte Carlo American    </vt:lpstr>
      <vt:lpstr>C++ - Black-Scholes</vt:lpstr>
      <vt:lpstr>C++ - Black-Scholes</vt:lpstr>
      <vt:lpstr>C++ - Black scholes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</dc:title>
  <dc:creator>Simon Hartley (Advanced Research Computing)</dc:creator>
  <cp:lastModifiedBy>Simon Hartley (Advanced Research Computing)</cp:lastModifiedBy>
  <cp:revision>402</cp:revision>
  <dcterms:created xsi:type="dcterms:W3CDTF">2020-09-10T09:01:31Z</dcterms:created>
  <dcterms:modified xsi:type="dcterms:W3CDTF">2021-05-13T10:41:40Z</dcterms:modified>
</cp:coreProperties>
</file>