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5" r:id="rId3"/>
    <p:sldId id="311" r:id="rId4"/>
    <p:sldId id="338" r:id="rId5"/>
    <p:sldId id="322" r:id="rId6"/>
    <p:sldId id="347" r:id="rId7"/>
    <p:sldId id="339" r:id="rId8"/>
    <p:sldId id="313" r:id="rId9"/>
    <p:sldId id="314" r:id="rId10"/>
    <p:sldId id="315" r:id="rId11"/>
    <p:sldId id="312" r:id="rId12"/>
    <p:sldId id="316" r:id="rId13"/>
    <p:sldId id="317" r:id="rId14"/>
    <p:sldId id="318" r:id="rId15"/>
    <p:sldId id="319" r:id="rId16"/>
    <p:sldId id="320" r:id="rId17"/>
    <p:sldId id="321" r:id="rId18"/>
    <p:sldId id="341" r:id="rId19"/>
    <p:sldId id="350" r:id="rId20"/>
    <p:sldId id="337" r:id="rId21"/>
    <p:sldId id="344" r:id="rId22"/>
    <p:sldId id="346" r:id="rId23"/>
    <p:sldId id="348" r:id="rId24"/>
    <p:sldId id="343" r:id="rId25"/>
    <p:sldId id="335" r:id="rId26"/>
    <p:sldId id="334" r:id="rId27"/>
    <p:sldId id="329" r:id="rId28"/>
    <p:sldId id="356" r:id="rId29"/>
    <p:sldId id="358" r:id="rId30"/>
    <p:sldId id="365" r:id="rId31"/>
    <p:sldId id="357" r:id="rId32"/>
    <p:sldId id="362" r:id="rId33"/>
    <p:sldId id="364" r:id="rId34"/>
    <p:sldId id="363" r:id="rId35"/>
    <p:sldId id="323" r:id="rId36"/>
    <p:sldId id="331" r:id="rId37"/>
    <p:sldId id="332" r:id="rId38"/>
    <p:sldId id="326" r:id="rId39"/>
    <p:sldId id="324" r:id="rId40"/>
    <p:sldId id="328" r:id="rId41"/>
    <p:sldId id="333" r:id="rId42"/>
    <p:sldId id="330" r:id="rId43"/>
    <p:sldId id="327" r:id="rId44"/>
    <p:sldId id="351" r:id="rId45"/>
    <p:sldId id="352" r:id="rId46"/>
    <p:sldId id="359" r:id="rId47"/>
    <p:sldId id="353" r:id="rId48"/>
    <p:sldId id="360" r:id="rId49"/>
    <p:sldId id="354" r:id="rId50"/>
    <p:sldId id="355" r:id="rId51"/>
    <p:sldId id="361" r:id="rId52"/>
    <p:sldId id="340" r:id="rId53"/>
    <p:sldId id="345" r:id="rId54"/>
    <p:sldId id="366" r:id="rId5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MS PGothic" panose="020B0600070205080204" pitchFamily="34" charset="-128"/>
      <p:regular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Georgia" panose="02040502050405020303" pitchFamily="18" charset="0"/>
      <p:regular r:id="rId67"/>
      <p:bold r:id="rId68"/>
      <p:italic r:id="rId69"/>
      <p:boldItalic r:id="rId70"/>
    </p:embeddedFont>
    <p:embeddedFont>
      <p:font typeface="Open Sans" panose="020B0606030504020204" pitchFamily="34" charset="0"/>
      <p:regular r:id="rId71"/>
      <p:bold r:id="rId72"/>
      <p:italic r:id="rId73"/>
      <p:boldItalic r:id="rId74"/>
    </p:embeddedFont>
    <p:embeddedFont>
      <p:font typeface="Segoe UI" panose="020B0502040204020203" pitchFamily="34" charset="0"/>
      <p:regular r:id="rId75"/>
      <p:bold r:id="rId76"/>
      <p:italic r:id="rId77"/>
      <p:boldItalic r:id="rId7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0505FF"/>
    <a:srgbClr val="2E92B0"/>
    <a:srgbClr val="E6E6E6"/>
    <a:srgbClr val="7F1745"/>
    <a:srgbClr val="77123F"/>
    <a:srgbClr val="620036"/>
    <a:srgbClr val="4C6B66"/>
    <a:srgbClr val="00A3C7"/>
    <a:srgbClr val="004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2932" autoAdjust="0"/>
  </p:normalViewPr>
  <p:slideViewPr>
    <p:cSldViewPr>
      <p:cViewPr varScale="1">
        <p:scale>
          <a:sx n="64" d="100"/>
          <a:sy n="64" d="100"/>
        </p:scale>
        <p:origin x="1560" y="4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6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font" Target="fonts/font2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4/20/2021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smart-pointers-modern-cpp?view=msvc-1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ppreference.com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header/algorithm" TargetMode="External"/><Relationship Id="rId2" Type="http://schemas.openxmlformats.org/officeDocument/2006/relationships/hyperlink" Target="http://cppreferenc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cppreference.com/w/cpp/algorithm/for_each" TargetMode="External"/><Relationship Id="rId4" Type="http://schemas.openxmlformats.org/officeDocument/2006/relationships/hyperlink" Target="https://en.cppreference.com/w/cpp/algorithm/all_any_none_o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pPr algn="ctr"/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C++ for Advanced Mathematical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Finance</a:t>
            </a:r>
            <a:b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</a:b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lecture 3</a:t>
            </a:r>
            <a:endParaRPr lang="en-US" altLang="en-US" b="1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Inheritance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 bwMode="auto">
          <a:xfrm>
            <a:off x="683568" y="3501008"/>
            <a:ext cx="2160240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Student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427984" y="3501008"/>
            <a:ext cx="2448272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Teacher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803240" y="1551604"/>
            <a:ext cx="4824536" cy="16592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Person</a:t>
            </a:r>
          </a:p>
        </p:txBody>
      </p:sp>
      <p:sp>
        <p:nvSpPr>
          <p:cNvPr id="8" name="Right Arrow 7"/>
          <p:cNvSpPr/>
          <p:nvPr/>
        </p:nvSpPr>
        <p:spPr bwMode="auto">
          <a:xfrm rot="18249533">
            <a:off x="2310510" y="3171132"/>
            <a:ext cx="1179554" cy="4554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 a </a:t>
            </a:r>
          </a:p>
        </p:txBody>
      </p:sp>
      <p:sp>
        <p:nvSpPr>
          <p:cNvPr id="10" name="Right Arrow 9"/>
          <p:cNvSpPr/>
          <p:nvPr/>
        </p:nvSpPr>
        <p:spPr bwMode="auto">
          <a:xfrm rot="13629584">
            <a:off x="3611436" y="3193203"/>
            <a:ext cx="1315231" cy="5842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9190" y="2216210"/>
            <a:ext cx="610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>
                <a:solidFill>
                  <a:srgbClr val="0077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strName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7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Classes and File organisation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11560" y="1619672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rgbClr val="000000"/>
                </a:solidFill>
              </a:rPr>
              <a:t>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97" y="1881282"/>
            <a:ext cx="6591925" cy="37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Encapsulation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224676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Encapsulation is the technical term for wrapping data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and functions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into one object. The keywords </a:t>
            </a:r>
            <a:r>
              <a:rPr lang="en-GB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public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GB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protected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and </a:t>
            </a:r>
            <a:r>
              <a:rPr lang="en-GB" dirty="0" smtClean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private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are critical for access control.</a:t>
            </a:r>
            <a:endParaRPr lang="en-GB" i="1" dirty="0" smtClean="0">
              <a:solidFill>
                <a:schemeClr val="bg1"/>
              </a:solidFill>
              <a:latin typeface="+mn-lt"/>
            </a:endParaRPr>
          </a:p>
          <a:p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72138"/>
              </p:ext>
            </p:extLst>
          </p:nvPr>
        </p:nvGraphicFramePr>
        <p:xfrm>
          <a:off x="399608" y="3523305"/>
          <a:ext cx="7769666" cy="300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833">
                  <a:extLst>
                    <a:ext uri="{9D8B030D-6E8A-4147-A177-3AD203B41FA5}">
                      <a16:colId xmlns:a16="http://schemas.microsoft.com/office/drawing/2014/main" val="2037541009"/>
                    </a:ext>
                  </a:extLst>
                </a:gridCol>
                <a:gridCol w="3884833">
                  <a:extLst>
                    <a:ext uri="{9D8B030D-6E8A-4147-A177-3AD203B41FA5}">
                      <a16:colId xmlns:a16="http://schemas.microsoft.com/office/drawing/2014/main" val="1154348414"/>
                    </a:ext>
                  </a:extLst>
                </a:gridCol>
              </a:tblGrid>
              <a:tr h="45913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FF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Modifier</a:t>
                      </a:r>
                      <a:endParaRPr lang="en-GB" sz="2000" b="1" dirty="0">
                        <a:solidFill>
                          <a:srgbClr val="FFFF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u="none" strike="noStrike" kern="1200" baseline="0" dirty="0" smtClean="0">
                          <a:solidFill>
                            <a:srgbClr val="FFFFFE"/>
                          </a:solidFill>
                          <a:latin typeface="+mn-lt"/>
                          <a:ea typeface="+mn-ea"/>
                          <a:cs typeface="+mn-cs"/>
                        </a:rPr>
                        <a:t>Who has access</a:t>
                      </a:r>
                      <a:endParaRPr lang="en-GB" sz="2000" b="1" dirty="0">
                        <a:solidFill>
                          <a:srgbClr val="FFFFF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5231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endParaRPr lang="en-GB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Everyone has access</a:t>
                      </a:r>
                    </a:p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66002"/>
                  </a:ext>
                </a:extLst>
              </a:tr>
              <a:tr h="1059543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protected</a:t>
                      </a:r>
                      <a:endParaRPr lang="en-GB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Only objects from the base and from derived classes</a:t>
                      </a:r>
                    </a:p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3275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private</a:t>
                      </a:r>
                      <a:endParaRPr lang="en-GB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Only objects from the base class</a:t>
                      </a:r>
                      <a:endParaRPr lang="en-GB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0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Pointers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510909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We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have introduced References and Pointers to simple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data types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before:</a:t>
            </a:r>
          </a:p>
          <a:p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double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2.0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double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ref = x;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ref to x</a:t>
            </a:r>
          </a:p>
          <a:p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double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ptr = &amp;x; </a:t>
            </a:r>
            <a:r>
              <a:rPr lang="en-GB" sz="1600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pointer to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b="0" dirty="0" smtClean="0">
              <a:solidFill>
                <a:srgbClr val="000000"/>
              </a:solidFill>
              <a:latin typeface="+mn-lt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functions, passing by reference can be faster. The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reference should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be declared constant if you do not intend to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modify the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data (to prevent accidental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modifications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ensure readability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of the code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.):</a:t>
            </a:r>
          </a:p>
          <a:p>
            <a:r>
              <a:rPr lang="en-GB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void 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name ){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strName = name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9119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397031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+mn-lt"/>
              </a:rPr>
              <a:t>The following general rules of thumb help to make our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code robust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efficient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Make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all complex data types that are input in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functions references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Declare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variables (including references) const if you do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not intend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them to be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modified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Declare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member functions const if they do not change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member variables</a:t>
            </a:r>
            <a:endParaRPr lang="en-GB" sz="16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212365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References and pointers to objects pretty much work in </a:t>
            </a:r>
            <a:r>
              <a:rPr lang="en-GB" dirty="0" smtClean="0">
                <a:solidFill>
                  <a:schemeClr val="accent1"/>
                </a:solidFill>
              </a:rPr>
              <a:t>the same </a:t>
            </a:r>
            <a:r>
              <a:rPr lang="en-GB" dirty="0">
                <a:solidFill>
                  <a:schemeClr val="accent1"/>
                </a:solidFill>
              </a:rPr>
              <a:t>way as pointers or references to simple data </a:t>
            </a:r>
            <a:r>
              <a:rPr lang="en-GB" dirty="0" smtClean="0">
                <a:solidFill>
                  <a:schemeClr val="accent1"/>
                </a:solidFill>
              </a:rPr>
              <a:t>types (double, int </a:t>
            </a:r>
            <a:r>
              <a:rPr lang="en-GB" dirty="0">
                <a:solidFill>
                  <a:schemeClr val="accent1"/>
                </a:solidFill>
              </a:rPr>
              <a:t>etc</a:t>
            </a:r>
            <a:r>
              <a:rPr lang="en-GB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GB" sz="4800" dirty="0" smtClean="0">
                <a:solidFill>
                  <a:schemeClr val="accent1"/>
                </a:solidFill>
              </a:rPr>
              <a:t> </a:t>
            </a:r>
            <a:endParaRPr lang="en-GB" sz="3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3041377"/>
            <a:ext cx="8092280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aPerson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Elizabeth "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1.7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aRefToAPerson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aPerson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Name is: "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aRefToAPerson.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aPointerToAStudent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Name is "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aPointerToAStudent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38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12618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4800" dirty="0" smtClean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Note </a:t>
            </a:r>
            <a:r>
              <a:rPr lang="en-GB" dirty="0">
                <a:solidFill>
                  <a:schemeClr val="accent1"/>
                </a:solidFill>
              </a:rPr>
              <a:t>that we need the brackets around the </a:t>
            </a:r>
            <a:r>
              <a:rPr lang="en-GB" dirty="0" smtClean="0">
                <a:solidFill>
                  <a:schemeClr val="accent1"/>
                </a:solidFill>
              </a:rPr>
              <a:t>dereferenced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6915" y="2852936"/>
            <a:ext cx="8860118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aPointerToAStudent;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Courier New" panose="02070309020205020404" pitchFamily="49" charset="0"/>
              </a:rPr>
              <a:t> There is a shortcut combining the dereference-operator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Courier New" panose="02070309020205020404" pitchFamily="49" charset="0"/>
              </a:rPr>
              <a:t>and the dot-operator:</a:t>
            </a:r>
            <a:endParaRPr kumimoji="0" lang="en-US" altLang="en-US" sz="200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i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is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aPointerToAStudent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61459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b="0" dirty="0">
                <a:solidFill>
                  <a:srgbClr val="000000"/>
                </a:solidFill>
                <a:latin typeface="+mn-lt"/>
              </a:rPr>
              <a:t>following works: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&amp; anotherReference = aStudent ;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* aPointerToAStudent = &amp; aStudent ;</a:t>
            </a:r>
          </a:p>
          <a:p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std::cout&lt;&lt;</a:t>
            </a:r>
            <a:r>
              <a:rPr lang="en-GB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is " </a:t>
            </a:r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 </a:t>
            </a:r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aPointerToAStudent).GetName ();</a:t>
            </a:r>
          </a:p>
          <a:p>
            <a:endParaRPr lang="en-GB" sz="2000" b="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GB" b="0" dirty="0" smtClean="0">
                <a:solidFill>
                  <a:srgbClr val="000000"/>
                </a:solidFill>
                <a:latin typeface="+mn-lt"/>
              </a:rPr>
              <a:t>Note </a:t>
            </a:r>
            <a:r>
              <a:rPr lang="en-GB" b="0" dirty="0">
                <a:solidFill>
                  <a:srgbClr val="000000"/>
                </a:solidFill>
                <a:latin typeface="+mn-lt"/>
              </a:rPr>
              <a:t>that we can only access members of </a:t>
            </a:r>
            <a:r>
              <a:rPr lang="en-GB" b="0" dirty="0" smtClean="0">
                <a:solidFill>
                  <a:srgbClr val="000000"/>
                </a:solidFill>
                <a:latin typeface="+mn-lt"/>
              </a:rPr>
              <a:t>Person as type is  </a:t>
            </a:r>
            <a:r>
              <a:rPr lang="en-GB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*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std::cout&lt;&lt;</a:t>
            </a:r>
            <a:r>
              <a:rPr lang="en-GB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 is"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&lt;&lt;aPointerToAStudent-&gt;GetName()</a:t>
            </a:r>
            <a:r>
              <a:rPr lang="en-GB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Pointers</a:t>
            </a:r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" y="1484784"/>
            <a:ext cx="9144000" cy="44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Array Pointer arithmetic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0" y="1404174"/>
            <a:ext cx="9036496" cy="470898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iNumbers[5];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= iNumbers;   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p the address of iNumbers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= 10;        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deref and assign iNumbers[0]=10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p++;            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to next iNumbers[1]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= 20;        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iNumbers[1]=20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= &amp;iNumbers[2];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address iNumbers[2] to p 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= 30;        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deref and assign value 30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= iNumbers + 3;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+ for address iNumbers[3]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= 40;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= iNumbers;  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*(p + 4) = 50;</a:t>
            </a:r>
          </a:p>
          <a:p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0; n &lt; 5; n++)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en-GB" sz="20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iNumbers[n] </a:t>
            </a:r>
            <a:r>
              <a:rPr lang="en-GB" sz="20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output:10 20 30 40 50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 smtClean="0">
                <a:solidFill>
                  <a:schemeClr val="bg1"/>
                </a:solidFill>
              </a:rPr>
              <a:t>SYLLABUS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279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Programming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Pointers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STL Classes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Array Pointer</a:t>
            </a:r>
            <a:r>
              <a:rPr lang="en-GB" b="0" kern="0" dirty="0" smtClean="0"/>
              <a:t> Passing </a:t>
            </a:r>
            <a:endParaRPr lang="en-GB" b="0" kern="0" dirty="0"/>
          </a:p>
        </p:txBody>
      </p:sp>
      <p:sp>
        <p:nvSpPr>
          <p:cNvPr id="6" name="Rectangle 5"/>
          <p:cNvSpPr/>
          <p:nvPr/>
        </p:nvSpPr>
        <p:spPr>
          <a:xfrm>
            <a:off x="396875" y="1403445"/>
            <a:ext cx="8279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We can declare pass array pointers to functions 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703" y="2780928"/>
            <a:ext cx="88939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getAverage(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getAverage1(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[5])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getAverage2(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{…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Array Pointer 2D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6" name="Rectangle 5"/>
          <p:cNvSpPr/>
          <p:nvPr/>
        </p:nvSpPr>
        <p:spPr>
          <a:xfrm>
            <a:off x="396875" y="1403445"/>
            <a:ext cx="8279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We can declare a 2 Dimensional array:  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22" y="2132856"/>
            <a:ext cx="89785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a[5][5] = {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1, 2, 3, 4, 5 },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initializers for row indexed by 0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6, 7, 8, 9,10 },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initializers for row indexed by 1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11,12,13,14,15 },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initializers for row indexed by 2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16,17,18,19,20 },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initializers for row indexed by 3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21,22,23,24,25 } 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initializers for row indexed by 4</a:t>
            </a:r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4462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Array Pointer 2D Passing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396875" y="1052736"/>
            <a:ext cx="7772400" cy="578619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[][5]) {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__func__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std::endl;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fr-F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"2D Array Values: "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5; ++i) {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5; ++j) {</a:t>
            </a:r>
          </a:p>
          <a:p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cout </a:t>
            </a:r>
            <a:r>
              <a:rPr lang="pt-B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"num["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"]["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pt-B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"]: 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 </a:t>
            </a:r>
            <a:r>
              <a:rPr lang="pt-B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display1(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)[5], 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fr-F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"2D Array Values: "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0; n &lt; </a:t>
            </a:r>
            <a:r>
              <a:rPr lang="pt-BR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n++) {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0; m &lt; 5; m++){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[n][m]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Array Pointer 2D Passing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251520" y="1403648"/>
            <a:ext cx="8208912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display2(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[5][5])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__func__ </a:t>
            </a:r>
            <a:r>
              <a:rPr lang="en-GB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std::endl;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fr-FR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"2D Array Values: "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5; ++i)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5; ++j) {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cout </a:t>
            </a:r>
            <a:r>
              <a:rPr lang="pt-BR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"num["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endParaRPr lang="pt-B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"]["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pt-BR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"]: 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 </a:t>
            </a:r>
            <a:r>
              <a:rPr lang="pt-BR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57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void Pointer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6" name="Rectangle 5"/>
          <p:cNvSpPr/>
          <p:nvPr/>
        </p:nvSpPr>
        <p:spPr>
          <a:xfrm>
            <a:off x="396875" y="1403445"/>
            <a:ext cx="82795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505FF"/>
                </a:solidFill>
                <a:latin typeface="+mn-lt"/>
              </a:rPr>
              <a:t>void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pointer is a generic pointer that is used when we don't know the data type of the variable that the pointer points to.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25" y="3284984"/>
            <a:ext cx="8406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 ptr;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f = 2.3f;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assign float address to void pointer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ptr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&amp;f;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2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4" y="2913618"/>
            <a:ext cx="8279582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fcnPtr is a pointer to a function </a:t>
            </a:r>
            <a:r>
              <a:rPr lang="en-GB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</a:p>
          <a:p>
            <a:pPr lvl="0"/>
            <a:r>
              <a:rPr lang="en-GB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 no arguments and returns an integer</a:t>
            </a:r>
          </a:p>
          <a:p>
            <a:pPr lvl="0"/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(*fcnPtr</a:t>
            </a:r>
            <a:r>
              <a:rPr lang="en-GB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)();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Function Pointer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6" name="Rectangle 5"/>
          <p:cNvSpPr/>
          <p:nvPr/>
        </p:nvSpPr>
        <p:spPr>
          <a:xfrm>
            <a:off x="396875" y="1403445"/>
            <a:ext cx="82795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We can declare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 non-constant pointer to a normal variable,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it is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also possible to declare a non-constant pointer to a function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. 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05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Function Pointer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6" name="Rectangle 5"/>
          <p:cNvSpPr/>
          <p:nvPr/>
        </p:nvSpPr>
        <p:spPr>
          <a:xfrm>
            <a:off x="396875" y="1403445"/>
            <a:ext cx="8279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We can then dereference the pointer to call the function: 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3284984"/>
            <a:ext cx="9000999" cy="200054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operation calls the function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 (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functocall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(*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functocall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call function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(g);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4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7693"/>
            <a:ext cx="7992888" cy="67403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 function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addition (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Subtraction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subtraction (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operation calls the function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 (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functocall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 = (*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functocall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m,n;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(*minus)(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subtraction;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operation (7, 5, addition);  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the function name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operation (20, m, minus);    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pass a function ptr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>
                <a:solidFill>
                  <a:schemeClr val="bg1"/>
                </a:solidFill>
              </a:rPr>
              <a:t>dynamic memory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875" y="1403445"/>
            <a:ext cx="8279581" cy="452431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C++ allows us to allocate the memory of a variable or an array in run time. This is known as </a:t>
            </a:r>
            <a:r>
              <a:rPr lang="en-GB" sz="2400" i="1" u="sng" dirty="0">
                <a:solidFill>
                  <a:schemeClr val="bg1"/>
                </a:solidFill>
                <a:latin typeface="+mn-lt"/>
              </a:rPr>
              <a:t>dynamic memory allocation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GB" sz="2400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operator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allocates memory to a variable.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It returns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 address of the memory location.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Once we no longer need to use a variable that we have declared dynamically, we can deallocate the memory occupied by the </a:t>
            </a:r>
            <a:r>
              <a:rPr lang="en-GB" sz="2400" dirty="0" err="1" smtClean="0">
                <a:solidFill>
                  <a:schemeClr val="bg1"/>
                </a:solidFill>
                <a:latin typeface="+mn-lt"/>
              </a:rPr>
              <a:t>variable.For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this, the </a:t>
            </a:r>
            <a:r>
              <a:rPr lang="en-GB" sz="2400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operator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is used. It returns the memory to the operating system. This is known as </a:t>
            </a:r>
            <a:r>
              <a:rPr lang="en-GB" sz="2400" i="1" u="sng" dirty="0">
                <a:solidFill>
                  <a:schemeClr val="bg1"/>
                </a:solidFill>
                <a:latin typeface="+mn-lt"/>
              </a:rPr>
              <a:t>memory deallocation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8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new Pointer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4" name="Rectangle 3"/>
          <p:cNvSpPr/>
          <p:nvPr/>
        </p:nvSpPr>
        <p:spPr>
          <a:xfrm>
            <a:off x="179512" y="126658"/>
            <a:ext cx="8784976" cy="67403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an int pointer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pointVar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a float pointer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pointFloat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dynamically allocate 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the new keyword  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Notice that we have used the pointer pointVar to allocate the memory dynamically.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because the new operator returns the address of the memory location.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pointVar =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pointFloat =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assigning value to the memory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*pointVar = 45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*pointFloat = 45.45f;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pointVar </a:t>
            </a:r>
            <a:r>
              <a:rPr lang="en-GB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*pointFloat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Once we no longer need to use a variable that we have declared dynamically, 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deallocate the memory occupied by the variable.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this, the delete operator is </a:t>
            </a:r>
            <a:r>
              <a:rPr lang="en-GB" sz="1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used.It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the memory to the operating system.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known as memory deallocation.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pointVar;  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pointFloat;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Pointers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619672"/>
            <a:ext cx="8279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When we declare an object of the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01892"/>
              </p:ext>
            </p:extLst>
          </p:nvPr>
        </p:nvGraphicFramePr>
        <p:xfrm>
          <a:off x="399609" y="2276872"/>
          <a:ext cx="8276847" cy="2260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949">
                  <a:extLst>
                    <a:ext uri="{9D8B030D-6E8A-4147-A177-3AD203B41FA5}">
                      <a16:colId xmlns:a16="http://schemas.microsoft.com/office/drawing/2014/main" val="2037541009"/>
                    </a:ext>
                  </a:extLst>
                </a:gridCol>
                <a:gridCol w="2758949">
                  <a:extLst>
                    <a:ext uri="{9D8B030D-6E8A-4147-A177-3AD203B41FA5}">
                      <a16:colId xmlns:a16="http://schemas.microsoft.com/office/drawing/2014/main" val="1154348414"/>
                    </a:ext>
                  </a:extLst>
                </a:gridCol>
                <a:gridCol w="2758949">
                  <a:extLst>
                    <a:ext uri="{9D8B030D-6E8A-4147-A177-3AD203B41FA5}">
                      <a16:colId xmlns:a16="http://schemas.microsoft.com/office/drawing/2014/main" val="2367631177"/>
                    </a:ext>
                  </a:extLst>
                </a:gridCol>
              </a:tblGrid>
              <a:tr h="459135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Symbol</a:t>
                      </a:r>
                      <a:endParaRPr lang="en-GB" sz="2000" b="1" dirty="0">
                        <a:solidFill>
                          <a:srgbClr val="FFFF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2000" b="1" dirty="0">
                        <a:solidFill>
                          <a:srgbClr val="FFFFFE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GB" sz="2000" b="1" dirty="0">
                        <a:solidFill>
                          <a:srgbClr val="FFFFFE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5231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(ampersand sign)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Address operator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the address of a variable.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26266002"/>
                  </a:ext>
                </a:extLst>
              </a:tr>
              <a:tr h="1059543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∗ (asterisk sign)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Indirection operator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Access the value of an address.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037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>
                <a:solidFill>
                  <a:schemeClr val="bg1"/>
                </a:solidFill>
              </a:rPr>
              <a:t>dynamic memory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875" y="1403445"/>
            <a:ext cx="8279581" cy="83099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a </a:t>
            </a:r>
            <a:r>
              <a:rPr lang="en-GB" sz="2400" i="1" u="sng" dirty="0" smtClean="0">
                <a:solidFill>
                  <a:schemeClr val="bg1"/>
                </a:solidFill>
                <a:latin typeface="+mn-lt"/>
              </a:rPr>
              <a:t>memory leak occurs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 When we have allocated memory but not used </a:t>
            </a:r>
            <a:r>
              <a:rPr lang="en-GB" sz="2400" i="1" u="sng" dirty="0" smtClean="0">
                <a:solidFill>
                  <a:schemeClr val="bg1"/>
                </a:solidFill>
                <a:latin typeface="+mn-lt"/>
              </a:rPr>
              <a:t>memory deallocation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2325973"/>
            <a:ext cx="7182544" cy="452431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oil_leak() { 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function to allocate 8 memory from the heap for a pointer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If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using a 64 - bit machine, this will use 8 bytes.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 =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(32.54); </a:t>
            </a:r>
            <a:endParaRPr lang="en-GB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 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with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but not 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bytes 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not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seam like a big leak until...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150000;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oil_leak();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new Pointer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179512" y="620688"/>
            <a:ext cx="8748464" cy="590931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total number of students: 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cin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ptr;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memory allocation of </a:t>
            </a:r>
            <a:r>
              <a:rPr lang="en-GB" sz="1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of floats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ptr =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lang="en-GB" sz="18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students."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num; ++i) {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"Student"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+ 1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cin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*(ptr + i);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nDisplaying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students."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num; ++i) {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nn-NO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"Student"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+ 1 </a:t>
            </a:r>
            <a:r>
              <a:rPr lang="nn-NO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:"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*(ptr + i) </a:t>
            </a:r>
            <a:r>
              <a:rPr lang="nn-NO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ptr memory is released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ptr;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Smart Pointers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6261"/>
              </p:ext>
            </p:extLst>
          </p:nvPr>
        </p:nvGraphicFramePr>
        <p:xfrm>
          <a:off x="412566" y="1513116"/>
          <a:ext cx="7769666" cy="362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833">
                  <a:extLst>
                    <a:ext uri="{9D8B030D-6E8A-4147-A177-3AD203B41FA5}">
                      <a16:colId xmlns:a16="http://schemas.microsoft.com/office/drawing/2014/main" val="2037541009"/>
                    </a:ext>
                  </a:extLst>
                </a:gridCol>
                <a:gridCol w="3884833">
                  <a:extLst>
                    <a:ext uri="{9D8B030D-6E8A-4147-A177-3AD203B41FA5}">
                      <a16:colId xmlns:a16="http://schemas.microsoft.com/office/drawing/2014/main" val="1154348414"/>
                    </a:ext>
                  </a:extLst>
                </a:gridCol>
              </a:tblGrid>
              <a:tr h="459135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u="none" strike="noStrike" kern="1200" baseline="0" dirty="0" smtClean="0">
                          <a:solidFill>
                            <a:srgbClr val="FFFF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Smart pointer</a:t>
                      </a:r>
                      <a:endParaRPr lang="en-GB" sz="2000" b="1" dirty="0">
                        <a:solidFill>
                          <a:srgbClr val="FFFF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u="none" strike="noStrike" kern="1200" baseline="0" dirty="0" smtClean="0">
                          <a:solidFill>
                            <a:srgbClr val="FFFFFE"/>
                          </a:solidFill>
                          <a:latin typeface="+mn-lt"/>
                          <a:ea typeface="+mn-ea"/>
                          <a:cs typeface="+mn-cs"/>
                        </a:rPr>
                        <a:t>Best used 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5231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std::unique_ptr</a:t>
                      </a:r>
                      <a:endParaRPr lang="en-GB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You don’t need to hold multiple references to a single object</a:t>
                      </a:r>
                    </a:p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66002"/>
                  </a:ext>
                </a:extLst>
              </a:tr>
              <a:tr h="1059543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std::shared_ptr</a:t>
                      </a:r>
                      <a:endParaRPr lang="en-GB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You need to hold multiple references to a single object</a:t>
                      </a:r>
                    </a:p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3275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std::weak_ptr</a:t>
                      </a:r>
                      <a:endParaRPr lang="en-GB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You need to hold multiple references to a single object but don’t want to deallocate the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0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8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Smart Pointers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2189" y="1124744"/>
            <a:ext cx="8061771" cy="5437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918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The  in SmartPtr.cpp demonstrates the following essential steps for using smart pointers.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Declare the smart pointer as an automatic (local) variable. (Do not use the 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505FF"/>
                </a:solidFill>
                <a:effectLst/>
                <a:latin typeface="+mn-lt"/>
                <a:cs typeface="Segoe UI" panose="020B0502040204020203" pitchFamily="34" charset="0"/>
              </a:rPr>
              <a:t>new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or 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0505FF"/>
                </a:solidFill>
                <a:effectLst/>
                <a:latin typeface="+mn-lt"/>
                <a:cs typeface="Segoe UI" panose="020B0502040204020203" pitchFamily="34" charset="0"/>
              </a:rPr>
              <a:t>malloc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expression on the smart pointer itself.)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In the type parameter, specify the pointed-to type of the encapsulated pointer.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Pass a raw pointer to a new-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ed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object in the smart pointer constructor. (Some utility functions or smart pointer constructors do this for you.)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Use the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505FF"/>
                </a:solidFill>
                <a:effectLst/>
                <a:latin typeface="+mn-lt"/>
                <a:cs typeface="Segoe UI" panose="020B0502040204020203" pitchFamily="34" charset="0"/>
              </a:rPr>
              <a:t>overloaded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505FF"/>
                </a:solidFill>
                <a:effectLst/>
                <a:latin typeface="+mn-lt"/>
                <a:cs typeface="Segoe UI" panose="020B0502040204020203" pitchFamily="34" charset="0"/>
              </a:rPr>
              <a:t>-&gt;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and 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505FF"/>
                </a:solidFill>
                <a:effectLst/>
                <a:latin typeface="+mn-lt"/>
                <a:cs typeface="Segoe UI" panose="020B0502040204020203" pitchFamily="34" charset="0"/>
              </a:rPr>
              <a:t>*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operators to access the object.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Let the smart pointer delete the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lang="en-US" altLang="en-US" sz="2000" dirty="0">
              <a:solidFill>
                <a:srgbClr val="171717"/>
              </a:solidFill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For more Info see: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lvl="0" eaLnBrk="0" hangingPunct="0"/>
            <a:r>
              <a:rPr lang="en-US" altLang="en-US" sz="2000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  <a:hlinkClick r:id="rId2"/>
              </a:rPr>
              <a:t>https://</a:t>
            </a:r>
            <a:r>
              <a:rPr lang="en-US" altLang="en-US" sz="2000" dirty="0" smtClean="0">
                <a:solidFill>
                  <a:srgbClr val="171717"/>
                </a:solidFill>
                <a:latin typeface="+mn-lt"/>
                <a:cs typeface="Segoe UI" panose="020B0502040204020203" pitchFamily="34" charset="0"/>
                <a:hlinkClick r:id="rId2"/>
              </a:rPr>
              <a:t>docs.microsoft.com/en-us/cpp/cpp/smart-pointers-modern-cpp?view=msvc-160</a:t>
            </a:r>
            <a:endParaRPr lang="en-US" altLang="en-US" sz="2000" dirty="0" smtClean="0">
              <a:solidFill>
                <a:srgbClr val="171717"/>
              </a:solidFill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C++ – </a:t>
            </a:r>
            <a:r>
              <a:rPr lang="en-GB" b="0" kern="0" dirty="0" smtClean="0">
                <a:solidFill>
                  <a:schemeClr val="bg1"/>
                </a:solidFill>
              </a:rPr>
              <a:t>Smart Pointers</a:t>
            </a:r>
            <a:r>
              <a:rPr lang="en-GB" b="0" kern="0" dirty="0" smtClean="0"/>
              <a:t>  </a:t>
            </a:r>
            <a:endParaRPr lang="en-GB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396875" y="260648"/>
            <a:ext cx="8784976" cy="669414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using the std::unique_ptr smart pointer,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 can only assign one owner for the pointer behind the wrapper.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object the std::unique_ptr points to is deleted automatically when the smart pointer leaves the scope.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p1(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(365));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&lt;int&gt; p2 = p1;  // error E1776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std::shared_ptr smart pointer means 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 can apply multiple owners to a single raw pointer.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of the owners must also leave the scope for it to be deleted.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p3(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//shared_ptr smart pointer can also be used for reference counting.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contains an internal counter which tracks the amount of owners not yet destroyed.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check how many pointers lead to the same address, use the </a:t>
            </a:r>
            <a:r>
              <a:rPr lang="en-GB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use_count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method: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p3.use_count()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 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 </a:t>
            </a:r>
            <a:r>
              <a:rPr lang="en-GB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pointers can form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referential loop by the 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object in the reference chain points to the first one 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X-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&gt;Y-&gt;Z-&gt;X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p_shared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&gt;(15);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p_weak1(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p_shared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p_weak2(p_weak1);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Both std::weak_ptr and std::shared_ptr smart pointers will point to the same data.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However, the std::weak_ptr will not change the value of the internal counter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hence take part in reference </a:t>
            </a:r>
            <a:r>
              <a:rPr lang="en-GB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One more reason to use std::weak_ptr for C++ memory management is that it helps 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dangling pointers(those that point to deleted data).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 can check if a particular piece of data is valid by using lock() or expired</a:t>
            </a:r>
            <a:r>
              <a:rPr lang="en-GB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p_weak1.lock())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"Sorry, weak1 is no longer valid!\n"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p_weak2.lock())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</a:t>
            </a:r>
            <a:r>
              <a:rPr lang="en-GB" sz="11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"Sorry, weak2 is </a:t>
            </a:r>
            <a:r>
              <a:rPr lang="en-GB" sz="11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GB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longer valid!\n"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93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Function Templates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3691" y="1412776"/>
            <a:ext cx="8352928" cy="3724096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Consider function: </a:t>
            </a:r>
          </a:p>
          <a:p>
            <a:endParaRPr lang="en-GB" sz="4800" dirty="0">
              <a:solidFill>
                <a:schemeClr val="accent1"/>
              </a:solidFill>
              <a:latin typeface="+mn-lt"/>
            </a:endParaRPr>
          </a:p>
          <a:p>
            <a:endParaRPr lang="en-GB" sz="4800" dirty="0" smtClean="0">
              <a:solidFill>
                <a:schemeClr val="accent1"/>
              </a:solidFill>
              <a:latin typeface="+mn-lt"/>
            </a:endParaRPr>
          </a:p>
          <a:p>
            <a:endParaRPr lang="en-GB" sz="32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GB" sz="3200" dirty="0" smtClean="0">
                <a:solidFill>
                  <a:schemeClr val="accent1"/>
                </a:solidFill>
                <a:latin typeface="+mn-lt"/>
              </a:rPr>
              <a:t>and</a:t>
            </a:r>
            <a:endParaRPr lang="en-GB" sz="3200" dirty="0">
              <a:solidFill>
                <a:schemeClr val="accent1"/>
              </a:solidFill>
              <a:latin typeface="+mn-lt"/>
            </a:endParaRPr>
          </a:p>
          <a:p>
            <a:r>
              <a:rPr lang="en-GB" sz="4800" dirty="0" smtClean="0">
                <a:solidFill>
                  <a:schemeClr val="accent1"/>
                </a:solidFill>
                <a:latin typeface="+mn-lt"/>
              </a:rPr>
              <a:t> </a:t>
            </a:r>
            <a:endParaRPr lang="en-GB" sz="3200" b="0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4907" y="2225769"/>
            <a:ext cx="6750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195" y="4581128"/>
            <a:ext cx="6819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Function Templates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3691" y="1412776"/>
            <a:ext cx="8352928" cy="440120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Function 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templates are functions that serve as a pattern for creating other similar functions. </a:t>
            </a:r>
            <a:endParaRPr lang="en-GB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The concept of 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function templates is to create a function without having to specify the exact type(s) of some or all of the variables. Instead, we define the function using placeholder types, called </a:t>
            </a:r>
            <a:endParaRPr lang="en-GB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type parameters</a:t>
            </a:r>
            <a:r>
              <a:rPr lang="en-GB" dirty="0" smtClean="0">
                <a:solidFill>
                  <a:schemeClr val="accent1"/>
                </a:solidFill>
                <a:latin typeface="+mn-lt"/>
              </a:rPr>
              <a:t>. </a:t>
            </a:r>
          </a:p>
          <a:p>
            <a:endParaRPr lang="en-GB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Usually denoted by  </a:t>
            </a:r>
            <a:r>
              <a:rPr lang="en-GB" dirty="0" smtClean="0">
                <a:solidFill>
                  <a:srgbClr val="2E92B0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smtClean="0">
                <a:solidFill>
                  <a:srgbClr val="2E92B0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smtClean="0">
                <a:solidFill>
                  <a:srgbClr val="2E92B0"/>
                </a:solidFill>
              </a:rPr>
              <a:t>S </a:t>
            </a:r>
            <a:r>
              <a:rPr lang="en-GB" dirty="0" smtClean="0">
                <a:solidFill>
                  <a:schemeClr val="bg1"/>
                </a:solidFill>
              </a:rPr>
              <a:t>etc.</a:t>
            </a:r>
            <a:endParaRPr lang="en-GB" b="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691" y="1412776"/>
            <a:ext cx="8352928" cy="440120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Here </a:t>
            </a:r>
            <a:r>
              <a:rPr lang="en-GB" dirty="0">
                <a:solidFill>
                  <a:srgbClr val="2E92B0"/>
                </a:solidFill>
              </a:rPr>
              <a:t>T</a:t>
            </a:r>
            <a:r>
              <a:rPr lang="en-GB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is a placeholder type</a:t>
            </a:r>
            <a:r>
              <a:rPr lang="en-GB" dirty="0" smtClean="0">
                <a:solidFill>
                  <a:schemeClr val="accent1"/>
                </a:solidFill>
                <a:latin typeface="+mn-lt"/>
              </a:rPr>
              <a:t>.</a:t>
            </a:r>
          </a:p>
          <a:p>
            <a:endParaRPr lang="en-GB" dirty="0">
              <a:solidFill>
                <a:schemeClr val="accent1"/>
              </a:solidFill>
              <a:latin typeface="+mn-lt"/>
            </a:endParaRPr>
          </a:p>
          <a:p>
            <a:endParaRPr lang="en-GB" dirty="0" smtClean="0">
              <a:solidFill>
                <a:schemeClr val="accent1"/>
              </a:solidFill>
              <a:latin typeface="+mn-lt"/>
            </a:endParaRPr>
          </a:p>
          <a:p>
            <a:endParaRPr lang="en-GB" dirty="0">
              <a:solidFill>
                <a:schemeClr val="accent1"/>
              </a:solidFill>
              <a:latin typeface="+mn-lt"/>
            </a:endParaRPr>
          </a:p>
          <a:p>
            <a:endParaRPr lang="en-GB" dirty="0" smtClean="0">
              <a:solidFill>
                <a:schemeClr val="accent1"/>
              </a:solidFill>
              <a:latin typeface="+mn-lt"/>
            </a:endParaRPr>
          </a:p>
          <a:p>
            <a:endParaRPr lang="en-GB" dirty="0">
              <a:solidFill>
                <a:schemeClr val="accent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Note: 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function argument passed in for type </a:t>
            </a:r>
            <a:r>
              <a:rPr lang="en-GB" dirty="0">
                <a:solidFill>
                  <a:srgbClr val="2E92B0"/>
                </a:solidFill>
                <a:latin typeface="+mn-lt"/>
              </a:rPr>
              <a:t>T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 could be a class type, </a:t>
            </a:r>
            <a:r>
              <a:rPr lang="en-GB" dirty="0" smtClean="0">
                <a:solidFill>
                  <a:schemeClr val="accent1"/>
                </a:solidFill>
                <a:latin typeface="+mn-lt"/>
              </a:rPr>
              <a:t>it 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would be better to make the parameters and return types of our </a:t>
            </a:r>
            <a:r>
              <a:rPr lang="en-GB" dirty="0" err="1" smtClean="0">
                <a:solidFill>
                  <a:schemeClr val="accent1"/>
                </a:solidFill>
                <a:latin typeface="+mn-lt"/>
              </a:rPr>
              <a:t>templated</a:t>
            </a:r>
            <a:r>
              <a:rPr lang="en-GB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function </a:t>
            </a:r>
            <a:r>
              <a:rPr lang="en-GB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 references:</a:t>
            </a:r>
            <a:endParaRPr lang="en-GB" sz="3200" b="0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Function Templates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875" y="2132165"/>
            <a:ext cx="8575957" cy="156966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the template parameter declaration</a:t>
            </a:r>
          </a:p>
          <a:p>
            <a:r>
              <a:rPr lang="fr-FR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fr-FR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Function Templates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340768"/>
            <a:ext cx="8575957" cy="532453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template parameter declaration</a:t>
            </a:r>
          </a:p>
          <a:p>
            <a:r>
              <a:rPr lang="fr-F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Max(</a:t>
            </a:r>
            <a:r>
              <a:rPr lang="fr-FR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/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39;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20;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"Max(i, j): 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Max(i, j)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pPr lvl="1"/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13.5;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= 20.7;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"Max(f1, f2): 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Max(f1, f2)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pPr lvl="1"/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GB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"Max(s1, s2): 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Max(s1, s2)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– </a:t>
            </a:r>
            <a:r>
              <a:rPr lang="en-GB" dirty="0" smtClean="0">
                <a:solidFill>
                  <a:schemeClr val="bg1"/>
                </a:solidFill>
              </a:rPr>
              <a:t>Class Templates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691" y="1412776"/>
            <a:ext cx="8352928" cy="446276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If we have two or more classes  which are almost identical we can write a single class template. </a:t>
            </a:r>
          </a:p>
          <a:p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dirty="0" smtClean="0">
                <a:solidFill>
                  <a:srgbClr val="2E92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parameter list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GB" dirty="0" smtClean="0">
              <a:solidFill>
                <a:srgbClr val="2E92B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+mn-lt"/>
              </a:rPr>
              <a:t>is a placeholder type</a:t>
            </a:r>
            <a:r>
              <a:rPr lang="en-GB" dirty="0" smtClean="0">
                <a:solidFill>
                  <a:schemeClr val="accent1"/>
                </a:solidFill>
                <a:latin typeface="+mn-lt"/>
              </a:rPr>
              <a:t>.</a:t>
            </a:r>
          </a:p>
          <a:p>
            <a:endParaRPr lang="en-GB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Can have multiple via a comma separated list.</a:t>
            </a:r>
          </a:p>
          <a:p>
            <a:r>
              <a:rPr lang="en-GB" dirty="0" smtClean="0">
                <a:solidFill>
                  <a:schemeClr val="accent1"/>
                </a:solidFill>
                <a:latin typeface="+mn-lt"/>
              </a:rPr>
              <a:t> </a:t>
            </a:r>
          </a:p>
          <a:p>
            <a:endParaRPr lang="en-GB" sz="3200" b="0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Pointers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619672"/>
            <a:ext cx="8279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When we declare an object of the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495160"/>
            <a:ext cx="661127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260648"/>
            <a:ext cx="8424936" cy="646330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pairs(</a:t>
            </a:r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 =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getmax();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private:</a:t>
            </a:r>
          </a:p>
          <a:p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&gt;::getmax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retval;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retval 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 &gt; b ? a : b;</a:t>
            </a:r>
          </a:p>
          <a:p>
            <a:r>
              <a:rPr lang="en-GB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sz="18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pairs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myobject(100, 75);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myobject.getmax();</a:t>
            </a:r>
          </a:p>
          <a:p>
            <a:r>
              <a:rPr lang="en-GB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26038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17693"/>
            <a:ext cx="8820472" cy="67403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24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GB" sz="24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24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Class Constructor Called:"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24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smtClean="0">
                <a:solidFill>
                  <a:srgbClr val="2E92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type_name&lt;</a:t>
            </a:r>
            <a:r>
              <a:rPr lang="en-GB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(x)&gt;();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24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smtClean="0">
                <a:solidFill>
                  <a:srgbClr val="2E92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type_name&lt;</a:t>
            </a:r>
            <a:r>
              <a:rPr lang="en-GB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)&gt;()</a:t>
            </a:r>
            <a:r>
              <a:rPr lang="en-GB" sz="2400" dirty="0" smtClean="0">
                <a:solidFill>
                  <a:srgbClr val="2E92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sz="24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a;</a:t>
            </a:r>
          </a:p>
          <a:p>
            <a:r>
              <a:rPr lang="en-GB" sz="24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b;</a:t>
            </a:r>
          </a:p>
          <a:p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Standard Template Library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75" y="1340768"/>
            <a:ext cx="842359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Containers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Containers are used to manage collections of objects of a certain </a:t>
            </a:r>
            <a:r>
              <a:rPr lang="en-GB" sz="2000" dirty="0" smtClean="0">
                <a:solidFill>
                  <a:schemeClr val="bg1"/>
                </a:solidFill>
              </a:rPr>
              <a:t>kind Containers are like vector, </a:t>
            </a:r>
            <a:r>
              <a:rPr lang="en-GB" sz="2000" dirty="0">
                <a:solidFill>
                  <a:schemeClr val="bg1"/>
                </a:solidFill>
              </a:rPr>
              <a:t>list, </a:t>
            </a:r>
            <a:r>
              <a:rPr lang="en-GB" sz="2000" dirty="0" err="1" smtClean="0">
                <a:solidFill>
                  <a:schemeClr val="bg1"/>
                </a:solidFill>
              </a:rPr>
              <a:t>deque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smtClean="0">
                <a:solidFill>
                  <a:schemeClr val="bg1"/>
                </a:solidFill>
              </a:rPr>
              <a:t>map and others.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Algorithms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Algorithms act on containers. They provide the means by which you will perform initialization, sorting, searching, and transforming of the contents of containers</a:t>
            </a:r>
            <a:r>
              <a:rPr lang="en-GB" sz="2000" dirty="0" smtClean="0">
                <a:solidFill>
                  <a:schemeClr val="bg1"/>
                </a:solidFill>
              </a:rPr>
              <a:t>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Iterators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Iterators are used to step through the elements of collections of objects. These collections may be containers or subsets of containers.</a:t>
            </a:r>
          </a:p>
        </p:txBody>
      </p:sp>
    </p:spTree>
    <p:extLst>
      <p:ext uri="{BB962C8B-B14F-4D97-AF65-F5344CB8AC3E}">
        <p14:creationId xmlns:p14="http://schemas.microsoft.com/office/powerpoint/2010/main" val="2189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Vector 2D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875" y="1484784"/>
            <a:ext cx="83515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&gt; </a:t>
            </a:r>
            <a:r>
              <a:rPr lang="en-GB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1,  2,  3,  4,  5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initializers for row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6,  7,  8,  9, 10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initializers for row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11, 12, 13, 14, 15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initializers for row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16, 17, 18, 19, 20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initializers for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3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21, 22, 23, 24, 25 }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initializers for row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Vector 2D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6512" y="1048172"/>
            <a:ext cx="9145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GB" sz="24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.size());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.size());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i=0; i&lt;m; ++i) {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n; ++j) {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cout 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cout 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340768"/>
            <a:ext cx="77724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You </a:t>
            </a:r>
            <a:r>
              <a:rPr lang="en-US" altLang="en-US" sz="24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can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rand()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function to generate random numbers.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But If you do not 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srand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 together with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rand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, you will get the same sequence every time code runs.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To avoid the repetitive sequence, you must set the seed as an argument to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srand()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A very useful tip to make C++ generate random numbers is to 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time()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 By seeding the generator with the same number, you are more likely to get the same random number each time.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0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195" y="188640"/>
            <a:ext cx="8622704" cy="649408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&lt;cstdlib&gt;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srand, rand */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&lt;ctime&gt;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iSecret, iGuess;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random seed: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srand((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time(0)); 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secret number between 1 and 10: 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iSecret =  (rand() % 10) + 1;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"Guess the number (1 to 10): 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cin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iGuess;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(iSecret&lt;iGuess)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secret number is lower"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(iSecret&gt;iGuess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secret number is higher</a:t>
            </a:r>
            <a:r>
              <a:rPr lang="en-GB" sz="16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(iSecret!=iGuess);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"Congratulations!"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date </a:t>
            </a:r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ime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1815882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 </a:t>
            </a:r>
            <a:r>
              <a:rPr lang="en-GB" i="1" u="sng" dirty="0">
                <a:solidFill>
                  <a:schemeClr val="bg1"/>
                </a:solidFill>
              </a:rPr>
              <a:t>tm</a:t>
            </a:r>
            <a:r>
              <a:rPr lang="en-GB" dirty="0">
                <a:solidFill>
                  <a:schemeClr val="bg1"/>
                </a:solidFill>
              </a:rPr>
              <a:t> structure is very important while working with date and time in either C or C++. This structure holds the date and time in the form of a C </a:t>
            </a:r>
            <a:r>
              <a:rPr lang="en-GB" dirty="0" smtClean="0">
                <a:solidFill>
                  <a:schemeClr val="bg1"/>
                </a:solidFill>
              </a:rPr>
              <a:t>structure: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3831" y="3408767"/>
            <a:ext cx="66784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tm_sec; 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seconds of minutes from 0 to 61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tm_min; 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minutes of hour from 0 to 59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tm_hour;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hours of day from 0 to 24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tm_mday;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day of month from 1 to 31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tm_mon; 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month of year from 0 to 11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tm_year;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year since 1900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tm_wday;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days since </a:t>
            </a:r>
            <a:r>
              <a:rPr lang="en-GB" sz="1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tm_yday;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days since January 1st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tm_isdst;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hours of daylight savings time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date </a:t>
            </a:r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ime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9512" y="1196752"/>
            <a:ext cx="8712968" cy="5078313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&lt;ctime&gt;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date/time based on current system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= time(0);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sec since January 1,1970 is</a:t>
            </a:r>
            <a:r>
              <a:rPr lang="en-GB" sz="18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GB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endl;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ltm = localtime(&amp;now);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various components of tm structure.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"Year:"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1900 + ltm-&gt;tm_year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"Month: 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+ ltm-&gt;tm_mon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"Day: 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ltm-&gt;tm_mday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"Time: 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+ ltm-&gt;tm_hour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 + ltm-&gt;tm_min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ltm-&gt;tm_sec 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STL –</a:t>
            </a:r>
            <a:r>
              <a:rPr lang="en-GB" dirty="0" smtClean="0">
                <a:solidFill>
                  <a:schemeClr val="bg1"/>
                </a:solidFill>
              </a:rPr>
              <a:t> Algorithms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07254" y="1124744"/>
            <a:ext cx="8197193" cy="489364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Using STL algorithms is good for: 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</a:rPr>
              <a:t>Maintainability</a:t>
            </a:r>
            <a:r>
              <a:rPr lang="en-GB" sz="2400" dirty="0">
                <a:solidFill>
                  <a:schemeClr val="bg1"/>
                </a:solidFill>
              </a:rPr>
              <a:t>: The names of the algorithms already state in a straightforward manner what they do. Explicit loops are rarely both better to </a:t>
            </a:r>
            <a:r>
              <a:rPr lang="en-GB" sz="2400" dirty="0" smtClean="0">
                <a:solidFill>
                  <a:schemeClr val="bg1"/>
                </a:solidFill>
              </a:rPr>
              <a:t>read </a:t>
            </a:r>
            <a:r>
              <a:rPr lang="en-GB" sz="2400" dirty="0">
                <a:solidFill>
                  <a:schemeClr val="bg1"/>
                </a:solidFill>
              </a:rPr>
              <a:t>and as data-structure agnostic as standard algorithms. 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</a:rPr>
              <a:t>Correctness</a:t>
            </a:r>
            <a:r>
              <a:rPr lang="en-GB" sz="2400" dirty="0">
                <a:solidFill>
                  <a:schemeClr val="bg1"/>
                </a:solidFill>
              </a:rPr>
              <a:t>: The STL has been written and reviewed by experts, and used and tested by so many people that you are pretty unlikely to reach the same degree of correctness when </a:t>
            </a:r>
            <a:r>
              <a:rPr lang="en-GB" sz="2400" dirty="0" smtClean="0">
                <a:solidFill>
                  <a:schemeClr val="bg1"/>
                </a:solidFill>
              </a:rPr>
              <a:t>re-implementing </a:t>
            </a:r>
            <a:r>
              <a:rPr lang="en-GB" sz="2400" dirty="0">
                <a:solidFill>
                  <a:schemeClr val="bg1"/>
                </a:solidFill>
              </a:rPr>
              <a:t>the complex parts of it. 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</a:rPr>
              <a:t>Efficiency</a:t>
            </a:r>
            <a:r>
              <a:rPr lang="en-GB" sz="2400" dirty="0">
                <a:solidFill>
                  <a:schemeClr val="bg1"/>
                </a:solidFill>
              </a:rPr>
              <a:t>: STL algorithms are, by default, at least as efficient as most handcrafted </a:t>
            </a:r>
            <a:r>
              <a:rPr lang="en-GB" sz="2400" dirty="0" smtClean="0">
                <a:solidFill>
                  <a:schemeClr val="bg1"/>
                </a:solidFill>
              </a:rPr>
              <a:t>loops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0"/>
            <a:ext cx="7772400" cy="1143000"/>
          </a:xfrm>
        </p:spPr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Pointers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8619" y="1143000"/>
            <a:ext cx="8208912" cy="563231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var{100}, * varPoint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varPoint = 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Wrong! 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varPoint is an address but var is not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*varPoint = &amp;var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Wrong!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&amp;var is an address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*varPoint is the value stored in &amp;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varPoint = &amp;var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// varPoint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is an address 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is &amp;var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varPoint = 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// Correct </a:t>
            </a:r>
            <a:endParaRPr lang="en-GB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// both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*varPoint and var are values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81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STL –</a:t>
            </a:r>
            <a:r>
              <a:rPr lang="en-GB" dirty="0" smtClean="0">
                <a:solidFill>
                  <a:schemeClr val="bg1"/>
                </a:solidFill>
              </a:rPr>
              <a:t> Algorithms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59285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Showing all STL </a:t>
            </a:r>
            <a:r>
              <a:rPr lang="en-GB" dirty="0" smtClean="0">
                <a:solidFill>
                  <a:schemeClr val="bg1"/>
                </a:solidFill>
              </a:rPr>
              <a:t>algorithms would be a </a:t>
            </a:r>
            <a:r>
              <a:rPr lang="en-GB" dirty="0">
                <a:solidFill>
                  <a:schemeClr val="bg1"/>
                </a:solidFill>
              </a:rPr>
              <a:t>very </a:t>
            </a:r>
            <a:r>
              <a:rPr lang="en-GB" dirty="0" smtClean="0">
                <a:solidFill>
                  <a:schemeClr val="bg1"/>
                </a:solidFill>
              </a:rPr>
              <a:t>long  there is already </a:t>
            </a: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smtClean="0">
                <a:solidFill>
                  <a:schemeClr val="bg1"/>
                </a:solidFill>
              </a:rPr>
              <a:t>very good and complete C</a:t>
            </a:r>
            <a:r>
              <a:rPr lang="en-GB" dirty="0">
                <a:solidFill>
                  <a:schemeClr val="bg1"/>
                </a:solidFill>
              </a:rPr>
              <a:t>++ reference publicly </a:t>
            </a:r>
            <a:r>
              <a:rPr lang="en-GB" dirty="0" smtClean="0">
                <a:solidFill>
                  <a:schemeClr val="bg1"/>
                </a:solidFill>
              </a:rPr>
              <a:t>available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chemeClr val="bg1"/>
                </a:solidFill>
              </a:rPr>
              <a:t>is available for online viewing at:</a:t>
            </a:r>
          </a:p>
          <a:p>
            <a:endParaRPr lang="en-GB" dirty="0" smtClean="0">
              <a:solidFill>
                <a:schemeClr val="bg1"/>
              </a:solidFill>
              <a:hlinkClick r:id="rId2"/>
            </a:endParaRPr>
          </a:p>
          <a:p>
            <a:r>
              <a:rPr lang="en-GB" dirty="0" smtClean="0">
                <a:solidFill>
                  <a:srgbClr val="0505FF"/>
                </a:solidFill>
                <a:hlinkClick r:id="rId2"/>
              </a:rPr>
              <a:t>http</a:t>
            </a:r>
            <a:r>
              <a:rPr lang="en-GB" dirty="0">
                <a:solidFill>
                  <a:srgbClr val="0505FF"/>
                </a:solidFill>
                <a:hlinkClick r:id="rId2"/>
              </a:rPr>
              <a:t>://</a:t>
            </a:r>
            <a:r>
              <a:rPr lang="en-GB" dirty="0" smtClean="0">
                <a:solidFill>
                  <a:srgbClr val="0505FF"/>
                </a:solidFill>
                <a:hlinkClick r:id="rId2"/>
              </a:rPr>
              <a:t>cppreference.com</a:t>
            </a:r>
            <a:endParaRPr lang="en-GB" dirty="0" smtClean="0">
              <a:solidFill>
                <a:srgbClr val="0505FF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It can also be downloaded for offline viewing.</a:t>
            </a:r>
          </a:p>
        </p:txBody>
      </p:sp>
    </p:spTree>
    <p:extLst>
      <p:ext uri="{BB962C8B-B14F-4D97-AF65-F5344CB8AC3E}">
        <p14:creationId xmlns:p14="http://schemas.microsoft.com/office/powerpoint/2010/main" val="1373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STL –</a:t>
            </a:r>
            <a:r>
              <a:rPr lang="en-GB" dirty="0" smtClean="0">
                <a:solidFill>
                  <a:schemeClr val="bg1"/>
                </a:solidFill>
              </a:rPr>
              <a:t> Algorithms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4" y="784548"/>
            <a:ext cx="83515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chemeClr val="bg1"/>
              </a:solidFill>
              <a:hlinkClick r:id="rId2"/>
            </a:endParaRPr>
          </a:p>
          <a:p>
            <a:r>
              <a:rPr lang="en-GB" dirty="0">
                <a:solidFill>
                  <a:srgbClr val="0505FF"/>
                </a:solidFill>
              </a:rPr>
              <a:t>https://en.cppreference.com/w/cpp/algorithm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12519"/>
              </p:ext>
            </p:extLst>
          </p:nvPr>
        </p:nvGraphicFramePr>
        <p:xfrm>
          <a:off x="242265" y="1738655"/>
          <a:ext cx="8722223" cy="4136839"/>
        </p:xfrm>
        <a:graphic>
          <a:graphicData uri="http://schemas.openxmlformats.org/drawingml/2006/table">
            <a:tbl>
              <a:tblPr/>
              <a:tblGrid>
                <a:gridCol w="2997798">
                  <a:extLst>
                    <a:ext uri="{9D8B030D-6E8A-4147-A177-3AD203B41FA5}">
                      <a16:colId xmlns:a16="http://schemas.microsoft.com/office/drawing/2014/main" val="1876552716"/>
                    </a:ext>
                  </a:extLst>
                </a:gridCol>
                <a:gridCol w="5724425">
                  <a:extLst>
                    <a:ext uri="{9D8B030D-6E8A-4147-A177-3AD203B41FA5}">
                      <a16:colId xmlns:a16="http://schemas.microsoft.com/office/drawing/2014/main" val="3177434397"/>
                    </a:ext>
                  </a:extLst>
                </a:gridCol>
              </a:tblGrid>
              <a:tr h="247528">
                <a:tc gridSpan="2"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Non-modifying sequence operations</a:t>
                      </a: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85347"/>
                  </a:ext>
                </a:extLst>
              </a:tr>
              <a:tr h="247528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Defined in header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GB" sz="1800" u="none" strike="noStrike" dirty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3" tooltip="cpp/header/algorithm"/>
                        </a:rPr>
                        <a:t>&lt;algorithm&gt;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064"/>
                  </a:ext>
                </a:extLst>
              </a:tr>
              <a:tr h="2134272">
                <a:tc>
                  <a:txBody>
                    <a:bodyPr/>
                    <a:lstStyle/>
                    <a:p>
                      <a:pPr fontAlgn="ctr"/>
                      <a:r>
                        <a:rPr lang="en-GB" sz="1800" b="1" u="none" strike="noStrike" dirty="0" err="1" smtClean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4" tooltip="cpp/algorithm/all any none of"/>
                        </a:rPr>
                        <a:t>all_of</a:t>
                      </a:r>
                      <a:endParaRPr lang="en-GB" sz="1800" b="1" u="none" strike="noStrike" dirty="0" smtClean="0">
                        <a:solidFill>
                          <a:srgbClr val="0645AD"/>
                        </a:solidFill>
                        <a:effectLst/>
                        <a:latin typeface="+mn-lt"/>
                        <a:hlinkClick r:id="rId4" tooltip="cpp/algorithm/all any none of"/>
                      </a:endParaRPr>
                    </a:p>
                    <a:p>
                      <a:pPr fontAlgn="ctr"/>
                      <a:r>
                        <a:rPr lang="en-GB" sz="1800" b="1" u="none" strike="noStrike" dirty="0" err="1" smtClean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4" tooltip="cpp/algorithm/all any none of"/>
                        </a:rPr>
                        <a:t>any_of</a:t>
                      </a:r>
                      <a:endParaRPr lang="en-GB" sz="1800" b="1" u="none" strike="noStrike" dirty="0" smtClean="0">
                        <a:solidFill>
                          <a:srgbClr val="0645AD"/>
                        </a:solidFill>
                        <a:effectLst/>
                        <a:latin typeface="+mn-lt"/>
                        <a:hlinkClick r:id="rId4" tooltip="cpp/algorithm/all any none of"/>
                      </a:endParaRPr>
                    </a:p>
                    <a:p>
                      <a:pPr fontAlgn="ctr"/>
                      <a:r>
                        <a:rPr lang="en-GB" sz="1800" b="1" u="none" strike="noStrike" dirty="0" err="1" smtClean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4" tooltip="cpp/algorithm/all any none of"/>
                        </a:rPr>
                        <a:t>none_of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  <a:p>
                      <a:pPr fontAlgn="ctr"/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(C++11)(C++11)(C++11)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checks if a predicate is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all, any or none of the elements in a range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GB" sz="1800" dirty="0"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(function template)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20995"/>
                  </a:ext>
                </a:extLst>
              </a:tr>
              <a:tr h="1426743">
                <a:tc>
                  <a:txBody>
                    <a:bodyPr/>
                    <a:lstStyle/>
                    <a:p>
                      <a:pPr fontAlgn="ctr"/>
                      <a:r>
                        <a:rPr lang="en-GB" sz="1800" b="1" u="none" strike="noStrike" dirty="0" err="1">
                          <a:solidFill>
                            <a:srgbClr val="0505FF"/>
                          </a:solidFill>
                          <a:effectLst/>
                          <a:latin typeface="+mn-lt"/>
                          <a:hlinkClick r:id="rId5" tooltip="cpp/algorithm/for each"/>
                        </a:rPr>
                        <a:t>for_each</a:t>
                      </a:r>
                      <a:endParaRPr lang="en-GB" sz="1800" b="1" dirty="0">
                        <a:solidFill>
                          <a:srgbClr val="0505FF"/>
                        </a:solidFill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applies a function to a range of elements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GB" sz="1800" dirty="0"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(function template)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3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ofstream, fstream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875" y="1484784"/>
            <a:ext cx="8207573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  <a:latin typeface="+mn-lt"/>
              </a:rPr>
              <a:t>ofstream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 - represents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the output file stream and is used to create files and to write information to files.</a:t>
            </a:r>
          </a:p>
          <a:p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  <a:latin typeface="+mn-lt"/>
              </a:rPr>
              <a:t>i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fstream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 - represents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the input file stream and is used to read information from files.</a:t>
            </a:r>
          </a:p>
          <a:p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  <a:latin typeface="+mn-lt"/>
              </a:rPr>
              <a:t>fstream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 - represents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the file stream generally, and has the capabilities of both ofstream and ifstream which means it can create files, write information to files, and read information from files.</a:t>
            </a:r>
          </a:p>
        </p:txBody>
      </p:sp>
    </p:spTree>
    <p:extLst>
      <p:ext uri="{BB962C8B-B14F-4D97-AF65-F5344CB8AC3E}">
        <p14:creationId xmlns:p14="http://schemas.microsoft.com/office/powerpoint/2010/main" val="42431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Reading CSV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875" y="1484784"/>
            <a:ext cx="8461448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read_csv(std::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Reads a CSV file into a vector of &lt;string, vector&lt;int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where each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represents &lt;column name, column values&gt;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 int vector&gt; pairs to 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data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result;</a:t>
            </a: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an input filestream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_File(</a:t>
            </a:r>
            <a:r>
              <a:rPr lang="en-GB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Helper vars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line, colname;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val;</a:t>
            </a: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the column names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(_File.good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first line in the file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std::getline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(_File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stringstream from line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ss(line);</a:t>
            </a: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each column name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(std::getline(ss, colname, </a:t>
            </a:r>
            <a:r>
              <a:rPr lang="en-GB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and add &lt;colname, int vector&gt; pairs to result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result.push_back({ colname,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{} });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Writing </a:t>
            </a:r>
            <a:r>
              <a:rPr lang="en-GB" dirty="0" smtClean="0">
                <a:solidFill>
                  <a:schemeClr val="bg1"/>
                </a:solidFill>
              </a:rPr>
              <a:t>CSV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619672"/>
            <a:ext cx="8568952" cy="5078313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write_csv(std::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a CSV file with one or more columns of integer values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Each column of data is represented by the pair &lt;column name, column data&gt;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as std::pair&lt;std::string, std::vector&lt;int&gt;&gt;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dataset is represented as a vector of these 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an output filestream object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_file(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column names to the stream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.size(); ++j)  {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_file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.at(j).first;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 !=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 - 1) _file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comma at end of line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_file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</a:t>
            </a:r>
            <a:r>
              <a:rPr lang="en-GB" sz="12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data to the stream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.at(0).second.size(); ++i)  {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.size(); ++j)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_file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.at(j).second.at(i);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 !=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 - 1) _file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comma at end of line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_file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the file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7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0"/>
            <a:ext cx="7772400" cy="1143000"/>
          </a:xfrm>
        </p:spPr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Pointers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864" y="836712"/>
            <a:ext cx="8279581" cy="590931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letter 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Variable declaration Makes a new object. The new object is to be an char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*  pletter;                 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Pointer declaration for a pointer to char could have any value at all. The new object is to be an char-pointer  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pletter = &amp;letter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</a:t>
            </a:r>
            <a:r>
              <a:rPr lang="en-GB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stores the address of </a:t>
            </a:r>
            <a:r>
              <a:rPr lang="en-GB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letter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variable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 = 30;                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Variable declaration   Makes a new object. The new object is to be an int.              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* p;                          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 Make a new object. The new object is to be an int-pointer 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 = &amp;number;                     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stores the address of number variable   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letter variable is:"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&amp;letter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pletter variable is:"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pletter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 of p variable is:"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number variable is:"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&amp;number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p variable is:"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 of p variable is:"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We declare objects as before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aStudent;                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Variable declaration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* ptoaStudent;               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Pointer declaration for a pointer to Student 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ptoaStudent = &amp;aStudent;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870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Pointers</a:t>
            </a:r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332656"/>
            <a:ext cx="7478169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Classes in C++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11560" y="1124744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Simple Class Example: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1196752"/>
            <a:ext cx="8071926" cy="533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height_m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weight_kg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CalculateBMI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height_m)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aPerson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an instance of the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aPerson.</a:t>
            </a:r>
            <a:r>
              <a:rPr lang="en-US" altLang="en-US" sz="2000" dirty="0" smtClean="0">
                <a:solidFill>
                  <a:srgbClr val="0077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Person"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aPerson.i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1618071"/>
            <a:ext cx="6083717" cy="33701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CalculateBMI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dirty="0">
                <a:solidFill>
                  <a:srgbClr val="0077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strName</a:t>
            </a:r>
            <a:r>
              <a:rPr lang="en-US" altLang="en-US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height_m</a:t>
            </a:r>
            <a:r>
              <a:rPr lang="en-US" altLang="en-US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altLang="en-US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weight_kg</a:t>
            </a:r>
            <a:r>
              <a:rPr lang="en-US" altLang="en-US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altLang="en-US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</a:t>
            </a: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iAge</a:t>
            </a:r>
            <a:r>
              <a:rPr lang="en-US" altLang="en-US" sz="24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OOP –  </a:t>
            </a:r>
            <a:r>
              <a:rPr lang="en-GB" b="0" kern="0" dirty="0" smtClean="0">
                <a:solidFill>
                  <a:schemeClr val="bg1"/>
                </a:solidFill>
              </a:rPr>
              <a:t>Data Abstraction and encapsulation</a:t>
            </a:r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1046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22720</TotalTime>
  <Words>5052</Words>
  <Application>Microsoft Office PowerPoint</Application>
  <PresentationFormat>On-screen Show (4:3)</PresentationFormat>
  <Paragraphs>666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Consolas</vt:lpstr>
      <vt:lpstr>MS PGothic</vt:lpstr>
      <vt:lpstr>Calibri</vt:lpstr>
      <vt:lpstr>Wingdings</vt:lpstr>
      <vt:lpstr>Times New Roman</vt:lpstr>
      <vt:lpstr>Georgia</vt:lpstr>
      <vt:lpstr>Open Sans</vt:lpstr>
      <vt:lpstr>Courier New</vt:lpstr>
      <vt:lpstr>Segoe UI</vt:lpstr>
      <vt:lpstr>Default Design</vt:lpstr>
      <vt:lpstr>C++ for Advanced Mathematical Finance lecture 3</vt:lpstr>
      <vt:lpstr>Introduction –  SYLLABUS</vt:lpstr>
      <vt:lpstr>OOP – Pointers  </vt:lpstr>
      <vt:lpstr>OOP – Pointers  </vt:lpstr>
      <vt:lpstr>OOP – Pointers  </vt:lpstr>
      <vt:lpstr>OOP – Pointers  </vt:lpstr>
      <vt:lpstr>OOP – Pointers  </vt:lpstr>
      <vt:lpstr>OOP –  Classes in C++ </vt:lpstr>
      <vt:lpstr>PowerPoint Presentation</vt:lpstr>
      <vt:lpstr>OOP – Inheritance  </vt:lpstr>
      <vt:lpstr>OOP –  Classes and File organisation</vt:lpstr>
      <vt:lpstr>OOP – Encapsulation  </vt:lpstr>
      <vt:lpstr>OOP – References Pointers  </vt:lpstr>
      <vt:lpstr>OOP – References Tips  </vt:lpstr>
      <vt:lpstr>OOP – References Tips  </vt:lpstr>
      <vt:lpstr>OOP – References Tips  </vt:lpstr>
      <vt:lpstr>OOP – References Tips  </vt:lpstr>
      <vt:lpstr>OOP – Pointers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– Function Templates  </vt:lpstr>
      <vt:lpstr>C++ – Function Templates  </vt:lpstr>
      <vt:lpstr>OOP – Function Templates  </vt:lpstr>
      <vt:lpstr>OOP – Function Templates  </vt:lpstr>
      <vt:lpstr>OOP – Class Templates  </vt:lpstr>
      <vt:lpstr>PowerPoint Presentation</vt:lpstr>
      <vt:lpstr>PowerPoint Presentation</vt:lpstr>
      <vt:lpstr>STL – Standard Template Library   </vt:lpstr>
      <vt:lpstr>STL – Vector 2D Example   </vt:lpstr>
      <vt:lpstr>STL – Vector 2D Example   </vt:lpstr>
      <vt:lpstr>STL – Rand Example   </vt:lpstr>
      <vt:lpstr>STL – Rand Example   </vt:lpstr>
      <vt:lpstr>STL – date time Example   </vt:lpstr>
      <vt:lpstr>STL – date time Example   </vt:lpstr>
      <vt:lpstr>STL – Algorithms   </vt:lpstr>
      <vt:lpstr>STL – Algorithms   </vt:lpstr>
      <vt:lpstr>STL – Algorithms   </vt:lpstr>
      <vt:lpstr>STL – ofstream, fstream   </vt:lpstr>
      <vt:lpstr>STL – Reading CSV   </vt:lpstr>
      <vt:lpstr>STL – Writing CSV   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253</cp:revision>
  <dcterms:created xsi:type="dcterms:W3CDTF">2020-09-10T09:01:31Z</dcterms:created>
  <dcterms:modified xsi:type="dcterms:W3CDTF">2021-04-20T17:18:33Z</dcterms:modified>
</cp:coreProperties>
</file>