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1" r:id="rId7"/>
    <p:sldId id="260" r:id="rId8"/>
    <p:sldId id="265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26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97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1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81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607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921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95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303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132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57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75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70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85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18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480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08CF-EDF1-4A5F-B0B7-B38D1C049AC7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7A12E6-3DAB-41B3-B248-99E9E0A67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7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015E3E78-BF51-4607-86CE-A0299B88F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ED6-26F7-7BC2-31CD-6C67E79C1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724" y="3623404"/>
            <a:ext cx="5669280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Teoría de Lenguaje</a:t>
            </a:r>
            <a:endParaRPr lang="es-MX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626EA9-254B-D4ED-2168-60A2FF558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4" r="2" b="14633"/>
          <a:stretch/>
        </p:blipFill>
        <p:spPr bwMode="auto">
          <a:xfrm>
            <a:off x="6604548" y="2286000"/>
            <a:ext cx="5584275" cy="2286000"/>
          </a:xfrm>
          <a:custGeom>
            <a:avLst/>
            <a:gdLst/>
            <a:ahLst/>
            <a:cxnLst/>
            <a:rect l="l" t="t" r="r" b="b"/>
            <a:pathLst>
              <a:path w="5584275" h="2286000">
                <a:moveTo>
                  <a:pt x="0" y="0"/>
                </a:moveTo>
                <a:lnTo>
                  <a:pt x="5584275" y="0"/>
                </a:lnTo>
                <a:lnTo>
                  <a:pt x="5584275" y="2286000"/>
                </a:lnTo>
                <a:lnTo>
                  <a:pt x="626046" y="2286000"/>
                </a:lnTo>
                <a:lnTo>
                  <a:pt x="692258" y="219587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CC5E7FA-194C-94BF-9DFC-54A813C5F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6" r="-1" b="22437"/>
          <a:stretch/>
        </p:blipFill>
        <p:spPr bwMode="auto">
          <a:xfrm>
            <a:off x="5551112" y="4572000"/>
            <a:ext cx="6640888" cy="2286000"/>
          </a:xfrm>
          <a:custGeom>
            <a:avLst/>
            <a:gdLst/>
            <a:ahLst/>
            <a:cxnLst/>
            <a:rect l="l" t="t" r="r" b="b"/>
            <a:pathLst>
              <a:path w="6640888" h="2286000">
                <a:moveTo>
                  <a:pt x="1679482" y="0"/>
                </a:moveTo>
                <a:lnTo>
                  <a:pt x="6640888" y="0"/>
                </a:lnTo>
                <a:lnTo>
                  <a:pt x="6640888" y="2286000"/>
                </a:lnTo>
                <a:lnTo>
                  <a:pt x="0" y="2286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A87022B-E521-889D-BEF0-D312C900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660" y="5185833"/>
            <a:ext cx="4957344" cy="1096899"/>
          </a:xfrm>
        </p:spPr>
        <p:txBody>
          <a:bodyPr>
            <a:normAutofit/>
          </a:bodyPr>
          <a:lstStyle/>
          <a:p>
            <a:r>
              <a:rPr lang="es-ES" dirty="0"/>
              <a:t>Oscar Uriel Alvarado Garnica</a:t>
            </a:r>
          </a:p>
          <a:p>
            <a:r>
              <a:rPr lang="es-MX" dirty="0"/>
              <a:t>Equipo: </a:t>
            </a:r>
            <a:r>
              <a:rPr lang="es-MX" dirty="0" err="1"/>
              <a:t>MexArg</a:t>
            </a:r>
            <a:endParaRPr lang="es-MX" dirty="0"/>
          </a:p>
        </p:txBody>
      </p:sp>
      <p:sp>
        <p:nvSpPr>
          <p:cNvPr id="2061" name="Isosceles Triangle 2060">
            <a:extLst>
              <a:ext uri="{FF2B5EF4-FFF2-40B4-BE49-F238E27FC236}">
                <a16:creationId xmlns:a16="http://schemas.microsoft.com/office/drawing/2014/main" id="{AFCFD6D8-B11A-4FF8-AA6D-F63F472A2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8D8213AA-0208-457F-9CD6-78FE26795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7537" y="0"/>
            <a:ext cx="1886594" cy="6858000"/>
          </a:xfrm>
          <a:custGeom>
            <a:avLst/>
            <a:gdLst>
              <a:gd name="connsiteX0" fmla="*/ 332766 w 1886594"/>
              <a:gd name="connsiteY0" fmla="*/ 0 h 6858000"/>
              <a:gd name="connsiteX1" fmla="*/ 473666 w 1886594"/>
              <a:gd name="connsiteY1" fmla="*/ 0 h 6858000"/>
              <a:gd name="connsiteX2" fmla="*/ 1886594 w 1886594"/>
              <a:gd name="connsiteY2" fmla="*/ 4481876 h 6858000"/>
              <a:gd name="connsiteX3" fmla="*/ 140900 w 1886594"/>
              <a:gd name="connsiteY3" fmla="*/ 6858000 h 6858000"/>
              <a:gd name="connsiteX4" fmla="*/ 0 w 1886594"/>
              <a:gd name="connsiteY4" fmla="*/ 6858000 h 6858000"/>
              <a:gd name="connsiteX5" fmla="*/ 1745694 w 1886594"/>
              <a:gd name="connsiteY5" fmla="*/ 44818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6594" h="6858000">
                <a:moveTo>
                  <a:pt x="332766" y="0"/>
                </a:moveTo>
                <a:lnTo>
                  <a:pt x="473666" y="0"/>
                </a:lnTo>
                <a:lnTo>
                  <a:pt x="1886594" y="4481876"/>
                </a:lnTo>
                <a:lnTo>
                  <a:pt x="140900" y="6858000"/>
                </a:lnTo>
                <a:lnTo>
                  <a:pt x="0" y="6858000"/>
                </a:lnTo>
                <a:lnTo>
                  <a:pt x="1745694" y="44818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5" name="Rectangle 29">
            <a:extLst>
              <a:ext uri="{FF2B5EF4-FFF2-40B4-BE49-F238E27FC236}">
                <a16:creationId xmlns:a16="http://schemas.microsoft.com/office/drawing/2014/main" id="{99CDFA5B-0593-4946-8B2B-61B888895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5BC01963-BAEA-42F8-A0A1-D5323FDF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EB60E152-277A-4689-827B-214A55B3D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1993689F-A4B8-43C0-ADED-5E8C083DC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3" name="Rectangle 23">
            <a:extLst>
              <a:ext uri="{FF2B5EF4-FFF2-40B4-BE49-F238E27FC236}">
                <a16:creationId xmlns:a16="http://schemas.microsoft.com/office/drawing/2014/main" id="{9A55474B-4D9C-4A4D-AC41-524963CDB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2056" name="Picture 8" descr="Julia, un lenguaje del futuro">
            <a:extLst>
              <a:ext uri="{FF2B5EF4-FFF2-40B4-BE49-F238E27FC236}">
                <a16:creationId xmlns:a16="http://schemas.microsoft.com/office/drawing/2014/main" id="{0F78E1C2-D050-CF7B-86E4-A438F564E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2" y="38332"/>
            <a:ext cx="5572124" cy="377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8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Qué es la memoria caché en mi computadora? &lt; HP TECH TAKES /... - HP.com  Argentina">
            <a:extLst>
              <a:ext uri="{FF2B5EF4-FFF2-40B4-BE49-F238E27FC236}">
                <a16:creationId xmlns:a16="http://schemas.microsoft.com/office/drawing/2014/main" id="{B0B95622-4339-AD6A-7421-DA0266C86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24" r="8093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29458F-B579-C399-A387-D4430B0A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s-ES" dirty="0"/>
              <a:t>MANEJO DE MEMORIA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94888-C958-0D44-239F-BCB50415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25" y="2160589"/>
            <a:ext cx="4866216" cy="408781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s-ES" b="0" i="0" dirty="0">
                <a:effectLst/>
                <a:latin typeface="Söhne"/>
              </a:rPr>
              <a:t>Gestionado automáticamente por el recolector de basura (</a:t>
            </a:r>
            <a:r>
              <a:rPr lang="es-ES" b="0" i="0" dirty="0" err="1">
                <a:effectLst/>
                <a:latin typeface="Söhne"/>
              </a:rPr>
              <a:t>garbage</a:t>
            </a:r>
            <a:r>
              <a:rPr lang="es-ES" b="0" i="0" dirty="0">
                <a:effectLst/>
                <a:latin typeface="Söhne"/>
              </a:rPr>
              <a:t> </a:t>
            </a:r>
            <a:r>
              <a:rPr lang="es-ES" b="0" i="0" dirty="0" err="1">
                <a:effectLst/>
                <a:latin typeface="Söhne"/>
              </a:rPr>
              <a:t>collector</a:t>
            </a:r>
            <a:r>
              <a:rPr lang="es-ES" b="0" i="0" dirty="0">
                <a:effectLst/>
                <a:latin typeface="Söhne"/>
              </a:rPr>
              <a:t>) incorporado en el lenguaje.</a:t>
            </a:r>
          </a:p>
          <a:p>
            <a:pPr algn="just">
              <a:lnSpc>
                <a:spcPct val="90000"/>
              </a:lnSpc>
            </a:pPr>
            <a:r>
              <a:rPr lang="es-ES" b="1" i="0" dirty="0">
                <a:effectLst/>
                <a:latin typeface="Söhne"/>
              </a:rPr>
              <a:t>Recolector de Basura (</a:t>
            </a:r>
            <a:r>
              <a:rPr lang="es-ES" b="1" i="0" dirty="0" err="1">
                <a:effectLst/>
                <a:latin typeface="Söhne"/>
              </a:rPr>
              <a:t>Garbage</a:t>
            </a:r>
            <a:r>
              <a:rPr lang="es-ES" b="1" i="0" dirty="0">
                <a:effectLst/>
                <a:latin typeface="Söhne"/>
              </a:rPr>
              <a:t> </a:t>
            </a:r>
            <a:r>
              <a:rPr lang="es-ES" b="1" i="0" dirty="0" err="1">
                <a:effectLst/>
                <a:latin typeface="Söhne"/>
              </a:rPr>
              <a:t>Collector</a:t>
            </a:r>
            <a:r>
              <a:rPr lang="es-ES" b="1" i="0" dirty="0">
                <a:effectLst/>
                <a:latin typeface="Söhne"/>
              </a:rPr>
              <a:t>):</a:t>
            </a:r>
            <a:r>
              <a:rPr lang="es-ES" b="0" i="0" dirty="0">
                <a:effectLst/>
                <a:latin typeface="Söhne"/>
              </a:rPr>
              <a:t> Julia utiliza un recolector de basura para gestionar automáticamente la liberación de memoria de objetos que ya no son necesarios. Esto ayuda a prevenir fugas de memoria y permite que el desarrollador se concentre en la lógica del programa en lugar de preocuparse por la asignación y liberación manual de memoria.</a:t>
            </a:r>
            <a:endParaRPr lang="es-ES" dirty="0">
              <a:latin typeface="Söhne"/>
            </a:endParaRPr>
          </a:p>
          <a:p>
            <a:pPr algn="just">
              <a:lnSpc>
                <a:spcPct val="90000"/>
              </a:lnSpc>
            </a:pPr>
            <a:r>
              <a:rPr lang="es-ES" b="1" dirty="0"/>
              <a:t>Limpiar Objetos Innecesarios: </a:t>
            </a:r>
            <a:r>
              <a:rPr lang="es-ES" dirty="0"/>
              <a:t>Aunque el recolector de basura gestiona la mayoría de los objetos, es posible que desees liberar manualmente la memoria ocupada por objetos grandes o datos que ya no necesitas.</a:t>
            </a:r>
          </a:p>
          <a:p>
            <a:pPr>
              <a:lnSpc>
                <a:spcPct val="90000"/>
              </a:lnSpc>
            </a:pPr>
            <a:endParaRPr lang="es-ES" sz="1400" dirty="0"/>
          </a:p>
          <a:p>
            <a:pPr>
              <a:lnSpc>
                <a:spcPct val="90000"/>
              </a:lnSpc>
            </a:pPr>
            <a:endParaRPr lang="es-MX" sz="1400" dirty="0"/>
          </a:p>
        </p:txBody>
      </p:sp>
      <p:cxnSp>
        <p:nvCxnSpPr>
          <p:cNvPr id="8200" name="Straight Connector 819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2" name="Straight Connector 820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0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820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820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821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821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821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821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689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9" name="Straight Connector 922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3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923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9235" name="Isosceles Triangle 923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923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9239" name="Isosceles Triangle 923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9241" name="Freeform: Shape 924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B7934B-7838-AA9A-DE6D-3BD5201B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5" y="187326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PLUTO</a:t>
            </a:r>
            <a:endParaRPr lang="es-MX" dirty="0">
              <a:solidFill>
                <a:srgbClr val="FFFFFF"/>
              </a:solidFill>
            </a:endParaRPr>
          </a:p>
        </p:txBody>
      </p:sp>
      <p:pic>
        <p:nvPicPr>
          <p:cNvPr id="9218" name="Picture 2" descr="GitHub - fonsp/Pluto.jl: 🎈 Simple reactive notebooks for Julia">
            <a:extLst>
              <a:ext uri="{FF2B5EF4-FFF2-40B4-BE49-F238E27FC236}">
                <a16:creationId xmlns:a16="http://schemas.microsoft.com/office/drawing/2014/main" id="{365B6F72-99D4-2098-7AC0-1CAE844E4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00" y="2115486"/>
            <a:ext cx="5237119" cy="26185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2A2AB7-26C3-7B93-4E5D-7793FF99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646" y="1782111"/>
            <a:ext cx="4802755" cy="4039781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s-ES" sz="2400" b="0" i="0" dirty="0" err="1">
                <a:solidFill>
                  <a:srgbClr val="FFFFFF"/>
                </a:solidFill>
                <a:effectLst/>
                <a:latin typeface="Söhne"/>
              </a:rPr>
              <a:t>Pluto.jl</a:t>
            </a:r>
            <a:r>
              <a:rPr lang="es-ES" sz="2400" b="0" i="0" dirty="0">
                <a:solidFill>
                  <a:srgbClr val="FFFFFF"/>
                </a:solidFill>
                <a:effectLst/>
                <a:latin typeface="Söhne"/>
              </a:rPr>
              <a:t> es un entorno interactivo y una interfaz de programación para el lenguaje de programación Julia. </a:t>
            </a:r>
          </a:p>
          <a:p>
            <a:pPr algn="just">
              <a:lnSpc>
                <a:spcPct val="90000"/>
              </a:lnSpc>
            </a:pPr>
            <a:r>
              <a:rPr lang="es-ES" sz="2400" b="0" i="0" dirty="0">
                <a:solidFill>
                  <a:srgbClr val="FFFFFF"/>
                </a:solidFill>
                <a:effectLst/>
                <a:latin typeface="Söhne"/>
              </a:rPr>
              <a:t>Fue desarrollado con el objetivo de proporcionar una experiencia de programación más interactiva y exploratoria. </a:t>
            </a:r>
          </a:p>
          <a:p>
            <a:pPr algn="just">
              <a:lnSpc>
                <a:spcPct val="90000"/>
              </a:lnSpc>
            </a:pPr>
            <a:r>
              <a:rPr lang="es-ES" sz="2400" b="0" i="0" dirty="0">
                <a:solidFill>
                  <a:srgbClr val="FFFFFF"/>
                </a:solidFill>
                <a:effectLst/>
                <a:latin typeface="Söhne"/>
              </a:rPr>
              <a:t>A diferencia de los notebooks tradicionales, </a:t>
            </a:r>
            <a:r>
              <a:rPr lang="es-ES" sz="2400" b="0" i="0" dirty="0" err="1">
                <a:solidFill>
                  <a:srgbClr val="FFFFFF"/>
                </a:solidFill>
                <a:effectLst/>
                <a:latin typeface="Söhne"/>
              </a:rPr>
              <a:t>Pluto.jl</a:t>
            </a:r>
            <a:r>
              <a:rPr lang="es-ES" sz="2400" b="0" i="0" dirty="0">
                <a:solidFill>
                  <a:srgbClr val="FFFFFF"/>
                </a:solidFill>
                <a:effectLst/>
                <a:latin typeface="Söhne"/>
              </a:rPr>
              <a:t> se centra en la interactividad y la capacidad de modificar y experimentar con el código de manera dinámica.</a:t>
            </a:r>
            <a:endParaRPr lang="es-MX" sz="2400" dirty="0">
              <a:solidFill>
                <a:srgbClr val="FFFFFF"/>
              </a:solidFill>
            </a:endParaRPr>
          </a:p>
        </p:txBody>
      </p:sp>
      <p:pic>
        <p:nvPicPr>
          <p:cNvPr id="9222" name="Picture 6" descr="Pluto | Disney Wiki | Fandom">
            <a:extLst>
              <a:ext uri="{FF2B5EF4-FFF2-40B4-BE49-F238E27FC236}">
                <a16:creationId xmlns:a16="http://schemas.microsoft.com/office/drawing/2014/main" id="{D7045BA8-8EF4-4C4F-8F2A-918FD0812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53" y="5371693"/>
            <a:ext cx="1333548" cy="148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64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1602D-9D82-30DF-8422-A509C188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B7EB8-FEA0-761E-E331-B728FA70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* https://docs.julialang.org/en/v1/</a:t>
            </a:r>
          </a:p>
          <a:p>
            <a:endParaRPr lang="es-MX" dirty="0"/>
          </a:p>
          <a:p>
            <a:r>
              <a:rPr lang="es-MX" dirty="0"/>
              <a:t>* https://help.juliahub.com/juliahub/stable/</a:t>
            </a:r>
          </a:p>
          <a:p>
            <a:endParaRPr lang="es-MX" dirty="0"/>
          </a:p>
          <a:p>
            <a:r>
              <a:rPr lang="es-MX" dirty="0"/>
              <a:t>* https://introajulia.org/#_el_primer_programa</a:t>
            </a:r>
          </a:p>
          <a:p>
            <a:endParaRPr lang="es-MX" dirty="0"/>
          </a:p>
          <a:p>
            <a:r>
              <a:rPr lang="es-MX" dirty="0"/>
              <a:t>* https://chifi.dev/weird-things-you-can-do-in-julia-3f10cacb8ef4</a:t>
            </a:r>
          </a:p>
        </p:txBody>
      </p:sp>
    </p:spTree>
    <p:extLst>
      <p:ext uri="{BB962C8B-B14F-4D97-AF65-F5344CB8AC3E}">
        <p14:creationId xmlns:p14="http://schemas.microsoft.com/office/powerpoint/2010/main" val="109382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895E8B-667F-FAEB-F873-186A80FE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MATRICES / VECTORES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1A304-0C1D-0839-711A-BE9F65B97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 b="0" i="0">
                <a:solidFill>
                  <a:schemeClr val="bg1"/>
                </a:solidFill>
                <a:effectLst/>
                <a:latin typeface="Söhne"/>
              </a:rPr>
              <a:t>Julia proporciona una sintaxis intuitiva y eficiente para trabajar con matrices y vectores.</a:t>
            </a:r>
            <a:endParaRPr lang="es-MX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7EA05E-A7FC-4D03-F5E3-17899EE1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02788"/>
            <a:ext cx="5143500" cy="4439908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8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12C5B-9520-2922-A8F9-1AADCBB4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 fontScale="90000"/>
          </a:bodyPr>
          <a:lstStyle/>
          <a:p>
            <a:r>
              <a:rPr lang="es-ES" dirty="0"/>
              <a:t>ANÁLISIS DE DATOS Y ESTADÍSTICA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FEDAF1-062F-409D-6CFF-E643E808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 algn="just"/>
            <a:r>
              <a:rPr lang="es-ES" b="0" i="0" dirty="0">
                <a:effectLst/>
                <a:latin typeface="Söhne"/>
              </a:rPr>
              <a:t>En general, Julia es una excelente opción para el análisis de datos y la estadística debido a su rendimiento y flexibilidad. </a:t>
            </a:r>
          </a:p>
          <a:p>
            <a:pPr algn="just"/>
            <a:r>
              <a:rPr lang="es-ES" b="0" i="0" dirty="0">
                <a:effectLst/>
                <a:latin typeface="Söhne"/>
              </a:rPr>
              <a:t>Puedes combinar la facilidad de uso de paquetes como </a:t>
            </a:r>
            <a:r>
              <a:rPr lang="es-ES" b="0" i="0" dirty="0" err="1">
                <a:effectLst/>
                <a:latin typeface="Söhne"/>
              </a:rPr>
              <a:t>DataFrames</a:t>
            </a:r>
            <a:r>
              <a:rPr lang="es-ES" b="0" i="0" dirty="0">
                <a:effectLst/>
                <a:latin typeface="Söhne"/>
              </a:rPr>
              <a:t> con el poder de Julia para análisis más avanzados. </a:t>
            </a:r>
          </a:p>
          <a:p>
            <a:pPr algn="just"/>
            <a:r>
              <a:rPr lang="es-ES" b="0" i="0" dirty="0">
                <a:effectLst/>
                <a:latin typeface="Söhne"/>
              </a:rPr>
              <a:t>Además, Julia se integra bien con otros paquetes populares y es compatible con las mejores prácticas de análisis de datos.</a:t>
            </a:r>
            <a:endParaRPr lang="es-MX" dirty="0"/>
          </a:p>
        </p:txBody>
      </p:sp>
      <p:pic>
        <p:nvPicPr>
          <p:cNvPr id="1026" name="Picture 2" descr="Análisis de datos para la toma de decisiones en empresas">
            <a:extLst>
              <a:ext uri="{FF2B5EF4-FFF2-40B4-BE49-F238E27FC236}">
                <a16:creationId xmlns:a16="http://schemas.microsoft.com/office/drawing/2014/main" id="{D6628418-24DB-2ACC-EEC4-A7EF4CEE3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r="24912" b="1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Isosceles Triangle 105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8563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1AE89D4-CA38-2727-FC5D-06162B77E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7" r="4584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EA863A-352C-94D0-721D-6E8A2D78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s-ES" dirty="0"/>
              <a:t>PLOTS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6A280-9C7D-A4E9-F025-B05B37CC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70" y="1571625"/>
            <a:ext cx="4763558" cy="5143499"/>
          </a:xfrm>
        </p:spPr>
        <p:txBody>
          <a:bodyPr>
            <a:normAutofit fontScale="40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s-ES" sz="4500" b="1" i="0" dirty="0">
                <a:solidFill>
                  <a:srgbClr val="374151"/>
                </a:solidFill>
                <a:effectLst/>
                <a:latin typeface="Söhne"/>
              </a:rPr>
              <a:t>Facilidad de Uso:</a:t>
            </a:r>
            <a:r>
              <a:rPr lang="es-ES" sz="4500" b="0" i="0" dirty="0">
                <a:solidFill>
                  <a:srgbClr val="374151"/>
                </a:solidFill>
                <a:effectLst/>
                <a:latin typeface="Söhne"/>
              </a:rPr>
              <a:t> La sintaxis de </a:t>
            </a:r>
            <a:r>
              <a:rPr lang="es-ES" sz="4500" b="0" i="0" dirty="0" err="1">
                <a:solidFill>
                  <a:srgbClr val="374151"/>
                </a:solidFill>
                <a:effectLst/>
                <a:latin typeface="Söhne"/>
              </a:rPr>
              <a:t>Plots</a:t>
            </a:r>
            <a:r>
              <a:rPr lang="es-ES" sz="4500" b="0" i="0" dirty="0">
                <a:solidFill>
                  <a:srgbClr val="374151"/>
                </a:solidFill>
                <a:effectLst/>
                <a:latin typeface="Söhne"/>
              </a:rPr>
              <a:t> es sencilla y fácil de aprender. Puedes crear visualizaciones de datos con pocas líneas de código.</a:t>
            </a:r>
          </a:p>
          <a:p>
            <a:pPr algn="just">
              <a:buFont typeface="+mj-lt"/>
              <a:buAutoNum type="arabicPeriod"/>
            </a:pPr>
            <a:r>
              <a:rPr lang="es-ES" sz="4500" b="1" i="0" dirty="0">
                <a:solidFill>
                  <a:srgbClr val="374151"/>
                </a:solidFill>
                <a:effectLst/>
                <a:latin typeface="Söhne"/>
              </a:rPr>
              <a:t>Versatilidad:</a:t>
            </a:r>
            <a:r>
              <a:rPr lang="es-ES" sz="45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sz="4500" b="0" i="0" dirty="0" err="1">
                <a:solidFill>
                  <a:srgbClr val="374151"/>
                </a:solidFill>
                <a:effectLst/>
                <a:latin typeface="Söhne"/>
              </a:rPr>
              <a:t>Plots</a:t>
            </a:r>
            <a:r>
              <a:rPr lang="es-ES" sz="4500" b="0" i="0" dirty="0">
                <a:solidFill>
                  <a:srgbClr val="374151"/>
                </a:solidFill>
                <a:effectLst/>
                <a:latin typeface="Söhne"/>
              </a:rPr>
              <a:t> soporta una amplia variedad de gráficos, desde simples gráficos de líneas hasta gráficos 3D complejos. También es compatible con múltiples formatos de salida, como PNG, SVG, PDF, etc.</a:t>
            </a:r>
          </a:p>
          <a:p>
            <a:pPr algn="just">
              <a:buFont typeface="+mj-lt"/>
              <a:buAutoNum type="arabicPeriod"/>
            </a:pPr>
            <a:r>
              <a:rPr lang="es-ES" sz="4500" b="1" i="0" dirty="0">
                <a:solidFill>
                  <a:srgbClr val="374151"/>
                </a:solidFill>
                <a:effectLst/>
                <a:latin typeface="Söhne"/>
              </a:rPr>
              <a:t>Interactividad:</a:t>
            </a:r>
            <a:r>
              <a:rPr lang="es-ES" sz="4500" b="0" i="0" dirty="0">
                <a:solidFill>
                  <a:srgbClr val="374151"/>
                </a:solidFill>
                <a:effectLst/>
                <a:latin typeface="Söhne"/>
              </a:rPr>
              <a:t> Algunos </a:t>
            </a:r>
            <a:r>
              <a:rPr lang="es-ES" sz="4500" b="0" i="0" dirty="0" err="1">
                <a:solidFill>
                  <a:srgbClr val="374151"/>
                </a:solidFill>
                <a:effectLst/>
                <a:latin typeface="Söhne"/>
              </a:rPr>
              <a:t>backends</a:t>
            </a:r>
            <a:r>
              <a:rPr lang="es-ES" sz="4500" b="0" i="0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s-ES" sz="4500" b="0" i="0" dirty="0" err="1">
                <a:solidFill>
                  <a:srgbClr val="374151"/>
                </a:solidFill>
                <a:effectLst/>
                <a:latin typeface="Söhne"/>
              </a:rPr>
              <a:t>Plots</a:t>
            </a:r>
            <a:r>
              <a:rPr lang="es-ES" sz="4500" b="0" i="0" dirty="0">
                <a:solidFill>
                  <a:srgbClr val="374151"/>
                </a:solidFill>
                <a:effectLst/>
                <a:latin typeface="Söhne"/>
              </a:rPr>
              <a:t>, como </a:t>
            </a:r>
            <a:r>
              <a:rPr lang="es-ES" sz="4500" b="0" i="0" dirty="0" err="1">
                <a:solidFill>
                  <a:srgbClr val="374151"/>
                </a:solidFill>
                <a:effectLst/>
                <a:latin typeface="Söhne"/>
              </a:rPr>
              <a:t>PlotlyJS</a:t>
            </a:r>
            <a:r>
              <a:rPr lang="es-ES" sz="4500" b="0" i="0" dirty="0">
                <a:solidFill>
                  <a:srgbClr val="374151"/>
                </a:solidFill>
                <a:effectLst/>
                <a:latin typeface="Söhne"/>
              </a:rPr>
              <a:t>, ofrecen funcionalidades interactivas que te permiten explorar y manipular gráficos en tiempo real.</a:t>
            </a:r>
          </a:p>
          <a:p>
            <a:pPr algn="just">
              <a:buFont typeface="+mj-lt"/>
              <a:buAutoNum type="arabicPeriod"/>
            </a:pPr>
            <a:r>
              <a:rPr lang="es-ES" sz="4500" b="1" i="0" dirty="0">
                <a:solidFill>
                  <a:srgbClr val="374151"/>
                </a:solidFill>
                <a:effectLst/>
                <a:latin typeface="Söhne"/>
              </a:rPr>
              <a:t>Documentación Completa:</a:t>
            </a:r>
            <a:r>
              <a:rPr lang="es-ES" sz="45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sz="4500" b="0" i="0" dirty="0" err="1">
                <a:solidFill>
                  <a:srgbClr val="374151"/>
                </a:solidFill>
                <a:effectLst/>
                <a:latin typeface="Söhne"/>
              </a:rPr>
              <a:t>Plots</a:t>
            </a:r>
            <a:r>
              <a:rPr lang="es-ES" sz="4500" b="0" i="0" dirty="0">
                <a:solidFill>
                  <a:srgbClr val="374151"/>
                </a:solidFill>
                <a:effectLst/>
                <a:latin typeface="Söhne"/>
              </a:rPr>
              <a:t> tiene una documentación exhaustiva y una comunidad activa. Puedes encontrar recursos en línea y recibir ayuda de la comunidad Julia.</a:t>
            </a:r>
          </a:p>
          <a:p>
            <a:endParaRPr lang="es-MX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7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Anonymous lanzó un ciberataque contra la central nuclear de Fukushima en  señal de rechazo al vertido de su agua residual - Infobae">
            <a:extLst>
              <a:ext uri="{FF2B5EF4-FFF2-40B4-BE49-F238E27FC236}">
                <a16:creationId xmlns:a16="http://schemas.microsoft.com/office/drawing/2014/main" id="{B9DA7ECA-27DE-BE44-AA79-26DCE0661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r="22032" b="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5FBEDA-8C11-7AFF-DA3B-BECF94F3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s-ES" dirty="0"/>
              <a:t>Funciones anónimas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98D26-3085-35E2-7FB7-2F5053A9C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s-ES" dirty="0"/>
              <a:t>Son funciones que no tienen un nombre explícito. </a:t>
            </a:r>
          </a:p>
          <a:p>
            <a:r>
              <a:rPr lang="es-ES" dirty="0"/>
              <a:t>Se definen utilizando la palabra clave -&gt; (flecha) </a:t>
            </a:r>
          </a:p>
          <a:p>
            <a:r>
              <a:rPr lang="es-ES" dirty="0"/>
              <a:t>Son especialmente útiles cuando se necesita una función simple para realizar una tarea específica.</a:t>
            </a:r>
            <a:endParaRPr lang="es-MX" dirty="0"/>
          </a:p>
        </p:txBody>
      </p:sp>
      <p:cxnSp>
        <p:nvCxnSpPr>
          <p:cNvPr id="6152" name="Straight Connector 615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4" name="Straight Connector 615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615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616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616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616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616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616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97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71FD4-82BB-E3F9-23CD-71479B85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s-ES" dirty="0"/>
              <a:t>MACROS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B95FF5-E841-DC66-5C77-D4D55DC7F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475" y="1352551"/>
            <a:ext cx="5473527" cy="46888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s-ES" sz="2000" dirty="0">
              <a:latin typeface="Söhne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2000" b="1" i="0" dirty="0">
                <a:effectLst/>
                <a:latin typeface="Söhne"/>
              </a:rPr>
              <a:t>Generación de Código Dinámico:</a:t>
            </a:r>
            <a:r>
              <a:rPr lang="es-ES" sz="2000" b="0" i="0" dirty="0">
                <a:effectLst/>
                <a:latin typeface="Söhne"/>
              </a:rPr>
              <a:t> Las macros permiten generar y manipular código de manera dinámica durante el tiempo de compilación.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2000" b="1" i="0" dirty="0">
                <a:effectLst/>
                <a:latin typeface="Söhne"/>
              </a:rPr>
              <a:t>Eficiencia:</a:t>
            </a:r>
            <a:r>
              <a:rPr lang="es-ES" sz="2000" b="0" i="0" dirty="0">
                <a:effectLst/>
                <a:latin typeface="Söhne"/>
              </a:rPr>
              <a:t> Dado que las macros trabajan durante el tiempo de compilación, el código generado puede ser altamente eficiente y adaptarse específicamente a los tipos y contextos particulares.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2000" b="1" i="0" dirty="0">
                <a:effectLst/>
                <a:latin typeface="Söhne"/>
              </a:rPr>
              <a:t>Abstracciones Más Poderosas:</a:t>
            </a:r>
            <a:r>
              <a:rPr lang="es-ES" sz="2000" b="0" i="0" dirty="0">
                <a:effectLst/>
                <a:latin typeface="Söhne"/>
              </a:rPr>
              <a:t> Las macros permiten crear abstracciones más poderosas que las funciones regulares. Pueden introducir nueva sintaxis, simplificar la escritura de código y proporcionar interfaces más expresivas.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2000" b="1" i="0" dirty="0">
                <a:effectLst/>
                <a:latin typeface="Söhne"/>
              </a:rPr>
              <a:t>Meta-programación:</a:t>
            </a:r>
            <a:r>
              <a:rPr lang="es-ES" sz="2000" b="0" i="0" dirty="0">
                <a:effectLst/>
                <a:latin typeface="Söhne"/>
              </a:rPr>
              <a:t> Las macros permiten realizar meta-programación, lo que significa que el código puede escribirse para manipular y generar código automáticamente. Esto es especialmente útil en situaciones donde se necesitan construcciones de código complejas o repetitivas.</a:t>
            </a:r>
          </a:p>
          <a:p>
            <a:pPr>
              <a:lnSpc>
                <a:spcPct val="90000"/>
              </a:lnSpc>
            </a:pPr>
            <a:endParaRPr lang="es-MX" sz="1100" dirty="0"/>
          </a:p>
        </p:txBody>
      </p:sp>
      <p:pic>
        <p:nvPicPr>
          <p:cNvPr id="4098" name="Picture 2" descr="Julia's Most Awesome Features. Five of my favorite features in the… | by  Emma Boudreau | Towards Data Science">
            <a:extLst>
              <a:ext uri="{FF2B5EF4-FFF2-40B4-BE49-F238E27FC236}">
                <a16:creationId xmlns:a16="http://schemas.microsoft.com/office/drawing/2014/main" id="{95338388-3CE2-4839-7EF5-9D9A93598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r="11485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Isosceles Triangle 410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945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8" name="Rectangle 307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99" name="Rectangle 308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00" name="Straight Connector 308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1" name="Straight Connector 308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310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3104" name="Isosceles Triangle 309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310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3106" name="Isosceles Triangle 309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8C06BA-50E5-F949-B874-2D449420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MULTIPLE DISPATCH</a:t>
            </a:r>
            <a:endParaRPr lang="es-MX" dirty="0">
              <a:solidFill>
                <a:srgbClr val="FFFFFF"/>
              </a:solidFill>
            </a:endParaRPr>
          </a:p>
        </p:txBody>
      </p:sp>
      <p:pic>
        <p:nvPicPr>
          <p:cNvPr id="3074" name="Picture 2" descr="Multiple dispatch Vs overloading ELI15!? : r/Julia">
            <a:extLst>
              <a:ext uri="{FF2B5EF4-FFF2-40B4-BE49-F238E27FC236}">
                <a16:creationId xmlns:a16="http://schemas.microsoft.com/office/drawing/2014/main" id="{DBA002B2-E488-8745-1321-0FC15CC88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545062"/>
            <a:ext cx="3856774" cy="38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DB4FA0-DC97-883A-C2DD-0C71807A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s-ES">
                <a:solidFill>
                  <a:srgbClr val="FFFFFF"/>
                </a:solidFill>
                <a:latin typeface="Söhne"/>
              </a:rPr>
              <a:t>P</a:t>
            </a:r>
            <a:r>
              <a:rPr lang="es-ES" b="0" i="0">
                <a:solidFill>
                  <a:srgbClr val="FFFFFF"/>
                </a:solidFill>
                <a:effectLst/>
                <a:latin typeface="Söhne"/>
              </a:rPr>
              <a:t>aradigma de programación que Julia adopta.</a:t>
            </a:r>
          </a:p>
          <a:p>
            <a:r>
              <a:rPr lang="es-ES" b="0" i="0">
                <a:solidFill>
                  <a:srgbClr val="FFFFFF"/>
                </a:solidFill>
                <a:effectLst/>
                <a:latin typeface="Söhne"/>
              </a:rPr>
              <a:t> Se refiere a la capacidad de seleccionar automáticamente qué método o función específica debe ejecutarse según los tipos de todos sus argumentos. </a:t>
            </a:r>
          </a:p>
          <a:p>
            <a:r>
              <a:rPr lang="es-ES" b="0" i="0">
                <a:solidFill>
                  <a:srgbClr val="FFFFFF"/>
                </a:solidFill>
                <a:effectLst/>
                <a:latin typeface="Söhne"/>
              </a:rPr>
              <a:t>Este enfoque permite escribir código genérico que puede manejar diferentes tipos de manera eficiente y elegante.</a:t>
            </a:r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9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687D4-CBE9-3EFA-9B77-27ED39F6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dirty="0"/>
              <a:t>¿ELIMINAR MÉTODOS 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112C3-73DB-4E4C-02E3-DEB72B52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700" b="0" i="0" dirty="0">
                <a:effectLst/>
                <a:latin typeface="Söhne"/>
              </a:rPr>
              <a:t>Es posible eliminar métodos de funciones existentes, aunque es una característica que pocos desarrolladores conocen y que no se utiliza comúnmente. </a:t>
            </a:r>
          </a:p>
          <a:p>
            <a:pPr marL="0" indent="0">
              <a:lnSpc>
                <a:spcPct val="90000"/>
              </a:lnSpc>
              <a:buNone/>
            </a:pPr>
            <a:endParaRPr lang="es-ES" sz="1700" dirty="0">
              <a:latin typeface="Söhne"/>
            </a:endParaRPr>
          </a:p>
          <a:p>
            <a:pPr>
              <a:lnSpc>
                <a:spcPct val="90000"/>
              </a:lnSpc>
            </a:pPr>
            <a:r>
              <a:rPr lang="es-ES" sz="1700" dirty="0">
                <a:latin typeface="Söhne"/>
              </a:rPr>
              <a:t>E</a:t>
            </a:r>
            <a:r>
              <a:rPr lang="es-ES" sz="1700" b="0" i="0" dirty="0">
                <a:effectLst/>
                <a:latin typeface="Söhne"/>
              </a:rPr>
              <a:t>sta capacidad de eliminar métodos puede tener consecuencias impredecibles y no se recomienda a menos que se comprenda completamente el impacto de dicha acción.</a:t>
            </a:r>
          </a:p>
          <a:p>
            <a:pPr>
              <a:lnSpc>
                <a:spcPct val="90000"/>
              </a:lnSpc>
            </a:pPr>
            <a:endParaRPr lang="es-ES" sz="1700" dirty="0">
              <a:latin typeface="Söhne"/>
            </a:endParaRPr>
          </a:p>
          <a:p>
            <a:pPr>
              <a:lnSpc>
                <a:spcPct val="90000"/>
              </a:lnSpc>
            </a:pPr>
            <a:r>
              <a:rPr lang="es-ES" sz="1700" b="0" i="0" dirty="0">
                <a:effectLst/>
                <a:latin typeface="Söhne"/>
              </a:rPr>
              <a:t>En la mayoría de los casos, es preferible extender o especializar métodos existentes en lugar de eliminarlos por completo.</a:t>
            </a:r>
            <a:endParaRPr lang="es-MX" sz="1700" dirty="0"/>
          </a:p>
        </p:txBody>
      </p:sp>
      <p:pic>
        <p:nvPicPr>
          <p:cNvPr id="7170" name="Picture 2" descr="Icono de Eliminar Basic Rounded Flat">
            <a:extLst>
              <a:ext uri="{FF2B5EF4-FFF2-40B4-BE49-F238E27FC236}">
                <a16:creationId xmlns:a16="http://schemas.microsoft.com/office/drawing/2014/main" id="{4F746CC0-01E1-46E5-550D-66F2D98D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4943" y="1243273"/>
            <a:ext cx="2844277" cy="284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24B186-ED74-9A7A-FF9C-35D3E3FA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072" y="4540108"/>
            <a:ext cx="3944549" cy="11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6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8DBE2-5B53-F3AD-2C72-9AC855D3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s-ES" dirty="0"/>
              <a:t>DISTRIBUIDOS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F8A7D-D271-EA15-3F06-A9AD6873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>
                <a:latin typeface="Söhne"/>
              </a:rPr>
              <a:t>C</a:t>
            </a:r>
            <a:r>
              <a:rPr lang="es-ES" b="0" i="0">
                <a:effectLst/>
                <a:latin typeface="Söhne"/>
              </a:rPr>
              <a:t>apacidad de ejecutar programas en un entorno distribuido, es decir, en múltiples procesadores o nodos de una red.</a:t>
            </a:r>
          </a:p>
          <a:p>
            <a:pPr>
              <a:lnSpc>
                <a:spcPct val="90000"/>
              </a:lnSpc>
            </a:pPr>
            <a:r>
              <a:rPr lang="es-ES" b="0" i="0">
                <a:effectLst/>
                <a:latin typeface="Söhne"/>
              </a:rPr>
              <a:t> La computación distribuida en Julia es compatible con el procesamiento paralelo y permite ejecutar operaciones simultáneas en diferentes partes de los datos.</a:t>
            </a:r>
          </a:p>
          <a:p>
            <a:pPr>
              <a:lnSpc>
                <a:spcPct val="90000"/>
              </a:lnSpc>
            </a:pPr>
            <a:r>
              <a:rPr lang="es-ES" b="0" i="0">
                <a:effectLst/>
                <a:latin typeface="Söhne"/>
              </a:rPr>
              <a:t>Julia proporciona un módulo llamado </a:t>
            </a:r>
            <a:r>
              <a:rPr lang="es-ES" b="1" i="0">
                <a:effectLst/>
                <a:latin typeface="Söhne"/>
              </a:rPr>
              <a:t>Distributed</a:t>
            </a:r>
            <a:r>
              <a:rPr lang="es-ES" b="0" i="0">
                <a:effectLst/>
                <a:latin typeface="Söhne"/>
              </a:rPr>
              <a:t> que incluye funciones y herramientas para la computación distribuida. </a:t>
            </a:r>
          </a:p>
          <a:p>
            <a:pPr>
              <a:lnSpc>
                <a:spcPct val="90000"/>
              </a:lnSpc>
            </a:pPr>
            <a:endParaRPr lang="es-ES">
              <a:latin typeface="Söhne"/>
            </a:endParaRPr>
          </a:p>
          <a:p>
            <a:pPr>
              <a:lnSpc>
                <a:spcPct val="90000"/>
              </a:lnSpc>
            </a:pPr>
            <a:endParaRPr lang="es-ES" b="0" i="0">
              <a:effectLst/>
              <a:latin typeface="Söhne"/>
            </a:endParaRPr>
          </a:p>
          <a:p>
            <a:pPr>
              <a:lnSpc>
                <a:spcPct val="90000"/>
              </a:lnSpc>
            </a:pPr>
            <a:endParaRPr lang="es-MX"/>
          </a:p>
        </p:txBody>
      </p:sp>
      <p:pic>
        <p:nvPicPr>
          <p:cNvPr id="5132" name="Picture 12" descr="4 funciones de Lightning indispensables para administradores de nodos">
            <a:extLst>
              <a:ext uri="{FF2B5EF4-FFF2-40B4-BE49-F238E27FC236}">
                <a16:creationId xmlns:a16="http://schemas.microsoft.com/office/drawing/2014/main" id="{D2FE5102-04E5-C043-7A25-C3D3EA9FF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6" r="32424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7" name="Isosceles Triangle 513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0" name="AutoShape 10" descr="Qué es un Nodo en una Red Informática? - LovTechnology">
            <a:extLst>
              <a:ext uri="{FF2B5EF4-FFF2-40B4-BE49-F238E27FC236}">
                <a16:creationId xmlns:a16="http://schemas.microsoft.com/office/drawing/2014/main" id="{14B0612A-CB15-DB67-8657-2009D23017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8372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782</Words>
  <Application>Microsoft Office PowerPoint</Application>
  <PresentationFormat>Panorámica</PresentationFormat>
  <Paragraphs>55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Söhne</vt:lpstr>
      <vt:lpstr>Trebuchet MS</vt:lpstr>
      <vt:lpstr>Wingdings 3</vt:lpstr>
      <vt:lpstr>Faceta</vt:lpstr>
      <vt:lpstr>Teoría de Lenguaje</vt:lpstr>
      <vt:lpstr>MATRICES / VECTORES</vt:lpstr>
      <vt:lpstr>ANÁLISIS DE DATOS Y ESTADÍSTICA</vt:lpstr>
      <vt:lpstr>PLOTS</vt:lpstr>
      <vt:lpstr>Funciones anónimas</vt:lpstr>
      <vt:lpstr>MACROS</vt:lpstr>
      <vt:lpstr>MULTIPLE DISPATCH</vt:lpstr>
      <vt:lpstr>¿ELIMINAR MÉTODOS ?</vt:lpstr>
      <vt:lpstr>DISTRIBUIDOS</vt:lpstr>
      <vt:lpstr>MANEJO DE MEMORIA</vt:lpstr>
      <vt:lpstr>PLUTO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</dc:title>
  <dc:creator>ALVARADO GARNICA, OSCAR URIEL</dc:creator>
  <cp:lastModifiedBy>ALVARADO GARNICA, OSCAR URIEL</cp:lastModifiedBy>
  <cp:revision>3</cp:revision>
  <dcterms:created xsi:type="dcterms:W3CDTF">2023-12-17T00:21:38Z</dcterms:created>
  <dcterms:modified xsi:type="dcterms:W3CDTF">2023-12-17T03:36:29Z</dcterms:modified>
</cp:coreProperties>
</file>