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Encode Sans ExtraLight"/>
      <p:regular r:id="rId30"/>
      <p:bold r:id="rId31"/>
    </p:embeddedFont>
    <p:embeddedFont>
      <p:font typeface="Encode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ncodeSansExtraLight-bold.fntdata"/><Relationship Id="rId30" Type="http://schemas.openxmlformats.org/officeDocument/2006/relationships/font" Target="fonts/EncodeSansExtraLight-regular.fntdata"/><Relationship Id="rId11" Type="http://schemas.openxmlformats.org/officeDocument/2006/relationships/slide" Target="slides/slide7.xml"/><Relationship Id="rId33" Type="http://schemas.openxmlformats.org/officeDocument/2006/relationships/font" Target="fonts/EncodeSans-bold.fntdata"/><Relationship Id="rId10" Type="http://schemas.openxmlformats.org/officeDocument/2006/relationships/slide" Target="slides/slide6.xml"/><Relationship Id="rId32" Type="http://schemas.openxmlformats.org/officeDocument/2006/relationships/font" Target="fonts/Encode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6d3bc4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6d3bc4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7c8de78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7c8de78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7c8de7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7c8de7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6d3bc4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6d3bc4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77c8de7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77c8de7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77c8de7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77c8de7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6d3bc4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b6d3bc4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logline-Monami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cf6ccfd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cf6ccfd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production team and their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.e . Christopher Nolan will be directing the film. Nolan is known for his direction of both science fiction and action movies such as Inception, Interstellar and  The Dark Knight.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-Denis Villeneuve sci-fi producer known for his work producing Arrival, Blade Runner 2049 and most recently, his newest sci-fi film Dune. Villeneuve’s recent undertaking of the project Dune has shown us his skill in adapting novels into screenplays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d1893b8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d1893b8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cast -Monami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d1893b80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d1893b8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Monami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1893b80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d1893b80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Monami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7c8de7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7c8de7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1893b80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1893b80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things slightly more realistic - budget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Based off the talent we want - 37 million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Recent base offerings (compensation based on performance)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77c8de7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77c8de7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Production base salaries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Based off research for </a:t>
            </a:r>
            <a:r>
              <a:rPr lang="en"/>
              <a:t>christopher</a:t>
            </a:r>
            <a:r>
              <a:rPr lang="en"/>
              <a:t> nolan and dennis villenevue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Directors - </a:t>
            </a:r>
            <a:r>
              <a:rPr lang="en"/>
              <a:t>normal</a:t>
            </a:r>
            <a:r>
              <a:rPr lang="en"/>
              <a:t> CD base pay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77c8de78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77c8de78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Total budget will look like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Similar approximation to other films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77c8de78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77c8de78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349fda4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349fda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d349fda4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d349fda4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7c8de7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7c8de7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r>
              <a:rPr lang="en"/>
              <a:t> we are pitching our analytically perfect movie, 2048, to Netflix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7c8de78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7c8de78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analytic and visualization is based on data we collected from tmdb. After proper data </a:t>
            </a:r>
            <a:r>
              <a:rPr lang="en"/>
              <a:t>cleaning, our data set consists of 3823 movies, 6775 actos and 4802 keywords from year 1960 to 2015.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77c8de7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77c8de7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7c8de7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7c8de7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7c8de7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7c8de7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7c8de7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7c8de7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7c8de78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7c8de78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E30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0914"/>
              </a:buClr>
              <a:buSzPts val="1800"/>
              <a:buNone/>
              <a:defRPr sz="1800">
                <a:solidFill>
                  <a:srgbClr val="E3091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E30914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lt1"/>
                </a:solidFill>
              </a:defRPr>
            </a:lvl1pPr>
            <a:lvl2pPr lvl="1" rtl="0" algn="r">
              <a:buNone/>
              <a:defRPr>
                <a:solidFill>
                  <a:schemeClr val="lt1"/>
                </a:solidFill>
              </a:defRPr>
            </a:lvl2pPr>
            <a:lvl3pPr lvl="2" rtl="0" algn="r">
              <a:buNone/>
              <a:defRPr>
                <a:solidFill>
                  <a:schemeClr val="lt1"/>
                </a:solidFill>
              </a:defRPr>
            </a:lvl3pPr>
            <a:lvl4pPr lvl="3" rtl="0" algn="r">
              <a:buNone/>
              <a:defRPr>
                <a:solidFill>
                  <a:schemeClr val="lt1"/>
                </a:solidFill>
              </a:defRPr>
            </a:lvl4pPr>
            <a:lvl5pPr lvl="4" rtl="0" algn="r">
              <a:buNone/>
              <a:defRPr>
                <a:solidFill>
                  <a:schemeClr val="lt1"/>
                </a:solidFill>
              </a:defRPr>
            </a:lvl5pPr>
            <a:lvl6pPr lvl="5" rtl="0" algn="r">
              <a:buNone/>
              <a:defRPr>
                <a:solidFill>
                  <a:schemeClr val="lt1"/>
                </a:solidFill>
              </a:defRPr>
            </a:lvl6pPr>
            <a:lvl7pPr lvl="6" rtl="0" algn="r">
              <a:buNone/>
              <a:defRPr>
                <a:solidFill>
                  <a:schemeClr val="lt1"/>
                </a:solidFill>
              </a:defRPr>
            </a:lvl7pPr>
            <a:lvl8pPr lvl="7" rtl="0" algn="r">
              <a:buNone/>
              <a:defRPr>
                <a:solidFill>
                  <a:schemeClr val="lt1"/>
                </a:solidFill>
              </a:defRPr>
            </a:lvl8pPr>
            <a:lvl9pPr lvl="8" rtl="0" algn="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49600" y="1618675"/>
            <a:ext cx="40347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br>
              <a:rPr lang="en"/>
            </a:br>
            <a:r>
              <a:rPr lang="en"/>
              <a:t>Production Starts:</a:t>
            </a:r>
            <a:br>
              <a:rPr lang="en"/>
            </a:br>
            <a:r>
              <a:rPr lang="en"/>
              <a:t>Production Ends: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Release Date: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AB0C2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 1">
  <p:cSld name="BLANK_1_1">
    <p:bg>
      <p:bgPr>
        <a:solidFill>
          <a:srgbClr val="0076A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E30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0914"/>
              </a:buClr>
              <a:buSzPts val="1800"/>
              <a:buNone/>
              <a:defRPr sz="1800">
                <a:solidFill>
                  <a:srgbClr val="E3091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lt1"/>
                </a:solidFill>
              </a:defRPr>
            </a:lvl1pPr>
            <a:lvl2pPr lvl="1" rtl="0" algn="r">
              <a:buNone/>
              <a:defRPr>
                <a:solidFill>
                  <a:schemeClr val="lt1"/>
                </a:solidFill>
              </a:defRPr>
            </a:lvl2pPr>
            <a:lvl3pPr lvl="2" rtl="0" algn="r">
              <a:buNone/>
              <a:defRPr>
                <a:solidFill>
                  <a:schemeClr val="lt1"/>
                </a:solidFill>
              </a:defRPr>
            </a:lvl3pPr>
            <a:lvl4pPr lvl="3" rtl="0" algn="r">
              <a:buNone/>
              <a:defRPr>
                <a:solidFill>
                  <a:schemeClr val="lt1"/>
                </a:solidFill>
              </a:defRPr>
            </a:lvl4pPr>
            <a:lvl5pPr lvl="4" rtl="0" algn="r">
              <a:buNone/>
              <a:defRPr>
                <a:solidFill>
                  <a:schemeClr val="lt1"/>
                </a:solidFill>
              </a:defRPr>
            </a:lvl5pPr>
            <a:lvl6pPr lvl="5" rtl="0" algn="r">
              <a:buNone/>
              <a:defRPr>
                <a:solidFill>
                  <a:schemeClr val="lt1"/>
                </a:solidFill>
              </a:defRPr>
            </a:lvl6pPr>
            <a:lvl7pPr lvl="6" rtl="0" algn="r">
              <a:buNone/>
              <a:defRPr>
                <a:solidFill>
                  <a:schemeClr val="lt1"/>
                </a:solidFill>
              </a:defRPr>
            </a:lvl7pPr>
            <a:lvl8pPr lvl="7" rtl="0" algn="r">
              <a:buNone/>
              <a:defRPr>
                <a:solidFill>
                  <a:schemeClr val="lt1"/>
                </a:solidFill>
              </a:defRPr>
            </a:lvl8pPr>
            <a:lvl9pPr lvl="8" rtl="0" algn="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549600" y="1618675"/>
            <a:ext cx="40347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br>
              <a:rPr lang="en"/>
            </a:br>
            <a:r>
              <a:rPr lang="en"/>
              <a:t>Production Starts:</a:t>
            </a:r>
            <a:br>
              <a:rPr lang="en"/>
            </a:br>
            <a:r>
              <a:rPr lang="en"/>
              <a:t>Production Ends: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Release Date: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4593800"/>
            <a:ext cx="9144000" cy="549600"/>
          </a:xfrm>
          <a:prstGeom prst="rect">
            <a:avLst/>
          </a:prstGeom>
          <a:solidFill>
            <a:srgbClr val="E30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chemeClr val="l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3473700" y="4593800"/>
            <a:ext cx="2196600" cy="549600"/>
          </a:xfrm>
          <a:prstGeom prst="rect">
            <a:avLst/>
          </a:prstGeom>
          <a:solidFill>
            <a:srgbClr val="D4D3D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-5525" y="887200"/>
            <a:ext cx="9155050" cy="4256100"/>
            <a:chOff x="-11050" y="887200"/>
            <a:chExt cx="9155050" cy="4256100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E30914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E30914"/>
            </a:solidFill>
            <a:ln cap="flat" cmpd="sng" w="9525">
              <a:solidFill>
                <a:srgbClr val="E309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E3091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05925" y="20330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27272D"/>
              </a:buClr>
              <a:buSzPts val="2400"/>
              <a:buChar char="▪"/>
              <a:defRPr>
                <a:solidFill>
                  <a:srgbClr val="27272D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2400"/>
              <a:buChar char="▫"/>
              <a:defRPr>
                <a:solidFill>
                  <a:srgbClr val="27272D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ort + 1 column + image">
  <p:cSld name="TITLE_AND_BODY_1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4" name="Google Shape;44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E30914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5" name="Google Shape;45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E309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0C2F"/>
                </a:solidFill>
              </a:endParaRPr>
            </a:p>
          </p:txBody>
        </p:sp>
        <p:cxnSp>
          <p:nvCxnSpPr>
            <p:cNvPr id="47" name="Google Shape;47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B0C2F"/>
              </a:buClr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76A5"/>
              </a:buClr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76A5"/>
              </a:buClr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E3091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AB0C2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AB0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007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0076A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49600" y="361375"/>
            <a:ext cx="46356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E30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cxnSp>
        <p:nvCxnSpPr>
          <p:cNvPr id="66" name="Google Shape;66;p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AB0C2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E30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Oliver Lin, David Rider, Monami Mukherjee, Jonathan Ting, Kyle Guillen, Justin Shadbehr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025" y="4154900"/>
            <a:ext cx="881950" cy="8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050" y="-943500"/>
            <a:ext cx="4393849" cy="43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05925" y="20330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movie budgets run between $15MM and $45MM, the most popular movies tend to have budgets above $150MM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963" y="905300"/>
            <a:ext cx="5752074" cy="36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4023300" y="45937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00" y="0"/>
            <a:ext cx="6491010" cy="45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3995950" y="2791775"/>
            <a:ext cx="2508000" cy="750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366456" y="2069150"/>
            <a:ext cx="3953400" cy="549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802875" y="2778950"/>
            <a:ext cx="1224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Based on our Analysis and some creative input, here is the next “Perfect” Movie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3473700" y="4593800"/>
            <a:ext cx="21966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1969800" y="1389475"/>
            <a:ext cx="52044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E30914"/>
                </a:solidFill>
                <a:latin typeface="Encode Sans"/>
                <a:ea typeface="Encode Sans"/>
                <a:cs typeface="Encode Sans"/>
                <a:sym typeface="Encode Sans"/>
              </a:rPr>
              <a:t> A film adaptation of George Orwell’s classic social sci-fi novel, 1984.</a:t>
            </a:r>
            <a:endParaRPr b="1" sz="3300">
              <a:solidFill>
                <a:srgbClr val="E3091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652050" y="3854275"/>
            <a:ext cx="233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Netflix, January 2023</a:t>
            </a:r>
            <a:endParaRPr b="1"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404300" y="1392800"/>
            <a:ext cx="6335400" cy="22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Brother is always watching.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3473700" y="4593800"/>
            <a:ext cx="21966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05925" y="20330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Production </a:t>
            </a:r>
            <a:endParaRPr sz="27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Director: Christopher Nolan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Producer: Denis Villeneuve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Executive Producer: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Jonathan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 Nolan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Casting Directors: Allison Jones, Bernard Telsey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549600" y="1200150"/>
            <a:ext cx="78696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Winston Smith:                              			      Casey Affleck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Julia: 											 Anne Hathaway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O’Brien:								Matthew McConaughey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Mr. Charrington:								     Michael Caine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Casting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689738" y="4081575"/>
            <a:ext cx="18399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Winston Smith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45838" y="1221575"/>
            <a:ext cx="30135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5" y="1307863"/>
            <a:ext cx="2773725" cy="27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8033" r="12506" t="0"/>
          <a:stretch/>
        </p:blipFill>
        <p:spPr>
          <a:xfrm>
            <a:off x="3062863" y="1307875"/>
            <a:ext cx="2942573" cy="27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775" y="1309475"/>
            <a:ext cx="2275700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type="title"/>
          </p:nvPr>
        </p:nvSpPr>
        <p:spPr>
          <a:xfrm>
            <a:off x="4208063" y="4044250"/>
            <a:ext cx="6522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6949200" y="4044250"/>
            <a:ext cx="1097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O’Brien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549600" y="1618675"/>
            <a:ext cx="40347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br>
              <a:rPr lang="en"/>
            </a:br>
            <a:r>
              <a:rPr lang="en"/>
              <a:t>Production Starts:</a:t>
            </a:r>
            <a:br>
              <a:rPr lang="en"/>
            </a:br>
            <a:r>
              <a:rPr lang="en"/>
              <a:t>Production Ends: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Release Date: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011900" y="1618675"/>
            <a:ext cx="40347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145 Minutes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2022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49600" y="414950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Index</a:t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49600" y="1200150"/>
            <a:ext cx="6521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Analytics and Visualizations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“Perfect” Movie - 2084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549600" y="361375"/>
            <a:ext cx="64716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Budget (Talent) - $37,000,000.00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2190" l="1385" r="1044" t="0"/>
          <a:stretch/>
        </p:blipFill>
        <p:spPr>
          <a:xfrm>
            <a:off x="549600" y="1062500"/>
            <a:ext cx="6133949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549600" y="361375"/>
            <a:ext cx="63657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Budget (Production) - $25,400,000.00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1755" l="2398" r="1262" t="2311"/>
          <a:stretch/>
        </p:blipFill>
        <p:spPr>
          <a:xfrm>
            <a:off x="549600" y="1021500"/>
            <a:ext cx="5001350" cy="3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549600" y="361375"/>
            <a:ext cx="57309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Working Budget - $212,400,000.00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1204" r="842" t="0"/>
          <a:stretch/>
        </p:blipFill>
        <p:spPr>
          <a:xfrm>
            <a:off x="549600" y="1058675"/>
            <a:ext cx="6360200" cy="3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3706525" y="3881150"/>
            <a:ext cx="224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Netflix, January 2023</a:t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549600" y="414950"/>
            <a:ext cx="6666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Reflection</a:t>
            </a:r>
            <a:endParaRPr sz="3000"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4798500" y="1268625"/>
            <a:ext cx="3248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" sz="3200"/>
              <a:t>Big Idea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" sz="3200"/>
              <a:t>Storyboarding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" sz="3200"/>
              <a:t>5 C’s</a:t>
            </a:r>
            <a:endParaRPr sz="3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549600" y="1268625"/>
            <a:ext cx="3248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" sz="3200"/>
              <a:t>Data Collection</a:t>
            </a:r>
            <a:endParaRPr sz="3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ctrTitle"/>
          </p:nvPr>
        </p:nvSpPr>
        <p:spPr>
          <a:xfrm>
            <a:off x="1735950" y="129160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Team</a:t>
            </a:r>
            <a:endParaRPr sz="3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are </a:t>
            </a:r>
            <a:r>
              <a:rPr b="1" i="1" lang="en">
                <a:latin typeface="Encode Sans"/>
                <a:ea typeface="Encode Sans"/>
                <a:cs typeface="Encode Sans"/>
                <a:sym typeface="Encode Sans"/>
              </a:rPr>
              <a:t>Whatever’s-Popular Studio</a:t>
            </a:r>
            <a:r>
              <a:rPr lang="en"/>
              <a:t>, a collective focused on using past data to provide insight into profitability and popularity in different components of film, in order to help production studios with decision making. 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49600" y="4375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49600" y="1200150"/>
            <a:ext cx="55008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1960 - 2015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3823 movies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6775 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4802 keywords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1675" y="3591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Genre Ranked by Adjusted Revenue</a:t>
            </a:r>
            <a:endParaRPr sz="25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460" y="908775"/>
            <a:ext cx="4577091" cy="3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24175" y="39342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Science Fiction and Adventure are Best</a:t>
            </a:r>
            <a:endParaRPr sz="2500"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724" y="943025"/>
            <a:ext cx="455655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24150" y="3922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Christopher Nolan vs the World</a:t>
            </a:r>
            <a:endParaRPr sz="25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12" y="941875"/>
            <a:ext cx="4606990" cy="3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05925" y="20330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higher budgets result in higher revenue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62" y="990900"/>
            <a:ext cx="7323076" cy="3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05925" y="20330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movies run about 80 to 100 minutes, however, the most popular movies are between 140 and 160 minutes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18824" l="0" r="0" t="0"/>
          <a:stretch/>
        </p:blipFill>
        <p:spPr>
          <a:xfrm>
            <a:off x="1289622" y="942900"/>
            <a:ext cx="6564755" cy="35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1C232"/>
      </a:accent1>
      <a:accent2>
        <a:srgbClr val="4E338A"/>
      </a:accent2>
      <a:accent3>
        <a:srgbClr val="D4D3D9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