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342" r:id="rId2"/>
    <p:sldId id="345" r:id="rId3"/>
    <p:sldId id="363" r:id="rId4"/>
    <p:sldId id="364" r:id="rId5"/>
    <p:sldId id="365" r:id="rId6"/>
    <p:sldId id="366" r:id="rId7"/>
    <p:sldId id="371" r:id="rId8"/>
    <p:sldId id="369" r:id="rId9"/>
    <p:sldId id="374" r:id="rId10"/>
    <p:sldId id="375" r:id="rId11"/>
    <p:sldId id="370" r:id="rId12"/>
    <p:sldId id="372" r:id="rId13"/>
    <p:sldId id="373" r:id="rId14"/>
    <p:sldId id="37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2439"/>
    <a:srgbClr val="DB7531"/>
    <a:srgbClr val="EEEB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1ACEF-6E31-49EA-9B4B-336BC171E6AE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81F64-38B6-442F-BAD6-2D03BCFD5B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00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49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53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79868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987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07973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37442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4641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62786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974111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Discovering Computers 2012: Chapter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40743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Discovering Computers 2012: Chapter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78693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</p:spTree>
    <p:extLst>
      <p:ext uri="{BB962C8B-B14F-4D97-AF65-F5344CB8AC3E}">
        <p14:creationId xmlns:p14="http://schemas.microsoft.com/office/powerpoint/2010/main" val="380754873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</p:spTree>
    <p:extLst>
      <p:ext uri="{BB962C8B-B14F-4D97-AF65-F5344CB8AC3E}">
        <p14:creationId xmlns:p14="http://schemas.microsoft.com/office/powerpoint/2010/main" val="8429584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33284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</p:spTree>
    <p:extLst>
      <p:ext uri="{BB962C8B-B14F-4D97-AF65-F5344CB8AC3E}">
        <p14:creationId xmlns:p14="http://schemas.microsoft.com/office/powerpoint/2010/main" val="253784126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</p:spTree>
    <p:extLst>
      <p:ext uri="{BB962C8B-B14F-4D97-AF65-F5344CB8AC3E}">
        <p14:creationId xmlns:p14="http://schemas.microsoft.com/office/powerpoint/2010/main" val="46225149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</p:spTree>
    <p:extLst>
      <p:ext uri="{BB962C8B-B14F-4D97-AF65-F5344CB8AC3E}">
        <p14:creationId xmlns:p14="http://schemas.microsoft.com/office/powerpoint/2010/main" val="279269455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</p:spTree>
    <p:extLst>
      <p:ext uri="{BB962C8B-B14F-4D97-AF65-F5344CB8AC3E}">
        <p14:creationId xmlns:p14="http://schemas.microsoft.com/office/powerpoint/2010/main" val="15587346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</p:spTree>
    <p:extLst>
      <p:ext uri="{BB962C8B-B14F-4D97-AF65-F5344CB8AC3E}">
        <p14:creationId xmlns:p14="http://schemas.microsoft.com/office/powerpoint/2010/main" val="14882315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</p:spTree>
    <p:extLst>
      <p:ext uri="{BB962C8B-B14F-4D97-AF65-F5344CB8AC3E}">
        <p14:creationId xmlns:p14="http://schemas.microsoft.com/office/powerpoint/2010/main" val="252337741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</p:spTree>
    <p:extLst>
      <p:ext uri="{BB962C8B-B14F-4D97-AF65-F5344CB8AC3E}">
        <p14:creationId xmlns:p14="http://schemas.microsoft.com/office/powerpoint/2010/main" val="235879588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</p:spTree>
    <p:extLst>
      <p:ext uri="{BB962C8B-B14F-4D97-AF65-F5344CB8AC3E}">
        <p14:creationId xmlns:p14="http://schemas.microsoft.com/office/powerpoint/2010/main" val="390013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</p:spTree>
    <p:extLst>
      <p:ext uri="{BB962C8B-B14F-4D97-AF65-F5344CB8AC3E}">
        <p14:creationId xmlns:p14="http://schemas.microsoft.com/office/powerpoint/2010/main" val="200046692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</p:spTree>
    <p:extLst>
      <p:ext uri="{BB962C8B-B14F-4D97-AF65-F5344CB8AC3E}">
        <p14:creationId xmlns:p14="http://schemas.microsoft.com/office/powerpoint/2010/main" val="335492071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Discovering Computers 2012: Chapter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47636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3204157"/>
            <a:ext cx="4038600" cy="3653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3234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1"/>
          <p:cNvSpPr txBox="1">
            <a:spLocks/>
          </p:cNvSpPr>
          <p:nvPr userDrawn="1"/>
        </p:nvSpPr>
        <p:spPr>
          <a:xfrm>
            <a:off x="1219200" y="5486400"/>
            <a:ext cx="3581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>
              <a:defRPr sz="4800">
                <a:latin typeface="Arial Black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Your Interactive Guide to the Digital World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267200"/>
            <a:ext cx="487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 Black" pitchFamily="34" charset="0"/>
              </a:rPr>
              <a:t>Discovering </a:t>
            </a:r>
            <a:br>
              <a:rPr lang="en-US" sz="3200" dirty="0">
                <a:latin typeface="Arial Black" pitchFamily="34" charset="0"/>
              </a:rPr>
            </a:br>
            <a:r>
              <a:rPr lang="en-US" sz="3200" dirty="0">
                <a:latin typeface="Arial Black" pitchFamily="34" charset="0"/>
              </a:rPr>
              <a:t>	Computers 2012</a:t>
            </a:r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Discovering Computers 2012: Chapter 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66289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5616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Discovering Computers 2012: Chapter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74743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Discovering Computers 2012: Chapter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1717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Discovering Computers 2012: Chapter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20242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Discovering Computers 2012: Chapter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72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8A185-892A-4733-8815-AC8D39EF386F}"/>
              </a:ext>
            </a:extLst>
          </p:cNvPr>
          <p:cNvSpPr/>
          <p:nvPr userDrawn="1"/>
        </p:nvSpPr>
        <p:spPr>
          <a:xfrm>
            <a:off x="0" y="121920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A52439"/>
              </a:gs>
              <a:gs pos="64999">
                <a:srgbClr val="F0EBD5"/>
              </a:gs>
              <a:gs pos="100000">
                <a:srgbClr val="D1C39F"/>
              </a:gs>
            </a:gsLst>
            <a:lin ang="2700000" scaled="1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3027B0-DF7C-4A4A-BBC4-4B75A8EC9AC8}"/>
              </a:ext>
            </a:extLst>
          </p:cNvPr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rgbClr val="A52439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1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49" r:id="rId30"/>
    <p:sldLayoutId id="2147483652" r:id="rId31"/>
    <p:sldLayoutId id="2147483653" r:id="rId32"/>
  </p:sldLayoutIdLst>
  <p:transition>
    <p:fade/>
  </p:transition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mu8086.com/" TargetMode="Externa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685800"/>
            <a:ext cx="6798734" cy="1303867"/>
          </a:xfrm>
        </p:spPr>
        <p:txBody>
          <a:bodyPr>
            <a:noAutofit/>
          </a:bodyPr>
          <a:lstStyle/>
          <a:p>
            <a:pPr lvl="0" algn="ctr"/>
            <a:br>
              <a:rPr lang="en-US" sz="2400" dirty="0">
                <a:latin typeface="Constantia" panose="02030602050306030303" pitchFamily="18" charset="0"/>
              </a:rPr>
            </a:br>
            <a:r>
              <a:rPr lang="en-US" sz="2400" dirty="0">
                <a:solidFill>
                  <a:srgbClr val="FF0000"/>
                </a:solidFill>
                <a:latin typeface="Constantia" panose="02030602050306030303" pitchFamily="18" charset="0"/>
              </a:rPr>
              <a:t>APT2022-INTRODUCTION TO ASSEMBLY LANGUAGE PROGRAMMING</a:t>
            </a:r>
            <a:br>
              <a:rPr lang="en-US" sz="2400" i="1" dirty="0">
                <a:latin typeface="Constantia" panose="02030602050306030303" pitchFamily="18" charset="0"/>
              </a:rPr>
            </a:br>
            <a:endParaRPr lang="ar-SA" sz="2400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0" y="1828800"/>
            <a:ext cx="7302500" cy="3740237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u="sng" dirty="0"/>
              <a:t>Objectives</a:t>
            </a:r>
            <a:r>
              <a:rPr lang="en-US" sz="1800" dirty="0"/>
              <a:t> :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1800" dirty="0"/>
              <a:t>To learn EMU8086 installation and familiarize with EMU8086 environment 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1800" dirty="0"/>
              <a:t>To learn how to:</a:t>
            </a:r>
          </a:p>
          <a:p>
            <a:pPr marL="1257300" lvl="3" indent="0">
              <a:buNone/>
            </a:pPr>
            <a:r>
              <a:rPr lang="en-US" sz="1800" dirty="0"/>
              <a:t>•Assemble instructions into the memory of 8086 using Emu8086 </a:t>
            </a:r>
          </a:p>
          <a:p>
            <a:pPr marL="1257300" lvl="3" indent="0">
              <a:buNone/>
            </a:pPr>
            <a:r>
              <a:rPr lang="en-US" sz="1800" dirty="0"/>
              <a:t>•Use Emu8086 to execute instructions </a:t>
            </a:r>
          </a:p>
          <a:p>
            <a:pPr marL="1257300" lvl="3" indent="0">
              <a:buNone/>
            </a:pPr>
            <a:r>
              <a:rPr lang="en-US" sz="1800" dirty="0"/>
              <a:t>•Run opt-in programs in EMU8086 </a:t>
            </a:r>
          </a:p>
          <a:p>
            <a:pPr marL="1257300" lvl="3" indent="0">
              <a:buNone/>
            </a:pPr>
            <a:r>
              <a:rPr lang="en-US" sz="1800" dirty="0"/>
              <a:t>•Write a complete assembly program. </a:t>
            </a:r>
          </a:p>
          <a:p>
            <a:pPr marL="1257300" lvl="3" indent="0">
              <a:buNone/>
            </a:pPr>
            <a:r>
              <a:rPr lang="en-US" sz="1800" dirty="0"/>
              <a:t>•Edit an existing source program. 24</a:t>
            </a:r>
            <a:endParaRPr lang="ar-SA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0021282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7123"/>
            <a:ext cx="7772399" cy="1303867"/>
          </a:xfrm>
        </p:spPr>
        <p:txBody>
          <a:bodyPr>
            <a:normAutofit fontScale="90000"/>
          </a:bodyPr>
          <a:lstStyle/>
          <a:p>
            <a:br>
              <a:rPr lang="en-US" b="1" u="sng" dirty="0">
                <a:solidFill>
                  <a:srgbClr val="7030A0"/>
                </a:solidFill>
              </a:rPr>
            </a:br>
            <a:r>
              <a:rPr lang="en-US" b="1" u="sng" dirty="0">
                <a:solidFill>
                  <a:srgbClr val="7030A0"/>
                </a:solidFill>
              </a:rPr>
              <a:t>Part 4: Writing and Running Assembly Code in Emu8086</a:t>
            </a:r>
            <a:br>
              <a:rPr lang="en-US" b="1" u="sng" dirty="0">
                <a:solidFill>
                  <a:srgbClr val="7030A0"/>
                </a:solidFill>
              </a:rPr>
            </a:br>
            <a:endParaRPr lang="ar-SA" b="1" u="sng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203ED5-A616-46F8-B70C-CF394B9FD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48" y="1600200"/>
            <a:ext cx="7124701" cy="4440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executing the assembly language program in 8086 emulator, provide and explain its view in the following: stack, variables, memory, 8086 machine code listing, registers and the ALU contents.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Choose other two 16-bit numbers of your own, </a:t>
            </a:r>
          </a:p>
          <a:p>
            <a:pPr marL="400050" lvl="0" indent="-400050" algn="just">
              <a:lnSpc>
                <a:spcPct val="150000"/>
              </a:lnSpc>
              <a:spcAft>
                <a:spcPts val="800"/>
              </a:spcAft>
              <a:buAutoNum type="romanLcParenR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the two numbers and repeat step 1.</a:t>
            </a:r>
          </a:p>
          <a:p>
            <a:pPr marL="400050" indent="-400050" algn="just">
              <a:lnSpc>
                <a:spcPct val="150000"/>
              </a:lnSpc>
              <a:spcAft>
                <a:spcPts val="800"/>
              </a:spcAft>
              <a:buFontTx/>
              <a:buAutoNum type="romanLcParenR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Subtract the two numbers and repeat step 1.</a:t>
            </a:r>
            <a:endParaRPr lang="en-K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95667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72633" y="609599"/>
            <a:ext cx="6798734" cy="660400"/>
          </a:xfrm>
        </p:spPr>
        <p:txBody>
          <a:bodyPr>
            <a:normAutofit fontScale="90000"/>
          </a:bodyPr>
          <a:lstStyle/>
          <a:p>
            <a:br>
              <a:rPr lang="en-US" b="1" u="sng" dirty="0">
                <a:solidFill>
                  <a:srgbClr val="7030A0"/>
                </a:solidFill>
              </a:rPr>
            </a:br>
            <a:r>
              <a:rPr lang="en-US" b="1" u="sng" dirty="0">
                <a:solidFill>
                  <a:srgbClr val="7030A0"/>
                </a:solidFill>
              </a:rPr>
              <a:t>Part 5: Exercise Part</a:t>
            </a:r>
            <a:br>
              <a:rPr lang="en-US" b="1" u="sng" dirty="0">
                <a:solidFill>
                  <a:srgbClr val="7030A0"/>
                </a:solidFill>
              </a:rPr>
            </a:br>
            <a:endParaRPr lang="ar-SA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405" y="1747274"/>
            <a:ext cx="7848600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Calculate :</a:t>
            </a:r>
            <a:r>
              <a:rPr lang="en-US" b="1" dirty="0"/>
              <a:t>  </a:t>
            </a:r>
            <a:r>
              <a:rPr lang="en-US" dirty="0"/>
              <a:t>(30</a:t>
            </a:r>
            <a:r>
              <a:rPr lang="en-US" b="1" dirty="0"/>
              <a:t> </a:t>
            </a:r>
            <a:r>
              <a:rPr lang="en-US" baseline="-25000" dirty="0"/>
              <a:t>10</a:t>
            </a:r>
            <a:r>
              <a:rPr lang="en-US" b="1" dirty="0"/>
              <a:t> </a:t>
            </a:r>
            <a:r>
              <a:rPr lang="en-US" dirty="0"/>
              <a:t>+  15</a:t>
            </a:r>
            <a:r>
              <a:rPr lang="en-US" b="1" dirty="0"/>
              <a:t> </a:t>
            </a:r>
            <a:r>
              <a:rPr lang="en-US" baseline="-25000" dirty="0"/>
              <a:t>10</a:t>
            </a:r>
            <a:r>
              <a:rPr lang="en-US" b="1" dirty="0"/>
              <a:t> </a:t>
            </a:r>
            <a:r>
              <a:rPr lang="en-US" dirty="0"/>
              <a:t>) * ( 575</a:t>
            </a:r>
            <a:r>
              <a:rPr lang="en-US" b="1" dirty="0"/>
              <a:t> </a:t>
            </a:r>
            <a:r>
              <a:rPr lang="en-US" baseline="-25000" dirty="0"/>
              <a:t>10</a:t>
            </a:r>
            <a:r>
              <a:rPr lang="en-US" b="1" dirty="0"/>
              <a:t> </a:t>
            </a:r>
            <a:r>
              <a:rPr lang="en-US" dirty="0"/>
              <a:t>–</a:t>
            </a:r>
            <a:r>
              <a:rPr lang="en-US" b="1" dirty="0"/>
              <a:t> </a:t>
            </a:r>
            <a:r>
              <a:rPr lang="en-US" dirty="0"/>
              <a:t>225</a:t>
            </a:r>
            <a:r>
              <a:rPr lang="en-US" b="1" dirty="0"/>
              <a:t> </a:t>
            </a:r>
            <a:r>
              <a:rPr lang="en-US" baseline="-25000" dirty="0"/>
              <a:t>10</a:t>
            </a:r>
            <a:r>
              <a:rPr lang="en-US" b="1" dirty="0"/>
              <a:t> </a:t>
            </a:r>
            <a:r>
              <a:rPr lang="en-US" dirty="0"/>
              <a:t>) + 210</a:t>
            </a:r>
          </a:p>
          <a:p>
            <a:pPr marL="0" indent="0">
              <a:buNone/>
            </a:pPr>
            <a:r>
              <a:rPr lang="en-US" dirty="0"/>
              <a:t>1. Choose “New” and specify “COM template”</a:t>
            </a:r>
            <a:r>
              <a:rPr lang="en-US" b="1" dirty="0"/>
              <a:t> </a:t>
            </a:r>
            <a:r>
              <a:rPr lang="en-US" dirty="0"/>
              <a:t>in emu8086. </a:t>
            </a:r>
          </a:p>
          <a:p>
            <a:pPr marL="0" indent="0">
              <a:buNone/>
            </a:pPr>
            <a:r>
              <a:rPr lang="en-US" dirty="0"/>
              <a:t>2. Enter the following code to the editor:</a:t>
            </a: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5" b="5310"/>
          <a:stretch/>
        </p:blipFill>
        <p:spPr bwMode="auto">
          <a:xfrm>
            <a:off x="2933700" y="3347474"/>
            <a:ext cx="3276600" cy="279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71C83A7-19BB-42A2-9900-D67F5B5D721D}"/>
              </a:ext>
            </a:extLst>
          </p:cNvPr>
          <p:cNvSpPr txBox="1">
            <a:spLocks/>
          </p:cNvSpPr>
          <p:nvPr/>
        </p:nvSpPr>
        <p:spPr>
          <a:xfrm>
            <a:off x="-8467" y="1203631"/>
            <a:ext cx="4085167" cy="4995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sz="3600" b="1" dirty="0"/>
            </a:br>
            <a:r>
              <a:rPr lang="en-US" sz="3600" b="1" dirty="0"/>
              <a:t>Exercise - 1	</a:t>
            </a:r>
            <a:br>
              <a:rPr lang="en-US" sz="3600" b="1" dirty="0"/>
            </a:br>
            <a:endParaRPr lang="ar-SA" sz="3600" b="1" dirty="0"/>
          </a:p>
        </p:txBody>
      </p:sp>
    </p:spTree>
    <p:extLst>
      <p:ext uri="{BB962C8B-B14F-4D97-AF65-F5344CB8AC3E}">
        <p14:creationId xmlns:p14="http://schemas.microsoft.com/office/powerpoint/2010/main" val="118808783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561" y="1637617"/>
            <a:ext cx="7848600" cy="22392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3.“ Start emulation by clicking the “emulate” button on the toolbar. A new emulator window will appear.</a:t>
            </a:r>
          </a:p>
          <a:p>
            <a:pPr marL="0" indent="0" algn="just" hangingPunct="0">
              <a:buNone/>
            </a:pPr>
            <a:r>
              <a:rPr lang="en-US" dirty="0"/>
              <a:t>4.  Single-step the program codes by pressing the “single step” button on the toolbar of the</a:t>
            </a:r>
            <a:r>
              <a:rPr lang="en-US" b="1" dirty="0"/>
              <a:t> </a:t>
            </a:r>
            <a:r>
              <a:rPr lang="en-US" dirty="0"/>
              <a:t>emulator window.</a:t>
            </a:r>
          </a:p>
          <a:p>
            <a:pPr algn="just"/>
            <a:endParaRPr lang="ar-SA" dirty="0"/>
          </a:p>
          <a:p>
            <a:pPr algn="just"/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409" y="3740604"/>
            <a:ext cx="4267200" cy="247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B7B307-C1A4-497D-AD9B-42E37167B5DD}"/>
              </a:ext>
            </a:extLst>
          </p:cNvPr>
          <p:cNvSpPr txBox="1"/>
          <p:nvPr/>
        </p:nvSpPr>
        <p:spPr>
          <a:xfrm>
            <a:off x="685800" y="3426542"/>
            <a:ext cx="3429000" cy="2810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5.</a:t>
            </a:r>
            <a:r>
              <a:rPr lang="en-US" sz="2400" b="1" dirty="0"/>
              <a:t> </a:t>
            </a:r>
            <a:r>
              <a:rPr lang="en-US" sz="2400" dirty="0"/>
              <a:t>Each time after pressing the “single step” button, check and record down the contents of AX</a:t>
            </a:r>
            <a:r>
              <a:rPr lang="en-US" sz="2400" b="1" dirty="0"/>
              <a:t> </a:t>
            </a:r>
            <a:r>
              <a:rPr lang="en-US" sz="2400" dirty="0"/>
              <a:t>and BX registers in Table 1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2852048F-D334-49FC-9617-6A9ADF6B9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633" y="609599"/>
            <a:ext cx="6798734" cy="660400"/>
          </a:xfrm>
        </p:spPr>
        <p:txBody>
          <a:bodyPr>
            <a:normAutofit fontScale="90000"/>
          </a:bodyPr>
          <a:lstStyle/>
          <a:p>
            <a:br>
              <a:rPr lang="en-US" b="1" u="sng" dirty="0">
                <a:solidFill>
                  <a:srgbClr val="7030A0"/>
                </a:solidFill>
              </a:rPr>
            </a:br>
            <a:r>
              <a:rPr lang="en-US" b="1" u="sng" dirty="0">
                <a:solidFill>
                  <a:srgbClr val="7030A0"/>
                </a:solidFill>
              </a:rPr>
              <a:t>Part 5: Exercise Part</a:t>
            </a:r>
            <a:br>
              <a:rPr lang="en-US" b="1" u="sng" dirty="0">
                <a:solidFill>
                  <a:srgbClr val="7030A0"/>
                </a:solidFill>
              </a:rPr>
            </a:br>
            <a:endParaRPr lang="ar-SA" b="1" u="sng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125F33-DC4A-41FB-BF13-E1B20762E6FF}"/>
              </a:ext>
            </a:extLst>
          </p:cNvPr>
          <p:cNvSpPr txBox="1"/>
          <p:nvPr/>
        </p:nvSpPr>
        <p:spPr>
          <a:xfrm>
            <a:off x="6172200" y="3230130"/>
            <a:ext cx="1371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Table 1</a:t>
            </a:r>
            <a:endParaRPr lang="en-KE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A6115EA-A50B-4096-857F-AF233567DD42}"/>
              </a:ext>
            </a:extLst>
          </p:cNvPr>
          <p:cNvSpPr txBox="1">
            <a:spLocks/>
          </p:cNvSpPr>
          <p:nvPr/>
        </p:nvSpPr>
        <p:spPr>
          <a:xfrm>
            <a:off x="-8467" y="1203631"/>
            <a:ext cx="4085167" cy="4995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sz="3600" b="1" dirty="0"/>
            </a:br>
            <a:r>
              <a:rPr lang="en-US" sz="3600" b="1" dirty="0"/>
              <a:t>Exercise - 1	</a:t>
            </a:r>
            <a:br>
              <a:rPr lang="en-US" sz="3600" b="1" dirty="0"/>
            </a:br>
            <a:endParaRPr lang="ar-SA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F9ED53-1D83-4CFE-98D4-02102C112748}"/>
              </a:ext>
            </a:extLst>
          </p:cNvPr>
          <p:cNvSpPr txBox="1"/>
          <p:nvPr/>
        </p:nvSpPr>
        <p:spPr>
          <a:xfrm>
            <a:off x="4381500" y="41262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AX, 15;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9D5A05-D044-436E-AC39-CBA5D894F27B}"/>
              </a:ext>
            </a:extLst>
          </p:cNvPr>
          <p:cNvSpPr txBox="1"/>
          <p:nvPr/>
        </p:nvSpPr>
        <p:spPr>
          <a:xfrm>
            <a:off x="6144801" y="4126234"/>
            <a:ext cx="1193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001E</a:t>
            </a:r>
            <a:endParaRPr lang="en-K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4CAD43-6C0F-47E2-8E7A-BEF5BEF22E69}"/>
              </a:ext>
            </a:extLst>
          </p:cNvPr>
          <p:cNvSpPr txBox="1"/>
          <p:nvPr/>
        </p:nvSpPr>
        <p:spPr>
          <a:xfrm>
            <a:off x="7472439" y="4126234"/>
            <a:ext cx="99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</a:t>
            </a:r>
            <a:endParaRPr lang="en-K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9B8D49-DBB8-4039-A899-E7E7900B1276}"/>
              </a:ext>
            </a:extLst>
          </p:cNvPr>
          <p:cNvSpPr txBox="1"/>
          <p:nvPr/>
        </p:nvSpPr>
        <p:spPr>
          <a:xfrm>
            <a:off x="4327137" y="4495566"/>
            <a:ext cx="1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MOV BX, 575</a:t>
            </a:r>
            <a:endParaRPr lang="en-K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E82164-E44A-4A04-B9C1-A1C303226533}"/>
              </a:ext>
            </a:extLst>
          </p:cNvPr>
          <p:cNvSpPr txBox="1"/>
          <p:nvPr/>
        </p:nvSpPr>
        <p:spPr>
          <a:xfrm>
            <a:off x="6172200" y="4462306"/>
            <a:ext cx="101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002D</a:t>
            </a:r>
            <a:endParaRPr lang="en-K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909247-E622-434C-9D06-B0B851899267}"/>
              </a:ext>
            </a:extLst>
          </p:cNvPr>
          <p:cNvSpPr txBox="1"/>
          <p:nvPr/>
        </p:nvSpPr>
        <p:spPr>
          <a:xfrm>
            <a:off x="7472439" y="4463526"/>
            <a:ext cx="95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</a:t>
            </a:r>
            <a:endParaRPr lang="en-K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473D46-66CD-4DB9-8A33-6D42202C7BD9}"/>
              </a:ext>
            </a:extLst>
          </p:cNvPr>
          <p:cNvSpPr txBox="1"/>
          <p:nvPr/>
        </p:nvSpPr>
        <p:spPr>
          <a:xfrm>
            <a:off x="4327138" y="4831638"/>
            <a:ext cx="160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SUB BX, 225;</a:t>
            </a:r>
            <a:endParaRPr lang="en-K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09A1E5-7E96-4F50-ADE7-F695560DF7CB}"/>
              </a:ext>
            </a:extLst>
          </p:cNvPr>
          <p:cNvSpPr txBox="1"/>
          <p:nvPr/>
        </p:nvSpPr>
        <p:spPr>
          <a:xfrm>
            <a:off x="6191767" y="4816616"/>
            <a:ext cx="101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002D</a:t>
            </a:r>
            <a:endParaRPr lang="en-K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04F85C-4483-443A-9769-37EEE7E590F1}"/>
              </a:ext>
            </a:extLst>
          </p:cNvPr>
          <p:cNvSpPr txBox="1"/>
          <p:nvPr/>
        </p:nvSpPr>
        <p:spPr>
          <a:xfrm>
            <a:off x="7472439" y="4769525"/>
            <a:ext cx="95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023F</a:t>
            </a:r>
            <a:endParaRPr lang="en-K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5CEE65-321C-4480-B2F8-E07CE9BC9C6B}"/>
              </a:ext>
            </a:extLst>
          </p:cNvPr>
          <p:cNvSpPr txBox="1"/>
          <p:nvPr/>
        </p:nvSpPr>
        <p:spPr>
          <a:xfrm>
            <a:off x="4338339" y="5152688"/>
            <a:ext cx="156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MUL BX;</a:t>
            </a:r>
            <a:endParaRPr lang="en-K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37829E-7658-4CDC-B1EA-8625D2C5F370}"/>
              </a:ext>
            </a:extLst>
          </p:cNvPr>
          <p:cNvSpPr txBox="1"/>
          <p:nvPr/>
        </p:nvSpPr>
        <p:spPr>
          <a:xfrm>
            <a:off x="6183923" y="5160199"/>
            <a:ext cx="101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002D</a:t>
            </a:r>
            <a:endParaRPr lang="en-K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6996A6-7811-4F5C-99E2-0F8CC5B6BF36}"/>
              </a:ext>
            </a:extLst>
          </p:cNvPr>
          <p:cNvSpPr txBox="1"/>
          <p:nvPr/>
        </p:nvSpPr>
        <p:spPr>
          <a:xfrm>
            <a:off x="7447419" y="5126442"/>
            <a:ext cx="91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015E</a:t>
            </a:r>
            <a:endParaRPr lang="en-K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BC642C-C922-46F0-BFA1-2204951EAD97}"/>
              </a:ext>
            </a:extLst>
          </p:cNvPr>
          <p:cNvSpPr txBox="1"/>
          <p:nvPr/>
        </p:nvSpPr>
        <p:spPr>
          <a:xfrm>
            <a:off x="4327137" y="5473738"/>
            <a:ext cx="169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AX, 210;</a:t>
            </a:r>
            <a:endParaRPr lang="en-K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2EC072-B367-459C-B12B-75E2E9B87EE9}"/>
              </a:ext>
            </a:extLst>
          </p:cNvPr>
          <p:cNvSpPr txBox="1"/>
          <p:nvPr/>
        </p:nvSpPr>
        <p:spPr>
          <a:xfrm>
            <a:off x="6208649" y="5463188"/>
            <a:ext cx="98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3D86</a:t>
            </a:r>
            <a:endParaRPr lang="en-K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6F4977-E8DA-468B-BEA2-A1F3BA06853F}"/>
              </a:ext>
            </a:extLst>
          </p:cNvPr>
          <p:cNvSpPr txBox="1"/>
          <p:nvPr/>
        </p:nvSpPr>
        <p:spPr>
          <a:xfrm>
            <a:off x="7436950" y="5473738"/>
            <a:ext cx="1029697" cy="378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015E</a:t>
            </a:r>
            <a:endParaRPr lang="en-K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E7F9C4-104E-4464-B8A6-578470176A8C}"/>
              </a:ext>
            </a:extLst>
          </p:cNvPr>
          <p:cNvSpPr txBox="1"/>
          <p:nvPr/>
        </p:nvSpPr>
        <p:spPr>
          <a:xfrm>
            <a:off x="4381500" y="5794788"/>
            <a:ext cx="1580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MOV AX, 30;</a:t>
            </a:r>
            <a:endParaRPr lang="en-K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49BD04-D485-4AF6-A802-26914ADB86CD}"/>
              </a:ext>
            </a:extLst>
          </p:cNvPr>
          <p:cNvSpPr txBox="1"/>
          <p:nvPr/>
        </p:nvSpPr>
        <p:spPr>
          <a:xfrm>
            <a:off x="6257621" y="5806771"/>
            <a:ext cx="62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</a:t>
            </a:r>
            <a:endParaRPr lang="en-K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60D517-34BF-4F7D-A72A-C897550C7C61}"/>
              </a:ext>
            </a:extLst>
          </p:cNvPr>
          <p:cNvSpPr txBox="1"/>
          <p:nvPr/>
        </p:nvSpPr>
        <p:spPr>
          <a:xfrm>
            <a:off x="7436950" y="5843070"/>
            <a:ext cx="79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6333864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333"/>
            <a:ext cx="6798734" cy="49953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Exercise - 2	</a:t>
            </a:r>
            <a:br>
              <a:rPr lang="en-US" dirty="0"/>
            </a:b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28737"/>
            <a:ext cx="7467601" cy="4876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 this example, we will develop a program to perform the following arithmetic operations: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/>
              <a:t>14 </a:t>
            </a:r>
            <a:r>
              <a:rPr lang="en-US" baseline="-25000" dirty="0"/>
              <a:t>10</a:t>
            </a:r>
            <a:r>
              <a:rPr lang="en-US" dirty="0"/>
              <a:t>  * (  233</a:t>
            </a:r>
            <a:r>
              <a:rPr lang="en-US" baseline="-25000" dirty="0"/>
              <a:t>10</a:t>
            </a:r>
            <a:r>
              <a:rPr lang="en-US" dirty="0"/>
              <a:t> – 125 </a:t>
            </a:r>
            <a:r>
              <a:rPr lang="en-US" baseline="-25000" dirty="0"/>
              <a:t>10</a:t>
            </a:r>
            <a:r>
              <a:rPr lang="en-US" dirty="0"/>
              <a:t> ) + 227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Procedure: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 </a:t>
            </a:r>
            <a:r>
              <a:rPr lang="en-US" b="1" dirty="0"/>
              <a:t>1. </a:t>
            </a:r>
            <a:r>
              <a:rPr lang="en-US" dirty="0"/>
              <a:t>Develop an assembly language program to perform the above arithmetic operations by only</a:t>
            </a:r>
            <a:r>
              <a:rPr lang="en-US" b="1" dirty="0"/>
              <a:t> </a:t>
            </a:r>
            <a:r>
              <a:rPr lang="en-US" dirty="0"/>
              <a:t>using registers AX and BX (write the program in Table 2).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00FF9E3-8DE1-42A4-936B-C41B9399F3CE}"/>
              </a:ext>
            </a:extLst>
          </p:cNvPr>
          <p:cNvSpPr txBox="1">
            <a:spLocks/>
          </p:cNvSpPr>
          <p:nvPr/>
        </p:nvSpPr>
        <p:spPr>
          <a:xfrm>
            <a:off x="1172633" y="468337"/>
            <a:ext cx="6798734" cy="660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sz="2400" b="1" u="sng" dirty="0">
                <a:solidFill>
                  <a:srgbClr val="7030A0"/>
                </a:solidFill>
              </a:rPr>
            </a:br>
            <a:r>
              <a:rPr lang="en-US" sz="2400" b="1" u="sng" dirty="0">
                <a:solidFill>
                  <a:srgbClr val="7030A0"/>
                </a:solidFill>
              </a:rPr>
              <a:t>Part 5: Exercise Part</a:t>
            </a:r>
            <a:br>
              <a:rPr lang="en-US" sz="2400" b="1" u="sng" dirty="0">
                <a:solidFill>
                  <a:srgbClr val="7030A0"/>
                </a:solidFill>
              </a:rPr>
            </a:br>
            <a:endParaRPr lang="ar-SA" sz="2400" b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57277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333"/>
            <a:ext cx="6798734" cy="49953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Exercise - 2	</a:t>
            </a:r>
            <a:br>
              <a:rPr lang="en-US" dirty="0"/>
            </a:b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688" y="1356459"/>
            <a:ext cx="7627511" cy="275834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b="1" dirty="0"/>
              <a:t>Procedure: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 </a:t>
            </a:r>
            <a:r>
              <a:rPr lang="en-US" sz="1800" b="1" dirty="0"/>
              <a:t>2</a:t>
            </a:r>
            <a:r>
              <a:rPr lang="en-US" sz="1800" dirty="0"/>
              <a:t>. Write the program who does the calculation above into the assembler editor in EMU8086</a:t>
            </a:r>
          </a:p>
          <a:p>
            <a:pPr marL="0" indent="0" algn="just">
              <a:buNone/>
            </a:pPr>
            <a:r>
              <a:rPr lang="en-US" sz="1800" dirty="0"/>
              <a:t> </a:t>
            </a:r>
            <a:r>
              <a:rPr lang="en-US" sz="1800" b="1" dirty="0"/>
              <a:t>3</a:t>
            </a:r>
            <a:r>
              <a:rPr lang="en-US" sz="1800" dirty="0"/>
              <a:t>. Emulate the program by pressing the “emulate” button on the toolbar.</a:t>
            </a:r>
          </a:p>
          <a:p>
            <a:pPr marL="0" indent="0" algn="just">
              <a:buNone/>
            </a:pPr>
            <a:r>
              <a:rPr lang="en-US" sz="1800" dirty="0"/>
              <a:t> </a:t>
            </a:r>
            <a:r>
              <a:rPr lang="en-US" sz="1800" b="1" dirty="0"/>
              <a:t>4. </a:t>
            </a:r>
            <a:r>
              <a:rPr lang="en-US" sz="1800" dirty="0"/>
              <a:t>In the emulator window, single-step the program codes by pressing the “single step” button on</a:t>
            </a:r>
            <a:r>
              <a:rPr lang="en-US" sz="1800" b="1" dirty="0"/>
              <a:t> </a:t>
            </a:r>
            <a:r>
              <a:rPr lang="en-US" sz="1800" dirty="0"/>
              <a:t>the toolbar.</a:t>
            </a:r>
          </a:p>
          <a:p>
            <a:pPr marL="0" indent="0" algn="just">
              <a:buNone/>
            </a:pPr>
            <a:r>
              <a:rPr lang="en-US" sz="1800" dirty="0"/>
              <a:t> </a:t>
            </a:r>
            <a:r>
              <a:rPr lang="en-US" sz="1800" b="1" dirty="0"/>
              <a:t>5. </a:t>
            </a:r>
            <a:r>
              <a:rPr lang="en-US" sz="1800" dirty="0"/>
              <a:t>Each time after single-stepping, observe and record down the contents of AX and BX registers</a:t>
            </a:r>
            <a:r>
              <a:rPr lang="en-US" sz="1800" b="1" dirty="0"/>
              <a:t> </a:t>
            </a:r>
            <a:r>
              <a:rPr lang="en-US" sz="1800" dirty="0"/>
              <a:t>in Table 2.</a:t>
            </a:r>
          </a:p>
          <a:p>
            <a:pPr marL="0" indent="0" algn="just">
              <a:buNone/>
            </a:pPr>
            <a:r>
              <a:rPr lang="en-US" sz="1800" dirty="0"/>
              <a:t>                                                                                                    </a:t>
            </a:r>
            <a:r>
              <a:rPr lang="en-US" sz="1800" b="1" dirty="0"/>
              <a:t>Table 2</a:t>
            </a:r>
          </a:p>
          <a:p>
            <a:pPr marL="0" indent="0" algn="just">
              <a:buNone/>
            </a:pPr>
            <a:endParaRPr lang="en-US" sz="1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583137"/>
            <a:ext cx="3200399" cy="166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00FF9E3-8DE1-42A4-936B-C41B9399F3CE}"/>
              </a:ext>
            </a:extLst>
          </p:cNvPr>
          <p:cNvSpPr txBox="1">
            <a:spLocks/>
          </p:cNvSpPr>
          <p:nvPr/>
        </p:nvSpPr>
        <p:spPr>
          <a:xfrm>
            <a:off x="1172633" y="468337"/>
            <a:ext cx="6798734" cy="660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sz="2400" b="1" u="sng" dirty="0">
                <a:solidFill>
                  <a:srgbClr val="7030A0"/>
                </a:solidFill>
              </a:rPr>
            </a:br>
            <a:r>
              <a:rPr lang="en-US" sz="2400" b="1" u="sng" dirty="0">
                <a:solidFill>
                  <a:srgbClr val="7030A0"/>
                </a:solidFill>
              </a:rPr>
              <a:t>Part 5: Exercise Part</a:t>
            </a:r>
            <a:br>
              <a:rPr lang="en-US" sz="2400" b="1" u="sng" dirty="0">
                <a:solidFill>
                  <a:srgbClr val="7030A0"/>
                </a:solidFill>
              </a:rPr>
            </a:br>
            <a:endParaRPr lang="ar-SA" sz="2400" b="1" u="sng" dirty="0">
              <a:solidFill>
                <a:srgbClr val="7030A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4CC859-0406-4BCB-90FE-B1DF51891D83}"/>
              </a:ext>
            </a:extLst>
          </p:cNvPr>
          <p:cNvSpPr txBox="1"/>
          <p:nvPr/>
        </p:nvSpPr>
        <p:spPr>
          <a:xfrm>
            <a:off x="838200" y="4215439"/>
            <a:ext cx="4419600" cy="2128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/>
              <a:t>6</a:t>
            </a:r>
            <a:r>
              <a:rPr lang="en-US" sz="1800" dirty="0"/>
              <a:t>. Using a calculator, calculate the answer for the above arithmetic operations: ……………..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 Is it the same as the final answer in the AX register? …………YES……………………….…”</a:t>
            </a:r>
            <a:endParaRPr lang="ar-SA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31FEDF-D846-4F65-8501-6E9DB45C8706}"/>
              </a:ext>
            </a:extLst>
          </p:cNvPr>
          <p:cNvSpPr txBox="1"/>
          <p:nvPr/>
        </p:nvSpPr>
        <p:spPr>
          <a:xfrm>
            <a:off x="4052836" y="4600722"/>
            <a:ext cx="90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1739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75048810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1143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b="1" u="sng" dirty="0">
                <a:solidFill>
                  <a:srgbClr val="7030A0"/>
                </a:solidFill>
              </a:rPr>
              <a:t>Part I: Introduction to Emu8086</a:t>
            </a:r>
            <a:br>
              <a:rPr lang="en-US" dirty="0"/>
            </a:br>
            <a:br>
              <a:rPr lang="en-US" dirty="0"/>
            </a:b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391400" cy="46482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An Integrated Development Environment (IDE) provides a convenient environment to write a source file, assemble and link it to a -.COM or -.EXE file, and trace it in both source file and machine code. Emu86 is an educational IDE for assembly program development.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You can download the latest student version of EMU86 from the web page </a:t>
            </a: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www.emu8086.com</a:t>
            </a:r>
            <a:r>
              <a:rPr lang="en-US" dirty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It is a Windows program, and will run by dragging an -.ASM, -.OBJ, -.LST, -.EXE , or -.COM file into the emu86 shortcut icon.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By this action, </a:t>
            </a:r>
            <a:r>
              <a:rPr lang="en-US" dirty="0" err="1"/>
              <a:t>asm</a:t>
            </a:r>
            <a:r>
              <a:rPr lang="en-US" dirty="0"/>
              <a:t> or </a:t>
            </a:r>
            <a:r>
              <a:rPr lang="en-US" dirty="0" err="1"/>
              <a:t>lst</a:t>
            </a:r>
            <a:r>
              <a:rPr lang="en-US" dirty="0"/>
              <a:t> files will start the 8086 assembler source editor, while obj and exe files starts the disassembler and debugger units.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822417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719666"/>
            <a:ext cx="6798734" cy="1303867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7030A0"/>
                </a:solidFill>
              </a:rPr>
              <a:t>EMU8086 Source Editor</a:t>
            </a:r>
            <a:br>
              <a:rPr lang="en-US" b="1" u="sng" dirty="0">
                <a:solidFill>
                  <a:srgbClr val="7030A0"/>
                </a:solidFill>
              </a:rPr>
            </a:br>
            <a:endParaRPr lang="ar-SA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543800" cy="2362200"/>
          </a:xfrm>
        </p:spPr>
        <p:txBody>
          <a:bodyPr/>
          <a:lstStyle/>
          <a:p>
            <a:pPr algn="just"/>
            <a:r>
              <a:rPr lang="en-US" dirty="0"/>
              <a:t>The source editor of EMU86 is a special purpose editor which identifies the 8086 mnemonics, hexadecimal numbers and labels by different colors as seen in Figure 1.</a:t>
            </a: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7A3282-56DA-4A33-9953-C980840C7B8C}"/>
              </a:ext>
            </a:extLst>
          </p:cNvPr>
          <p:cNvSpPr txBox="1"/>
          <p:nvPr/>
        </p:nvSpPr>
        <p:spPr>
          <a:xfrm>
            <a:off x="3355123" y="5923918"/>
            <a:ext cx="4616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1.</a:t>
            </a:r>
            <a:endParaRPr lang="en-K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BC65A7-5974-4C46-BFA5-9A4655EA8B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63" r="27500" b="61693"/>
          <a:stretch/>
        </p:blipFill>
        <p:spPr>
          <a:xfrm>
            <a:off x="1424516" y="2705100"/>
            <a:ext cx="6371167" cy="325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6396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039" y="1103578"/>
            <a:ext cx="3352800" cy="477549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The compile button on the taskbar starts assembling and linking of the source file. </a:t>
            </a:r>
          </a:p>
          <a:p>
            <a:pPr algn="just"/>
            <a:r>
              <a:rPr lang="en-US" dirty="0"/>
              <a:t>A report window is opened after the assembling process is completed. </a:t>
            </a:r>
          </a:p>
          <a:p>
            <a:pPr algn="just"/>
            <a:r>
              <a:rPr lang="en-US" dirty="0"/>
              <a:t>Figure 2 shows the emulator of 8086 which gets opened by clicking on emulate button.</a:t>
            </a: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47F7AB-747D-4BA7-B968-2E858095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633" y="719667"/>
            <a:ext cx="6798734" cy="76782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7030A0"/>
                </a:solidFill>
              </a:rPr>
              <a:t>EMU8086 Report Window</a:t>
            </a:r>
            <a:br>
              <a:rPr lang="en-US" b="1" u="sng" dirty="0">
                <a:solidFill>
                  <a:srgbClr val="7030A0"/>
                </a:solidFill>
              </a:rPr>
            </a:br>
            <a:endParaRPr lang="ar-SA" b="1" u="sng" dirty="0">
              <a:solidFill>
                <a:srgbClr val="7030A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C64053-4B34-4128-B32D-C5CE1B65E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667"/>
          <a:stretch/>
        </p:blipFill>
        <p:spPr>
          <a:xfrm>
            <a:off x="4141840" y="1103579"/>
            <a:ext cx="4392560" cy="46489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E3D2FB-DCCA-4853-9AC1-B1198323ECF5}"/>
              </a:ext>
            </a:extLst>
          </p:cNvPr>
          <p:cNvSpPr txBox="1"/>
          <p:nvPr/>
        </p:nvSpPr>
        <p:spPr>
          <a:xfrm>
            <a:off x="5663245" y="5879068"/>
            <a:ext cx="4616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2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70461149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432" y="652539"/>
            <a:ext cx="7357534" cy="94766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7030A0"/>
                </a:solidFill>
              </a:rPr>
              <a:t>Part 2: Opt-in Examples in Emu8086</a:t>
            </a:r>
            <a:br>
              <a:rPr lang="en-US" b="1" u="sng" dirty="0">
                <a:solidFill>
                  <a:srgbClr val="7030A0"/>
                </a:solidFill>
              </a:rPr>
            </a:br>
            <a:endParaRPr lang="ar-SA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47429"/>
            <a:ext cx="7391400" cy="4648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Look at “Code Examples‟.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After opening one of the code samples, then press “emulate”, then, “run”. Also try these 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 “add/subtract‟ </a:t>
            </a:r>
          </a:p>
          <a:p>
            <a:pPr lvl="2" hangingPunct="0"/>
            <a:r>
              <a:rPr lang="en-US" sz="2400" dirty="0"/>
              <a:t>“palindrome‟ </a:t>
            </a:r>
          </a:p>
          <a:p>
            <a:pPr lvl="2" hangingPunct="0"/>
            <a:r>
              <a:rPr lang="en-US" sz="2400" dirty="0"/>
              <a:t>“traffic lights‟</a:t>
            </a:r>
          </a:p>
          <a:p>
            <a:pPr lvl="2" hangingPunct="0"/>
            <a:r>
              <a:rPr lang="en-US" sz="2400" dirty="0"/>
              <a:t>“led test‟ </a:t>
            </a:r>
          </a:p>
          <a:p>
            <a:pPr lvl="2" hangingPunct="0"/>
            <a:r>
              <a:rPr lang="en-US" sz="2400" dirty="0"/>
              <a:t>“stepper motor‟</a:t>
            </a:r>
          </a:p>
          <a:p>
            <a:pPr lvl="2" hangingPunct="0"/>
            <a:r>
              <a:rPr lang="en-US" sz="2400" dirty="0"/>
              <a:t>“thermometer‟ </a:t>
            </a:r>
          </a:p>
          <a:p>
            <a:pPr lvl="2"/>
            <a:endParaRPr lang="en-US" sz="2400" dirty="0"/>
          </a:p>
          <a:p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884211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381000"/>
            <a:ext cx="6798734" cy="1303867"/>
          </a:xfrm>
        </p:spPr>
        <p:txBody>
          <a:bodyPr>
            <a:normAutofit fontScale="90000"/>
          </a:bodyPr>
          <a:lstStyle/>
          <a:p>
            <a:br>
              <a:rPr lang="en-US" b="1" u="sng" dirty="0">
                <a:solidFill>
                  <a:srgbClr val="7030A0"/>
                </a:solidFill>
              </a:rPr>
            </a:br>
            <a:r>
              <a:rPr lang="en-US" b="1" u="sng" dirty="0">
                <a:solidFill>
                  <a:srgbClr val="7030A0"/>
                </a:solidFill>
              </a:rPr>
              <a:t>Part 3: Assemble and execute instructions in Emu8086</a:t>
            </a:r>
            <a:br>
              <a:rPr lang="en-US" b="1" u="sng" dirty="0">
                <a:solidFill>
                  <a:srgbClr val="7030A0"/>
                </a:solidFill>
              </a:rPr>
            </a:br>
            <a:endParaRPr lang="ar-SA" b="1" u="sng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C0E8BD4-EABE-40C8-9DA7-9CBB65A80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84867"/>
            <a:ext cx="2803281" cy="320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6">
            <a:extLst>
              <a:ext uri="{FF2B5EF4-FFF2-40B4-BE49-F238E27FC236}">
                <a16:creationId xmlns:a16="http://schemas.microsoft.com/office/drawing/2014/main" id="{B318711D-6F30-45DB-BEA9-2FDEAA1D2D2B}"/>
              </a:ext>
            </a:extLst>
          </p:cNvPr>
          <p:cNvSpPr txBox="1">
            <a:spLocks/>
          </p:cNvSpPr>
          <p:nvPr/>
        </p:nvSpPr>
        <p:spPr>
          <a:xfrm>
            <a:off x="588849" y="1567271"/>
            <a:ext cx="4616244" cy="6519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Use emu8086 to make the calculations following: </a:t>
            </a:r>
            <a:br>
              <a:rPr lang="en-US" sz="2400" dirty="0"/>
            </a:br>
            <a:endParaRPr lang="ar-SA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14E587-0008-4C45-94FE-DACE8D3B4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19" y="2405002"/>
            <a:ext cx="4158762" cy="1905000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2800" dirty="0"/>
              <a:t>a) 10101101b = ?</a:t>
            </a:r>
          </a:p>
          <a:p>
            <a:pPr marL="914400" lvl="2" indent="0" hangingPunct="0">
              <a:buNone/>
            </a:pPr>
            <a:r>
              <a:rPr lang="en-US" sz="2800" dirty="0"/>
              <a:t>b) 17h = ? </a:t>
            </a:r>
          </a:p>
          <a:p>
            <a:pPr marL="914400" lvl="2" indent="0" hangingPunct="0">
              <a:buNone/>
            </a:pPr>
            <a:r>
              <a:rPr lang="en-US" sz="2800" dirty="0"/>
              <a:t>c) 59 = ? h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3737A-AC10-4004-81D9-5B7A0BED84F3}"/>
              </a:ext>
            </a:extLst>
          </p:cNvPr>
          <p:cNvSpPr txBox="1"/>
          <p:nvPr/>
        </p:nvSpPr>
        <p:spPr>
          <a:xfrm>
            <a:off x="778119" y="4012189"/>
            <a:ext cx="4616244" cy="2354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Procedure:</a:t>
            </a:r>
            <a:r>
              <a:rPr lang="en-US" sz="2000" dirty="0"/>
              <a:t> 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Choose “Math” and specify “Base Convertor”</a:t>
            </a:r>
            <a:r>
              <a:rPr lang="en-US" sz="2000" b="1" dirty="0"/>
              <a:t> </a:t>
            </a:r>
            <a:r>
              <a:rPr lang="en-US" sz="2000" dirty="0"/>
              <a:t>in emu8086.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Enter one of the numbers like in the Figure 3</a:t>
            </a:r>
            <a:endParaRPr lang="ar-SA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0953E1-CC41-4958-AF0B-44C9EE29F46F}"/>
              </a:ext>
            </a:extLst>
          </p:cNvPr>
          <p:cNvSpPr txBox="1"/>
          <p:nvPr/>
        </p:nvSpPr>
        <p:spPr>
          <a:xfrm>
            <a:off x="6057759" y="4988467"/>
            <a:ext cx="2171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Figure 3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8415374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645583"/>
            <a:ext cx="6798734" cy="573617"/>
          </a:xfrm>
        </p:spPr>
        <p:txBody>
          <a:bodyPr>
            <a:normAutofit fontScale="90000"/>
          </a:bodyPr>
          <a:lstStyle/>
          <a:p>
            <a:r>
              <a:rPr lang="en-US" sz="2800" b="1" u="sng" dirty="0">
                <a:solidFill>
                  <a:srgbClr val="7030A0"/>
                </a:solidFill>
              </a:rPr>
              <a:t>Use EMU8086 to evaluate an expressions</a:t>
            </a:r>
            <a:br>
              <a:rPr lang="en-US" sz="2800" b="1" u="sng" dirty="0">
                <a:solidFill>
                  <a:srgbClr val="7030A0"/>
                </a:solidFill>
              </a:rPr>
            </a:br>
            <a:endParaRPr lang="ar-SA" sz="28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763" y="932391"/>
            <a:ext cx="4068097" cy="372642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b="1" u="sng" dirty="0"/>
              <a:t>Evaluate :</a:t>
            </a:r>
            <a:r>
              <a:rPr lang="en-US" b="1" dirty="0"/>
              <a:t>  </a:t>
            </a:r>
            <a:r>
              <a:rPr lang="en-US" dirty="0"/>
              <a:t>0FFFFh *12h +0FFFFh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Procedure:</a:t>
            </a:r>
            <a:endParaRPr lang="en-US" dirty="0"/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400" dirty="0"/>
              <a:t>1.</a:t>
            </a:r>
            <a:r>
              <a:rPr lang="en-US" sz="2400" b="1" dirty="0"/>
              <a:t> </a:t>
            </a:r>
            <a:r>
              <a:rPr lang="en-US" sz="2400" dirty="0"/>
              <a:t>Choose “Math” and specify “Multi Base Calculator”</a:t>
            </a:r>
            <a:r>
              <a:rPr lang="en-US" sz="2400" b="1" dirty="0"/>
              <a:t> </a:t>
            </a:r>
            <a:r>
              <a:rPr lang="en-US" sz="2400" dirty="0"/>
              <a:t>in emu8086.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400" b="1" dirty="0"/>
              <a:t>2</a:t>
            </a:r>
            <a:r>
              <a:rPr lang="en-US" sz="2400" dirty="0"/>
              <a:t>. Enter the expression like in the Figure 4.</a:t>
            </a:r>
          </a:p>
          <a:p>
            <a:pPr algn="just">
              <a:lnSpc>
                <a:spcPct val="150000"/>
              </a:lnSpc>
            </a:pP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3534696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B84F2B-25F6-4960-AE42-DC48D1B825EB}"/>
              </a:ext>
            </a:extLst>
          </p:cNvPr>
          <p:cNvSpPr txBox="1"/>
          <p:nvPr/>
        </p:nvSpPr>
        <p:spPr>
          <a:xfrm>
            <a:off x="5181600" y="5181600"/>
            <a:ext cx="4616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indent="0">
              <a:buNone/>
            </a:pPr>
            <a:r>
              <a:rPr lang="en-US" dirty="0"/>
              <a:t>Figure 4.</a:t>
            </a:r>
          </a:p>
        </p:txBody>
      </p:sp>
    </p:spTree>
    <p:extLst>
      <p:ext uri="{BB962C8B-B14F-4D97-AF65-F5344CB8AC3E}">
        <p14:creationId xmlns:p14="http://schemas.microsoft.com/office/powerpoint/2010/main" val="22516125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20564"/>
            <a:ext cx="6798734" cy="1303867"/>
          </a:xfrm>
        </p:spPr>
        <p:txBody>
          <a:bodyPr>
            <a:noAutofit/>
          </a:bodyPr>
          <a:lstStyle/>
          <a:p>
            <a:br>
              <a:rPr lang="en-US" sz="2800" b="1" u="sng" dirty="0">
                <a:solidFill>
                  <a:srgbClr val="7030A0"/>
                </a:solidFill>
              </a:rPr>
            </a:br>
            <a:r>
              <a:rPr lang="en-US" sz="2800" b="1" u="sng" dirty="0">
                <a:solidFill>
                  <a:srgbClr val="7030A0"/>
                </a:solidFill>
              </a:rPr>
              <a:t>Part 4: Writing and Running Assembly Code in Emu8086</a:t>
            </a:r>
            <a:br>
              <a:rPr lang="en-US" sz="2800" b="1" u="sng" dirty="0">
                <a:solidFill>
                  <a:srgbClr val="7030A0"/>
                </a:solidFill>
              </a:rPr>
            </a:br>
            <a:endParaRPr lang="ar-SA" sz="28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16756"/>
            <a:ext cx="7543800" cy="1295400"/>
          </a:xfrm>
        </p:spPr>
        <p:txBody>
          <a:bodyPr/>
          <a:lstStyle/>
          <a:p>
            <a:r>
              <a:rPr lang="en-US" dirty="0"/>
              <a:t>In this part, we are entering Assembly language world. </a:t>
            </a:r>
          </a:p>
          <a:p>
            <a:r>
              <a:rPr lang="en-US" dirty="0"/>
              <a:t>Let’s say “Hello, World”</a:t>
            </a:r>
          </a:p>
          <a:p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704481"/>
            <a:ext cx="6096000" cy="341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30041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7123"/>
            <a:ext cx="7772399" cy="1303867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Part 4: Writing and Running Assembly Code in Emu8086</a:t>
            </a:r>
            <a:br>
              <a:rPr lang="en-US" b="1" dirty="0">
                <a:solidFill>
                  <a:srgbClr val="7030A0"/>
                </a:solidFill>
              </a:rPr>
            </a:br>
            <a:endParaRPr lang="ar-SA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82000" cy="609600"/>
          </a:xfrm>
        </p:spPr>
        <p:txBody>
          <a:bodyPr>
            <a:normAutofit/>
          </a:bodyPr>
          <a:lstStyle/>
          <a:p>
            <a:r>
              <a:rPr lang="en-US" sz="1800" dirty="0"/>
              <a:t>Write the following assembly language program in Emu8086</a:t>
            </a:r>
          </a:p>
          <a:p>
            <a:endParaRPr lang="ar-SA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7" name="Picture 2" descr="C:\Users\AMMU\Desktop\Scans\yt.tif">
            <a:extLst>
              <a:ext uri="{FF2B5EF4-FFF2-40B4-BE49-F238E27FC236}">
                <a16:creationId xmlns:a16="http://schemas.microsoft.com/office/drawing/2014/main" id="{D232CCE3-F7A9-4932-A756-E01151870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2057400"/>
            <a:ext cx="7467599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071136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5324</TotalTime>
  <Words>1083</Words>
  <Application>Microsoft Office PowerPoint</Application>
  <PresentationFormat>On-screen Show (4:3)</PresentationFormat>
  <Paragraphs>121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Calibri</vt:lpstr>
      <vt:lpstr>Constantia</vt:lpstr>
      <vt:lpstr>Garamond</vt:lpstr>
      <vt:lpstr>Times New Roman</vt:lpstr>
      <vt:lpstr>Wingdings</vt:lpstr>
      <vt:lpstr>Organic</vt:lpstr>
      <vt:lpstr> APT2022-INTRODUCTION TO ASSEMBLY LANGUAGE PROGRAMMING </vt:lpstr>
      <vt:lpstr>  Part I: Introduction to Emu8086  </vt:lpstr>
      <vt:lpstr>EMU8086 Source Editor </vt:lpstr>
      <vt:lpstr>EMU8086 Report Window </vt:lpstr>
      <vt:lpstr>Part 2: Opt-in Examples in Emu8086 </vt:lpstr>
      <vt:lpstr> Part 3: Assemble and execute instructions in Emu8086 </vt:lpstr>
      <vt:lpstr>Use EMU8086 to evaluate an expressions </vt:lpstr>
      <vt:lpstr> Part 4: Writing and Running Assembly Code in Emu8086 </vt:lpstr>
      <vt:lpstr> Part 4: Writing and Running Assembly Code in Emu8086 </vt:lpstr>
      <vt:lpstr> Part 4: Writing and Running Assembly Code in Emu8086 </vt:lpstr>
      <vt:lpstr> Part 5: Exercise Part </vt:lpstr>
      <vt:lpstr> Part 5: Exercise Part </vt:lpstr>
      <vt:lpstr> Exercise - 2  </vt:lpstr>
      <vt:lpstr> Exercise - 2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</dc:creator>
  <cp:lastModifiedBy>Diya K. Panchal</cp:lastModifiedBy>
  <cp:revision>173</cp:revision>
  <dcterms:created xsi:type="dcterms:W3CDTF">2008-12-18T17:11:12Z</dcterms:created>
  <dcterms:modified xsi:type="dcterms:W3CDTF">2022-06-09T09:49:19Z</dcterms:modified>
</cp:coreProperties>
</file>