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24"/>
  </p:notesMasterIdLst>
  <p:handoutMasterIdLst>
    <p:handoutMasterId r:id="rId25"/>
  </p:handoutMasterIdLst>
  <p:sldIdLst>
    <p:sldId id="256" r:id="rId2"/>
    <p:sldId id="263" r:id="rId3"/>
    <p:sldId id="264" r:id="rId4"/>
    <p:sldId id="269" r:id="rId5"/>
    <p:sldId id="265" r:id="rId6"/>
    <p:sldId id="267" r:id="rId7"/>
    <p:sldId id="268" r:id="rId8"/>
    <p:sldId id="270" r:id="rId9"/>
    <p:sldId id="271" r:id="rId10"/>
    <p:sldId id="272" r:id="rId11"/>
    <p:sldId id="285" r:id="rId12"/>
    <p:sldId id="286" r:id="rId13"/>
    <p:sldId id="287" r:id="rId14"/>
    <p:sldId id="288" r:id="rId15"/>
    <p:sldId id="278" r:id="rId16"/>
    <p:sldId id="279" r:id="rId17"/>
    <p:sldId id="276" r:id="rId18"/>
    <p:sldId id="280" r:id="rId19"/>
    <p:sldId id="281" r:id="rId20"/>
    <p:sldId id="282" r:id="rId21"/>
    <p:sldId id="283" r:id="rId22"/>
    <p:sldId id="28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AE9AA7-97A7-4157-8E0F-62931AC332EC}" type="datetimeFigureOut">
              <a:rPr lang="en-US" smtClean="0"/>
              <a:t>5/13/2020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3D17A1-909C-4B59-94DE-E81122150002}" type="slidenum">
              <a:rPr lang="en-US" smtClean="0"/>
              <a:t>‹#›</a:t>
            </a:fld>
            <a:endParaRPr lang="en-US"/>
          </a:p>
        </p:txBody>
      </p:sp>
    </p:spTree>
    <p:extLst>
      <p:ext uri="{BB962C8B-B14F-4D97-AF65-F5344CB8AC3E}">
        <p14:creationId xmlns:p14="http://schemas.microsoft.com/office/powerpoint/2010/main" val="1584381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66FE8-9F2A-4A2B-B6A0-B52891D866C8}" type="datetimeFigureOut">
              <a:rPr lang="en-US" smtClean="0"/>
              <a:pPr/>
              <a:t>5/13/2020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7CE40-7D6B-4FED-9271-F4E76EFCB241}" type="slidenum">
              <a:rPr lang="en-US" smtClean="0"/>
              <a:pPr/>
              <a:t>‹#›</a:t>
            </a:fld>
            <a:endParaRPr lang="en-US"/>
          </a:p>
        </p:txBody>
      </p:sp>
    </p:spTree>
    <p:extLst>
      <p:ext uri="{BB962C8B-B14F-4D97-AF65-F5344CB8AC3E}">
        <p14:creationId xmlns:p14="http://schemas.microsoft.com/office/powerpoint/2010/main" val="2559368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2D Array</a:t>
            </a:r>
            <a:r>
              <a:rPr lang="en-US" dirty="0" smtClean="0">
                <a:sym typeface="Wingdings" panose="05000000000000000000" pitchFamily="2" charset="2"/>
              </a:rPr>
              <a:t></a:t>
            </a:r>
          </a:p>
          <a:p>
            <a:r>
              <a:rPr lang="en-US" dirty="0" err="1" smtClean="0"/>
              <a:t>int</a:t>
            </a:r>
            <a:r>
              <a:rPr lang="en-US" dirty="0" smtClean="0"/>
              <a:t> search(){</a:t>
            </a:r>
          </a:p>
          <a:p>
            <a:r>
              <a:rPr lang="en-US" dirty="0" smtClean="0"/>
              <a:t>                                   </a:t>
            </a:r>
            <a:r>
              <a:rPr lang="en-US" dirty="0" err="1" smtClean="0"/>
              <a:t>cout</a:t>
            </a:r>
            <a:r>
              <a:rPr lang="en-US" dirty="0" smtClean="0"/>
              <a:t>&lt;&lt;"Enter the student ID Number to search for"&lt;&lt;</a:t>
            </a:r>
            <a:r>
              <a:rPr lang="en-US" dirty="0" err="1" smtClean="0"/>
              <a:t>endl</a:t>
            </a:r>
            <a:r>
              <a:rPr lang="en-US" dirty="0" smtClean="0"/>
              <a:t>;</a:t>
            </a:r>
          </a:p>
          <a:p>
            <a:r>
              <a:rPr lang="en-US" dirty="0" smtClean="0"/>
              <a:t>                                   </a:t>
            </a:r>
            <a:r>
              <a:rPr lang="en-US" dirty="0" err="1" smtClean="0"/>
              <a:t>cin</a:t>
            </a:r>
            <a:r>
              <a:rPr lang="en-US" dirty="0" smtClean="0"/>
              <a:t>&gt;&gt;</a:t>
            </a:r>
            <a:r>
              <a:rPr lang="en-US" dirty="0" err="1" smtClean="0"/>
              <a:t>ans</a:t>
            </a:r>
            <a:r>
              <a:rPr lang="en-US" dirty="0" smtClean="0"/>
              <a:t>;</a:t>
            </a:r>
          </a:p>
          <a:p>
            <a:r>
              <a:rPr lang="en-US" dirty="0" smtClean="0"/>
              <a:t>                                   for (rows=0; rows&lt;</a:t>
            </a:r>
            <a:r>
              <a:rPr lang="en-US" dirty="0" err="1" smtClean="0"/>
              <a:t>nrows</a:t>
            </a:r>
            <a:r>
              <a:rPr lang="en-US" dirty="0" smtClean="0"/>
              <a:t>; rows++){</a:t>
            </a:r>
          </a:p>
          <a:p>
            <a:r>
              <a:rPr lang="en-US" dirty="0" smtClean="0"/>
              <a:t>                                       for (cols=0; cols&lt;</a:t>
            </a:r>
            <a:r>
              <a:rPr lang="en-US" dirty="0" err="1" smtClean="0"/>
              <a:t>nrows</a:t>
            </a:r>
            <a:r>
              <a:rPr lang="en-US" dirty="0" smtClean="0"/>
              <a:t>; cols++){</a:t>
            </a:r>
          </a:p>
          <a:p>
            <a:r>
              <a:rPr lang="en-US" dirty="0" smtClean="0"/>
              <a:t>                                            if (students[rows][cols]==</a:t>
            </a:r>
            <a:r>
              <a:rPr lang="en-US" dirty="0" err="1" smtClean="0"/>
              <a:t>ans</a:t>
            </a:r>
            <a:r>
              <a:rPr lang="en-US" dirty="0" smtClean="0"/>
              <a:t>){</a:t>
            </a:r>
          </a:p>
          <a:p>
            <a:r>
              <a:rPr lang="en-US" dirty="0" smtClean="0"/>
              <a:t>                                                </a:t>
            </a:r>
            <a:r>
              <a:rPr lang="en-US" dirty="0" err="1" smtClean="0"/>
              <a:t>cout</a:t>
            </a:r>
            <a:r>
              <a:rPr lang="en-US" dirty="0" smtClean="0"/>
              <a:t>&lt;&lt;"Student record exits"&lt;&lt;</a:t>
            </a:r>
            <a:r>
              <a:rPr lang="en-US" dirty="0" err="1" smtClean="0"/>
              <a:t>endl</a:t>
            </a:r>
            <a:r>
              <a:rPr lang="en-US" dirty="0" smtClean="0"/>
              <a:t>;</a:t>
            </a:r>
          </a:p>
          <a:p>
            <a:r>
              <a:rPr lang="en-US" dirty="0" smtClean="0"/>
              <a:t>                                                return 0;</a:t>
            </a:r>
          </a:p>
          <a:p>
            <a:r>
              <a:rPr lang="en-US" dirty="0" smtClean="0"/>
              <a:t>                                            }</a:t>
            </a:r>
          </a:p>
          <a:p>
            <a:r>
              <a:rPr lang="en-US" dirty="0" smtClean="0"/>
              <a:t>                                       }</a:t>
            </a:r>
          </a:p>
          <a:p>
            <a:r>
              <a:rPr lang="en-US" dirty="0" smtClean="0"/>
              <a:t>                                   }</a:t>
            </a:r>
          </a:p>
          <a:p>
            <a:r>
              <a:rPr lang="en-US" dirty="0" smtClean="0"/>
              <a:t>                                   </a:t>
            </a:r>
            <a:r>
              <a:rPr lang="en-US" dirty="0" err="1" smtClean="0"/>
              <a:t>cout</a:t>
            </a:r>
            <a:r>
              <a:rPr lang="en-US" dirty="0" smtClean="0"/>
              <a:t>&lt;&lt;"Student does not exits"&lt;&lt;</a:t>
            </a:r>
            <a:r>
              <a:rPr lang="en-US" dirty="0" err="1" smtClean="0"/>
              <a:t>endl</a:t>
            </a:r>
            <a:r>
              <a:rPr lang="en-US" dirty="0" smtClean="0"/>
              <a:t>;</a:t>
            </a:r>
          </a:p>
          <a:p>
            <a:r>
              <a:rPr lang="en-US" dirty="0" smtClean="0"/>
              <a:t>                                   return 0;</a:t>
            </a:r>
          </a:p>
          <a:p>
            <a:r>
              <a:rPr lang="en-US" dirty="0" smtClean="0"/>
              <a:t>                                }</a:t>
            </a:r>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6</a:t>
            </a:fld>
            <a:endParaRPr lang="en-US"/>
          </a:p>
        </p:txBody>
      </p:sp>
    </p:spTree>
    <p:extLst>
      <p:ext uri="{BB962C8B-B14F-4D97-AF65-F5344CB8AC3E}">
        <p14:creationId xmlns:p14="http://schemas.microsoft.com/office/powerpoint/2010/main" val="3800253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2D Delete </a:t>
            </a:r>
            <a:r>
              <a:rPr lang="en-US" dirty="0" smtClean="0">
                <a:sym typeface="Wingdings" panose="05000000000000000000" pitchFamily="2" charset="2"/>
              </a:rPr>
              <a:t></a:t>
            </a:r>
          </a:p>
          <a:p>
            <a:r>
              <a:rPr lang="en-US" dirty="0" smtClean="0"/>
              <a:t> </a:t>
            </a:r>
            <a:r>
              <a:rPr lang="en-US" dirty="0" err="1" smtClean="0"/>
              <a:t>int</a:t>
            </a:r>
            <a:r>
              <a:rPr lang="en-US" dirty="0" smtClean="0"/>
              <a:t> </a:t>
            </a:r>
            <a:r>
              <a:rPr lang="en-US" dirty="0" err="1" smtClean="0"/>
              <a:t>mydelete</a:t>
            </a:r>
            <a:r>
              <a:rPr lang="en-US" dirty="0" smtClean="0"/>
              <a:t>(){</a:t>
            </a:r>
          </a:p>
          <a:p>
            <a:r>
              <a:rPr lang="en-US" dirty="0" smtClean="0"/>
              <a:t>                                    </a:t>
            </a:r>
            <a:r>
              <a:rPr lang="en-US" dirty="0" err="1" smtClean="0"/>
              <a:t>cout</a:t>
            </a:r>
            <a:r>
              <a:rPr lang="en-US" dirty="0" smtClean="0"/>
              <a:t>&lt;&lt;"Enter the ID number to delete the record"&lt;&lt;</a:t>
            </a:r>
            <a:r>
              <a:rPr lang="en-US" dirty="0" err="1" smtClean="0"/>
              <a:t>endl</a:t>
            </a:r>
            <a:r>
              <a:rPr lang="en-US" dirty="0" smtClean="0"/>
              <a:t>;</a:t>
            </a:r>
          </a:p>
          <a:p>
            <a:r>
              <a:rPr lang="en-US" dirty="0" smtClean="0"/>
              <a:t>                                    </a:t>
            </a:r>
            <a:r>
              <a:rPr lang="en-US" dirty="0" err="1" smtClean="0"/>
              <a:t>cin</a:t>
            </a:r>
            <a:r>
              <a:rPr lang="en-US" dirty="0" smtClean="0"/>
              <a:t>&gt;&gt;ans2;</a:t>
            </a:r>
          </a:p>
          <a:p>
            <a:r>
              <a:rPr lang="en-US" dirty="0" smtClean="0"/>
              <a:t>                                    for (rows=0; rows&lt;</a:t>
            </a:r>
            <a:r>
              <a:rPr lang="en-US" dirty="0" err="1" smtClean="0"/>
              <a:t>nrows</a:t>
            </a:r>
            <a:r>
              <a:rPr lang="en-US" dirty="0" smtClean="0"/>
              <a:t>; rows++){</a:t>
            </a:r>
          </a:p>
          <a:p>
            <a:r>
              <a:rPr lang="en-US" dirty="0" smtClean="0"/>
              <a:t>                                        for (cols=0; cols&lt;2; cols++){</a:t>
            </a:r>
          </a:p>
          <a:p>
            <a:r>
              <a:rPr lang="en-US" dirty="0" smtClean="0"/>
              <a:t>                                                if (students[rows][cols]==ans2){</a:t>
            </a:r>
          </a:p>
          <a:p>
            <a:r>
              <a:rPr lang="en-US" dirty="0" smtClean="0"/>
              <a:t>                                                     for(</a:t>
            </a:r>
            <a:r>
              <a:rPr lang="en-US" dirty="0" err="1" smtClean="0"/>
              <a:t>int</a:t>
            </a:r>
            <a:r>
              <a:rPr lang="en-US" dirty="0" smtClean="0"/>
              <a:t> k=rows; k&lt;</a:t>
            </a:r>
            <a:r>
              <a:rPr lang="en-US" dirty="0" err="1" smtClean="0"/>
              <a:t>nrows</a:t>
            </a:r>
            <a:r>
              <a:rPr lang="en-US" dirty="0" smtClean="0"/>
              <a:t>; k++) //move higher ones down</a:t>
            </a:r>
          </a:p>
          <a:p>
            <a:r>
              <a:rPr lang="en-US" dirty="0" smtClean="0"/>
              <a:t>                                                     {</a:t>
            </a:r>
          </a:p>
          <a:p>
            <a:r>
              <a:rPr lang="en-US" dirty="0" smtClean="0"/>
              <a:t>                                                     	students[k][cols] = students[k+1][cols];</a:t>
            </a:r>
          </a:p>
          <a:p>
            <a:r>
              <a:rPr lang="en-US" dirty="0" smtClean="0"/>
              <a:t>                                                     	students[k][cols-1] = students[k+1][cols-1];</a:t>
            </a:r>
          </a:p>
          <a:p>
            <a:r>
              <a:rPr lang="en-US" dirty="0" smtClean="0"/>
              <a:t>                                                     }</a:t>
            </a:r>
          </a:p>
          <a:p>
            <a:r>
              <a:rPr lang="en-US" dirty="0" smtClean="0"/>
              <a:t>                                                     </a:t>
            </a:r>
            <a:r>
              <a:rPr lang="en-US" dirty="0" err="1" smtClean="0"/>
              <a:t>nrows</a:t>
            </a:r>
            <a:r>
              <a:rPr lang="en-US" dirty="0" smtClean="0"/>
              <a:t>=nrows-1;</a:t>
            </a:r>
          </a:p>
          <a:p>
            <a:r>
              <a:rPr lang="en-US" dirty="0" smtClean="0"/>
              <a:t>                                                     return 0;</a:t>
            </a:r>
          </a:p>
          <a:p>
            <a:r>
              <a:rPr lang="en-US" dirty="0" smtClean="0"/>
              <a:t>                                                }</a:t>
            </a:r>
          </a:p>
          <a:p>
            <a:r>
              <a:rPr lang="en-US" dirty="0" smtClean="0"/>
              <a:t>                                        }</a:t>
            </a:r>
          </a:p>
          <a:p>
            <a:r>
              <a:rPr lang="en-US" dirty="0" smtClean="0"/>
              <a:t>                                    }</a:t>
            </a:r>
          </a:p>
          <a:p>
            <a:r>
              <a:rPr lang="en-US" dirty="0" smtClean="0"/>
              <a:t>                                    </a:t>
            </a:r>
            <a:r>
              <a:rPr lang="en-US" dirty="0" err="1" smtClean="0"/>
              <a:t>cout</a:t>
            </a:r>
            <a:r>
              <a:rPr lang="en-US" dirty="0" smtClean="0"/>
              <a:t>&lt;&lt;"ID number does not exits"&lt;&lt;</a:t>
            </a:r>
            <a:r>
              <a:rPr lang="en-US" dirty="0" err="1" smtClean="0"/>
              <a:t>endl</a:t>
            </a:r>
            <a:r>
              <a:rPr lang="en-US" dirty="0" smtClean="0"/>
              <a:t>;</a:t>
            </a:r>
          </a:p>
          <a:p>
            <a:r>
              <a:rPr lang="en-US" dirty="0" smtClean="0"/>
              <a:t>                                    return 0;</a:t>
            </a:r>
          </a:p>
          <a:p>
            <a:r>
              <a:rPr lang="en-US" dirty="0" smtClean="0"/>
              <a:t>                                                                                </a:t>
            </a:r>
          </a:p>
          <a:p>
            <a:r>
              <a:rPr lang="en-US" smtClean="0"/>
              <a:t>                                }</a:t>
            </a:r>
            <a:endParaRPr lang="en-US"/>
          </a:p>
        </p:txBody>
      </p:sp>
      <p:sp>
        <p:nvSpPr>
          <p:cNvPr id="4" name="Slide Number Placeholder 3"/>
          <p:cNvSpPr>
            <a:spLocks noGrp="1"/>
          </p:cNvSpPr>
          <p:nvPr>
            <p:ph type="sldNum" sz="quarter" idx="10"/>
          </p:nvPr>
        </p:nvSpPr>
        <p:spPr/>
        <p:txBody>
          <a:bodyPr/>
          <a:lstStyle/>
          <a:p>
            <a:fld id="{8647CE40-7D6B-4FED-9271-F4E76EFCB241}" type="slidenum">
              <a:rPr lang="en-US" smtClean="0"/>
              <a:pPr/>
              <a:t>8</a:t>
            </a:fld>
            <a:endParaRPr lang="en-US"/>
          </a:p>
        </p:txBody>
      </p:sp>
    </p:spTree>
    <p:extLst>
      <p:ext uri="{BB962C8B-B14F-4D97-AF65-F5344CB8AC3E}">
        <p14:creationId xmlns:p14="http://schemas.microsoft.com/office/powerpoint/2010/main" val="382576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&lt;</a:t>
            </a:r>
            <a:r>
              <a:rPr lang="en-US" dirty="0" err="1" smtClean="0"/>
              <a:t>iostream</a:t>
            </a:r>
            <a:r>
              <a:rPr lang="en-US" dirty="0" smtClean="0"/>
              <a:t>&gt;</a:t>
            </a:r>
          </a:p>
          <a:p>
            <a:r>
              <a:rPr lang="en-US" dirty="0" smtClean="0"/>
              <a:t>using namespace </a:t>
            </a:r>
            <a:r>
              <a:rPr lang="en-US" dirty="0" err="1" smtClean="0"/>
              <a:t>std</a:t>
            </a:r>
            <a:r>
              <a:rPr lang="en-US" dirty="0" smtClean="0"/>
              <a:t>;</a:t>
            </a:r>
          </a:p>
          <a:p>
            <a:r>
              <a:rPr lang="en-US" dirty="0" err="1" smtClean="0"/>
              <a:t>int</a:t>
            </a:r>
            <a:r>
              <a:rPr lang="en-US" dirty="0" smtClean="0"/>
              <a:t> s=5;</a:t>
            </a:r>
          </a:p>
          <a:p>
            <a:r>
              <a:rPr lang="en-US" dirty="0" smtClean="0"/>
              <a:t>class student</a:t>
            </a:r>
          </a:p>
          <a:p>
            <a:r>
              <a:rPr lang="en-US" dirty="0" smtClean="0"/>
              <a:t>{</a:t>
            </a:r>
          </a:p>
          <a:p>
            <a:r>
              <a:rPr lang="en-US" dirty="0" smtClean="0"/>
              <a:t>private:	</a:t>
            </a:r>
          </a:p>
          <a:p>
            <a:r>
              <a:rPr lang="en-US" dirty="0" err="1" smtClean="0"/>
              <a:t>int</a:t>
            </a:r>
            <a:r>
              <a:rPr lang="en-US" dirty="0" smtClean="0"/>
              <a:t> number[5];	</a:t>
            </a:r>
          </a:p>
          <a:p>
            <a:endParaRPr lang="en-US" dirty="0" smtClean="0"/>
          </a:p>
          <a:p>
            <a:r>
              <a:rPr lang="en-US" dirty="0" smtClean="0"/>
              <a:t>public:</a:t>
            </a:r>
          </a:p>
          <a:p>
            <a:r>
              <a:rPr lang="en-US" dirty="0" smtClean="0"/>
              <a:t>void </a:t>
            </a:r>
            <a:r>
              <a:rPr lang="en-US" dirty="0" err="1" smtClean="0"/>
              <a:t>uinsert</a:t>
            </a:r>
            <a:r>
              <a:rPr lang="en-US" dirty="0" smtClean="0"/>
              <a:t>()</a:t>
            </a:r>
          </a:p>
          <a:p>
            <a:r>
              <a:rPr lang="en-US" dirty="0" smtClean="0"/>
              <a:t>{</a:t>
            </a:r>
          </a:p>
          <a:p>
            <a:r>
              <a:rPr lang="en-US" dirty="0" smtClean="0"/>
              <a:t>for(</a:t>
            </a:r>
            <a:r>
              <a:rPr lang="en-US" dirty="0" err="1" smtClean="0"/>
              <a:t>int</a:t>
            </a:r>
            <a:r>
              <a:rPr lang="en-US" dirty="0" smtClean="0"/>
              <a:t> i=0;i&lt;</a:t>
            </a:r>
            <a:r>
              <a:rPr lang="en-US" dirty="0" err="1" smtClean="0"/>
              <a:t>s;i</a:t>
            </a:r>
            <a:r>
              <a:rPr lang="en-US" dirty="0" smtClean="0"/>
              <a:t>++)</a:t>
            </a:r>
          </a:p>
          <a:p>
            <a:r>
              <a:rPr lang="en-US" dirty="0" smtClean="0"/>
              <a:t>{	</a:t>
            </a:r>
            <a:r>
              <a:rPr lang="en-US" dirty="0" err="1" smtClean="0"/>
              <a:t>cout</a:t>
            </a:r>
            <a:r>
              <a:rPr lang="en-US" dirty="0" smtClean="0"/>
              <a:t>&lt;&lt;"Enter a number";</a:t>
            </a:r>
          </a:p>
          <a:p>
            <a:r>
              <a:rPr lang="en-US" dirty="0" smtClean="0"/>
              <a:t>	</a:t>
            </a:r>
            <a:r>
              <a:rPr lang="en-US" dirty="0" err="1" smtClean="0"/>
              <a:t>cin</a:t>
            </a:r>
            <a:r>
              <a:rPr lang="en-US" dirty="0" smtClean="0"/>
              <a:t>&gt;&gt;number[i];</a:t>
            </a:r>
          </a:p>
          <a:p>
            <a:r>
              <a:rPr lang="en-US" dirty="0" smtClean="0"/>
              <a:t>}</a:t>
            </a:r>
          </a:p>
          <a:p>
            <a:r>
              <a:rPr lang="en-US" dirty="0" smtClean="0"/>
              <a:t>}</a:t>
            </a:r>
          </a:p>
          <a:p>
            <a:endParaRPr lang="en-US" dirty="0" smtClean="0"/>
          </a:p>
          <a:p>
            <a:r>
              <a:rPr lang="en-US" dirty="0" smtClean="0"/>
              <a:t>void </a:t>
            </a:r>
            <a:r>
              <a:rPr lang="en-US" dirty="0" err="1" smtClean="0"/>
              <a:t>oinsert</a:t>
            </a:r>
            <a:r>
              <a:rPr lang="en-US" dirty="0" smtClean="0"/>
              <a:t>()</a:t>
            </a:r>
          </a:p>
          <a:p>
            <a:r>
              <a:rPr lang="en-US" dirty="0" smtClean="0"/>
              <a:t>{</a:t>
            </a:r>
          </a:p>
          <a:p>
            <a:r>
              <a:rPr lang="en-US" dirty="0" smtClean="0"/>
              <a:t>	</a:t>
            </a:r>
            <a:r>
              <a:rPr lang="en-US" dirty="0" err="1" smtClean="0"/>
              <a:t>int</a:t>
            </a:r>
            <a:r>
              <a:rPr lang="en-US" dirty="0" smtClean="0"/>
              <a:t> y;</a:t>
            </a:r>
          </a:p>
          <a:p>
            <a:r>
              <a:rPr lang="en-US" dirty="0" smtClean="0"/>
              <a:t>	for(</a:t>
            </a:r>
            <a:r>
              <a:rPr lang="en-US" dirty="0" err="1" smtClean="0"/>
              <a:t>int</a:t>
            </a:r>
            <a:r>
              <a:rPr lang="en-US" dirty="0" smtClean="0"/>
              <a:t> a=0;a&lt;5;a++)</a:t>
            </a:r>
          </a:p>
          <a:p>
            <a:r>
              <a:rPr lang="en-US" dirty="0" smtClean="0"/>
              <a:t>{</a:t>
            </a:r>
          </a:p>
          <a:p>
            <a:r>
              <a:rPr lang="en-US" dirty="0" err="1" smtClean="0"/>
              <a:t>cout</a:t>
            </a:r>
            <a:r>
              <a:rPr lang="en-US" dirty="0" smtClean="0"/>
              <a:t>&lt;&lt;"Enter a number";</a:t>
            </a:r>
          </a:p>
          <a:p>
            <a:r>
              <a:rPr lang="en-US" dirty="0" err="1" smtClean="0"/>
              <a:t>cin</a:t>
            </a:r>
            <a:r>
              <a:rPr lang="en-US" dirty="0" smtClean="0"/>
              <a:t>&gt;&gt;y;	</a:t>
            </a:r>
          </a:p>
          <a:p>
            <a:endParaRPr lang="en-US" dirty="0" smtClean="0"/>
          </a:p>
          <a:p>
            <a:r>
              <a:rPr lang="en-US" dirty="0" err="1" smtClean="0"/>
              <a:t>int</a:t>
            </a:r>
            <a:r>
              <a:rPr lang="en-US" dirty="0" smtClean="0"/>
              <a:t> i;</a:t>
            </a:r>
          </a:p>
          <a:p>
            <a:r>
              <a:rPr lang="en-US" dirty="0" smtClean="0"/>
              <a:t>for(i=0;i&lt;</a:t>
            </a:r>
            <a:r>
              <a:rPr lang="en-US" dirty="0" err="1" smtClean="0"/>
              <a:t>s;i</a:t>
            </a:r>
            <a:r>
              <a:rPr lang="en-US" dirty="0" smtClean="0"/>
              <a:t>++)</a:t>
            </a:r>
          </a:p>
          <a:p>
            <a:r>
              <a:rPr lang="en-US" dirty="0" smtClean="0"/>
              <a:t>if(number[i]&gt;y)</a:t>
            </a:r>
          </a:p>
          <a:p>
            <a:r>
              <a:rPr lang="en-US" dirty="0" smtClean="0"/>
              <a:t>{</a:t>
            </a:r>
          </a:p>
          <a:p>
            <a:r>
              <a:rPr lang="en-US" dirty="0" smtClean="0"/>
              <a:t>	break;}</a:t>
            </a:r>
          </a:p>
          <a:p>
            <a:r>
              <a:rPr lang="en-US" dirty="0" smtClean="0"/>
              <a:t>	for(</a:t>
            </a:r>
            <a:r>
              <a:rPr lang="en-US" dirty="0" err="1" smtClean="0"/>
              <a:t>int</a:t>
            </a:r>
            <a:r>
              <a:rPr lang="en-US" dirty="0" smtClean="0"/>
              <a:t> j=</a:t>
            </a:r>
            <a:r>
              <a:rPr lang="en-US" dirty="0" err="1" smtClean="0"/>
              <a:t>s;j</a:t>
            </a:r>
            <a:r>
              <a:rPr lang="en-US" dirty="0" smtClean="0"/>
              <a:t>&gt;</a:t>
            </a:r>
            <a:r>
              <a:rPr lang="en-US" dirty="0" err="1" smtClean="0"/>
              <a:t>i;j</a:t>
            </a:r>
            <a:r>
              <a:rPr lang="en-US" dirty="0" smtClean="0"/>
              <a:t>--)</a:t>
            </a:r>
          </a:p>
          <a:p>
            <a:r>
              <a:rPr lang="en-US" dirty="0" smtClean="0"/>
              <a:t>	number[j]=number[j-1];</a:t>
            </a:r>
          </a:p>
          <a:p>
            <a:r>
              <a:rPr lang="en-US" dirty="0" smtClean="0"/>
              <a:t>	number[i]=y;</a:t>
            </a:r>
          </a:p>
          <a:p>
            <a:r>
              <a:rPr lang="en-US" dirty="0" smtClean="0"/>
              <a:t>}</a:t>
            </a:r>
          </a:p>
          <a:p>
            <a:endParaRPr lang="en-US" dirty="0" smtClean="0"/>
          </a:p>
          <a:p>
            <a:endParaRPr lang="en-US" dirty="0" smtClean="0"/>
          </a:p>
          <a:p>
            <a:r>
              <a:rPr lang="en-US" dirty="0" smtClean="0"/>
              <a:t>}</a:t>
            </a:r>
          </a:p>
          <a:p>
            <a:r>
              <a:rPr lang="en-US" dirty="0" smtClean="0"/>
              <a:t>void display()</a:t>
            </a:r>
          </a:p>
          <a:p>
            <a:r>
              <a:rPr lang="en-US" dirty="0" smtClean="0"/>
              <a:t>{</a:t>
            </a:r>
          </a:p>
          <a:p>
            <a:r>
              <a:rPr lang="en-US" dirty="0" smtClean="0"/>
              <a:t>for(</a:t>
            </a:r>
            <a:r>
              <a:rPr lang="en-US" dirty="0" err="1" smtClean="0"/>
              <a:t>int</a:t>
            </a:r>
            <a:r>
              <a:rPr lang="en-US" dirty="0" smtClean="0"/>
              <a:t> i=0;i&lt;</a:t>
            </a:r>
            <a:r>
              <a:rPr lang="en-US" dirty="0" err="1" smtClean="0"/>
              <a:t>s;i</a:t>
            </a:r>
            <a:r>
              <a:rPr lang="en-US" dirty="0" smtClean="0"/>
              <a:t>++)</a:t>
            </a:r>
          </a:p>
          <a:p>
            <a:r>
              <a:rPr lang="en-US" dirty="0" smtClean="0"/>
              <a:t>{</a:t>
            </a:r>
          </a:p>
          <a:p>
            <a:r>
              <a:rPr lang="en-US" dirty="0" smtClean="0"/>
              <a:t>		</a:t>
            </a:r>
            <a:r>
              <a:rPr lang="en-US" dirty="0" err="1" smtClean="0"/>
              <a:t>cout</a:t>
            </a:r>
            <a:r>
              <a:rPr lang="en-US" dirty="0" smtClean="0"/>
              <a:t>&lt;&lt;"Number:"&lt;&lt;number[i]&lt;&lt;</a:t>
            </a:r>
            <a:r>
              <a:rPr lang="en-US" dirty="0" err="1" smtClean="0"/>
              <a:t>endl</a:t>
            </a:r>
            <a:r>
              <a:rPr lang="en-US" dirty="0" smtClean="0"/>
              <a:t>;		</a:t>
            </a:r>
          </a:p>
          <a:p>
            <a:r>
              <a:rPr lang="en-US" dirty="0" smtClean="0"/>
              <a:t>}</a:t>
            </a:r>
          </a:p>
          <a:p>
            <a:r>
              <a:rPr lang="en-US" dirty="0" smtClean="0"/>
              <a:t>}</a:t>
            </a:r>
          </a:p>
          <a:p>
            <a:endParaRPr lang="en-US" dirty="0" smtClean="0"/>
          </a:p>
          <a:p>
            <a:r>
              <a:rPr lang="en-US" dirty="0" err="1" smtClean="0"/>
              <a:t>int</a:t>
            </a:r>
            <a:r>
              <a:rPr lang="en-US" dirty="0" smtClean="0"/>
              <a:t> search()</a:t>
            </a:r>
          </a:p>
          <a:p>
            <a:r>
              <a:rPr lang="en-US" dirty="0" smtClean="0"/>
              <a:t>{</a:t>
            </a:r>
          </a:p>
          <a:p>
            <a:r>
              <a:rPr lang="en-US" dirty="0" smtClean="0"/>
              <a:t>	</a:t>
            </a:r>
            <a:r>
              <a:rPr lang="en-US" dirty="0" err="1" smtClean="0"/>
              <a:t>int</a:t>
            </a:r>
            <a:r>
              <a:rPr lang="en-US" dirty="0" smtClean="0"/>
              <a:t> x;</a:t>
            </a:r>
          </a:p>
          <a:p>
            <a:r>
              <a:rPr lang="en-US" dirty="0" smtClean="0"/>
              <a:t>	</a:t>
            </a:r>
            <a:r>
              <a:rPr lang="en-US" dirty="0" err="1" smtClean="0"/>
              <a:t>cout</a:t>
            </a:r>
            <a:r>
              <a:rPr lang="en-US" dirty="0" smtClean="0"/>
              <a:t>&lt;&lt;"Enter a number to search for";</a:t>
            </a:r>
          </a:p>
          <a:p>
            <a:r>
              <a:rPr lang="en-US" dirty="0" smtClean="0"/>
              <a:t>	</a:t>
            </a:r>
            <a:r>
              <a:rPr lang="en-US" dirty="0" err="1" smtClean="0"/>
              <a:t>cin</a:t>
            </a:r>
            <a:r>
              <a:rPr lang="en-US" dirty="0" smtClean="0"/>
              <a:t>&gt;&gt;x;</a:t>
            </a:r>
          </a:p>
          <a:p>
            <a:r>
              <a:rPr lang="en-US" dirty="0" smtClean="0"/>
              <a:t>	for(</a:t>
            </a:r>
            <a:r>
              <a:rPr lang="en-US" dirty="0" err="1" smtClean="0"/>
              <a:t>int</a:t>
            </a:r>
            <a:r>
              <a:rPr lang="en-US" dirty="0" smtClean="0"/>
              <a:t> i=0;i&lt;</a:t>
            </a:r>
            <a:r>
              <a:rPr lang="en-US" dirty="0" err="1" smtClean="0"/>
              <a:t>s;i</a:t>
            </a:r>
            <a:r>
              <a:rPr lang="en-US" dirty="0" smtClean="0"/>
              <a:t>++)</a:t>
            </a:r>
          </a:p>
          <a:p>
            <a:r>
              <a:rPr lang="en-US" dirty="0" smtClean="0"/>
              <a:t>{</a:t>
            </a:r>
          </a:p>
          <a:p>
            <a:r>
              <a:rPr lang="en-US" dirty="0" smtClean="0"/>
              <a:t>	if(x==number[i])</a:t>
            </a:r>
          </a:p>
          <a:p>
            <a:r>
              <a:rPr lang="en-US" dirty="0" smtClean="0"/>
              <a:t>	{</a:t>
            </a:r>
          </a:p>
          <a:p>
            <a:r>
              <a:rPr lang="en-US" dirty="0" smtClean="0"/>
              <a:t>		</a:t>
            </a:r>
            <a:r>
              <a:rPr lang="en-US" dirty="0" err="1" smtClean="0"/>
              <a:t>cout</a:t>
            </a:r>
            <a:r>
              <a:rPr lang="en-US" dirty="0" smtClean="0"/>
              <a:t>&lt;&lt;"Found";</a:t>
            </a:r>
          </a:p>
          <a:p>
            <a:r>
              <a:rPr lang="en-US" dirty="0" smtClean="0"/>
              <a:t>		return 0;</a:t>
            </a:r>
          </a:p>
          <a:p>
            <a:r>
              <a:rPr lang="en-US" dirty="0" smtClean="0"/>
              <a:t>	}</a:t>
            </a:r>
          </a:p>
          <a:p>
            <a:r>
              <a:rPr lang="en-US" dirty="0" smtClean="0"/>
              <a:t>}</a:t>
            </a:r>
          </a:p>
          <a:p>
            <a:r>
              <a:rPr lang="en-US" dirty="0" err="1" smtClean="0"/>
              <a:t>cout</a:t>
            </a:r>
            <a:r>
              <a:rPr lang="en-US" dirty="0" smtClean="0"/>
              <a:t>&lt;&lt;"Not Found";</a:t>
            </a:r>
          </a:p>
          <a:p>
            <a:r>
              <a:rPr lang="en-US" dirty="0" smtClean="0"/>
              <a:t>return 0;</a:t>
            </a:r>
          </a:p>
          <a:p>
            <a:r>
              <a:rPr lang="en-US" dirty="0" smtClean="0"/>
              <a:t>	}	</a:t>
            </a:r>
          </a:p>
          <a:p>
            <a:r>
              <a:rPr lang="en-US" dirty="0" smtClean="0"/>
              <a:t>		</a:t>
            </a:r>
          </a:p>
          <a:p>
            <a:r>
              <a:rPr lang="en-US" dirty="0" smtClean="0"/>
              <a:t>	</a:t>
            </a:r>
          </a:p>
          <a:p>
            <a:r>
              <a:rPr lang="en-US" dirty="0" smtClean="0"/>
              <a:t>	</a:t>
            </a:r>
            <a:r>
              <a:rPr lang="en-US" dirty="0" err="1" smtClean="0"/>
              <a:t>int</a:t>
            </a:r>
            <a:r>
              <a:rPr lang="en-US" dirty="0" smtClean="0"/>
              <a:t> </a:t>
            </a:r>
            <a:r>
              <a:rPr lang="en-US" dirty="0" err="1" smtClean="0"/>
              <a:t>bsearch</a:t>
            </a:r>
            <a:r>
              <a:rPr lang="en-US" dirty="0" smtClean="0"/>
              <a:t>()</a:t>
            </a:r>
          </a:p>
          <a:p>
            <a:r>
              <a:rPr lang="en-US" dirty="0" smtClean="0"/>
              <a:t>	{</a:t>
            </a:r>
          </a:p>
          <a:p>
            <a:r>
              <a:rPr lang="en-US" dirty="0" smtClean="0"/>
              <a:t>		</a:t>
            </a:r>
            <a:r>
              <a:rPr lang="en-US" dirty="0" err="1" smtClean="0"/>
              <a:t>int</a:t>
            </a:r>
            <a:r>
              <a:rPr lang="en-US" dirty="0" smtClean="0"/>
              <a:t> k;</a:t>
            </a:r>
          </a:p>
          <a:p>
            <a:r>
              <a:rPr lang="en-US" dirty="0" smtClean="0"/>
              <a:t>		</a:t>
            </a:r>
            <a:r>
              <a:rPr lang="en-US" dirty="0" err="1" smtClean="0"/>
              <a:t>cout</a:t>
            </a:r>
            <a:r>
              <a:rPr lang="en-US" dirty="0" smtClean="0"/>
              <a:t>&lt;&lt;"Enter a number to search for";</a:t>
            </a:r>
          </a:p>
          <a:p>
            <a:r>
              <a:rPr lang="en-US" dirty="0" smtClean="0"/>
              <a:t>		</a:t>
            </a:r>
            <a:r>
              <a:rPr lang="en-US" dirty="0" err="1" smtClean="0"/>
              <a:t>cin</a:t>
            </a:r>
            <a:r>
              <a:rPr lang="en-US" dirty="0" smtClean="0"/>
              <a:t>&gt;&gt;k;</a:t>
            </a:r>
          </a:p>
          <a:p>
            <a:r>
              <a:rPr lang="en-US" dirty="0" smtClean="0"/>
              <a:t>		</a:t>
            </a:r>
          </a:p>
          <a:p>
            <a:r>
              <a:rPr lang="en-US" dirty="0" smtClean="0"/>
              <a:t>		</a:t>
            </a:r>
          </a:p>
          <a:p>
            <a:r>
              <a:rPr lang="en-US" dirty="0" smtClean="0"/>
              <a:t>		</a:t>
            </a:r>
            <a:r>
              <a:rPr lang="en-US" dirty="0" err="1" smtClean="0"/>
              <a:t>int</a:t>
            </a:r>
            <a:r>
              <a:rPr lang="en-US" dirty="0" smtClean="0"/>
              <a:t> </a:t>
            </a:r>
            <a:r>
              <a:rPr lang="en-US" dirty="0" err="1" smtClean="0"/>
              <a:t>lowerBound</a:t>
            </a:r>
            <a:r>
              <a:rPr lang="en-US" dirty="0" smtClean="0"/>
              <a:t> = 0;</a:t>
            </a:r>
          </a:p>
          <a:p>
            <a:r>
              <a:rPr lang="en-US" dirty="0" err="1" smtClean="0"/>
              <a:t>int</a:t>
            </a:r>
            <a:r>
              <a:rPr lang="en-US" dirty="0" smtClean="0"/>
              <a:t> </a:t>
            </a:r>
            <a:r>
              <a:rPr lang="en-US" dirty="0" err="1" smtClean="0"/>
              <a:t>upperBound</a:t>
            </a:r>
            <a:r>
              <a:rPr lang="en-US" dirty="0" smtClean="0"/>
              <a:t> = 4;</a:t>
            </a:r>
          </a:p>
          <a:p>
            <a:r>
              <a:rPr lang="en-US" dirty="0" err="1" smtClean="0"/>
              <a:t>int</a:t>
            </a:r>
            <a:r>
              <a:rPr lang="en-US" dirty="0" smtClean="0"/>
              <a:t> mid;</a:t>
            </a:r>
          </a:p>
          <a:p>
            <a:endParaRPr lang="en-US" dirty="0" smtClean="0"/>
          </a:p>
          <a:p>
            <a:r>
              <a:rPr lang="en-US" dirty="0" smtClean="0"/>
              <a:t>while(true)</a:t>
            </a:r>
          </a:p>
          <a:p>
            <a:r>
              <a:rPr lang="en-US" dirty="0" smtClean="0"/>
              <a:t>{</a:t>
            </a:r>
          </a:p>
          <a:p>
            <a:endParaRPr lang="en-US" dirty="0" smtClean="0"/>
          </a:p>
          <a:p>
            <a:r>
              <a:rPr lang="en-US" dirty="0" smtClean="0"/>
              <a:t>mid = (</a:t>
            </a:r>
            <a:r>
              <a:rPr lang="en-US" dirty="0" err="1" smtClean="0"/>
              <a:t>lowerBound</a:t>
            </a:r>
            <a:r>
              <a:rPr lang="en-US" dirty="0" smtClean="0"/>
              <a:t> + </a:t>
            </a:r>
            <a:r>
              <a:rPr lang="en-US" dirty="0" err="1" smtClean="0"/>
              <a:t>upperBound</a:t>
            </a:r>
            <a:r>
              <a:rPr lang="en-US" dirty="0" smtClean="0"/>
              <a:t> ) / 2;</a:t>
            </a:r>
          </a:p>
          <a:p>
            <a:endParaRPr lang="en-US" dirty="0" smtClean="0"/>
          </a:p>
          <a:p>
            <a:r>
              <a:rPr lang="en-US" dirty="0" smtClean="0"/>
              <a:t>if (number[mid]==k)</a:t>
            </a:r>
          </a:p>
          <a:p>
            <a:r>
              <a:rPr lang="en-US" dirty="0" smtClean="0"/>
              <a:t>{</a:t>
            </a:r>
            <a:r>
              <a:rPr lang="en-US" dirty="0" err="1" smtClean="0"/>
              <a:t>cout</a:t>
            </a:r>
            <a:r>
              <a:rPr lang="en-US" dirty="0" smtClean="0"/>
              <a:t>&lt;&lt;"Found";</a:t>
            </a:r>
          </a:p>
          <a:p>
            <a:r>
              <a:rPr lang="en-US" dirty="0" smtClean="0"/>
              <a:t>return 0;</a:t>
            </a:r>
          </a:p>
          <a:p>
            <a:r>
              <a:rPr lang="en-US" dirty="0" smtClean="0"/>
              <a:t>}</a:t>
            </a:r>
          </a:p>
          <a:p>
            <a:endParaRPr lang="en-US" dirty="0" smtClean="0"/>
          </a:p>
          <a:p>
            <a:r>
              <a:rPr lang="en-US" dirty="0" smtClean="0"/>
              <a:t>else if(</a:t>
            </a:r>
            <a:r>
              <a:rPr lang="en-US" dirty="0" err="1" smtClean="0"/>
              <a:t>lowerBound</a:t>
            </a:r>
            <a:r>
              <a:rPr lang="en-US" dirty="0" smtClean="0"/>
              <a:t> &gt; </a:t>
            </a:r>
            <a:r>
              <a:rPr lang="en-US" dirty="0" err="1" smtClean="0"/>
              <a:t>upperBound</a:t>
            </a:r>
            <a:r>
              <a:rPr lang="en-US" dirty="0" smtClean="0"/>
              <a:t>)</a:t>
            </a:r>
          </a:p>
          <a:p>
            <a:r>
              <a:rPr lang="en-US" dirty="0" smtClean="0"/>
              <a:t>{</a:t>
            </a:r>
          </a:p>
          <a:p>
            <a:r>
              <a:rPr lang="en-US" dirty="0" smtClean="0"/>
              <a:t>	</a:t>
            </a:r>
            <a:r>
              <a:rPr lang="en-US" dirty="0" err="1" smtClean="0"/>
              <a:t>cout</a:t>
            </a:r>
            <a:r>
              <a:rPr lang="en-US" dirty="0" smtClean="0"/>
              <a:t>&lt;&lt;"Not found";</a:t>
            </a:r>
          </a:p>
          <a:p>
            <a:r>
              <a:rPr lang="en-US" dirty="0" smtClean="0"/>
              <a:t>	return 0; //can’t find it</a:t>
            </a:r>
          </a:p>
          <a:p>
            <a:endParaRPr lang="en-US" dirty="0" smtClean="0"/>
          </a:p>
          <a:p>
            <a:r>
              <a:rPr lang="en-US" dirty="0" smtClean="0"/>
              <a:t>}</a:t>
            </a:r>
          </a:p>
          <a:p>
            <a:endParaRPr lang="en-US" dirty="0" smtClean="0"/>
          </a:p>
          <a:p>
            <a:r>
              <a:rPr lang="en-US" dirty="0" smtClean="0"/>
              <a:t>else //if not found</a:t>
            </a:r>
          </a:p>
          <a:p>
            <a:r>
              <a:rPr lang="en-US" dirty="0" smtClean="0"/>
              <a:t>{</a:t>
            </a:r>
          </a:p>
          <a:p>
            <a:r>
              <a:rPr lang="en-US" dirty="0" smtClean="0"/>
              <a:t>if(number[mid] &lt; k)</a:t>
            </a:r>
          </a:p>
          <a:p>
            <a:r>
              <a:rPr lang="en-US" dirty="0" err="1" smtClean="0"/>
              <a:t>lowerBound</a:t>
            </a:r>
            <a:r>
              <a:rPr lang="en-US" dirty="0" smtClean="0"/>
              <a:t> = mid + 1; //it’s in upper half</a:t>
            </a:r>
          </a:p>
          <a:p>
            <a:r>
              <a:rPr lang="en-US" dirty="0" smtClean="0"/>
              <a:t>else</a:t>
            </a:r>
          </a:p>
          <a:p>
            <a:r>
              <a:rPr lang="en-US" dirty="0" err="1" smtClean="0"/>
              <a:t>upperBound</a:t>
            </a:r>
            <a:r>
              <a:rPr lang="en-US" dirty="0" smtClean="0"/>
              <a:t> = mid - 1; //it’s in lower half</a:t>
            </a:r>
          </a:p>
          <a:p>
            <a:r>
              <a:rPr lang="en-US" dirty="0" smtClean="0"/>
              <a:t>} //end else divide range</a:t>
            </a:r>
          </a:p>
          <a:p>
            <a:endParaRPr lang="en-US" dirty="0" smtClean="0"/>
          </a:p>
          <a:p>
            <a:r>
              <a:rPr lang="en-US" dirty="0" smtClean="0"/>
              <a:t>}</a:t>
            </a:r>
          </a:p>
          <a:p>
            <a:r>
              <a:rPr lang="en-US" dirty="0" smtClean="0"/>
              <a:t>	</a:t>
            </a:r>
          </a:p>
          <a:p>
            <a:r>
              <a:rPr lang="en-US" dirty="0" smtClean="0"/>
              <a:t>		}</a:t>
            </a:r>
          </a:p>
          <a:p>
            <a:r>
              <a:rPr lang="en-US" dirty="0" smtClean="0"/>
              <a:t>		</a:t>
            </a:r>
          </a:p>
          <a:p>
            <a:r>
              <a:rPr lang="en-US" dirty="0" smtClean="0"/>
              <a:t>		</a:t>
            </a:r>
          </a:p>
          <a:p>
            <a:r>
              <a:rPr lang="en-US" dirty="0" smtClean="0"/>
              <a:t>		</a:t>
            </a:r>
          </a:p>
          <a:p>
            <a:r>
              <a:rPr lang="en-US" dirty="0" smtClean="0"/>
              <a:t>		//----------------------------------------------------------------------	</a:t>
            </a:r>
          </a:p>
          <a:p>
            <a:r>
              <a:rPr lang="en-US" dirty="0" smtClean="0"/>
              <a:t>	</a:t>
            </a:r>
            <a:r>
              <a:rPr lang="en-US" dirty="0" err="1" smtClean="0"/>
              <a:t>int</a:t>
            </a:r>
            <a:r>
              <a:rPr lang="en-US" dirty="0" smtClean="0"/>
              <a:t> </a:t>
            </a:r>
            <a:r>
              <a:rPr lang="en-US" dirty="0" err="1" smtClean="0"/>
              <a:t>mydelete</a:t>
            </a:r>
            <a:r>
              <a:rPr lang="en-US" dirty="0" smtClean="0"/>
              <a:t>()</a:t>
            </a:r>
          </a:p>
          <a:p>
            <a:r>
              <a:rPr lang="en-US" dirty="0" smtClean="0"/>
              <a:t>	{</a:t>
            </a:r>
          </a:p>
          <a:p>
            <a:r>
              <a:rPr lang="en-US" dirty="0" smtClean="0"/>
              <a:t>		</a:t>
            </a:r>
            <a:r>
              <a:rPr lang="en-US" dirty="0" err="1" smtClean="0"/>
              <a:t>int</a:t>
            </a:r>
            <a:r>
              <a:rPr lang="en-US" dirty="0" smtClean="0"/>
              <a:t> x;</a:t>
            </a:r>
          </a:p>
          <a:p>
            <a:r>
              <a:rPr lang="en-US" dirty="0" smtClean="0"/>
              <a:t>	</a:t>
            </a:r>
            <a:r>
              <a:rPr lang="en-US" dirty="0" err="1" smtClean="0"/>
              <a:t>cout</a:t>
            </a:r>
            <a:r>
              <a:rPr lang="en-US" dirty="0" smtClean="0"/>
              <a:t>&lt;&lt;"Enter a number to delete";</a:t>
            </a:r>
          </a:p>
          <a:p>
            <a:r>
              <a:rPr lang="en-US" dirty="0" smtClean="0"/>
              <a:t>	</a:t>
            </a:r>
            <a:r>
              <a:rPr lang="en-US" dirty="0" err="1" smtClean="0"/>
              <a:t>cin</a:t>
            </a:r>
            <a:r>
              <a:rPr lang="en-US" dirty="0" smtClean="0"/>
              <a:t>&gt;&gt;x;</a:t>
            </a:r>
          </a:p>
          <a:p>
            <a:r>
              <a:rPr lang="en-US" dirty="0" smtClean="0"/>
              <a:t>	for(</a:t>
            </a:r>
            <a:r>
              <a:rPr lang="en-US" dirty="0" err="1" smtClean="0"/>
              <a:t>int</a:t>
            </a:r>
            <a:r>
              <a:rPr lang="en-US" dirty="0" smtClean="0"/>
              <a:t> i=0;i&lt;5;i++)</a:t>
            </a:r>
          </a:p>
          <a:p>
            <a:r>
              <a:rPr lang="en-US" dirty="0" smtClean="0"/>
              <a:t>{</a:t>
            </a:r>
          </a:p>
          <a:p>
            <a:r>
              <a:rPr lang="en-US" dirty="0" smtClean="0"/>
              <a:t>	if(x==number[i])</a:t>
            </a:r>
          </a:p>
          <a:p>
            <a:r>
              <a:rPr lang="en-US" dirty="0" smtClean="0"/>
              <a:t>	{</a:t>
            </a:r>
          </a:p>
          <a:p>
            <a:r>
              <a:rPr lang="en-US" dirty="0" smtClean="0"/>
              <a:t>		</a:t>
            </a:r>
            <a:r>
              <a:rPr lang="en-US" dirty="0" err="1" smtClean="0"/>
              <a:t>cout</a:t>
            </a:r>
            <a:r>
              <a:rPr lang="en-US" dirty="0" smtClean="0"/>
              <a:t>&lt;&lt;"Found";</a:t>
            </a:r>
          </a:p>
          <a:p>
            <a:r>
              <a:rPr lang="en-US" dirty="0" smtClean="0"/>
              <a:t>		s=s-1;</a:t>
            </a:r>
          </a:p>
          <a:p>
            <a:r>
              <a:rPr lang="en-US" dirty="0" smtClean="0"/>
              <a:t>		for(</a:t>
            </a:r>
            <a:r>
              <a:rPr lang="en-US" dirty="0" err="1" smtClean="0"/>
              <a:t>int</a:t>
            </a:r>
            <a:r>
              <a:rPr lang="en-US" dirty="0" smtClean="0"/>
              <a:t> j=</a:t>
            </a:r>
            <a:r>
              <a:rPr lang="en-US" dirty="0" err="1" smtClean="0"/>
              <a:t>i;j</a:t>
            </a:r>
            <a:r>
              <a:rPr lang="en-US" dirty="0" smtClean="0"/>
              <a:t>&lt;5;j++ )</a:t>
            </a:r>
          </a:p>
          <a:p>
            <a:r>
              <a:rPr lang="en-US" dirty="0" smtClean="0"/>
              <a:t>		{number[j]=number[j+1];</a:t>
            </a:r>
          </a:p>
          <a:p>
            <a:r>
              <a:rPr lang="en-US" dirty="0" smtClean="0"/>
              <a:t>		}</a:t>
            </a:r>
          </a:p>
          <a:p>
            <a:r>
              <a:rPr lang="en-US" dirty="0" smtClean="0"/>
              <a:t>		return 0;</a:t>
            </a:r>
          </a:p>
          <a:p>
            <a:r>
              <a:rPr lang="en-US" dirty="0" smtClean="0"/>
              <a:t>	}</a:t>
            </a:r>
          </a:p>
          <a:p>
            <a:r>
              <a:rPr lang="en-US" dirty="0" smtClean="0"/>
              <a:t>}</a:t>
            </a:r>
          </a:p>
          <a:p>
            <a:r>
              <a:rPr lang="en-US" dirty="0" err="1" smtClean="0"/>
              <a:t>cout</a:t>
            </a:r>
            <a:r>
              <a:rPr lang="en-US" dirty="0" smtClean="0"/>
              <a:t>&lt;&lt;"Not Found";</a:t>
            </a:r>
          </a:p>
          <a:p>
            <a:r>
              <a:rPr lang="en-US" dirty="0" smtClean="0"/>
              <a:t>return 0;</a:t>
            </a:r>
          </a:p>
          <a:p>
            <a:r>
              <a:rPr lang="en-US" dirty="0" smtClean="0"/>
              <a:t>	}</a:t>
            </a:r>
          </a:p>
          <a:p>
            <a:r>
              <a:rPr lang="en-US" dirty="0" smtClean="0"/>
              <a:t>};</a:t>
            </a:r>
          </a:p>
          <a:p>
            <a:endParaRPr lang="en-US" dirty="0" smtClean="0"/>
          </a:p>
          <a:p>
            <a:r>
              <a:rPr lang="en-US" dirty="0" err="1" smtClean="0"/>
              <a:t>int</a:t>
            </a:r>
            <a:r>
              <a:rPr lang="en-US" dirty="0" smtClean="0"/>
              <a:t> main() {</a:t>
            </a:r>
          </a:p>
          <a:p>
            <a:r>
              <a:rPr lang="en-US" dirty="0" smtClean="0"/>
              <a:t>	student s1;</a:t>
            </a:r>
          </a:p>
          <a:p>
            <a:r>
              <a:rPr lang="en-US" dirty="0" smtClean="0"/>
              <a:t>s1.oinsert();</a:t>
            </a:r>
          </a:p>
          <a:p>
            <a:r>
              <a:rPr lang="en-US" dirty="0" smtClean="0"/>
              <a:t>s1.display();</a:t>
            </a:r>
          </a:p>
          <a:p>
            <a:r>
              <a:rPr lang="en-US" dirty="0" smtClean="0"/>
              <a:t>//s1.bsearch();</a:t>
            </a:r>
          </a:p>
          <a:p>
            <a:r>
              <a:rPr lang="en-US" dirty="0" smtClean="0"/>
              <a:t>//s1.mydelete();</a:t>
            </a:r>
          </a:p>
          <a:p>
            <a:r>
              <a:rPr lang="en-US" dirty="0" smtClean="0"/>
              <a:t>//s1.display();</a:t>
            </a:r>
          </a:p>
          <a:p>
            <a:r>
              <a:rPr lang="en-US" dirty="0" smtClean="0"/>
              <a:t>	return 0;</a:t>
            </a:r>
          </a:p>
          <a:p>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15</a:t>
            </a:fld>
            <a:endParaRPr lang="en-US"/>
          </a:p>
        </p:txBody>
      </p:sp>
    </p:spTree>
    <p:extLst>
      <p:ext uri="{BB962C8B-B14F-4D97-AF65-F5344CB8AC3E}">
        <p14:creationId xmlns:p14="http://schemas.microsoft.com/office/powerpoint/2010/main" val="429056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47CE40-7D6B-4FED-9271-F4E76EFCB241}" type="slidenum">
              <a:rPr lang="en-US" smtClean="0"/>
              <a:pPr/>
              <a:t>16</a:t>
            </a:fld>
            <a:endParaRPr lang="en-US"/>
          </a:p>
        </p:txBody>
      </p:sp>
    </p:spTree>
    <p:extLst>
      <p:ext uri="{BB962C8B-B14F-4D97-AF65-F5344CB8AC3E}">
        <p14:creationId xmlns:p14="http://schemas.microsoft.com/office/powerpoint/2010/main" val="261224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573034-752C-4868-87BF-DCE03DBD4351}" type="datetime1">
              <a:rPr lang="en-GB" smtClean="0"/>
              <a:t>13/05/2020</a:t>
            </a:fld>
            <a:endParaRPr lang="en-GB"/>
          </a:p>
        </p:txBody>
      </p:sp>
      <p:sp>
        <p:nvSpPr>
          <p:cNvPr id="5" name="Footer Placeholder 4"/>
          <p:cNvSpPr>
            <a:spLocks noGrp="1"/>
          </p:cNvSpPr>
          <p:nvPr>
            <p:ph type="ftr" sz="quarter" idx="11"/>
          </p:nvPr>
        </p:nvSpPr>
        <p:spPr/>
        <p:txBody>
          <a:bodyPr/>
          <a:lstStyle/>
          <a:p>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4140987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AC6CA-2D9C-4B9E-9928-715F522776CF}"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293398216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AC6CA-2D9C-4B9E-9928-715F522776CF}"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9760059"/>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AC6CA-2D9C-4B9E-9928-715F522776CF}"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30458141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AC6CA-2D9C-4B9E-9928-715F522776CF}"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238509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76AC6CA-2D9C-4B9E-9928-715F522776CF}"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511309614"/>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72C518-D50A-47E8-A9D2-83A498185742}" type="datetime1">
              <a:rPr lang="en-GB" smtClean="0"/>
              <a:t>13/05/2020</a:t>
            </a:fld>
            <a:endParaRPr lang="en-GB"/>
          </a:p>
        </p:txBody>
      </p:sp>
      <p:sp>
        <p:nvSpPr>
          <p:cNvPr id="5" name="Footer Placeholder 4"/>
          <p:cNvSpPr>
            <a:spLocks noGrp="1"/>
          </p:cNvSpPr>
          <p:nvPr>
            <p:ph type="ftr" sz="quarter" idx="11"/>
          </p:nvPr>
        </p:nvSpPr>
        <p:spPr/>
        <p:txBody>
          <a:bodyPr/>
          <a:lstStyle/>
          <a:p>
            <a:r>
              <a:rPr lang="en-GB" smtClean="0"/>
              <a:t>ATT2060A</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970361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B38DFF-78AE-4C02-9818-D4B1484D985F}" type="datetime1">
              <a:rPr lang="en-GB" smtClean="0"/>
              <a:t>13/05/2020</a:t>
            </a:fld>
            <a:endParaRPr lang="en-GB"/>
          </a:p>
        </p:txBody>
      </p:sp>
      <p:sp>
        <p:nvSpPr>
          <p:cNvPr id="5" name="Footer Placeholder 4"/>
          <p:cNvSpPr>
            <a:spLocks noGrp="1"/>
          </p:cNvSpPr>
          <p:nvPr>
            <p:ph type="ftr" sz="quarter" idx="11"/>
          </p:nvPr>
        </p:nvSpPr>
        <p:spPr/>
        <p:txBody>
          <a:bodyPr/>
          <a:lstStyle/>
          <a:p>
            <a:r>
              <a:rPr lang="en-GB" smtClean="0"/>
              <a:t>ATT2060A</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2061769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281A0E-787A-45B1-A010-B9C635838A43}" type="datetime1">
              <a:rPr lang="en-GB" smtClean="0"/>
              <a:t>13/05/2020</a:t>
            </a:fld>
            <a:endParaRPr lang="en-GB"/>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406172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A15C8-F9C8-4C08-B4C5-8A2C68A4EAB4}" type="datetime1">
              <a:rPr lang="en-GB" smtClean="0"/>
              <a:t>13/05/2020</a:t>
            </a:fld>
            <a:endParaRPr lang="en-GB"/>
          </a:p>
        </p:txBody>
      </p:sp>
      <p:sp>
        <p:nvSpPr>
          <p:cNvPr id="5" name="Footer Placeholder 4"/>
          <p:cNvSpPr>
            <a:spLocks noGrp="1"/>
          </p:cNvSpPr>
          <p:nvPr>
            <p:ph type="ftr" sz="quarter" idx="11"/>
          </p:nvPr>
        </p:nvSpPr>
        <p:spPr/>
        <p:txBody>
          <a:bodyPr/>
          <a:lstStyle/>
          <a:p>
            <a:r>
              <a:rPr lang="en-GB" smtClean="0"/>
              <a:t>ATT2060A</a:t>
            </a:r>
            <a:endParaRPr lang="en-GB"/>
          </a:p>
        </p:txBody>
      </p:sp>
      <p:sp>
        <p:nvSpPr>
          <p:cNvPr id="6" name="Slide Number Placeholder 5"/>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78953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FD8C0F8-713B-468E-BFA4-8F474A7C4998}" type="datetime1">
              <a:rPr lang="en-GB" smtClean="0"/>
              <a:t>13/05/2020</a:t>
            </a:fld>
            <a:endParaRPr lang="en-GB"/>
          </a:p>
        </p:txBody>
      </p:sp>
      <p:sp>
        <p:nvSpPr>
          <p:cNvPr id="6" name="Footer Placeholder 5"/>
          <p:cNvSpPr>
            <a:spLocks noGrp="1"/>
          </p:cNvSpPr>
          <p:nvPr>
            <p:ph type="ftr" sz="quarter" idx="11"/>
          </p:nvPr>
        </p:nvSpPr>
        <p:spPr/>
        <p:txBody>
          <a:bodyPr/>
          <a:lstStyle/>
          <a:p>
            <a:r>
              <a:rPr lang="en-GB" smtClean="0"/>
              <a:t>ATT2060A</a:t>
            </a:r>
            <a:endParaRPr lang="en-GB"/>
          </a:p>
        </p:txBody>
      </p:sp>
      <p:sp>
        <p:nvSpPr>
          <p:cNvPr id="7" name="Slide Number Placeholder 6"/>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126950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9291DB-4F0A-4E93-8C82-22BEC8705482}" type="datetime1">
              <a:rPr lang="en-GB" smtClean="0"/>
              <a:t>13/05/2020</a:t>
            </a:fld>
            <a:endParaRPr lang="en-GB"/>
          </a:p>
        </p:txBody>
      </p:sp>
      <p:sp>
        <p:nvSpPr>
          <p:cNvPr id="8" name="Footer Placeholder 7"/>
          <p:cNvSpPr>
            <a:spLocks noGrp="1"/>
          </p:cNvSpPr>
          <p:nvPr>
            <p:ph type="ftr" sz="quarter" idx="11"/>
          </p:nvPr>
        </p:nvSpPr>
        <p:spPr/>
        <p:txBody>
          <a:bodyPr/>
          <a:lstStyle/>
          <a:p>
            <a:r>
              <a:rPr lang="en-GB" smtClean="0"/>
              <a:t>ATT2060A</a:t>
            </a:r>
            <a:endParaRPr lang="en-GB"/>
          </a:p>
        </p:txBody>
      </p:sp>
      <p:sp>
        <p:nvSpPr>
          <p:cNvPr id="9" name="Slide Number Placeholder 8"/>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129154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84A41E-B097-45F2-88E5-2C509E7512CA}" type="datetime1">
              <a:rPr lang="en-GB" smtClean="0"/>
              <a:t>13/05/2020</a:t>
            </a:fld>
            <a:endParaRPr lang="en-GB"/>
          </a:p>
        </p:txBody>
      </p:sp>
      <p:sp>
        <p:nvSpPr>
          <p:cNvPr id="4" name="Footer Placeholder 3"/>
          <p:cNvSpPr>
            <a:spLocks noGrp="1"/>
          </p:cNvSpPr>
          <p:nvPr>
            <p:ph type="ftr" sz="quarter" idx="11"/>
          </p:nvPr>
        </p:nvSpPr>
        <p:spPr/>
        <p:txBody>
          <a:bodyPr/>
          <a:lstStyle/>
          <a:p>
            <a:r>
              <a:rPr lang="en-GB" smtClean="0"/>
              <a:t>ATT2060A</a:t>
            </a:r>
            <a:endParaRPr lang="en-GB"/>
          </a:p>
        </p:txBody>
      </p:sp>
      <p:sp>
        <p:nvSpPr>
          <p:cNvPr id="5" name="Slide Number Placeholder 4"/>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128187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203D5-D7FE-4AA9-945F-9EFB1DA1853C}" type="datetime1">
              <a:rPr lang="en-GB" smtClean="0"/>
              <a:t>13/05/2020</a:t>
            </a:fld>
            <a:endParaRPr lang="en-GB"/>
          </a:p>
        </p:txBody>
      </p:sp>
      <p:sp>
        <p:nvSpPr>
          <p:cNvPr id="3" name="Footer Placeholder 2"/>
          <p:cNvSpPr>
            <a:spLocks noGrp="1"/>
          </p:cNvSpPr>
          <p:nvPr>
            <p:ph type="ftr" sz="quarter" idx="11"/>
          </p:nvPr>
        </p:nvSpPr>
        <p:spPr/>
        <p:txBody>
          <a:bodyPr/>
          <a:lstStyle/>
          <a:p>
            <a:r>
              <a:rPr lang="en-GB" smtClean="0"/>
              <a:t>ATT2060A</a:t>
            </a:r>
            <a:endParaRPr lang="en-GB"/>
          </a:p>
        </p:txBody>
      </p:sp>
      <p:sp>
        <p:nvSpPr>
          <p:cNvPr id="4" name="Slide Number Placeholder 3"/>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75781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4666CC2-36CA-4289-9529-A4EBE6A8F7AB}" type="datetime1">
              <a:rPr lang="en-GB" smtClean="0"/>
              <a:t>13/05/2020</a:t>
            </a:fld>
            <a:endParaRPr lang="en-GB"/>
          </a:p>
        </p:txBody>
      </p:sp>
      <p:sp>
        <p:nvSpPr>
          <p:cNvPr id="6" name="Footer Placeholder 5"/>
          <p:cNvSpPr>
            <a:spLocks noGrp="1"/>
          </p:cNvSpPr>
          <p:nvPr>
            <p:ph type="ftr" sz="quarter" idx="11"/>
          </p:nvPr>
        </p:nvSpPr>
        <p:spPr/>
        <p:txBody>
          <a:bodyPr/>
          <a:lstStyle/>
          <a:p>
            <a:r>
              <a:rPr lang="en-GB" smtClean="0"/>
              <a:t>ATT2060A</a:t>
            </a:r>
            <a:endParaRPr lang="en-GB"/>
          </a:p>
        </p:txBody>
      </p:sp>
      <p:sp>
        <p:nvSpPr>
          <p:cNvPr id="7" name="Slide Number Placeholder 6"/>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099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32DC95-162F-43AF-B607-BE326F71B0FF}" type="datetime1">
              <a:rPr lang="en-GB" smtClean="0"/>
              <a:t>13/05/2020</a:t>
            </a:fld>
            <a:endParaRPr lang="en-GB"/>
          </a:p>
        </p:txBody>
      </p:sp>
      <p:sp>
        <p:nvSpPr>
          <p:cNvPr id="6" name="Footer Placeholder 5"/>
          <p:cNvSpPr>
            <a:spLocks noGrp="1"/>
          </p:cNvSpPr>
          <p:nvPr>
            <p:ph type="ftr" sz="quarter" idx="11"/>
          </p:nvPr>
        </p:nvSpPr>
        <p:spPr/>
        <p:txBody>
          <a:bodyPr/>
          <a:lstStyle/>
          <a:p>
            <a:r>
              <a:rPr lang="en-GB" smtClean="0"/>
              <a:t>ATT2060A</a:t>
            </a:r>
            <a:endParaRPr lang="en-GB"/>
          </a:p>
        </p:txBody>
      </p:sp>
      <p:sp>
        <p:nvSpPr>
          <p:cNvPr id="7" name="Slide Number Placeholder 6"/>
          <p:cNvSpPr>
            <a:spLocks noGrp="1"/>
          </p:cNvSpPr>
          <p:nvPr>
            <p:ph type="sldNum" sz="quarter" idx="12"/>
          </p:nvPr>
        </p:nvSpPr>
        <p:spPr/>
        <p:txBody>
          <a:bodyPr/>
          <a:lstStyle/>
          <a:p>
            <a:fld id="{18188817-33BF-4DA8-8723-60686615661A}" type="slidenum">
              <a:rPr lang="en-GB" smtClean="0"/>
              <a:pPr/>
              <a:t>‹#›</a:t>
            </a:fld>
            <a:endParaRPr lang="en-GB"/>
          </a:p>
        </p:txBody>
      </p:sp>
    </p:spTree>
    <p:extLst>
      <p:ext uri="{BB962C8B-B14F-4D97-AF65-F5344CB8AC3E}">
        <p14:creationId xmlns:p14="http://schemas.microsoft.com/office/powerpoint/2010/main" val="3121809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76AC6CA-2D9C-4B9E-9928-715F522776CF}" type="datetime1">
              <a:rPr lang="en-GB" smtClean="0"/>
              <a:t>13/05/2020</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lgn="l"/>
            <a:r>
              <a:rPr lang="en-GB" smtClean="0"/>
              <a:t>ATT2060A</a:t>
            </a:r>
            <a:endParaRPr lang="en-GB"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18188817-33BF-4DA8-8723-60686615661A}" type="slidenum">
              <a:rPr lang="en-GB" smtClean="0"/>
              <a:pPr/>
              <a:t>‹#›</a:t>
            </a:fld>
            <a:endParaRPr lang="en-GB"/>
          </a:p>
        </p:txBody>
      </p:sp>
      <p:sp>
        <p:nvSpPr>
          <p:cNvPr id="18" name="Rectangle 17"/>
          <p:cNvSpPr/>
          <p:nvPr userDrawn="1"/>
        </p:nvSpPr>
        <p:spPr>
          <a:xfrm>
            <a:off x="323528" y="13890"/>
            <a:ext cx="1481111" cy="369332"/>
          </a:xfrm>
          <a:prstGeom prst="rect">
            <a:avLst/>
          </a:prstGeom>
        </p:spPr>
        <p:txBody>
          <a:bodyPr wrap="none">
            <a:spAutoFit/>
          </a:bodyPr>
          <a:lstStyle/>
          <a:p>
            <a:r>
              <a:rPr lang="en-US" sz="1800" b="1" u="sng" kern="1200" dirty="0" smtClean="0">
                <a:solidFill>
                  <a:schemeClr val="tx1"/>
                </a:solidFill>
                <a:effectLst/>
                <a:latin typeface="+mn-lt"/>
                <a:ea typeface="+mn-ea"/>
                <a:cs typeface="+mn-cs"/>
              </a:rPr>
              <a:t>CH2: </a:t>
            </a:r>
            <a:r>
              <a:rPr lang="en-GB" sz="1800" b="1" u="sng" kern="1200" dirty="0" smtClean="0">
                <a:solidFill>
                  <a:schemeClr val="tx1"/>
                </a:solidFill>
                <a:effectLst/>
                <a:latin typeface="+mn-lt"/>
                <a:ea typeface="+mn-ea"/>
                <a:cs typeface="+mn-cs"/>
              </a:rPr>
              <a:t>ARRAYS</a:t>
            </a:r>
            <a:endParaRPr lang="en-US" sz="1800" b="1" u="sng"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927030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Documents/binearh%20search.cp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hyperlink" Target="../../../Desktop/Insertion%20Program.docx"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Desktop/Linear%20search%20illustrated.doc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Documents/linear%20search.c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effectLst/>
              </a:rPr>
              <a:t>DATA STRUCTURES &amp; algorithms</a:t>
            </a:r>
            <a:endParaRPr lang="en-GB" dirty="0"/>
          </a:p>
        </p:txBody>
      </p:sp>
      <p:sp>
        <p:nvSpPr>
          <p:cNvPr id="3" name="Subtitle 2"/>
          <p:cNvSpPr>
            <a:spLocks noGrp="1"/>
          </p:cNvSpPr>
          <p:nvPr>
            <p:ph type="subTitle" idx="1"/>
          </p:nvPr>
        </p:nvSpPr>
        <p:spPr/>
        <p:txBody>
          <a:bodyPr/>
          <a:lstStyle/>
          <a:p>
            <a:endParaRPr lang="en-GB" dirty="0"/>
          </a:p>
        </p:txBody>
      </p:sp>
      <p:sp>
        <p:nvSpPr>
          <p:cNvPr id="4" name="Footer Placeholder 3"/>
          <p:cNvSpPr>
            <a:spLocks noGrp="1"/>
          </p:cNvSpPr>
          <p:nvPr>
            <p:ph type="ftr" sz="quarter" idx="11"/>
          </p:nvPr>
        </p:nvSpPr>
        <p:spPr/>
        <p:txBody>
          <a:bodyPr/>
          <a:lstStyle/>
          <a:p>
            <a:r>
              <a:rPr lang="en-GB" smtClean="0"/>
              <a:t>ATT2060A</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Ordered Arrays</a:t>
            </a:r>
            <a:endParaRPr lang="en-GB" dirty="0"/>
          </a:p>
        </p:txBody>
      </p:sp>
      <p:sp>
        <p:nvSpPr>
          <p:cNvPr id="3" name="Content Placeholder 2"/>
          <p:cNvSpPr>
            <a:spLocks noGrp="1"/>
          </p:cNvSpPr>
          <p:nvPr>
            <p:ph idx="1"/>
          </p:nvPr>
        </p:nvSpPr>
        <p:spPr>
          <a:xfrm>
            <a:off x="323528" y="1268760"/>
            <a:ext cx="8686800" cy="4525963"/>
          </a:xfrm>
        </p:spPr>
        <p:txBody>
          <a:bodyPr>
            <a:normAutofit/>
          </a:bodyPr>
          <a:lstStyle/>
          <a:p>
            <a:r>
              <a:rPr lang="en-GB" sz="1800" dirty="0" smtClean="0"/>
              <a:t>The ordered array is a </a:t>
            </a:r>
            <a:r>
              <a:rPr lang="en-GB" sz="1800" dirty="0" smtClean="0">
                <a:solidFill>
                  <a:srgbClr val="0000FF"/>
                </a:solidFill>
              </a:rPr>
              <a:t>special array in which the data is stored in ascending (or descending) </a:t>
            </a:r>
            <a:r>
              <a:rPr lang="en-GB" sz="1800" dirty="0" smtClean="0"/>
              <a:t>key order.</a:t>
            </a:r>
          </a:p>
          <a:p>
            <a:endParaRPr lang="en-GB" sz="1800" dirty="0" smtClean="0"/>
          </a:p>
          <a:p>
            <a:r>
              <a:rPr lang="en-GB" sz="1800" dirty="0" smtClean="0"/>
              <a:t>Ordered arrays </a:t>
            </a:r>
            <a:r>
              <a:rPr lang="en-GB" sz="1800" dirty="0" smtClean="0">
                <a:solidFill>
                  <a:srgbClr val="0000FF"/>
                </a:solidFill>
              </a:rPr>
              <a:t>increase the speed of searching for data</a:t>
            </a:r>
            <a:r>
              <a:rPr lang="en-GB" sz="1800" dirty="0" smtClean="0"/>
              <a:t>. </a:t>
            </a:r>
          </a:p>
          <a:p>
            <a:pPr lvl="1"/>
            <a:r>
              <a:rPr lang="en-GB" sz="1400" dirty="0" smtClean="0">
                <a:solidFill>
                  <a:schemeClr val="accent6">
                    <a:lumMod val="75000"/>
                  </a:schemeClr>
                </a:solidFill>
              </a:rPr>
              <a:t>Linear search</a:t>
            </a:r>
            <a:r>
              <a:rPr lang="en-GB" sz="1400" dirty="0" smtClean="0"/>
              <a:t> - With unordered arrays the only way to search for data is to go through each element. This is called a linear search. At best the first element is what you are searching for. At worst case it at the end thus search </a:t>
            </a:r>
            <a:r>
              <a:rPr lang="en-GB" sz="1400" dirty="0" smtClean="0">
                <a:solidFill>
                  <a:srgbClr val="FF0000"/>
                </a:solidFill>
              </a:rPr>
              <a:t>time=full array</a:t>
            </a:r>
          </a:p>
          <a:p>
            <a:pPr lvl="1"/>
            <a:r>
              <a:rPr lang="en-GB" sz="1400" dirty="0" smtClean="0">
                <a:solidFill>
                  <a:schemeClr val="accent6">
                    <a:lumMod val="75000"/>
                  </a:schemeClr>
                </a:solidFill>
              </a:rPr>
              <a:t>Binary Search </a:t>
            </a:r>
            <a:r>
              <a:rPr lang="en-GB" sz="1400" dirty="0" smtClean="0"/>
              <a:t>- With ordered arrays you can pick the midpoint of the array and if the figure you are looking for is higher or lower you only need to move to one side and pick the midpoint again. Notice this way you don’t need to go through the entire array. You can get lucky and find the search key at the first midpoint. Thus search time=zero. Or at worst you only need to go through half the array. Thus search </a:t>
            </a:r>
            <a:r>
              <a:rPr lang="en-GB" sz="1400" dirty="0" smtClean="0">
                <a:solidFill>
                  <a:srgbClr val="FF0000"/>
                </a:solidFill>
              </a:rPr>
              <a:t>time=half array</a:t>
            </a:r>
            <a:r>
              <a:rPr lang="en-GB" sz="1400" dirty="0" smtClean="0"/>
              <a:t>.</a:t>
            </a:r>
          </a:p>
          <a:p>
            <a:endParaRPr lang="en-GB" sz="18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pic>
        <p:nvPicPr>
          <p:cNvPr id="1026" name="Picture 2"/>
          <p:cNvPicPr>
            <a:picLocks noChangeAspect="1" noChangeArrowheads="1"/>
          </p:cNvPicPr>
          <p:nvPr/>
        </p:nvPicPr>
        <p:blipFill>
          <a:blip r:embed="rId2" cstate="print"/>
          <a:srcRect/>
          <a:stretch>
            <a:fillRect/>
          </a:stretch>
        </p:blipFill>
        <p:spPr bwMode="auto">
          <a:xfrm>
            <a:off x="2627784" y="4222791"/>
            <a:ext cx="4536504" cy="2642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GB" dirty="0" smtClean="0"/>
              <a:t>Binary search algorithm</a:t>
            </a:r>
            <a:endParaRPr lang="en-GB"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65817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2515258" y="4234247"/>
            <a:ext cx="4536504" cy="2642888"/>
          </a:xfrm>
          <a:prstGeom prst="rect">
            <a:avLst/>
          </a:prstGeom>
          <a:noFill/>
          <a:ln w="9525">
            <a:noFill/>
            <a:miter lim="800000"/>
            <a:headEnd/>
            <a:tailEnd/>
          </a:ln>
        </p:spPr>
      </p:pic>
      <p:pic>
        <p:nvPicPr>
          <p:cNvPr id="2" name="Picture 2" descr="Linear Search Animation"/>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29283" y="1052736"/>
            <a:ext cx="417195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063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search algorithm</a:t>
            </a:r>
            <a:endParaRPr lang="en-GB" dirty="0"/>
          </a:p>
        </p:txBody>
      </p:sp>
      <p:sp>
        <p:nvSpPr>
          <p:cNvPr id="3" name="Content Placeholder 2"/>
          <p:cNvSpPr>
            <a:spLocks noGrp="1"/>
          </p:cNvSpPr>
          <p:nvPr>
            <p:ph idx="1"/>
          </p:nvPr>
        </p:nvSpPr>
        <p:spPr>
          <a:xfrm>
            <a:off x="5076056" y="1554162"/>
            <a:ext cx="3915544" cy="4525963"/>
          </a:xfrm>
        </p:spPr>
        <p:txBody>
          <a:bodyPr>
            <a:normAutofit fontScale="40000" lnSpcReduction="20000"/>
          </a:bodyPr>
          <a:lstStyle/>
          <a:p>
            <a:pPr marL="0" indent="0">
              <a:buNone/>
            </a:pPr>
            <a:r>
              <a:rPr lang="en-GB" dirty="0" err="1" smtClean="0"/>
              <a:t>int</a:t>
            </a:r>
            <a:r>
              <a:rPr lang="en-GB" dirty="0" smtClean="0"/>
              <a:t> find(</a:t>
            </a:r>
            <a:r>
              <a:rPr lang="en-GB" dirty="0" err="1" smtClean="0"/>
              <a:t>int</a:t>
            </a:r>
            <a:r>
              <a:rPr lang="en-GB" dirty="0" smtClean="0"/>
              <a:t> </a:t>
            </a:r>
            <a:r>
              <a:rPr lang="en-GB" dirty="0" err="1" smtClean="0"/>
              <a:t>searchKey</a:t>
            </a:r>
            <a:r>
              <a:rPr lang="en-GB" dirty="0" smtClean="0"/>
              <a:t>)</a:t>
            </a:r>
          </a:p>
          <a:p>
            <a:pPr marL="0" indent="0">
              <a:buNone/>
            </a:pPr>
            <a:r>
              <a:rPr lang="en-GB" dirty="0" smtClean="0"/>
              <a:t>{</a:t>
            </a:r>
          </a:p>
          <a:p>
            <a:pPr marL="0" indent="0">
              <a:buNone/>
            </a:pPr>
            <a:r>
              <a:rPr lang="en-GB" dirty="0" err="1" smtClean="0">
                <a:solidFill>
                  <a:srgbClr val="0000FF"/>
                </a:solidFill>
              </a:rPr>
              <a:t>int</a:t>
            </a:r>
            <a:r>
              <a:rPr lang="en-GB" dirty="0" smtClean="0">
                <a:solidFill>
                  <a:srgbClr val="0000FF"/>
                </a:solidFill>
              </a:rPr>
              <a:t> </a:t>
            </a:r>
            <a:r>
              <a:rPr lang="en-GB" dirty="0" err="1" smtClean="0">
                <a:solidFill>
                  <a:srgbClr val="0000FF"/>
                </a:solidFill>
              </a:rPr>
              <a:t>lowerBound</a:t>
            </a:r>
            <a:r>
              <a:rPr lang="en-GB" dirty="0" smtClean="0">
                <a:solidFill>
                  <a:srgbClr val="0000FF"/>
                </a:solidFill>
              </a:rPr>
              <a:t> = 0;</a:t>
            </a:r>
          </a:p>
          <a:p>
            <a:pPr marL="0" indent="0">
              <a:buNone/>
            </a:pPr>
            <a:r>
              <a:rPr lang="en-GB" dirty="0" err="1" smtClean="0">
                <a:solidFill>
                  <a:srgbClr val="0000FF"/>
                </a:solidFill>
              </a:rPr>
              <a:t>int</a:t>
            </a:r>
            <a:r>
              <a:rPr lang="en-GB" dirty="0" smtClean="0">
                <a:solidFill>
                  <a:srgbClr val="0000FF"/>
                </a:solidFill>
              </a:rPr>
              <a:t> </a:t>
            </a:r>
            <a:r>
              <a:rPr lang="en-GB" dirty="0" err="1" smtClean="0">
                <a:solidFill>
                  <a:srgbClr val="0000FF"/>
                </a:solidFill>
              </a:rPr>
              <a:t>upperBound</a:t>
            </a:r>
            <a:r>
              <a:rPr lang="en-GB" dirty="0" smtClean="0">
                <a:solidFill>
                  <a:srgbClr val="0000FF"/>
                </a:solidFill>
              </a:rPr>
              <a:t> = 9;</a:t>
            </a:r>
          </a:p>
          <a:p>
            <a:pPr marL="0" indent="0">
              <a:buNone/>
            </a:pPr>
            <a:r>
              <a:rPr lang="en-GB" dirty="0" err="1" smtClean="0">
                <a:solidFill>
                  <a:srgbClr val="0000FF"/>
                </a:solidFill>
              </a:rPr>
              <a:t>int</a:t>
            </a:r>
            <a:r>
              <a:rPr lang="en-GB" dirty="0" smtClean="0">
                <a:solidFill>
                  <a:srgbClr val="0000FF"/>
                </a:solidFill>
              </a:rPr>
              <a:t> mid;</a:t>
            </a:r>
          </a:p>
          <a:p>
            <a:pPr marL="0" indent="0">
              <a:buNone/>
            </a:pPr>
            <a:r>
              <a:rPr lang="en-GB" dirty="0" smtClean="0">
                <a:solidFill>
                  <a:schemeClr val="accent3">
                    <a:lumMod val="75000"/>
                  </a:schemeClr>
                </a:solidFill>
              </a:rPr>
              <a:t>while(true)</a:t>
            </a:r>
          </a:p>
          <a:p>
            <a:pPr marL="0" indent="0">
              <a:buNone/>
            </a:pPr>
            <a:r>
              <a:rPr lang="en-GB" dirty="0" smtClean="0">
                <a:solidFill>
                  <a:srgbClr val="0000FF"/>
                </a:solidFill>
              </a:rPr>
              <a:t>{</a:t>
            </a:r>
          </a:p>
          <a:p>
            <a:pPr marL="0" indent="0">
              <a:buNone/>
            </a:pPr>
            <a:r>
              <a:rPr lang="en-GB" dirty="0" smtClean="0">
                <a:solidFill>
                  <a:srgbClr val="0000FF"/>
                </a:solidFill>
              </a:rPr>
              <a:t>mid = (</a:t>
            </a:r>
            <a:r>
              <a:rPr lang="en-GB" dirty="0" err="1" smtClean="0">
                <a:solidFill>
                  <a:srgbClr val="0000FF"/>
                </a:solidFill>
              </a:rPr>
              <a:t>lowerBound</a:t>
            </a:r>
            <a:r>
              <a:rPr lang="en-GB" dirty="0" smtClean="0">
                <a:solidFill>
                  <a:srgbClr val="0000FF"/>
                </a:solidFill>
              </a:rPr>
              <a:t> + </a:t>
            </a:r>
            <a:r>
              <a:rPr lang="en-GB" dirty="0" err="1" smtClean="0">
                <a:solidFill>
                  <a:srgbClr val="0000FF"/>
                </a:solidFill>
              </a:rPr>
              <a:t>upperBound</a:t>
            </a:r>
            <a:r>
              <a:rPr lang="en-GB" dirty="0" smtClean="0">
                <a:solidFill>
                  <a:srgbClr val="0000FF"/>
                </a:solidFill>
              </a:rPr>
              <a:t> ) / 2;</a:t>
            </a:r>
          </a:p>
          <a:p>
            <a:pPr marL="0" indent="0">
              <a:buNone/>
            </a:pPr>
            <a:r>
              <a:rPr lang="en-GB" dirty="0" smtClean="0">
                <a:solidFill>
                  <a:srgbClr val="FF0000"/>
                </a:solidFill>
              </a:rPr>
              <a:t>if(v[mid]==</a:t>
            </a:r>
            <a:r>
              <a:rPr lang="en-GB" dirty="0" err="1" smtClean="0">
                <a:solidFill>
                  <a:srgbClr val="FF0000"/>
                </a:solidFill>
              </a:rPr>
              <a:t>searchKey</a:t>
            </a:r>
            <a:r>
              <a:rPr lang="en-GB" dirty="0" smtClean="0">
                <a:solidFill>
                  <a:srgbClr val="FF0000"/>
                </a:solidFill>
              </a:rPr>
              <a:t>)</a:t>
            </a:r>
          </a:p>
          <a:p>
            <a:pPr marL="0" indent="0">
              <a:buNone/>
            </a:pPr>
            <a:r>
              <a:rPr lang="en-GB" dirty="0" smtClean="0">
                <a:solidFill>
                  <a:srgbClr val="FF0000"/>
                </a:solidFill>
              </a:rPr>
              <a:t>return mid; //found it</a:t>
            </a:r>
          </a:p>
          <a:p>
            <a:pPr marL="0" indent="0">
              <a:buNone/>
            </a:pPr>
            <a:r>
              <a:rPr lang="en-GB" dirty="0" smtClean="0">
                <a:solidFill>
                  <a:schemeClr val="accent2">
                    <a:lumMod val="75000"/>
                  </a:schemeClr>
                </a:solidFill>
              </a:rPr>
              <a:t>else if(</a:t>
            </a:r>
            <a:r>
              <a:rPr lang="en-GB" dirty="0" err="1" smtClean="0">
                <a:solidFill>
                  <a:schemeClr val="accent2">
                    <a:lumMod val="75000"/>
                  </a:schemeClr>
                </a:solidFill>
              </a:rPr>
              <a:t>lowerBound</a:t>
            </a:r>
            <a:r>
              <a:rPr lang="en-GB" dirty="0" smtClean="0">
                <a:solidFill>
                  <a:schemeClr val="accent2">
                    <a:lumMod val="75000"/>
                  </a:schemeClr>
                </a:solidFill>
              </a:rPr>
              <a:t> &gt; </a:t>
            </a:r>
            <a:r>
              <a:rPr lang="en-GB" dirty="0" err="1" smtClean="0">
                <a:solidFill>
                  <a:schemeClr val="accent2">
                    <a:lumMod val="75000"/>
                  </a:schemeClr>
                </a:solidFill>
              </a:rPr>
              <a:t>upperBound</a:t>
            </a:r>
            <a:r>
              <a:rPr lang="en-GB" dirty="0" smtClean="0">
                <a:solidFill>
                  <a:schemeClr val="accent2">
                    <a:lumMod val="75000"/>
                  </a:schemeClr>
                </a:solidFill>
              </a:rPr>
              <a:t>)</a:t>
            </a:r>
          </a:p>
          <a:p>
            <a:pPr marL="0" indent="0">
              <a:buNone/>
            </a:pPr>
            <a:r>
              <a:rPr lang="en-GB" dirty="0" smtClean="0">
                <a:solidFill>
                  <a:schemeClr val="accent2">
                    <a:lumMod val="75000"/>
                  </a:schemeClr>
                </a:solidFill>
              </a:rPr>
              <a:t>return 0; //can’t find it</a:t>
            </a:r>
          </a:p>
          <a:p>
            <a:pPr marL="0" indent="0">
              <a:buNone/>
            </a:pPr>
            <a:r>
              <a:rPr lang="en-GB" dirty="0" smtClean="0"/>
              <a:t>else //divide range</a:t>
            </a:r>
          </a:p>
          <a:p>
            <a:pPr marL="0" indent="0">
              <a:buNone/>
            </a:pPr>
            <a:r>
              <a:rPr lang="en-GB" dirty="0" smtClean="0"/>
              <a:t>{</a:t>
            </a:r>
          </a:p>
          <a:p>
            <a:pPr marL="0" indent="0">
              <a:buNone/>
            </a:pPr>
            <a:r>
              <a:rPr lang="en-GB" dirty="0" smtClean="0">
                <a:solidFill>
                  <a:schemeClr val="accent1">
                    <a:lumMod val="75000"/>
                  </a:schemeClr>
                </a:solidFill>
              </a:rPr>
              <a:t>if(v[mid] &lt; </a:t>
            </a:r>
            <a:r>
              <a:rPr lang="en-GB" dirty="0" err="1" smtClean="0">
                <a:solidFill>
                  <a:schemeClr val="accent1">
                    <a:lumMod val="75000"/>
                  </a:schemeClr>
                </a:solidFill>
              </a:rPr>
              <a:t>searchKey</a:t>
            </a:r>
            <a:r>
              <a:rPr lang="en-GB" dirty="0" smtClean="0">
                <a:solidFill>
                  <a:schemeClr val="accent1">
                    <a:lumMod val="75000"/>
                  </a:schemeClr>
                </a:solidFill>
              </a:rPr>
              <a:t>)</a:t>
            </a:r>
          </a:p>
          <a:p>
            <a:pPr marL="0" indent="0">
              <a:buNone/>
            </a:pPr>
            <a:r>
              <a:rPr lang="en-GB" dirty="0" err="1" smtClean="0">
                <a:solidFill>
                  <a:schemeClr val="accent1">
                    <a:lumMod val="75000"/>
                  </a:schemeClr>
                </a:solidFill>
              </a:rPr>
              <a:t>lowerBound</a:t>
            </a:r>
            <a:r>
              <a:rPr lang="en-GB" dirty="0" smtClean="0">
                <a:solidFill>
                  <a:schemeClr val="accent1">
                    <a:lumMod val="75000"/>
                  </a:schemeClr>
                </a:solidFill>
              </a:rPr>
              <a:t> = mid + 1; //it’s in upper half</a:t>
            </a:r>
          </a:p>
          <a:p>
            <a:pPr marL="0" indent="0">
              <a:buNone/>
            </a:pPr>
            <a:r>
              <a:rPr lang="en-GB" dirty="0" smtClean="0">
                <a:solidFill>
                  <a:schemeClr val="accent1">
                    <a:lumMod val="75000"/>
                  </a:schemeClr>
                </a:solidFill>
              </a:rPr>
              <a:t>else</a:t>
            </a:r>
          </a:p>
          <a:p>
            <a:pPr marL="0" indent="0">
              <a:buNone/>
            </a:pPr>
            <a:r>
              <a:rPr lang="en-GB" dirty="0" err="1" smtClean="0">
                <a:solidFill>
                  <a:schemeClr val="accent1">
                    <a:lumMod val="75000"/>
                  </a:schemeClr>
                </a:solidFill>
              </a:rPr>
              <a:t>upperBound</a:t>
            </a:r>
            <a:r>
              <a:rPr lang="en-GB" dirty="0" smtClean="0">
                <a:solidFill>
                  <a:schemeClr val="accent1">
                    <a:lumMod val="75000"/>
                  </a:schemeClr>
                </a:solidFill>
              </a:rPr>
              <a:t> = mid - 1; //it’s in lower half</a:t>
            </a:r>
          </a:p>
          <a:p>
            <a:pPr marL="0" indent="0">
              <a:buNone/>
            </a:pPr>
            <a:r>
              <a:rPr lang="en-GB" dirty="0" smtClean="0"/>
              <a:t>} //end else divide range</a:t>
            </a:r>
          </a:p>
          <a:p>
            <a:pPr marL="0" indent="0">
              <a:buNone/>
            </a:pPr>
            <a:r>
              <a:rPr lang="en-GB" dirty="0" smtClean="0"/>
              <a:t>} //end while</a:t>
            </a:r>
          </a:p>
          <a:p>
            <a:pPr marL="0" indent="0">
              <a:buNone/>
            </a:pPr>
            <a:r>
              <a:rPr lang="en-GB" dirty="0" smtClean="0"/>
              <a:t>} //end find()</a:t>
            </a:r>
            <a:endParaRPr lang="en-GB"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5" name="Content Placeholder 2"/>
          <p:cNvSpPr txBox="1">
            <a:spLocks/>
          </p:cNvSpPr>
          <p:nvPr/>
        </p:nvSpPr>
        <p:spPr>
          <a:xfrm>
            <a:off x="0" y="1556791"/>
            <a:ext cx="4032448" cy="4525963"/>
          </a:xfrm>
          <a:prstGeom prst="rect">
            <a:avLst/>
          </a:prstGeom>
        </p:spPr>
        <p:txBody>
          <a:bodyPr vert="horz">
            <a:normAutofit fontScale="47500" lnSpcReduction="20000"/>
          </a:bodyPr>
          <a:lstStyle/>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r>
              <a:rPr kumimoji="0" lang="en-GB" sz="3200" b="0" i="0" u="none" strike="noStrike" kern="1200" cap="none" spc="0" normalizeH="0" baseline="0" noProof="0" dirty="0" smtClean="0">
                <a:ln>
                  <a:noFill/>
                </a:ln>
                <a:solidFill>
                  <a:srgbClr val="0000FF"/>
                </a:solidFill>
                <a:effectLst/>
                <a:uLnTx/>
                <a:uFillTx/>
                <a:latin typeface="+mn-lt"/>
                <a:ea typeface="+mn-ea"/>
                <a:cs typeface="+mn-cs"/>
              </a:rPr>
              <a:t>Create three variables to mark the minimum, mid, and maximum array indexes .</a:t>
            </a:r>
            <a:r>
              <a:rPr kumimoji="0" lang="en-GB" sz="3200" b="0" i="0" u="none" strike="noStrike" kern="1200" cap="none" spc="0" normalizeH="0" noProof="0" dirty="0" smtClean="0">
                <a:ln>
                  <a:noFill/>
                </a:ln>
                <a:solidFill>
                  <a:srgbClr val="0000FF"/>
                </a:solidFill>
                <a:effectLst/>
                <a:uLnTx/>
                <a:uFillTx/>
                <a:latin typeface="+mn-lt"/>
                <a:ea typeface="+mn-ea"/>
                <a:cs typeface="+mn-cs"/>
              </a:rPr>
              <a:t> The mid can be calculated by (</a:t>
            </a:r>
            <a:r>
              <a:rPr kumimoji="0" lang="en-GB" sz="3200" b="0" i="0" u="none" strike="noStrike" kern="1200" cap="none" spc="0" normalizeH="0" noProof="0" dirty="0" err="1" smtClean="0">
                <a:ln>
                  <a:noFill/>
                </a:ln>
                <a:solidFill>
                  <a:srgbClr val="0000FF"/>
                </a:solidFill>
                <a:effectLst/>
                <a:uLnTx/>
                <a:uFillTx/>
                <a:latin typeface="+mn-lt"/>
                <a:ea typeface="+mn-ea"/>
                <a:cs typeface="+mn-cs"/>
              </a:rPr>
              <a:t>min+max</a:t>
            </a:r>
            <a:r>
              <a:rPr kumimoji="0" lang="en-GB" sz="3200" b="0" i="0" u="none" strike="noStrike" kern="1200" cap="none" spc="0" normalizeH="0" noProof="0" dirty="0" smtClean="0">
                <a:ln>
                  <a:noFill/>
                </a:ln>
                <a:solidFill>
                  <a:srgbClr val="0000FF"/>
                </a:solidFill>
                <a:effectLst/>
                <a:uLnTx/>
                <a:uFillTx/>
                <a:latin typeface="+mn-lt"/>
                <a:ea typeface="+mn-ea"/>
                <a:cs typeface="+mn-cs"/>
              </a:rPr>
              <a:t>)/2</a:t>
            </a: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endParaRPr kumimoji="0" lang="en-GB" sz="3200" b="0" i="0" u="none" strike="noStrike" kern="1200" cap="none" spc="0" normalizeH="0" baseline="0" noProof="0" dirty="0" smtClean="0">
              <a:ln>
                <a:noFill/>
              </a:ln>
              <a:solidFill>
                <a:srgbClr val="0000FF"/>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Check if mid is the search key. If it is display found. </a:t>
            </a: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r>
              <a:rPr kumimoji="0" lang="en-GB" sz="3200" b="0" i="0" u="none" strike="noStrike" kern="1200" cap="none" spc="0" normalizeH="0" baseline="0" noProof="0" dirty="0" smtClean="0">
                <a:ln>
                  <a:noFill/>
                </a:ln>
                <a:solidFill>
                  <a:schemeClr val="accent1">
                    <a:lumMod val="75000"/>
                  </a:schemeClr>
                </a:solidFill>
                <a:effectLst/>
                <a:uLnTx/>
                <a:uFillTx/>
                <a:latin typeface="+mn-lt"/>
                <a:ea typeface="+mn-ea"/>
                <a:cs typeface="+mn-cs"/>
              </a:rPr>
              <a:t>If it is not check if search key is above</a:t>
            </a:r>
            <a:r>
              <a:rPr kumimoji="0" lang="en-GB" sz="3200" b="0" i="0" u="none" strike="noStrike" kern="1200" cap="none" spc="0" normalizeH="0" noProof="0" dirty="0" smtClean="0">
                <a:ln>
                  <a:noFill/>
                </a:ln>
                <a:solidFill>
                  <a:schemeClr val="accent1">
                    <a:lumMod val="75000"/>
                  </a:schemeClr>
                </a:solidFill>
                <a:effectLst/>
                <a:uLnTx/>
                <a:uFillTx/>
                <a:latin typeface="+mn-lt"/>
                <a:ea typeface="+mn-ea"/>
                <a:cs typeface="+mn-cs"/>
              </a:rPr>
              <a:t> or below and go to the correct half. </a:t>
            </a: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endParaRPr kumimoji="0" lang="en-GB" sz="3200" b="0" i="0" u="none" strike="noStrike" kern="1200" cap="none" spc="0" normalizeH="0" noProof="0" dirty="0" smtClean="0">
              <a:ln>
                <a:noFill/>
              </a:ln>
              <a:solidFill>
                <a:schemeClr val="accent1">
                  <a:lumMod val="75000"/>
                </a:schemeClr>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r>
              <a:rPr kumimoji="0" lang="en-GB" sz="3200" b="0" i="0" u="none" strike="noStrike" kern="1200" cap="none" spc="0" normalizeH="0" noProof="0" dirty="0" smtClean="0">
                <a:ln>
                  <a:noFill/>
                </a:ln>
                <a:solidFill>
                  <a:schemeClr val="accent3">
                    <a:lumMod val="75000"/>
                  </a:schemeClr>
                </a:solidFill>
                <a:effectLst/>
                <a:uLnTx/>
                <a:uFillTx/>
                <a:latin typeface="+mn-lt"/>
                <a:ea typeface="+mn-ea"/>
                <a:cs typeface="+mn-cs"/>
              </a:rPr>
              <a:t>Treat the new half as a new full array and repeat the process i.e. redefine the new min (if search key is above-min=mid+1) or max (if search key is below-max=mid-1).</a:t>
            </a: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endParaRPr kumimoji="0" lang="en-GB" sz="3200" b="0" i="0" u="none" strike="noStrike" kern="1200" cap="none" spc="0" normalizeH="0" noProof="0" dirty="0" smtClean="0">
              <a:ln>
                <a:noFill/>
              </a:ln>
              <a:solidFill>
                <a:schemeClr val="accent3">
                  <a:lumMod val="75000"/>
                </a:schemeClr>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
                <a:schemeClr val="accent1"/>
              </a:buClr>
              <a:buSzPct val="70000"/>
              <a:buFont typeface="+mj-lt"/>
              <a:buAutoNum type="arabicPeriod"/>
              <a:tabLst/>
              <a:defRPr/>
            </a:pPr>
            <a:r>
              <a:rPr lang="en-GB" sz="3200" baseline="0" dirty="0" smtClean="0">
                <a:solidFill>
                  <a:schemeClr val="accent2">
                    <a:lumMod val="75000"/>
                  </a:schemeClr>
                </a:solidFill>
              </a:rPr>
              <a:t>You will know the search key wasn’t found </a:t>
            </a:r>
            <a:r>
              <a:rPr lang="en-GB" sz="3200" dirty="0" smtClean="0">
                <a:solidFill>
                  <a:schemeClr val="accent2">
                    <a:lumMod val="75000"/>
                  </a:schemeClr>
                </a:solidFill>
              </a:rPr>
              <a:t>if mid becomes greater than max</a:t>
            </a:r>
            <a:r>
              <a:rPr lang="en-GB" sz="3200" dirty="0" smtClean="0">
                <a:solidFill>
                  <a:schemeClr val="accent2">
                    <a:lumMod val="75000"/>
                  </a:schemeClr>
                </a:solidFill>
                <a:sym typeface="Wingdings" pitchFamily="2" charset="2"/>
              </a:rPr>
              <a:t> overlaps</a:t>
            </a:r>
            <a:endParaRPr kumimoji="0" lang="en-GB" sz="3200" b="0" i="0" u="none" strike="noStrike" kern="1200" cap="none" spc="0" normalizeH="0" baseline="0" noProof="0" dirty="0" smtClean="0">
              <a:ln>
                <a:noFill/>
              </a:ln>
              <a:solidFill>
                <a:schemeClr val="accent2">
                  <a:lumMod val="75000"/>
                </a:schemeClr>
              </a:solidFill>
              <a:effectLst/>
              <a:uLnTx/>
              <a:uFillTx/>
              <a:latin typeface="+mn-lt"/>
              <a:ea typeface="+mn-ea"/>
              <a:cs typeface="+mn-cs"/>
            </a:endParaRPr>
          </a:p>
        </p:txBody>
      </p:sp>
    </p:spTree>
    <p:extLst>
      <p:ext uri="{BB962C8B-B14F-4D97-AF65-F5344CB8AC3E}">
        <p14:creationId xmlns:p14="http://schemas.microsoft.com/office/powerpoint/2010/main" val="42063434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hlinkClick r:id="rId2" action="ppaction://hlinkfile"/>
              </a:rPr>
              <a:t>The Complete program</a:t>
            </a:r>
            <a:endParaRPr lang="en-GB" dirty="0"/>
          </a:p>
        </p:txBody>
      </p:sp>
      <p:sp>
        <p:nvSpPr>
          <p:cNvPr id="3" name="Content Placeholder 2"/>
          <p:cNvSpPr>
            <a:spLocks noGrp="1"/>
          </p:cNvSpPr>
          <p:nvPr>
            <p:ph idx="1"/>
          </p:nvPr>
        </p:nvSpPr>
        <p:spPr>
          <a:xfrm>
            <a:off x="189519" y="1196752"/>
            <a:ext cx="4411216" cy="4525963"/>
          </a:xfrm>
        </p:spPr>
        <p:txBody>
          <a:bodyPr>
            <a:noAutofit/>
          </a:bodyPr>
          <a:lstStyle/>
          <a:p>
            <a:pPr marL="0" indent="0">
              <a:buNone/>
            </a:pPr>
            <a:r>
              <a:rPr lang="en-GB" sz="1000" dirty="0" smtClean="0">
                <a:solidFill>
                  <a:srgbClr val="0000FF"/>
                </a:solidFill>
              </a:rPr>
              <a:t>#</a:t>
            </a:r>
            <a:r>
              <a:rPr lang="en-GB" sz="1000" dirty="0">
                <a:solidFill>
                  <a:srgbClr val="0000FF"/>
                </a:solidFill>
              </a:rPr>
              <a:t>include &lt;</a:t>
            </a:r>
            <a:r>
              <a:rPr lang="en-GB" sz="1000" dirty="0" err="1">
                <a:solidFill>
                  <a:srgbClr val="0000FF"/>
                </a:solidFill>
              </a:rPr>
              <a:t>iostream</a:t>
            </a:r>
            <a:r>
              <a:rPr lang="en-GB" sz="1000" dirty="0">
                <a:solidFill>
                  <a:srgbClr val="0000FF"/>
                </a:solidFill>
              </a:rPr>
              <a:t>&gt;</a:t>
            </a:r>
          </a:p>
          <a:p>
            <a:pPr marL="0" indent="0">
              <a:buNone/>
            </a:pPr>
            <a:r>
              <a:rPr lang="en-GB" sz="1000" dirty="0">
                <a:solidFill>
                  <a:srgbClr val="0000FF"/>
                </a:solidFill>
              </a:rPr>
              <a:t>using namespace </a:t>
            </a:r>
            <a:r>
              <a:rPr lang="en-GB" sz="1000" dirty="0" err="1">
                <a:solidFill>
                  <a:srgbClr val="0000FF"/>
                </a:solidFill>
              </a:rPr>
              <a:t>std</a:t>
            </a:r>
            <a:r>
              <a:rPr lang="en-GB" sz="1000" dirty="0">
                <a:solidFill>
                  <a:srgbClr val="0000FF"/>
                </a:solidFill>
              </a:rPr>
              <a:t>;</a:t>
            </a:r>
          </a:p>
          <a:p>
            <a:pPr marL="0" indent="0">
              <a:buNone/>
            </a:pPr>
            <a:endParaRPr lang="en-GB" sz="1000" dirty="0">
              <a:solidFill>
                <a:srgbClr val="0000FF"/>
              </a:solidFill>
            </a:endParaRPr>
          </a:p>
          <a:p>
            <a:pPr marL="0" indent="0">
              <a:buNone/>
            </a:pPr>
            <a:r>
              <a:rPr lang="en-GB" sz="1000" dirty="0">
                <a:solidFill>
                  <a:srgbClr val="0000FF"/>
                </a:solidFill>
              </a:rPr>
              <a:t>class </a:t>
            </a:r>
            <a:r>
              <a:rPr lang="en-GB" sz="1000" dirty="0" err="1">
                <a:solidFill>
                  <a:srgbClr val="0000FF"/>
                </a:solidFill>
              </a:rPr>
              <a:t>myArray</a:t>
            </a:r>
            <a:endParaRPr lang="en-GB" sz="1000" dirty="0">
              <a:solidFill>
                <a:srgbClr val="0000FF"/>
              </a:solidFill>
            </a:endParaRPr>
          </a:p>
          <a:p>
            <a:pPr marL="0" indent="0">
              <a:buNone/>
            </a:pPr>
            <a:r>
              <a:rPr lang="en-GB" sz="1000" dirty="0">
                <a:solidFill>
                  <a:srgbClr val="0000FF"/>
                </a:solidFill>
              </a:rPr>
              <a:t>{</a:t>
            </a:r>
          </a:p>
          <a:p>
            <a:pPr marL="0" indent="0">
              <a:buNone/>
            </a:pPr>
            <a:r>
              <a:rPr lang="en-GB" sz="1000" dirty="0">
                <a:solidFill>
                  <a:srgbClr val="0000FF"/>
                </a:solidFill>
              </a:rPr>
              <a:t>private:</a:t>
            </a:r>
          </a:p>
          <a:p>
            <a:pPr marL="0" indent="0">
              <a:buNone/>
            </a:pPr>
            <a:r>
              <a:rPr lang="en-GB" sz="1000" dirty="0" err="1">
                <a:solidFill>
                  <a:srgbClr val="0000FF"/>
                </a:solidFill>
              </a:rPr>
              <a:t>int</a:t>
            </a:r>
            <a:r>
              <a:rPr lang="en-GB" sz="1000" dirty="0">
                <a:solidFill>
                  <a:srgbClr val="0000FF"/>
                </a:solidFill>
              </a:rPr>
              <a:t> v[100]; //array doubles</a:t>
            </a:r>
          </a:p>
          <a:p>
            <a:pPr marL="0" indent="0">
              <a:buNone/>
            </a:pPr>
            <a:r>
              <a:rPr lang="en-GB" sz="1000" dirty="0">
                <a:solidFill>
                  <a:srgbClr val="0000FF"/>
                </a:solidFill>
              </a:rPr>
              <a:t>public:</a:t>
            </a:r>
          </a:p>
          <a:p>
            <a:pPr marL="0" indent="0">
              <a:buNone/>
            </a:pPr>
            <a:r>
              <a:rPr lang="en-GB" sz="1000" dirty="0">
                <a:solidFill>
                  <a:srgbClr val="0000FF"/>
                </a:solidFill>
              </a:rPr>
              <a:t>void insert()</a:t>
            </a:r>
          </a:p>
          <a:p>
            <a:pPr marL="0" indent="0">
              <a:buNone/>
            </a:pPr>
            <a:r>
              <a:rPr lang="en-GB" sz="1000" dirty="0">
                <a:solidFill>
                  <a:srgbClr val="0000FF"/>
                </a:solidFill>
              </a:rPr>
              <a:t>{ </a:t>
            </a:r>
          </a:p>
          <a:p>
            <a:pPr marL="0" indent="0">
              <a:buNone/>
            </a:pPr>
            <a:r>
              <a:rPr lang="en-GB" sz="1000" dirty="0">
                <a:solidFill>
                  <a:srgbClr val="FF0000"/>
                </a:solidFill>
              </a:rPr>
              <a:t>v[0]= </a:t>
            </a:r>
            <a:r>
              <a:rPr lang="en-GB" sz="1000" dirty="0" smtClean="0">
                <a:solidFill>
                  <a:srgbClr val="FF0000"/>
                </a:solidFill>
              </a:rPr>
              <a:t>11; </a:t>
            </a:r>
            <a:r>
              <a:rPr lang="en-GB" sz="1000" dirty="0">
                <a:solidFill>
                  <a:srgbClr val="FF0000"/>
                </a:solidFill>
              </a:rPr>
              <a:t>//insert 10 items</a:t>
            </a:r>
          </a:p>
          <a:p>
            <a:pPr marL="0" indent="0">
              <a:buNone/>
            </a:pPr>
            <a:r>
              <a:rPr lang="en-GB" sz="1000" dirty="0">
                <a:solidFill>
                  <a:srgbClr val="FF0000"/>
                </a:solidFill>
              </a:rPr>
              <a:t>v[1]=  </a:t>
            </a:r>
            <a:r>
              <a:rPr lang="en-GB" sz="1000" dirty="0" smtClean="0">
                <a:solidFill>
                  <a:srgbClr val="FF0000"/>
                </a:solidFill>
              </a:rPr>
              <a:t>22;</a:t>
            </a:r>
            <a:endParaRPr lang="en-GB" sz="1000" dirty="0">
              <a:solidFill>
                <a:srgbClr val="FF0000"/>
              </a:solidFill>
            </a:endParaRPr>
          </a:p>
          <a:p>
            <a:pPr marL="0" indent="0">
              <a:buNone/>
            </a:pPr>
            <a:r>
              <a:rPr lang="en-GB" sz="1000" dirty="0">
                <a:solidFill>
                  <a:srgbClr val="FF0000"/>
                </a:solidFill>
              </a:rPr>
              <a:t>v[2]=  </a:t>
            </a:r>
            <a:r>
              <a:rPr lang="en-GB" sz="1000" dirty="0" smtClean="0">
                <a:solidFill>
                  <a:srgbClr val="FF0000"/>
                </a:solidFill>
              </a:rPr>
              <a:t>33;</a:t>
            </a:r>
            <a:endParaRPr lang="en-GB" sz="1000" dirty="0">
              <a:solidFill>
                <a:srgbClr val="FF0000"/>
              </a:solidFill>
            </a:endParaRPr>
          </a:p>
          <a:p>
            <a:pPr marL="0" indent="0">
              <a:buNone/>
            </a:pPr>
            <a:r>
              <a:rPr lang="en-GB" sz="1000" dirty="0">
                <a:solidFill>
                  <a:srgbClr val="FF0000"/>
                </a:solidFill>
              </a:rPr>
              <a:t>v[3]=  </a:t>
            </a:r>
            <a:r>
              <a:rPr lang="en-GB" sz="1000" dirty="0" smtClean="0">
                <a:solidFill>
                  <a:srgbClr val="FF0000"/>
                </a:solidFill>
              </a:rPr>
              <a:t>44;</a:t>
            </a:r>
            <a:endParaRPr lang="en-GB" sz="1000" dirty="0">
              <a:solidFill>
                <a:srgbClr val="FF0000"/>
              </a:solidFill>
            </a:endParaRPr>
          </a:p>
          <a:p>
            <a:pPr marL="0" indent="0">
              <a:buNone/>
            </a:pPr>
            <a:r>
              <a:rPr lang="en-GB" sz="1000" dirty="0">
                <a:solidFill>
                  <a:srgbClr val="FF0000"/>
                </a:solidFill>
              </a:rPr>
              <a:t>v[4]=  </a:t>
            </a:r>
            <a:r>
              <a:rPr lang="en-GB" sz="1000" dirty="0" smtClean="0">
                <a:solidFill>
                  <a:srgbClr val="FF0000"/>
                </a:solidFill>
              </a:rPr>
              <a:t>55;</a:t>
            </a:r>
            <a:endParaRPr lang="en-GB" sz="1000" dirty="0">
              <a:solidFill>
                <a:srgbClr val="FF0000"/>
              </a:solidFill>
            </a:endParaRPr>
          </a:p>
          <a:p>
            <a:pPr marL="0" indent="0">
              <a:buNone/>
            </a:pPr>
            <a:r>
              <a:rPr lang="en-GB" sz="1000" dirty="0">
                <a:solidFill>
                  <a:srgbClr val="FF0000"/>
                </a:solidFill>
              </a:rPr>
              <a:t>v[5]=  </a:t>
            </a:r>
            <a:r>
              <a:rPr lang="en-GB" sz="1000" dirty="0" smtClean="0">
                <a:solidFill>
                  <a:srgbClr val="FF0000"/>
                </a:solidFill>
              </a:rPr>
              <a:t>66;</a:t>
            </a:r>
            <a:endParaRPr lang="en-GB" sz="1000" dirty="0">
              <a:solidFill>
                <a:srgbClr val="FF0000"/>
              </a:solidFill>
            </a:endParaRPr>
          </a:p>
          <a:p>
            <a:pPr marL="0" indent="0">
              <a:buNone/>
            </a:pPr>
            <a:r>
              <a:rPr lang="en-GB" sz="1000" dirty="0">
                <a:solidFill>
                  <a:srgbClr val="FF0000"/>
                </a:solidFill>
              </a:rPr>
              <a:t>v[6]=  </a:t>
            </a:r>
            <a:r>
              <a:rPr lang="en-GB" sz="1000" dirty="0" smtClean="0">
                <a:solidFill>
                  <a:srgbClr val="FF0000"/>
                </a:solidFill>
              </a:rPr>
              <a:t>77;</a:t>
            </a:r>
            <a:endParaRPr lang="en-GB" sz="1000" dirty="0">
              <a:solidFill>
                <a:srgbClr val="FF0000"/>
              </a:solidFill>
            </a:endParaRPr>
          </a:p>
          <a:p>
            <a:pPr marL="0" indent="0">
              <a:buNone/>
            </a:pPr>
            <a:r>
              <a:rPr lang="en-GB" sz="1000" dirty="0">
                <a:solidFill>
                  <a:srgbClr val="FF0000"/>
                </a:solidFill>
              </a:rPr>
              <a:t>v[7]=  </a:t>
            </a:r>
            <a:r>
              <a:rPr lang="en-GB" sz="1000" dirty="0" smtClean="0">
                <a:solidFill>
                  <a:srgbClr val="FF0000"/>
                </a:solidFill>
              </a:rPr>
              <a:t>88;</a:t>
            </a:r>
            <a:endParaRPr lang="en-GB" sz="1000" dirty="0">
              <a:solidFill>
                <a:srgbClr val="FF0000"/>
              </a:solidFill>
            </a:endParaRPr>
          </a:p>
          <a:p>
            <a:pPr marL="0" indent="0">
              <a:buNone/>
            </a:pPr>
            <a:r>
              <a:rPr lang="en-GB" sz="1000" dirty="0">
                <a:solidFill>
                  <a:srgbClr val="FF0000"/>
                </a:solidFill>
              </a:rPr>
              <a:t>v[8]=  </a:t>
            </a:r>
            <a:r>
              <a:rPr lang="en-GB" sz="1000" dirty="0" smtClean="0">
                <a:solidFill>
                  <a:srgbClr val="FF0000"/>
                </a:solidFill>
              </a:rPr>
              <a:t>99;</a:t>
            </a:r>
            <a:endParaRPr lang="en-GB" sz="1000" dirty="0">
              <a:solidFill>
                <a:srgbClr val="FF0000"/>
              </a:solidFill>
            </a:endParaRPr>
          </a:p>
          <a:p>
            <a:pPr marL="0" indent="0">
              <a:buNone/>
            </a:pPr>
            <a:r>
              <a:rPr lang="en-GB" sz="1000" dirty="0">
                <a:solidFill>
                  <a:srgbClr val="FF0000"/>
                </a:solidFill>
              </a:rPr>
              <a:t>v[9]=  </a:t>
            </a:r>
            <a:r>
              <a:rPr lang="en-GB" sz="1000" dirty="0" smtClean="0">
                <a:solidFill>
                  <a:srgbClr val="FF0000"/>
                </a:solidFill>
              </a:rPr>
              <a:t>110;</a:t>
            </a:r>
            <a:endParaRPr lang="en-GB" sz="1000" dirty="0">
              <a:solidFill>
                <a:srgbClr val="FF0000"/>
              </a:solidFill>
            </a:endParaRPr>
          </a:p>
          <a:p>
            <a:pPr marL="0" indent="0">
              <a:buNone/>
            </a:pPr>
            <a:r>
              <a:rPr lang="en-GB" sz="1000" dirty="0">
                <a:solidFill>
                  <a:srgbClr val="0000FF"/>
                </a:solidFill>
              </a:rPr>
              <a:t> } //array, at index</a:t>
            </a:r>
          </a:p>
          <a:p>
            <a:pPr marL="0" indent="0">
              <a:buNone/>
            </a:pPr>
            <a:endParaRPr lang="en-GB" sz="1000" dirty="0">
              <a:solidFill>
                <a:srgbClr val="0000FF"/>
              </a:solidFill>
            </a:endParaRPr>
          </a:p>
          <a:p>
            <a:pPr marL="0" indent="0">
              <a:buNone/>
            </a:pPr>
            <a:r>
              <a:rPr lang="en-GB" sz="1000" dirty="0">
                <a:solidFill>
                  <a:srgbClr val="0000FF"/>
                </a:solidFill>
              </a:rPr>
              <a:t>void display()</a:t>
            </a:r>
          </a:p>
          <a:p>
            <a:pPr marL="0" indent="0">
              <a:buNone/>
            </a:pPr>
            <a:r>
              <a:rPr lang="en-GB" sz="1000" dirty="0">
                <a:solidFill>
                  <a:srgbClr val="0000FF"/>
                </a:solidFill>
              </a:rPr>
              <a:t>{for(</a:t>
            </a:r>
            <a:r>
              <a:rPr lang="en-GB" sz="1000" dirty="0" err="1">
                <a:solidFill>
                  <a:srgbClr val="0000FF"/>
                </a:solidFill>
              </a:rPr>
              <a:t>int</a:t>
            </a:r>
            <a:r>
              <a:rPr lang="en-GB" sz="1000" dirty="0">
                <a:solidFill>
                  <a:srgbClr val="0000FF"/>
                </a:solidFill>
              </a:rPr>
              <a:t> j=0; j&lt;10; j++) //display items</a:t>
            </a:r>
          </a:p>
          <a:p>
            <a:pPr marL="0" indent="0">
              <a:buNone/>
            </a:pPr>
            <a:r>
              <a:rPr lang="en-GB" sz="1000" dirty="0" err="1">
                <a:solidFill>
                  <a:srgbClr val="0000FF"/>
                </a:solidFill>
              </a:rPr>
              <a:t>cout</a:t>
            </a:r>
            <a:r>
              <a:rPr lang="en-GB" sz="1000" dirty="0">
                <a:solidFill>
                  <a:srgbClr val="0000FF"/>
                </a:solidFill>
              </a:rPr>
              <a:t> &lt;&lt; v[j] &lt;&lt; " ";</a:t>
            </a:r>
          </a:p>
          <a:p>
            <a:pPr marL="0" indent="0">
              <a:buNone/>
            </a:pPr>
            <a:r>
              <a:rPr lang="en-GB" sz="1000" dirty="0" err="1">
                <a:solidFill>
                  <a:srgbClr val="0000FF"/>
                </a:solidFill>
              </a:rPr>
              <a:t>cout</a:t>
            </a:r>
            <a:r>
              <a:rPr lang="en-GB" sz="1000" dirty="0">
                <a:solidFill>
                  <a:srgbClr val="0000FF"/>
                </a:solidFill>
              </a:rPr>
              <a:t> &lt;&lt; </a:t>
            </a:r>
            <a:r>
              <a:rPr lang="en-GB" sz="1000" dirty="0" err="1">
                <a:solidFill>
                  <a:srgbClr val="0000FF"/>
                </a:solidFill>
              </a:rPr>
              <a:t>endl</a:t>
            </a:r>
            <a:r>
              <a:rPr lang="en-GB" sz="1000" dirty="0">
                <a:solidFill>
                  <a:srgbClr val="0000FF"/>
                </a:solidFill>
              </a:rPr>
              <a:t>;</a:t>
            </a:r>
          </a:p>
          <a:p>
            <a:pPr marL="0" indent="0">
              <a:buNone/>
            </a:pPr>
            <a:r>
              <a:rPr lang="en-GB" sz="1000" dirty="0">
                <a:solidFill>
                  <a:srgbClr val="0000FF"/>
                </a:solidFill>
              </a:rPr>
              <a:t>}</a:t>
            </a:r>
            <a:endParaRPr lang="en-GB" sz="1000" dirty="0" smtClean="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6" name="Rectangle 5"/>
          <p:cNvSpPr/>
          <p:nvPr/>
        </p:nvSpPr>
        <p:spPr>
          <a:xfrm>
            <a:off x="4572000" y="1052736"/>
            <a:ext cx="4572000" cy="5170646"/>
          </a:xfrm>
          <a:prstGeom prst="rect">
            <a:avLst/>
          </a:prstGeom>
        </p:spPr>
        <p:txBody>
          <a:bodyPr>
            <a:spAutoFit/>
          </a:bodyPr>
          <a:lstStyle/>
          <a:p>
            <a:r>
              <a:rPr lang="en-GB" sz="1000" dirty="0" err="1" smtClean="0">
                <a:solidFill>
                  <a:srgbClr val="FF0000"/>
                </a:solidFill>
              </a:rPr>
              <a:t>int</a:t>
            </a:r>
            <a:r>
              <a:rPr lang="en-GB" sz="1000" dirty="0" smtClean="0">
                <a:solidFill>
                  <a:srgbClr val="FF0000"/>
                </a:solidFill>
              </a:rPr>
              <a:t> find(</a:t>
            </a:r>
            <a:r>
              <a:rPr lang="en-GB" sz="1000" dirty="0" err="1" smtClean="0">
                <a:solidFill>
                  <a:srgbClr val="FF0000"/>
                </a:solidFill>
              </a:rPr>
              <a:t>int</a:t>
            </a:r>
            <a:r>
              <a:rPr lang="en-GB" sz="1000" dirty="0" smtClean="0">
                <a:solidFill>
                  <a:srgbClr val="FF0000"/>
                </a:solidFill>
              </a:rPr>
              <a:t> </a:t>
            </a:r>
            <a:r>
              <a:rPr lang="en-GB" sz="1000" dirty="0" err="1" smtClean="0">
                <a:solidFill>
                  <a:srgbClr val="FF0000"/>
                </a:solidFill>
              </a:rPr>
              <a:t>searchKey</a:t>
            </a:r>
            <a:r>
              <a:rPr lang="en-GB" sz="1000" dirty="0" smtClean="0">
                <a:solidFill>
                  <a:srgbClr val="FF0000"/>
                </a:solidFill>
              </a:rPr>
              <a:t>)</a:t>
            </a:r>
          </a:p>
          <a:p>
            <a:r>
              <a:rPr lang="en-GB" sz="1000" dirty="0" smtClean="0">
                <a:solidFill>
                  <a:srgbClr val="FF0000"/>
                </a:solidFill>
              </a:rPr>
              <a:t>{</a:t>
            </a:r>
          </a:p>
          <a:p>
            <a:r>
              <a:rPr lang="en-GB" sz="1000" dirty="0" err="1" smtClean="0">
                <a:solidFill>
                  <a:srgbClr val="FF0000"/>
                </a:solidFill>
              </a:rPr>
              <a:t>int</a:t>
            </a:r>
            <a:r>
              <a:rPr lang="en-GB" sz="1000" dirty="0" smtClean="0">
                <a:solidFill>
                  <a:srgbClr val="FF0000"/>
                </a:solidFill>
              </a:rPr>
              <a:t> </a:t>
            </a:r>
            <a:r>
              <a:rPr lang="en-GB" sz="1000" dirty="0" err="1" smtClean="0">
                <a:solidFill>
                  <a:srgbClr val="FF0000"/>
                </a:solidFill>
              </a:rPr>
              <a:t>lowerBound</a:t>
            </a:r>
            <a:r>
              <a:rPr lang="en-GB" sz="1000" dirty="0" smtClean="0">
                <a:solidFill>
                  <a:srgbClr val="FF0000"/>
                </a:solidFill>
              </a:rPr>
              <a:t> = 0;</a:t>
            </a:r>
          </a:p>
          <a:p>
            <a:r>
              <a:rPr lang="en-GB" sz="1000" dirty="0" err="1" smtClean="0">
                <a:solidFill>
                  <a:srgbClr val="FF0000"/>
                </a:solidFill>
              </a:rPr>
              <a:t>int</a:t>
            </a:r>
            <a:r>
              <a:rPr lang="en-GB" sz="1000" dirty="0" smtClean="0">
                <a:solidFill>
                  <a:srgbClr val="FF0000"/>
                </a:solidFill>
              </a:rPr>
              <a:t> </a:t>
            </a:r>
            <a:r>
              <a:rPr lang="en-GB" sz="1000" dirty="0" err="1" smtClean="0">
                <a:solidFill>
                  <a:srgbClr val="FF0000"/>
                </a:solidFill>
              </a:rPr>
              <a:t>upperBound</a:t>
            </a:r>
            <a:r>
              <a:rPr lang="en-GB" sz="1000" dirty="0" smtClean="0">
                <a:solidFill>
                  <a:srgbClr val="FF0000"/>
                </a:solidFill>
              </a:rPr>
              <a:t> = 9;</a:t>
            </a:r>
          </a:p>
          <a:p>
            <a:r>
              <a:rPr lang="en-GB" sz="1000" dirty="0" err="1" smtClean="0">
                <a:solidFill>
                  <a:srgbClr val="FF0000"/>
                </a:solidFill>
              </a:rPr>
              <a:t>int</a:t>
            </a:r>
            <a:r>
              <a:rPr lang="en-GB" sz="1000" dirty="0" smtClean="0">
                <a:solidFill>
                  <a:srgbClr val="FF0000"/>
                </a:solidFill>
              </a:rPr>
              <a:t> mid;</a:t>
            </a:r>
          </a:p>
          <a:p>
            <a:r>
              <a:rPr lang="en-GB" sz="1000" dirty="0" smtClean="0">
                <a:solidFill>
                  <a:srgbClr val="FF0000"/>
                </a:solidFill>
              </a:rPr>
              <a:t>while(true)</a:t>
            </a:r>
          </a:p>
          <a:p>
            <a:r>
              <a:rPr lang="en-GB" sz="1000" dirty="0" smtClean="0">
                <a:solidFill>
                  <a:srgbClr val="FF0000"/>
                </a:solidFill>
              </a:rPr>
              <a:t>{</a:t>
            </a:r>
          </a:p>
          <a:p>
            <a:r>
              <a:rPr lang="en-GB" sz="1000" dirty="0" smtClean="0">
                <a:solidFill>
                  <a:srgbClr val="FF0000"/>
                </a:solidFill>
              </a:rPr>
              <a:t>mid = (</a:t>
            </a:r>
            <a:r>
              <a:rPr lang="en-GB" sz="1000" dirty="0" err="1" smtClean="0">
                <a:solidFill>
                  <a:srgbClr val="FF0000"/>
                </a:solidFill>
              </a:rPr>
              <a:t>lowerBound</a:t>
            </a:r>
            <a:r>
              <a:rPr lang="en-GB" sz="1000" dirty="0" smtClean="0">
                <a:solidFill>
                  <a:srgbClr val="FF0000"/>
                </a:solidFill>
              </a:rPr>
              <a:t> + </a:t>
            </a:r>
            <a:r>
              <a:rPr lang="en-GB" sz="1000" dirty="0" err="1" smtClean="0">
                <a:solidFill>
                  <a:srgbClr val="FF0000"/>
                </a:solidFill>
              </a:rPr>
              <a:t>upperBound</a:t>
            </a:r>
            <a:r>
              <a:rPr lang="en-GB" sz="1000" dirty="0" smtClean="0">
                <a:solidFill>
                  <a:srgbClr val="FF0000"/>
                </a:solidFill>
              </a:rPr>
              <a:t> ) / 2;</a:t>
            </a:r>
          </a:p>
          <a:p>
            <a:r>
              <a:rPr lang="en-GB" sz="1000" dirty="0" smtClean="0">
                <a:solidFill>
                  <a:srgbClr val="FF0000"/>
                </a:solidFill>
              </a:rPr>
              <a:t>if(v[mid]==</a:t>
            </a:r>
            <a:r>
              <a:rPr lang="en-GB" sz="1000" dirty="0" err="1" smtClean="0">
                <a:solidFill>
                  <a:srgbClr val="FF0000"/>
                </a:solidFill>
              </a:rPr>
              <a:t>searchKey</a:t>
            </a:r>
            <a:r>
              <a:rPr lang="en-GB" sz="1000" dirty="0" smtClean="0">
                <a:solidFill>
                  <a:srgbClr val="FF0000"/>
                </a:solidFill>
              </a:rPr>
              <a:t>)</a:t>
            </a:r>
          </a:p>
          <a:p>
            <a:r>
              <a:rPr lang="en-GB" sz="1000" dirty="0" smtClean="0">
                <a:solidFill>
                  <a:srgbClr val="FF0000"/>
                </a:solidFill>
              </a:rPr>
              <a:t>return mid; //found it</a:t>
            </a:r>
          </a:p>
          <a:p>
            <a:r>
              <a:rPr lang="en-GB" sz="1000" dirty="0" smtClean="0">
                <a:solidFill>
                  <a:srgbClr val="FF0000"/>
                </a:solidFill>
              </a:rPr>
              <a:t>else if(</a:t>
            </a:r>
            <a:r>
              <a:rPr lang="en-GB" sz="1000" dirty="0" err="1" smtClean="0">
                <a:solidFill>
                  <a:srgbClr val="FF0000"/>
                </a:solidFill>
              </a:rPr>
              <a:t>lowerBound</a:t>
            </a:r>
            <a:r>
              <a:rPr lang="en-GB" sz="1000" dirty="0" smtClean="0">
                <a:solidFill>
                  <a:srgbClr val="FF0000"/>
                </a:solidFill>
              </a:rPr>
              <a:t> &gt; </a:t>
            </a:r>
            <a:r>
              <a:rPr lang="en-GB" sz="1000" dirty="0" err="1" smtClean="0">
                <a:solidFill>
                  <a:srgbClr val="FF0000"/>
                </a:solidFill>
              </a:rPr>
              <a:t>upperBound</a:t>
            </a:r>
            <a:r>
              <a:rPr lang="en-GB" sz="1000" dirty="0" smtClean="0">
                <a:solidFill>
                  <a:srgbClr val="FF0000"/>
                </a:solidFill>
              </a:rPr>
              <a:t>)</a:t>
            </a:r>
          </a:p>
          <a:p>
            <a:r>
              <a:rPr lang="en-GB" sz="1000" dirty="0" smtClean="0">
                <a:solidFill>
                  <a:srgbClr val="FF0000"/>
                </a:solidFill>
              </a:rPr>
              <a:t>return  0; //can’t find it</a:t>
            </a:r>
          </a:p>
          <a:p>
            <a:r>
              <a:rPr lang="en-GB" sz="1000" dirty="0" smtClean="0">
                <a:solidFill>
                  <a:srgbClr val="FF0000"/>
                </a:solidFill>
              </a:rPr>
              <a:t>else //divide range</a:t>
            </a:r>
          </a:p>
          <a:p>
            <a:r>
              <a:rPr lang="en-GB" sz="1000" dirty="0" smtClean="0">
                <a:solidFill>
                  <a:srgbClr val="FF0000"/>
                </a:solidFill>
              </a:rPr>
              <a:t>{</a:t>
            </a:r>
          </a:p>
          <a:p>
            <a:r>
              <a:rPr lang="en-GB" sz="1000" dirty="0" smtClean="0">
                <a:solidFill>
                  <a:srgbClr val="FF0000"/>
                </a:solidFill>
              </a:rPr>
              <a:t>if(v[mid] &lt; </a:t>
            </a:r>
            <a:r>
              <a:rPr lang="en-GB" sz="1000" dirty="0" err="1" smtClean="0">
                <a:solidFill>
                  <a:srgbClr val="FF0000"/>
                </a:solidFill>
              </a:rPr>
              <a:t>searchKey</a:t>
            </a:r>
            <a:r>
              <a:rPr lang="en-GB" sz="1000" dirty="0" smtClean="0">
                <a:solidFill>
                  <a:srgbClr val="FF0000"/>
                </a:solidFill>
              </a:rPr>
              <a:t>)</a:t>
            </a:r>
          </a:p>
          <a:p>
            <a:r>
              <a:rPr lang="en-GB" sz="1000" dirty="0" err="1" smtClean="0">
                <a:solidFill>
                  <a:srgbClr val="FF0000"/>
                </a:solidFill>
              </a:rPr>
              <a:t>lowerBound</a:t>
            </a:r>
            <a:r>
              <a:rPr lang="en-GB" sz="1000" dirty="0" smtClean="0">
                <a:solidFill>
                  <a:srgbClr val="FF0000"/>
                </a:solidFill>
              </a:rPr>
              <a:t> = mid+ 1; //it’s in upper half</a:t>
            </a:r>
          </a:p>
          <a:p>
            <a:r>
              <a:rPr lang="en-GB" sz="1000" dirty="0" smtClean="0">
                <a:solidFill>
                  <a:srgbClr val="FF0000"/>
                </a:solidFill>
              </a:rPr>
              <a:t>else</a:t>
            </a:r>
          </a:p>
          <a:p>
            <a:r>
              <a:rPr lang="en-GB" sz="1000" dirty="0" err="1" smtClean="0">
                <a:solidFill>
                  <a:srgbClr val="FF0000"/>
                </a:solidFill>
              </a:rPr>
              <a:t>upperBound</a:t>
            </a:r>
            <a:r>
              <a:rPr lang="en-GB" sz="1000" dirty="0" smtClean="0">
                <a:solidFill>
                  <a:srgbClr val="FF0000"/>
                </a:solidFill>
              </a:rPr>
              <a:t> = mid - 1; //it’s in lower half</a:t>
            </a:r>
          </a:p>
          <a:p>
            <a:r>
              <a:rPr lang="en-GB" sz="1000" dirty="0" smtClean="0">
                <a:solidFill>
                  <a:srgbClr val="FF0000"/>
                </a:solidFill>
              </a:rPr>
              <a:t>} }}};//end else , while, find, class</a:t>
            </a:r>
          </a:p>
          <a:p>
            <a:endParaRPr lang="en-GB" sz="1000" dirty="0" smtClean="0">
              <a:solidFill>
                <a:schemeClr val="tx2"/>
              </a:solidFill>
            </a:endParaRPr>
          </a:p>
          <a:p>
            <a:endParaRPr lang="en-GB" sz="1000" dirty="0" smtClean="0">
              <a:solidFill>
                <a:schemeClr val="tx2"/>
              </a:solidFill>
            </a:endParaRPr>
          </a:p>
          <a:p>
            <a:r>
              <a:rPr lang="en-GB" sz="1000" dirty="0" err="1" smtClean="0">
                <a:solidFill>
                  <a:srgbClr val="0000FF"/>
                </a:solidFill>
              </a:rPr>
              <a:t>int</a:t>
            </a:r>
            <a:r>
              <a:rPr lang="en-GB" sz="1000" dirty="0" smtClean="0">
                <a:solidFill>
                  <a:srgbClr val="0000FF"/>
                </a:solidFill>
              </a:rPr>
              <a:t> main()</a:t>
            </a:r>
          </a:p>
          <a:p>
            <a:r>
              <a:rPr lang="en-GB" sz="1000" dirty="0" smtClean="0">
                <a:solidFill>
                  <a:srgbClr val="0000FF"/>
                </a:solidFill>
              </a:rPr>
              <a:t>{</a:t>
            </a:r>
          </a:p>
          <a:p>
            <a:r>
              <a:rPr lang="en-GB" sz="1000" dirty="0" err="1" smtClean="0">
                <a:solidFill>
                  <a:srgbClr val="0000FF"/>
                </a:solidFill>
              </a:rPr>
              <a:t>myArray</a:t>
            </a:r>
            <a:r>
              <a:rPr lang="en-GB" sz="1000" dirty="0" smtClean="0">
                <a:solidFill>
                  <a:srgbClr val="0000FF"/>
                </a:solidFill>
              </a:rPr>
              <a:t> </a:t>
            </a:r>
            <a:r>
              <a:rPr lang="en-GB" sz="1000" dirty="0" err="1" smtClean="0">
                <a:solidFill>
                  <a:srgbClr val="0000FF"/>
                </a:solidFill>
              </a:rPr>
              <a:t>arr</a:t>
            </a:r>
            <a:r>
              <a:rPr lang="en-GB" sz="1000" dirty="0" smtClean="0">
                <a:solidFill>
                  <a:srgbClr val="0000FF"/>
                </a:solidFill>
              </a:rPr>
              <a:t>; //create an object</a:t>
            </a:r>
          </a:p>
          <a:p>
            <a:endParaRPr lang="en-GB" sz="1000" dirty="0" smtClean="0">
              <a:solidFill>
                <a:srgbClr val="0000FF"/>
              </a:solidFill>
            </a:endParaRPr>
          </a:p>
          <a:p>
            <a:r>
              <a:rPr lang="en-GB" sz="1000" dirty="0" err="1" smtClean="0">
                <a:solidFill>
                  <a:srgbClr val="0000FF"/>
                </a:solidFill>
              </a:rPr>
              <a:t>arr.insert</a:t>
            </a:r>
            <a:r>
              <a:rPr lang="en-GB" sz="1000" dirty="0" smtClean="0">
                <a:solidFill>
                  <a:srgbClr val="0000FF"/>
                </a:solidFill>
              </a:rPr>
              <a:t>(); </a:t>
            </a:r>
          </a:p>
          <a:p>
            <a:r>
              <a:rPr lang="en-GB" sz="1000" dirty="0" err="1" smtClean="0">
                <a:solidFill>
                  <a:srgbClr val="0000FF"/>
                </a:solidFill>
              </a:rPr>
              <a:t>arr.display</a:t>
            </a:r>
            <a:r>
              <a:rPr lang="en-GB" sz="1000" dirty="0" smtClean="0">
                <a:solidFill>
                  <a:srgbClr val="0000FF"/>
                </a:solidFill>
              </a:rPr>
              <a:t>();</a:t>
            </a:r>
          </a:p>
          <a:p>
            <a:r>
              <a:rPr lang="en-US" sz="1000" dirty="0">
                <a:solidFill>
                  <a:srgbClr val="FF0000"/>
                </a:solidFill>
              </a:rPr>
              <a:t>if( </a:t>
            </a:r>
            <a:r>
              <a:rPr lang="en-US" sz="1000" dirty="0" err="1" smtClean="0">
                <a:solidFill>
                  <a:srgbClr val="FF0000"/>
                </a:solidFill>
              </a:rPr>
              <a:t>arr.find</a:t>
            </a:r>
            <a:r>
              <a:rPr lang="en-US" sz="1000" dirty="0" smtClean="0">
                <a:solidFill>
                  <a:srgbClr val="FF0000"/>
                </a:solidFill>
              </a:rPr>
              <a:t>(55</a:t>
            </a:r>
            <a:r>
              <a:rPr lang="en-US" sz="1000" dirty="0">
                <a:solidFill>
                  <a:srgbClr val="FF0000"/>
                </a:solidFill>
              </a:rPr>
              <a:t>) != 10 )</a:t>
            </a:r>
          </a:p>
          <a:p>
            <a:r>
              <a:rPr lang="en-US" sz="1000" dirty="0" err="1">
                <a:solidFill>
                  <a:srgbClr val="FF0000"/>
                </a:solidFill>
              </a:rPr>
              <a:t>cout</a:t>
            </a:r>
            <a:r>
              <a:rPr lang="en-US" sz="1000" dirty="0">
                <a:solidFill>
                  <a:srgbClr val="FF0000"/>
                </a:solidFill>
              </a:rPr>
              <a:t> &lt;&lt; "Found "  &lt;&lt; </a:t>
            </a:r>
            <a:r>
              <a:rPr lang="en-US" sz="1000" dirty="0" err="1">
                <a:solidFill>
                  <a:srgbClr val="FF0000"/>
                </a:solidFill>
              </a:rPr>
              <a:t>endl</a:t>
            </a:r>
            <a:r>
              <a:rPr lang="en-US" sz="1000" dirty="0">
                <a:solidFill>
                  <a:srgbClr val="FF0000"/>
                </a:solidFill>
              </a:rPr>
              <a:t>;</a:t>
            </a:r>
          </a:p>
          <a:p>
            <a:r>
              <a:rPr lang="en-US" sz="1000" dirty="0">
                <a:solidFill>
                  <a:srgbClr val="FF0000"/>
                </a:solidFill>
              </a:rPr>
              <a:t>else</a:t>
            </a:r>
          </a:p>
          <a:p>
            <a:r>
              <a:rPr lang="en-US" sz="1000" dirty="0" err="1">
                <a:solidFill>
                  <a:srgbClr val="FF0000"/>
                </a:solidFill>
              </a:rPr>
              <a:t>cout</a:t>
            </a:r>
            <a:r>
              <a:rPr lang="en-US" sz="1000" dirty="0">
                <a:solidFill>
                  <a:srgbClr val="FF0000"/>
                </a:solidFill>
              </a:rPr>
              <a:t> &lt;&lt; "Cant find "  &lt;&lt; </a:t>
            </a:r>
            <a:r>
              <a:rPr lang="en-US" sz="1000" dirty="0" err="1">
                <a:solidFill>
                  <a:srgbClr val="FF0000"/>
                </a:solidFill>
              </a:rPr>
              <a:t>endl</a:t>
            </a:r>
            <a:r>
              <a:rPr lang="en-US" sz="1000" dirty="0" smtClean="0">
                <a:solidFill>
                  <a:srgbClr val="FF0000"/>
                </a:solidFill>
              </a:rPr>
              <a:t>;</a:t>
            </a:r>
          </a:p>
          <a:p>
            <a:r>
              <a:rPr lang="en-GB" sz="1000" dirty="0" smtClean="0">
                <a:solidFill>
                  <a:srgbClr val="0000FF"/>
                </a:solidFill>
              </a:rPr>
              <a:t>return 0;</a:t>
            </a:r>
          </a:p>
          <a:p>
            <a:r>
              <a:rPr lang="en-GB" sz="1000" dirty="0" smtClean="0">
                <a:solidFill>
                  <a:srgbClr val="0000FF"/>
                </a:solidFill>
              </a:rPr>
              <a:t>}</a:t>
            </a:r>
          </a:p>
        </p:txBody>
      </p:sp>
      <p:sp>
        <p:nvSpPr>
          <p:cNvPr id="5" name="TextBox 4"/>
          <p:cNvSpPr txBox="1"/>
          <p:nvPr/>
        </p:nvSpPr>
        <p:spPr>
          <a:xfrm>
            <a:off x="0" y="6488668"/>
            <a:ext cx="9144000"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Modify the program to work with employee names as input</a:t>
            </a:r>
            <a:endParaRPr lang="en-GB" dirty="0">
              <a:solidFill>
                <a:schemeClr val="bg1"/>
              </a:solidFill>
            </a:endParaRPr>
          </a:p>
        </p:txBody>
      </p:sp>
    </p:spTree>
    <p:extLst>
      <p:ext uri="{BB962C8B-B14F-4D97-AF65-F5344CB8AC3E}">
        <p14:creationId xmlns:p14="http://schemas.microsoft.com/office/powerpoint/2010/main" val="2539210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p:txBody>
          <a:bodyPr>
            <a:normAutofit/>
          </a:bodyPr>
          <a:lstStyle/>
          <a:p>
            <a:r>
              <a:rPr lang="en-GB" dirty="0" smtClean="0"/>
              <a:t>Insert algorithm for ordered arrays</a:t>
            </a:r>
            <a:endParaRPr lang="en-GB" dirty="0"/>
          </a:p>
        </p:txBody>
      </p:sp>
      <p:sp>
        <p:nvSpPr>
          <p:cNvPr id="3" name="Content Placeholder 2"/>
          <p:cNvSpPr>
            <a:spLocks noGrp="1"/>
          </p:cNvSpPr>
          <p:nvPr>
            <p:ph idx="1"/>
          </p:nvPr>
        </p:nvSpPr>
        <p:spPr>
          <a:xfrm>
            <a:off x="427856" y="1916832"/>
            <a:ext cx="8686800" cy="4525963"/>
          </a:xfrm>
        </p:spPr>
        <p:txBody>
          <a:bodyPr>
            <a:normAutofit fontScale="92500"/>
          </a:bodyPr>
          <a:lstStyle/>
          <a:p>
            <a:r>
              <a:rPr lang="en-US" sz="1800" dirty="0" smtClean="0"/>
              <a:t>To insert employee number </a:t>
            </a:r>
            <a:r>
              <a:rPr lang="en-US" sz="1800" b="1" dirty="0" smtClean="0">
                <a:solidFill>
                  <a:srgbClr val="FF0000"/>
                </a:solidFill>
              </a:rPr>
              <a:t>750 </a:t>
            </a:r>
            <a:r>
              <a:rPr lang="en-US" sz="1800" dirty="0" smtClean="0"/>
              <a:t>first perform a linier search to find out where 750 should go</a:t>
            </a:r>
          </a:p>
          <a:p>
            <a:endParaRPr lang="en-US" sz="1800" dirty="0" smtClean="0"/>
          </a:p>
          <a:p>
            <a:endParaRPr lang="en-US" sz="1800" dirty="0"/>
          </a:p>
          <a:p>
            <a:endParaRPr lang="en-US" sz="1800" dirty="0"/>
          </a:p>
          <a:p>
            <a:r>
              <a:rPr lang="en-US" sz="1800" dirty="0" smtClean="0"/>
              <a:t>Create room by shifting the other elements from the end one element at a time</a:t>
            </a:r>
          </a:p>
          <a:p>
            <a:endParaRPr lang="en-US" sz="1800" dirty="0" smtClean="0"/>
          </a:p>
          <a:p>
            <a:endParaRPr lang="en-US" sz="1800" dirty="0"/>
          </a:p>
          <a:p>
            <a:endParaRPr lang="en-US" sz="1800" dirty="0"/>
          </a:p>
          <a:p>
            <a:endParaRPr lang="en-US" sz="1800" dirty="0" smtClean="0"/>
          </a:p>
          <a:p>
            <a:endParaRPr lang="en-US" sz="1800" dirty="0" smtClean="0"/>
          </a:p>
          <a:p>
            <a:r>
              <a:rPr lang="en-US" sz="1800" dirty="0" smtClean="0"/>
              <a:t>Insert the employee</a:t>
            </a:r>
          </a:p>
          <a:p>
            <a:endParaRPr lang="en-US" sz="1800" dirty="0"/>
          </a:p>
        </p:txBody>
      </p:sp>
      <p:sp>
        <p:nvSpPr>
          <p:cNvPr id="2" name="Footer Placeholder 1"/>
          <p:cNvSpPr>
            <a:spLocks noGrp="1"/>
          </p:cNvSpPr>
          <p:nvPr>
            <p:ph type="ftr" sz="quarter" idx="11"/>
          </p:nvPr>
        </p:nvSpPr>
        <p:spPr/>
        <p:txBody>
          <a:bodyPr/>
          <a:lstStyle/>
          <a:p>
            <a:pPr algn="l"/>
            <a:r>
              <a:rPr lang="en-GB" smtClean="0"/>
              <a:t>ATT2060A</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214264"/>
            <a:ext cx="4890716" cy="70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755577" y="3861048"/>
            <a:ext cx="7776863" cy="1402865"/>
            <a:chOff x="755577" y="3861048"/>
            <a:chExt cx="7776863" cy="1402865"/>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7" y="3861048"/>
              <a:ext cx="4784296"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4581128"/>
              <a:ext cx="5040560" cy="682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Bent Arrow 5"/>
            <p:cNvSpPr/>
            <p:nvPr/>
          </p:nvSpPr>
          <p:spPr>
            <a:xfrm flipV="1">
              <a:off x="2558548" y="4503103"/>
              <a:ext cx="936103" cy="7200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8" name="Group 7"/>
          <p:cNvGrpSpPr/>
          <p:nvPr/>
        </p:nvGrpSpPr>
        <p:grpSpPr>
          <a:xfrm>
            <a:off x="753896" y="2528122"/>
            <a:ext cx="4754208" cy="864096"/>
            <a:chOff x="820076" y="2528122"/>
            <a:chExt cx="4754208" cy="864096"/>
          </a:xfrm>
        </p:grpSpPr>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076" y="2708920"/>
              <a:ext cx="4754208" cy="63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134124" y="2528122"/>
              <a:ext cx="648072" cy="864096"/>
            </a:xfrm>
            <a:prstGeom prst="rect">
              <a:avLst/>
            </a:prstGeom>
            <a:solidFill>
              <a:srgbClr val="FF00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650" y="5661248"/>
            <a:ext cx="5037789" cy="793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6914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hlinkClick r:id="rId3" action="ppaction://hlinkfile"/>
              </a:rPr>
              <a:t>The Complete program</a:t>
            </a:r>
            <a:endParaRPr lang="en-GB" dirty="0"/>
          </a:p>
        </p:txBody>
      </p:sp>
      <p:sp>
        <p:nvSpPr>
          <p:cNvPr id="3" name="Content Placeholder 2"/>
          <p:cNvSpPr>
            <a:spLocks noGrp="1"/>
          </p:cNvSpPr>
          <p:nvPr>
            <p:ph idx="1"/>
          </p:nvPr>
        </p:nvSpPr>
        <p:spPr>
          <a:xfrm>
            <a:off x="251520" y="1340768"/>
            <a:ext cx="4411216" cy="4525963"/>
          </a:xfrm>
        </p:spPr>
        <p:txBody>
          <a:bodyPr>
            <a:noAutofit/>
          </a:bodyPr>
          <a:lstStyle/>
          <a:p>
            <a:pPr marL="0" indent="0">
              <a:buNone/>
            </a:pPr>
            <a:r>
              <a:rPr lang="en-GB" sz="1200" dirty="0">
                <a:solidFill>
                  <a:srgbClr val="0000FF"/>
                </a:solidFill>
              </a:rPr>
              <a:t>class </a:t>
            </a:r>
            <a:r>
              <a:rPr lang="en-GB" sz="1200" dirty="0" err="1">
                <a:solidFill>
                  <a:srgbClr val="0000FF"/>
                </a:solidFill>
              </a:rPr>
              <a:t>myArray</a:t>
            </a:r>
            <a:endParaRPr lang="en-GB" sz="1200" dirty="0">
              <a:solidFill>
                <a:srgbClr val="0000FF"/>
              </a:solidFill>
            </a:endParaRPr>
          </a:p>
          <a:p>
            <a:pPr marL="0" indent="0">
              <a:buNone/>
            </a:pPr>
            <a:r>
              <a:rPr lang="en-GB" sz="1200" dirty="0">
                <a:solidFill>
                  <a:srgbClr val="0000FF"/>
                </a:solidFill>
              </a:rPr>
              <a:t>{</a:t>
            </a:r>
          </a:p>
          <a:p>
            <a:pPr marL="0" indent="0">
              <a:buNone/>
            </a:pPr>
            <a:r>
              <a:rPr lang="en-GB" sz="1200" dirty="0">
                <a:solidFill>
                  <a:srgbClr val="0000FF"/>
                </a:solidFill>
              </a:rPr>
              <a:t>private:</a:t>
            </a:r>
          </a:p>
          <a:p>
            <a:pPr marL="0" indent="0">
              <a:buNone/>
            </a:pPr>
            <a:r>
              <a:rPr lang="en-GB" sz="1200" dirty="0" err="1">
                <a:solidFill>
                  <a:srgbClr val="0000FF"/>
                </a:solidFill>
              </a:rPr>
              <a:t>int</a:t>
            </a:r>
            <a:r>
              <a:rPr lang="en-GB" sz="1200" dirty="0">
                <a:solidFill>
                  <a:srgbClr val="0000FF"/>
                </a:solidFill>
              </a:rPr>
              <a:t> v[100]; //array doubles</a:t>
            </a:r>
          </a:p>
          <a:p>
            <a:pPr marL="0" indent="0">
              <a:buNone/>
            </a:pPr>
            <a:r>
              <a:rPr lang="en-GB" sz="1200" dirty="0">
                <a:solidFill>
                  <a:srgbClr val="0000FF"/>
                </a:solidFill>
              </a:rPr>
              <a:t>public:</a:t>
            </a:r>
          </a:p>
          <a:p>
            <a:pPr marL="0" indent="0">
              <a:buNone/>
            </a:pPr>
            <a:r>
              <a:rPr lang="en-GB" sz="1200" dirty="0">
                <a:solidFill>
                  <a:srgbClr val="FF0000"/>
                </a:solidFill>
              </a:rPr>
              <a:t>void insert(</a:t>
            </a:r>
            <a:r>
              <a:rPr lang="en-GB" sz="1200" dirty="0" err="1">
                <a:solidFill>
                  <a:srgbClr val="FF0000"/>
                </a:solidFill>
              </a:rPr>
              <a:t>int</a:t>
            </a:r>
            <a:r>
              <a:rPr lang="en-GB" sz="1200" dirty="0">
                <a:solidFill>
                  <a:srgbClr val="FF0000"/>
                </a:solidFill>
              </a:rPr>
              <a:t> value) //receive element</a:t>
            </a:r>
          </a:p>
          <a:p>
            <a:pPr marL="0" indent="0">
              <a:buNone/>
            </a:pPr>
            <a:r>
              <a:rPr lang="en-GB" sz="1200" dirty="0">
                <a:solidFill>
                  <a:srgbClr val="FF0000"/>
                </a:solidFill>
              </a:rPr>
              <a:t>{</a:t>
            </a:r>
          </a:p>
          <a:p>
            <a:pPr marL="0" indent="0">
              <a:buNone/>
            </a:pPr>
            <a:r>
              <a:rPr lang="en-GB" sz="1200" dirty="0" err="1">
                <a:solidFill>
                  <a:srgbClr val="FF0000"/>
                </a:solidFill>
              </a:rPr>
              <a:t>int</a:t>
            </a:r>
            <a:r>
              <a:rPr lang="en-GB" sz="1200" dirty="0">
                <a:solidFill>
                  <a:srgbClr val="FF0000"/>
                </a:solidFill>
              </a:rPr>
              <a:t> j;</a:t>
            </a:r>
          </a:p>
          <a:p>
            <a:pPr marL="0" indent="0">
              <a:buNone/>
            </a:pPr>
            <a:r>
              <a:rPr lang="en-GB" sz="1200" dirty="0">
                <a:solidFill>
                  <a:srgbClr val="FF0000"/>
                </a:solidFill>
              </a:rPr>
              <a:t>for(j=0; j&lt;10; j++) //find where it goes</a:t>
            </a:r>
          </a:p>
          <a:p>
            <a:pPr marL="0" indent="0">
              <a:buNone/>
            </a:pPr>
            <a:r>
              <a:rPr lang="en-GB" sz="1200" dirty="0">
                <a:solidFill>
                  <a:srgbClr val="FF0000"/>
                </a:solidFill>
              </a:rPr>
              <a:t>if(v[j] &gt; value) 	    //(linear search)</a:t>
            </a:r>
          </a:p>
          <a:p>
            <a:pPr marL="0" indent="0">
              <a:buNone/>
            </a:pPr>
            <a:r>
              <a:rPr lang="en-GB" sz="1200" dirty="0">
                <a:solidFill>
                  <a:srgbClr val="FF0000"/>
                </a:solidFill>
              </a:rPr>
              <a:t>break;</a:t>
            </a:r>
          </a:p>
          <a:p>
            <a:pPr marL="0" indent="0">
              <a:buNone/>
            </a:pPr>
            <a:r>
              <a:rPr lang="en-GB" sz="1200" dirty="0">
                <a:solidFill>
                  <a:srgbClr val="FF0000"/>
                </a:solidFill>
              </a:rPr>
              <a:t>for(</a:t>
            </a:r>
            <a:r>
              <a:rPr lang="en-GB" sz="1200" dirty="0" err="1">
                <a:solidFill>
                  <a:srgbClr val="FF0000"/>
                </a:solidFill>
              </a:rPr>
              <a:t>int</a:t>
            </a:r>
            <a:r>
              <a:rPr lang="en-GB" sz="1200" dirty="0">
                <a:solidFill>
                  <a:srgbClr val="FF0000"/>
                </a:solidFill>
              </a:rPr>
              <a:t> k=10; k&gt;j; k--) //move elements up</a:t>
            </a:r>
          </a:p>
          <a:p>
            <a:pPr marL="0" indent="0">
              <a:buNone/>
            </a:pPr>
            <a:r>
              <a:rPr lang="en-GB" sz="1200" dirty="0">
                <a:solidFill>
                  <a:srgbClr val="FF0000"/>
                </a:solidFill>
              </a:rPr>
              <a:t>v[k] = v[k-1];</a:t>
            </a:r>
          </a:p>
          <a:p>
            <a:pPr marL="0" indent="0">
              <a:buNone/>
            </a:pPr>
            <a:r>
              <a:rPr lang="en-GB" sz="1200" dirty="0">
                <a:solidFill>
                  <a:srgbClr val="FF0000"/>
                </a:solidFill>
              </a:rPr>
              <a:t>v[j] = value; //insert it</a:t>
            </a:r>
          </a:p>
          <a:p>
            <a:pPr marL="0" indent="0">
              <a:buNone/>
            </a:pPr>
            <a:r>
              <a:rPr lang="en-GB" sz="1200" dirty="0">
                <a:solidFill>
                  <a:srgbClr val="FF0000"/>
                </a:solidFill>
              </a:rPr>
              <a:t>} //end insert()</a:t>
            </a:r>
          </a:p>
          <a:p>
            <a:pPr marL="0" indent="0">
              <a:buNone/>
            </a:pPr>
            <a:endParaRPr lang="en-GB" sz="1200" dirty="0">
              <a:solidFill>
                <a:srgbClr val="0000FF"/>
              </a:solidFill>
            </a:endParaRPr>
          </a:p>
          <a:p>
            <a:pPr marL="0" indent="0">
              <a:buNone/>
            </a:pPr>
            <a:r>
              <a:rPr lang="en-GB" sz="1200" dirty="0">
                <a:solidFill>
                  <a:srgbClr val="0000FF"/>
                </a:solidFill>
              </a:rPr>
              <a:t>void display()</a:t>
            </a:r>
          </a:p>
          <a:p>
            <a:pPr marL="0" indent="0">
              <a:buNone/>
            </a:pPr>
            <a:r>
              <a:rPr lang="en-GB" sz="1200" dirty="0">
                <a:solidFill>
                  <a:srgbClr val="0000FF"/>
                </a:solidFill>
              </a:rPr>
              <a:t>{for(</a:t>
            </a:r>
            <a:r>
              <a:rPr lang="en-GB" sz="1200" dirty="0" err="1">
                <a:solidFill>
                  <a:srgbClr val="0000FF"/>
                </a:solidFill>
              </a:rPr>
              <a:t>int</a:t>
            </a:r>
            <a:r>
              <a:rPr lang="en-GB" sz="1200" dirty="0">
                <a:solidFill>
                  <a:srgbClr val="0000FF"/>
                </a:solidFill>
              </a:rPr>
              <a:t> j=0; j&lt;10; j++) //display items</a:t>
            </a:r>
          </a:p>
          <a:p>
            <a:pPr marL="0" indent="0">
              <a:buNone/>
            </a:pPr>
            <a:r>
              <a:rPr lang="en-GB" sz="1200" dirty="0" err="1">
                <a:solidFill>
                  <a:srgbClr val="0000FF"/>
                </a:solidFill>
              </a:rPr>
              <a:t>cout</a:t>
            </a:r>
            <a:r>
              <a:rPr lang="en-GB" sz="1200" dirty="0">
                <a:solidFill>
                  <a:srgbClr val="0000FF"/>
                </a:solidFill>
              </a:rPr>
              <a:t> &lt;&lt; v[j] &lt;&lt; " ";</a:t>
            </a:r>
          </a:p>
          <a:p>
            <a:pPr marL="0" indent="0">
              <a:buNone/>
            </a:pPr>
            <a:r>
              <a:rPr lang="en-GB" sz="1200" dirty="0" err="1">
                <a:solidFill>
                  <a:srgbClr val="0000FF"/>
                </a:solidFill>
              </a:rPr>
              <a:t>cout</a:t>
            </a:r>
            <a:r>
              <a:rPr lang="en-GB" sz="1200" dirty="0">
                <a:solidFill>
                  <a:srgbClr val="0000FF"/>
                </a:solidFill>
              </a:rPr>
              <a:t> &lt;&lt; </a:t>
            </a:r>
            <a:r>
              <a:rPr lang="en-GB" sz="1200" dirty="0" err="1">
                <a:solidFill>
                  <a:srgbClr val="0000FF"/>
                </a:solidFill>
              </a:rPr>
              <a:t>endl</a:t>
            </a:r>
            <a:r>
              <a:rPr lang="en-GB" sz="1200" dirty="0">
                <a:solidFill>
                  <a:srgbClr val="0000FF"/>
                </a:solidFill>
              </a:rPr>
              <a:t>;</a:t>
            </a:r>
          </a:p>
          <a:p>
            <a:pPr marL="0" indent="0">
              <a:buNone/>
            </a:pPr>
            <a:r>
              <a:rPr lang="en-GB" sz="1200" dirty="0">
                <a:solidFill>
                  <a:srgbClr val="0000FF"/>
                </a:solidFill>
              </a:rPr>
              <a:t>}</a:t>
            </a:r>
          </a:p>
          <a:p>
            <a:pPr marL="0" indent="0">
              <a:buNone/>
            </a:pPr>
            <a:r>
              <a:rPr lang="en-GB" sz="1200" dirty="0">
                <a:solidFill>
                  <a:srgbClr val="0000FF"/>
                </a:solidFill>
              </a:rPr>
              <a:t>};</a:t>
            </a:r>
          </a:p>
          <a:p>
            <a:pPr marL="0" indent="0">
              <a:buNone/>
            </a:pPr>
            <a:endParaRPr lang="en-GB" sz="1200" dirty="0" smtClean="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6" name="Rectangle 5"/>
          <p:cNvSpPr/>
          <p:nvPr/>
        </p:nvSpPr>
        <p:spPr>
          <a:xfrm>
            <a:off x="4572000" y="1052736"/>
            <a:ext cx="4572000" cy="3970318"/>
          </a:xfrm>
          <a:prstGeom prst="rect">
            <a:avLst/>
          </a:prstGeom>
        </p:spPr>
        <p:txBody>
          <a:bodyPr>
            <a:spAutoFit/>
          </a:bodyPr>
          <a:lstStyle/>
          <a:p>
            <a:endParaRPr lang="en-GB" sz="1200" dirty="0" smtClean="0">
              <a:solidFill>
                <a:schemeClr val="tx2"/>
              </a:solidFill>
            </a:endParaRPr>
          </a:p>
          <a:p>
            <a:endParaRPr lang="en-GB" sz="1200" dirty="0" smtClean="0">
              <a:solidFill>
                <a:schemeClr val="tx2"/>
              </a:solidFill>
            </a:endParaRPr>
          </a:p>
          <a:p>
            <a:r>
              <a:rPr lang="en-GB" sz="1200" dirty="0" err="1">
                <a:solidFill>
                  <a:srgbClr val="0000FF"/>
                </a:solidFill>
              </a:rPr>
              <a:t>int</a:t>
            </a:r>
            <a:r>
              <a:rPr lang="en-GB" sz="1200" dirty="0">
                <a:solidFill>
                  <a:srgbClr val="0000FF"/>
                </a:solidFill>
              </a:rPr>
              <a:t> main()</a:t>
            </a:r>
          </a:p>
          <a:p>
            <a:r>
              <a:rPr lang="en-GB" sz="1200" dirty="0">
                <a:solidFill>
                  <a:srgbClr val="0000FF"/>
                </a:solidFill>
              </a:rPr>
              <a:t>{</a:t>
            </a:r>
          </a:p>
          <a:p>
            <a:r>
              <a:rPr lang="en-GB" sz="1200" dirty="0" err="1">
                <a:solidFill>
                  <a:srgbClr val="0000FF"/>
                </a:solidFill>
              </a:rPr>
              <a:t>myArray</a:t>
            </a:r>
            <a:r>
              <a:rPr lang="en-GB" sz="1200" dirty="0">
                <a:solidFill>
                  <a:srgbClr val="0000FF"/>
                </a:solidFill>
              </a:rPr>
              <a:t> </a:t>
            </a:r>
            <a:r>
              <a:rPr lang="en-GB" sz="1200" dirty="0" err="1">
                <a:solidFill>
                  <a:srgbClr val="0000FF"/>
                </a:solidFill>
              </a:rPr>
              <a:t>arr</a:t>
            </a:r>
            <a:r>
              <a:rPr lang="en-GB" sz="1200" dirty="0">
                <a:solidFill>
                  <a:srgbClr val="0000FF"/>
                </a:solidFill>
              </a:rPr>
              <a:t>; //create an object</a:t>
            </a:r>
          </a:p>
          <a:p>
            <a:endParaRPr lang="en-GB" sz="1200" dirty="0">
              <a:solidFill>
                <a:srgbClr val="0000FF"/>
              </a:solidFill>
            </a:endParaRPr>
          </a:p>
          <a:p>
            <a:r>
              <a:rPr lang="en-GB" sz="1200" dirty="0" err="1">
                <a:solidFill>
                  <a:srgbClr val="FF0000"/>
                </a:solidFill>
              </a:rPr>
              <a:t>arr.insert</a:t>
            </a:r>
            <a:r>
              <a:rPr lang="en-GB" sz="1200" dirty="0">
                <a:solidFill>
                  <a:srgbClr val="FF0000"/>
                </a:solidFill>
              </a:rPr>
              <a:t>(77); //insert 10 items</a:t>
            </a:r>
          </a:p>
          <a:p>
            <a:r>
              <a:rPr lang="en-GB" sz="1200" dirty="0" err="1">
                <a:solidFill>
                  <a:srgbClr val="FF0000"/>
                </a:solidFill>
              </a:rPr>
              <a:t>arr.insert</a:t>
            </a:r>
            <a:r>
              <a:rPr lang="en-GB" sz="1200" dirty="0">
                <a:solidFill>
                  <a:srgbClr val="FF0000"/>
                </a:solidFill>
              </a:rPr>
              <a:t>(99);</a:t>
            </a:r>
          </a:p>
          <a:p>
            <a:r>
              <a:rPr lang="en-GB" sz="1200" dirty="0" err="1">
                <a:solidFill>
                  <a:srgbClr val="FF0000"/>
                </a:solidFill>
              </a:rPr>
              <a:t>arr.insert</a:t>
            </a:r>
            <a:r>
              <a:rPr lang="en-GB" sz="1200" dirty="0">
                <a:solidFill>
                  <a:srgbClr val="FF0000"/>
                </a:solidFill>
              </a:rPr>
              <a:t>(44);</a:t>
            </a:r>
          </a:p>
          <a:p>
            <a:r>
              <a:rPr lang="en-GB" sz="1200" dirty="0" err="1">
                <a:solidFill>
                  <a:srgbClr val="FF0000"/>
                </a:solidFill>
              </a:rPr>
              <a:t>arr.insert</a:t>
            </a:r>
            <a:r>
              <a:rPr lang="en-GB" sz="1200" dirty="0">
                <a:solidFill>
                  <a:srgbClr val="FF0000"/>
                </a:solidFill>
              </a:rPr>
              <a:t>(55);</a:t>
            </a:r>
          </a:p>
          <a:p>
            <a:r>
              <a:rPr lang="en-GB" sz="1200" dirty="0" err="1">
                <a:solidFill>
                  <a:srgbClr val="FF0000"/>
                </a:solidFill>
              </a:rPr>
              <a:t>arr.insert</a:t>
            </a:r>
            <a:r>
              <a:rPr lang="en-GB" sz="1200" dirty="0">
                <a:solidFill>
                  <a:srgbClr val="FF0000"/>
                </a:solidFill>
              </a:rPr>
              <a:t>(22);</a:t>
            </a:r>
          </a:p>
          <a:p>
            <a:r>
              <a:rPr lang="en-GB" sz="1200" dirty="0" err="1">
                <a:solidFill>
                  <a:srgbClr val="FF0000"/>
                </a:solidFill>
              </a:rPr>
              <a:t>arr.insert</a:t>
            </a:r>
            <a:r>
              <a:rPr lang="en-GB" sz="1200" dirty="0">
                <a:solidFill>
                  <a:srgbClr val="FF0000"/>
                </a:solidFill>
              </a:rPr>
              <a:t>(88);</a:t>
            </a:r>
          </a:p>
          <a:p>
            <a:r>
              <a:rPr lang="en-GB" sz="1200" dirty="0" err="1">
                <a:solidFill>
                  <a:srgbClr val="FF0000"/>
                </a:solidFill>
              </a:rPr>
              <a:t>arr.insert</a:t>
            </a:r>
            <a:r>
              <a:rPr lang="en-GB" sz="1200" dirty="0">
                <a:solidFill>
                  <a:srgbClr val="FF0000"/>
                </a:solidFill>
              </a:rPr>
              <a:t>(11);</a:t>
            </a:r>
          </a:p>
          <a:p>
            <a:r>
              <a:rPr lang="en-GB" sz="1200" dirty="0" err="1">
                <a:solidFill>
                  <a:srgbClr val="FF0000"/>
                </a:solidFill>
              </a:rPr>
              <a:t>arr.insert</a:t>
            </a:r>
            <a:r>
              <a:rPr lang="en-GB" sz="1200" dirty="0">
                <a:solidFill>
                  <a:srgbClr val="FF0000"/>
                </a:solidFill>
              </a:rPr>
              <a:t>(00);</a:t>
            </a:r>
          </a:p>
          <a:p>
            <a:r>
              <a:rPr lang="en-GB" sz="1200" dirty="0" err="1">
                <a:solidFill>
                  <a:srgbClr val="FF0000"/>
                </a:solidFill>
              </a:rPr>
              <a:t>arr.insert</a:t>
            </a:r>
            <a:r>
              <a:rPr lang="en-GB" sz="1200" dirty="0">
                <a:solidFill>
                  <a:srgbClr val="FF0000"/>
                </a:solidFill>
              </a:rPr>
              <a:t>(66);</a:t>
            </a:r>
          </a:p>
          <a:p>
            <a:r>
              <a:rPr lang="en-GB" sz="1200" dirty="0" err="1">
                <a:solidFill>
                  <a:srgbClr val="FF0000"/>
                </a:solidFill>
              </a:rPr>
              <a:t>arr.insert</a:t>
            </a:r>
            <a:r>
              <a:rPr lang="en-GB" sz="1200" dirty="0">
                <a:solidFill>
                  <a:srgbClr val="FF0000"/>
                </a:solidFill>
              </a:rPr>
              <a:t>(33);</a:t>
            </a:r>
          </a:p>
          <a:p>
            <a:endParaRPr lang="en-GB" sz="1200" dirty="0">
              <a:solidFill>
                <a:srgbClr val="0000FF"/>
              </a:solidFill>
            </a:endParaRPr>
          </a:p>
          <a:p>
            <a:r>
              <a:rPr lang="en-GB" sz="1200" dirty="0" err="1">
                <a:solidFill>
                  <a:srgbClr val="0000FF"/>
                </a:solidFill>
              </a:rPr>
              <a:t>arr.display</a:t>
            </a:r>
            <a:r>
              <a:rPr lang="en-GB" sz="1200" dirty="0">
                <a:solidFill>
                  <a:srgbClr val="0000FF"/>
                </a:solidFill>
              </a:rPr>
              <a:t>();</a:t>
            </a:r>
          </a:p>
          <a:p>
            <a:endParaRPr lang="en-GB" sz="1200" dirty="0">
              <a:solidFill>
                <a:srgbClr val="0000FF"/>
              </a:solidFill>
            </a:endParaRPr>
          </a:p>
          <a:p>
            <a:r>
              <a:rPr lang="en-GB" sz="1200" dirty="0">
                <a:solidFill>
                  <a:srgbClr val="0000FF"/>
                </a:solidFill>
              </a:rPr>
              <a:t>return 0;</a:t>
            </a:r>
          </a:p>
          <a:p>
            <a:r>
              <a:rPr lang="en-GB" sz="1200" dirty="0">
                <a:solidFill>
                  <a:srgbClr val="0000FF"/>
                </a:solidFill>
              </a:rPr>
              <a:t>}</a:t>
            </a:r>
          </a:p>
        </p:txBody>
      </p:sp>
      <p:sp>
        <p:nvSpPr>
          <p:cNvPr id="5" name="TextBox 4"/>
          <p:cNvSpPr txBox="1"/>
          <p:nvPr/>
        </p:nvSpPr>
        <p:spPr>
          <a:xfrm>
            <a:off x="-11428" y="6239053"/>
            <a:ext cx="9144000" cy="646331"/>
          </a:xfrm>
          <a:prstGeom prst="rect">
            <a:avLst/>
          </a:prstGeom>
          <a:solidFill>
            <a:schemeClr val="bg2">
              <a:lumMod val="25000"/>
            </a:schemeClr>
          </a:solidFill>
        </p:spPr>
        <p:txBody>
          <a:bodyPr wrap="square" rtlCol="0">
            <a:spAutoFit/>
          </a:bodyPr>
          <a:lstStyle/>
          <a:p>
            <a:r>
              <a:rPr lang="en-GB" dirty="0" smtClean="0">
                <a:solidFill>
                  <a:schemeClr val="bg1"/>
                </a:solidFill>
              </a:rPr>
              <a:t>Exercise: Modify the program to accept input from the user. Use a loop</a:t>
            </a:r>
          </a:p>
          <a:p>
            <a:r>
              <a:rPr lang="en-GB" dirty="0" smtClean="0">
                <a:solidFill>
                  <a:schemeClr val="bg1"/>
                </a:solidFill>
              </a:rPr>
              <a:t>Add a delete method for ordered arrays.</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algorithm for ordered array</a:t>
            </a:r>
            <a:endParaRPr lang="en-GB" dirty="0"/>
          </a:p>
        </p:txBody>
      </p:sp>
      <p:sp>
        <p:nvSpPr>
          <p:cNvPr id="3" name="Content Placeholder 2"/>
          <p:cNvSpPr>
            <a:spLocks noGrp="1"/>
          </p:cNvSpPr>
          <p:nvPr>
            <p:ph idx="1"/>
          </p:nvPr>
        </p:nvSpPr>
        <p:spPr>
          <a:xfrm>
            <a:off x="304800" y="1554162"/>
            <a:ext cx="3835152" cy="4525963"/>
          </a:xfrm>
        </p:spPr>
        <p:txBody>
          <a:bodyPr>
            <a:normAutofit/>
          </a:bodyPr>
          <a:lstStyle/>
          <a:p>
            <a:r>
              <a:rPr lang="en-GB" sz="1600" dirty="0" smtClean="0"/>
              <a:t>Deleting an element in an ordered array calls for:</a:t>
            </a:r>
          </a:p>
          <a:p>
            <a:pPr marL="800100" lvl="1" indent="-342900">
              <a:buFont typeface="+mj-lt"/>
              <a:buAutoNum type="arabicPeriod"/>
            </a:pPr>
            <a:r>
              <a:rPr lang="en-GB" sz="1600" dirty="0" smtClean="0">
                <a:solidFill>
                  <a:srgbClr val="0000FF"/>
                </a:solidFill>
              </a:rPr>
              <a:t>Performing a binary search to find it</a:t>
            </a:r>
          </a:p>
          <a:p>
            <a:pPr marL="800100" lvl="1" indent="-342900">
              <a:buFont typeface="+mj-lt"/>
              <a:buAutoNum type="arabicPeriod"/>
            </a:pPr>
            <a:r>
              <a:rPr lang="en-GB" sz="1600" dirty="0" smtClean="0">
                <a:solidFill>
                  <a:srgbClr val="FF0000"/>
                </a:solidFill>
              </a:rPr>
              <a:t>Pushing every element after it forward to overwrite it.</a:t>
            </a:r>
            <a:endParaRPr lang="en-GB" sz="1600" dirty="0">
              <a:solidFill>
                <a:srgbClr val="FF0000"/>
              </a:solidFill>
            </a:endParaRP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5" name="Rectangle 4"/>
          <p:cNvSpPr/>
          <p:nvPr/>
        </p:nvSpPr>
        <p:spPr>
          <a:xfrm>
            <a:off x="4067944" y="1556792"/>
            <a:ext cx="5076056" cy="3046988"/>
          </a:xfrm>
          <a:prstGeom prst="rect">
            <a:avLst/>
          </a:prstGeom>
        </p:spPr>
        <p:txBody>
          <a:bodyPr wrap="square">
            <a:spAutoFit/>
          </a:bodyPr>
          <a:lstStyle/>
          <a:p>
            <a:r>
              <a:rPr lang="en-GB" sz="1600" dirty="0" err="1" smtClean="0"/>
              <a:t>bool</a:t>
            </a:r>
            <a:r>
              <a:rPr lang="en-GB" sz="1600" dirty="0" smtClean="0"/>
              <a:t> remove(</a:t>
            </a:r>
            <a:r>
              <a:rPr lang="en-GB" sz="1600" dirty="0" err="1" smtClean="0"/>
              <a:t>int</a:t>
            </a:r>
            <a:r>
              <a:rPr lang="en-GB" sz="1600" dirty="0" smtClean="0"/>
              <a:t> value)</a:t>
            </a:r>
          </a:p>
          <a:p>
            <a:r>
              <a:rPr lang="en-GB" sz="1600" dirty="0" smtClean="0"/>
              <a:t>{</a:t>
            </a:r>
          </a:p>
          <a:p>
            <a:r>
              <a:rPr lang="en-GB" sz="1600" dirty="0" err="1" smtClean="0">
                <a:solidFill>
                  <a:srgbClr val="0000FF"/>
                </a:solidFill>
              </a:rPr>
              <a:t>int</a:t>
            </a:r>
            <a:r>
              <a:rPr lang="en-GB" sz="1600" dirty="0" smtClean="0">
                <a:solidFill>
                  <a:srgbClr val="0000FF"/>
                </a:solidFill>
              </a:rPr>
              <a:t> j = find(value); //recall find returns index</a:t>
            </a:r>
          </a:p>
          <a:p>
            <a:r>
              <a:rPr lang="en-GB" sz="1600" dirty="0" smtClean="0">
                <a:solidFill>
                  <a:srgbClr val="0000FF"/>
                </a:solidFill>
              </a:rPr>
              <a:t>if(j==10) //can’t find it</a:t>
            </a:r>
          </a:p>
          <a:p>
            <a:r>
              <a:rPr lang="en-GB" sz="1600" dirty="0" smtClean="0">
                <a:solidFill>
                  <a:srgbClr val="0000FF"/>
                </a:solidFill>
              </a:rPr>
              <a:t>return false;</a:t>
            </a:r>
          </a:p>
          <a:p>
            <a:r>
              <a:rPr lang="en-GB" sz="1600" dirty="0" smtClean="0">
                <a:solidFill>
                  <a:srgbClr val="0000FF"/>
                </a:solidFill>
              </a:rPr>
              <a:t>else //found it</a:t>
            </a:r>
          </a:p>
          <a:p>
            <a:r>
              <a:rPr lang="en-GB" sz="1600" dirty="0" smtClean="0">
                <a:solidFill>
                  <a:srgbClr val="0000FF"/>
                </a:solidFill>
              </a:rPr>
              <a:t>{</a:t>
            </a:r>
          </a:p>
          <a:p>
            <a:r>
              <a:rPr lang="en-GB" sz="1600" dirty="0" smtClean="0">
                <a:solidFill>
                  <a:srgbClr val="FF0000"/>
                </a:solidFill>
              </a:rPr>
              <a:t>for(</a:t>
            </a:r>
            <a:r>
              <a:rPr lang="en-GB" sz="1600" dirty="0" err="1" smtClean="0">
                <a:solidFill>
                  <a:srgbClr val="FF0000"/>
                </a:solidFill>
              </a:rPr>
              <a:t>int</a:t>
            </a:r>
            <a:r>
              <a:rPr lang="en-GB" sz="1600" dirty="0" smtClean="0">
                <a:solidFill>
                  <a:srgbClr val="FF0000"/>
                </a:solidFill>
              </a:rPr>
              <a:t> k=j; k&lt;10; k++) //move bigger ones down</a:t>
            </a:r>
          </a:p>
          <a:p>
            <a:r>
              <a:rPr lang="en-GB" sz="1600" dirty="0" smtClean="0">
                <a:solidFill>
                  <a:srgbClr val="FF0000"/>
                </a:solidFill>
              </a:rPr>
              <a:t>v[k] = v[k+1];</a:t>
            </a:r>
          </a:p>
          <a:p>
            <a:r>
              <a:rPr lang="en-GB" sz="1600" dirty="0" smtClean="0"/>
              <a:t>return true;</a:t>
            </a:r>
          </a:p>
          <a:p>
            <a:r>
              <a:rPr lang="en-GB" sz="1600" dirty="0" smtClean="0"/>
              <a:t>}</a:t>
            </a:r>
          </a:p>
          <a:p>
            <a:r>
              <a:rPr lang="en-GB" sz="1600" dirty="0" smtClean="0"/>
              <a:t>} //end remove()</a:t>
            </a:r>
            <a:endParaRPr lang="en-GB" sz="1600" dirty="0"/>
          </a:p>
        </p:txBody>
      </p:sp>
      <p:sp>
        <p:nvSpPr>
          <p:cNvPr id="6" name="TextBox 5"/>
          <p:cNvSpPr txBox="1"/>
          <p:nvPr/>
        </p:nvSpPr>
        <p:spPr>
          <a:xfrm>
            <a:off x="0" y="6488668"/>
            <a:ext cx="9144000"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Write the complete  program</a:t>
            </a:r>
            <a:endParaRPr lang="en-GB"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The Advantages of Using Ordered Arrays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Advantages:</a:t>
            </a:r>
          </a:p>
          <a:p>
            <a:pPr lvl="1"/>
            <a:r>
              <a:rPr lang="en-GB" dirty="0" smtClean="0">
                <a:solidFill>
                  <a:srgbClr val="0000FF"/>
                </a:solidFill>
              </a:rPr>
              <a:t>Searching is fast</a:t>
            </a:r>
          </a:p>
          <a:p>
            <a:pPr lvl="1"/>
            <a:endParaRPr lang="en-GB" dirty="0" smtClean="0"/>
          </a:p>
          <a:p>
            <a:r>
              <a:rPr lang="en-GB" dirty="0" smtClean="0"/>
              <a:t>Disadvantages:</a:t>
            </a:r>
          </a:p>
          <a:p>
            <a:pPr lvl="1"/>
            <a:r>
              <a:rPr lang="en-GB" dirty="0" smtClean="0">
                <a:solidFill>
                  <a:srgbClr val="0000FF"/>
                </a:solidFill>
              </a:rPr>
              <a:t>Insertion is slow </a:t>
            </a:r>
            <a:r>
              <a:rPr lang="en-GB" dirty="0" smtClean="0"/>
              <a:t>as we have to find the correct position</a:t>
            </a:r>
          </a:p>
          <a:p>
            <a:pPr lvl="1"/>
            <a:r>
              <a:rPr lang="en-GB" dirty="0" smtClean="0">
                <a:solidFill>
                  <a:srgbClr val="0000FF"/>
                </a:solidFill>
              </a:rPr>
              <a:t>Deleting is slow </a:t>
            </a:r>
            <a:r>
              <a:rPr lang="en-GB" dirty="0" smtClean="0"/>
              <a:t>as everything after deleted item has to be moved one place forward</a:t>
            </a:r>
          </a:p>
          <a:p>
            <a:pPr lvl="1"/>
            <a:endParaRPr lang="en-GB" dirty="0" smtClean="0"/>
          </a:p>
          <a:p>
            <a:r>
              <a:rPr lang="en-GB" dirty="0" smtClean="0"/>
              <a:t>Thus an </a:t>
            </a:r>
            <a:r>
              <a:rPr lang="en-GB" b="1" dirty="0" smtClean="0"/>
              <a:t>ordered array </a:t>
            </a:r>
            <a:r>
              <a:rPr lang="en-GB" dirty="0" smtClean="0"/>
              <a:t>is best for scenarios </a:t>
            </a:r>
            <a:r>
              <a:rPr lang="en-GB" dirty="0" smtClean="0">
                <a:solidFill>
                  <a:srgbClr val="FF0000"/>
                </a:solidFill>
              </a:rPr>
              <a:t>where searches are more common</a:t>
            </a:r>
            <a:r>
              <a:rPr lang="en-GB" dirty="0" smtClean="0"/>
              <a:t> than insertions and deletions. E.g. an </a:t>
            </a:r>
            <a:r>
              <a:rPr lang="en-GB" dirty="0" smtClean="0">
                <a:solidFill>
                  <a:srgbClr val="FF0000"/>
                </a:solidFill>
              </a:rPr>
              <a:t>employee database. </a:t>
            </a:r>
            <a:r>
              <a:rPr lang="en-GB" dirty="0" smtClean="0"/>
              <a:t>Often data is searched to update a record rather than hire or fire an employee (insert or delete) a record. An </a:t>
            </a:r>
            <a:r>
              <a:rPr lang="en-GB" dirty="0" smtClean="0">
                <a:solidFill>
                  <a:srgbClr val="FF0000"/>
                </a:solidFill>
              </a:rPr>
              <a:t>inventory for a retail store </a:t>
            </a:r>
            <a:r>
              <a:rPr lang="en-GB" dirty="0" smtClean="0"/>
              <a:t>is however not a good database to use an ordered array as items are added and deleted all the time.</a:t>
            </a:r>
            <a:endParaRPr lang="en-GB"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Evaluating Data structures</a:t>
            </a:r>
            <a:endParaRPr lang="en-GB" dirty="0"/>
          </a:p>
        </p:txBody>
      </p:sp>
      <p:sp>
        <p:nvSpPr>
          <p:cNvPr id="3" name="Content Placeholder 2"/>
          <p:cNvSpPr>
            <a:spLocks noGrp="1"/>
          </p:cNvSpPr>
          <p:nvPr>
            <p:ph idx="1"/>
          </p:nvPr>
        </p:nvSpPr>
        <p:spPr/>
        <p:txBody>
          <a:bodyPr>
            <a:normAutofit fontScale="62500" lnSpcReduction="20000"/>
          </a:bodyPr>
          <a:lstStyle/>
          <a:p>
            <a:r>
              <a:rPr lang="en-GB" sz="1800" dirty="0" smtClean="0"/>
              <a:t>How many steps are necessary to perform a binary search on a given array?  Assume an array of size 10. Lets pick an index to search :</a:t>
            </a:r>
          </a:p>
          <a:p>
            <a:endParaRPr lang="en-GB" sz="1800" dirty="0" smtClean="0"/>
          </a:p>
          <a:p>
            <a:pPr lvl="1"/>
            <a:r>
              <a:rPr lang="en-GB" sz="1800" dirty="0" smtClean="0"/>
              <a:t>say 3. We check index 5, then 3, and find it...2 mid pt checks</a:t>
            </a:r>
          </a:p>
          <a:p>
            <a:pPr lvl="1"/>
            <a:r>
              <a:rPr lang="en-GB" sz="1800" dirty="0" smtClean="0"/>
              <a:t>say 4. We check index 5, then 3, then 4 and find it...3 mid pt checks</a:t>
            </a:r>
          </a:p>
          <a:p>
            <a:pPr lvl="1"/>
            <a:r>
              <a:rPr lang="en-GB" sz="1800" dirty="0" smtClean="0"/>
              <a:t>say 1. We check index 5, then 3, then 2, then 1,  and find it...4 mid pt checks</a:t>
            </a:r>
          </a:p>
          <a:p>
            <a:endParaRPr lang="en-GB" sz="1800" dirty="0" smtClean="0"/>
          </a:p>
          <a:p>
            <a:r>
              <a:rPr lang="en-GB" sz="1800" dirty="0" smtClean="0"/>
              <a:t>With a binary search the </a:t>
            </a:r>
            <a:r>
              <a:rPr lang="en-GB" sz="1800" dirty="0" smtClean="0">
                <a:solidFill>
                  <a:srgbClr val="0000FF"/>
                </a:solidFill>
              </a:rPr>
              <a:t>first and last element take the most checks</a:t>
            </a:r>
            <a:r>
              <a:rPr lang="en-GB" sz="1800" dirty="0" smtClean="0"/>
              <a:t>. For an </a:t>
            </a:r>
            <a:r>
              <a:rPr lang="en-GB" sz="1800" dirty="0" smtClean="0">
                <a:solidFill>
                  <a:srgbClr val="FF0000"/>
                </a:solidFill>
              </a:rPr>
              <a:t>array of size 10</a:t>
            </a:r>
            <a:r>
              <a:rPr lang="en-GB" sz="1800" dirty="0" smtClean="0"/>
              <a:t> any index position can be found with </a:t>
            </a:r>
            <a:r>
              <a:rPr lang="en-GB" sz="1800" dirty="0" smtClean="0">
                <a:solidFill>
                  <a:srgbClr val="FF0000"/>
                </a:solidFill>
              </a:rPr>
              <a:t>less than 4 checks</a:t>
            </a:r>
            <a:r>
              <a:rPr lang="en-GB" sz="1800" dirty="0" smtClean="0"/>
              <a:t>.</a:t>
            </a:r>
          </a:p>
          <a:p>
            <a:endParaRPr lang="en-GB" sz="1800" dirty="0" smtClean="0"/>
          </a:p>
          <a:p>
            <a:r>
              <a:rPr lang="en-GB" sz="1800" dirty="0" smtClean="0"/>
              <a:t>Thus for an array of size 100, index calls for checking a maximum of 50, 25, 12, 6, 3, 2, and 1...7 checks…</a:t>
            </a:r>
          </a:p>
          <a:p>
            <a:endParaRPr lang="en-GB" sz="1800" dirty="0" smtClean="0"/>
          </a:p>
          <a:p>
            <a:r>
              <a:rPr lang="en-GB" sz="1800" dirty="0" smtClean="0"/>
              <a:t>For an </a:t>
            </a:r>
            <a:r>
              <a:rPr lang="en-GB" sz="1800" b="1" dirty="0" smtClean="0">
                <a:solidFill>
                  <a:schemeClr val="accent6">
                    <a:lumMod val="50000"/>
                  </a:schemeClr>
                </a:solidFill>
              </a:rPr>
              <a:t>un ordered array </a:t>
            </a:r>
            <a:r>
              <a:rPr lang="en-GB" sz="1800" dirty="0" smtClean="0">
                <a:solidFill>
                  <a:srgbClr val="FF0000"/>
                </a:solidFill>
              </a:rPr>
              <a:t>the best case </a:t>
            </a:r>
            <a:r>
              <a:rPr lang="en-GB" sz="1800" dirty="0" smtClean="0"/>
              <a:t>would be if the </a:t>
            </a:r>
            <a:r>
              <a:rPr lang="en-GB" sz="1800" dirty="0" smtClean="0">
                <a:solidFill>
                  <a:srgbClr val="FF0000"/>
                </a:solidFill>
              </a:rPr>
              <a:t>item is the first </a:t>
            </a:r>
            <a:r>
              <a:rPr lang="en-GB" sz="1800" dirty="0" smtClean="0"/>
              <a:t>in the array and the </a:t>
            </a:r>
            <a:r>
              <a:rPr lang="en-GB" sz="1800" dirty="0" smtClean="0">
                <a:solidFill>
                  <a:srgbClr val="FF0000"/>
                </a:solidFill>
              </a:rPr>
              <a:t>worst case </a:t>
            </a:r>
            <a:r>
              <a:rPr lang="en-GB" sz="1800" dirty="0" smtClean="0"/>
              <a:t>would be if the </a:t>
            </a:r>
            <a:r>
              <a:rPr lang="en-GB" sz="1800" dirty="0" smtClean="0">
                <a:solidFill>
                  <a:srgbClr val="FF0000"/>
                </a:solidFill>
              </a:rPr>
              <a:t>item is the last </a:t>
            </a:r>
            <a:r>
              <a:rPr lang="en-GB" sz="1800" dirty="0" smtClean="0"/>
              <a:t>one. We can assume the average of the best and worst case to be the average search time in a linear search. Thus an array of size 10 would take 10/2=5 and array of size 100 would be 100/2=50….or </a:t>
            </a:r>
            <a:r>
              <a:rPr lang="en-GB" sz="1800" b="1" dirty="0" smtClean="0">
                <a:solidFill>
                  <a:schemeClr val="accent6">
                    <a:lumMod val="50000"/>
                  </a:schemeClr>
                </a:solidFill>
              </a:rPr>
              <a:t>simply N/2</a:t>
            </a:r>
            <a:endParaRPr lang="en-GB" sz="1800" b="1" dirty="0">
              <a:solidFill>
                <a:schemeClr val="accent6">
                  <a:lumMod val="50000"/>
                </a:schemeClr>
              </a:solidFill>
            </a:endParaRP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04800" y="1554162"/>
            <a:ext cx="6571456" cy="5303838"/>
          </a:xfrm>
        </p:spPr>
        <p:txBody>
          <a:bodyPr>
            <a:normAutofit lnSpcReduction="10000"/>
          </a:bodyPr>
          <a:lstStyle/>
          <a:p>
            <a:r>
              <a:rPr lang="en-GB" sz="2000" dirty="0" smtClean="0"/>
              <a:t>We can summarize this as follows:</a:t>
            </a:r>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endParaRPr lang="en-GB" sz="2000" dirty="0" smtClean="0"/>
          </a:p>
          <a:p>
            <a:r>
              <a:rPr lang="en-GB" sz="2000" dirty="0" smtClean="0"/>
              <a:t>Note that for small data the difference is not so significant but as the data increases the speed of a binary search becomes apparent.</a:t>
            </a:r>
          </a:p>
          <a:p>
            <a:r>
              <a:rPr lang="en-GB" sz="2000" dirty="0" smtClean="0"/>
              <a:t>Note also that raising two to the comparisons (s) needed gives you a value close to the array size (r). R=2</a:t>
            </a:r>
            <a:r>
              <a:rPr lang="en-GB" sz="2000" baseline="30000" dirty="0" smtClean="0">
                <a:effectLst>
                  <a:outerShdw blurRad="38100" dist="38100" dir="2700000" algn="tl">
                    <a:srgbClr val="000000">
                      <a:alpha val="43137"/>
                    </a:srgbClr>
                  </a:outerShdw>
                </a:effectLst>
              </a:rPr>
              <a:t>s</a:t>
            </a:r>
            <a:r>
              <a:rPr lang="en-GB" sz="2000" dirty="0" smtClean="0"/>
              <a:t> . </a:t>
            </a:r>
            <a:endParaRPr lang="en-GB" sz="20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grpSp>
        <p:nvGrpSpPr>
          <p:cNvPr id="19" name="Group 18"/>
          <p:cNvGrpSpPr/>
          <p:nvPr/>
        </p:nvGrpSpPr>
        <p:grpSpPr>
          <a:xfrm>
            <a:off x="827584" y="1916832"/>
            <a:ext cx="8316416" cy="3168352"/>
            <a:chOff x="827584" y="1916832"/>
            <a:chExt cx="8316416" cy="3168352"/>
          </a:xfrm>
        </p:grpSpPr>
        <p:pic>
          <p:nvPicPr>
            <p:cNvPr id="1026" name="Picture 2"/>
            <p:cNvPicPr>
              <a:picLocks noChangeAspect="1" noChangeArrowheads="1"/>
            </p:cNvPicPr>
            <p:nvPr/>
          </p:nvPicPr>
          <p:blipFill>
            <a:blip r:embed="rId2" cstate="print"/>
            <a:srcRect/>
            <a:stretch>
              <a:fillRect/>
            </a:stretch>
          </p:blipFill>
          <p:spPr bwMode="auto">
            <a:xfrm>
              <a:off x="827584" y="1988840"/>
              <a:ext cx="5819775" cy="238125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876256" y="1916832"/>
              <a:ext cx="2267744" cy="3168352"/>
            </a:xfrm>
            <a:prstGeom prst="rect">
              <a:avLst/>
            </a:prstGeom>
            <a:noFill/>
            <a:ln w="9525">
              <a:noFill/>
              <a:miter lim="800000"/>
              <a:headEnd/>
              <a:tailEnd/>
            </a:ln>
          </p:spPr>
        </p:pic>
        <p:cxnSp>
          <p:nvCxnSpPr>
            <p:cNvPr id="10" name="Straight Arrow Connector 9"/>
            <p:cNvCxnSpPr/>
            <p:nvPr/>
          </p:nvCxnSpPr>
          <p:spPr>
            <a:xfrm flipH="1" flipV="1">
              <a:off x="2051720" y="2564904"/>
              <a:ext cx="4968552"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051720" y="2780928"/>
              <a:ext cx="4896544"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smtClean="0"/>
              <a:t>Arrays as data structures</a:t>
            </a:r>
            <a:endParaRPr lang="en-GB" sz="2000" dirty="0"/>
          </a:p>
        </p:txBody>
      </p:sp>
      <p:sp>
        <p:nvSpPr>
          <p:cNvPr id="3" name="Content Placeholder 2"/>
          <p:cNvSpPr>
            <a:spLocks noGrp="1"/>
          </p:cNvSpPr>
          <p:nvPr>
            <p:ph idx="1"/>
          </p:nvPr>
        </p:nvSpPr>
        <p:spPr/>
        <p:txBody>
          <a:bodyPr>
            <a:normAutofit/>
          </a:bodyPr>
          <a:lstStyle/>
          <a:p>
            <a:r>
              <a:rPr lang="en-GB" sz="2000" dirty="0" smtClean="0"/>
              <a:t>An array is the </a:t>
            </a:r>
            <a:r>
              <a:rPr lang="en-GB" sz="2000" dirty="0" smtClean="0">
                <a:solidFill>
                  <a:srgbClr val="0000FF"/>
                </a:solidFill>
              </a:rPr>
              <a:t>most commonly used data storage structure</a:t>
            </a:r>
            <a:r>
              <a:rPr lang="en-GB" sz="2000" dirty="0" smtClean="0"/>
              <a:t>; </a:t>
            </a:r>
          </a:p>
          <a:p>
            <a:endParaRPr lang="en-GB" sz="2000" dirty="0" smtClean="0"/>
          </a:p>
          <a:p>
            <a:r>
              <a:rPr lang="en-GB" sz="2000" dirty="0" smtClean="0"/>
              <a:t>We will examine how the </a:t>
            </a:r>
            <a:r>
              <a:rPr lang="en-GB" sz="2000" dirty="0" smtClean="0">
                <a:solidFill>
                  <a:srgbClr val="0000FF"/>
                </a:solidFill>
              </a:rPr>
              <a:t>insertion, search, and deletion algorithms </a:t>
            </a:r>
            <a:r>
              <a:rPr lang="en-GB" sz="2000" dirty="0" smtClean="0"/>
              <a:t>work in arrays</a:t>
            </a:r>
            <a:endParaRPr lang="en-GB" sz="2000" dirty="0"/>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2000" dirty="0" smtClean="0"/>
              <a:t>If we want to know the number of checks given the array size we must make s the subject of the formula. Thus:</a:t>
            </a:r>
          </a:p>
          <a:p>
            <a:endParaRPr lang="en-GB" sz="2000" dirty="0" smtClean="0"/>
          </a:p>
          <a:p>
            <a:pPr lvl="1">
              <a:buNone/>
            </a:pPr>
            <a:r>
              <a:rPr lang="en-GB" sz="2000" dirty="0" smtClean="0">
                <a:solidFill>
                  <a:srgbClr val="0000FF"/>
                </a:solidFill>
              </a:rPr>
              <a:t>R=2</a:t>
            </a:r>
            <a:r>
              <a:rPr lang="en-GB" sz="2000" baseline="30000" dirty="0" smtClean="0">
                <a:solidFill>
                  <a:srgbClr val="0000FF"/>
                </a:solidFill>
                <a:effectLst>
                  <a:outerShdw blurRad="38100" dist="38100" dir="2700000" algn="tl">
                    <a:srgbClr val="000000">
                      <a:alpha val="43137"/>
                    </a:srgbClr>
                  </a:outerShdw>
                </a:effectLst>
              </a:rPr>
              <a:t>s	</a:t>
            </a:r>
            <a:r>
              <a:rPr lang="en-GB" sz="2000" baseline="30000" dirty="0" smtClean="0">
                <a:solidFill>
                  <a:srgbClr val="0000FF"/>
                </a:solidFill>
                <a:effectLst>
                  <a:outerShdw blurRad="38100" dist="38100" dir="2700000" algn="tl">
                    <a:srgbClr val="000000">
                      <a:alpha val="43137"/>
                    </a:srgbClr>
                  </a:outerShdw>
                </a:effectLst>
                <a:sym typeface="Wingdings" pitchFamily="2" charset="2"/>
              </a:rPr>
              <a:t>  </a:t>
            </a:r>
            <a:r>
              <a:rPr lang="en-GB" sz="2000" dirty="0" smtClean="0">
                <a:solidFill>
                  <a:srgbClr val="0000FF"/>
                </a:solidFill>
              </a:rPr>
              <a:t>s = log</a:t>
            </a:r>
            <a:r>
              <a:rPr lang="en-GB" sz="2000" baseline="-25000" dirty="0" smtClean="0">
                <a:solidFill>
                  <a:srgbClr val="0000FF"/>
                </a:solidFill>
              </a:rPr>
              <a:t>2</a:t>
            </a:r>
            <a:r>
              <a:rPr lang="en-GB" sz="2000" dirty="0" smtClean="0">
                <a:solidFill>
                  <a:srgbClr val="0000FF"/>
                </a:solidFill>
              </a:rPr>
              <a:t>(r)</a:t>
            </a:r>
            <a:r>
              <a:rPr lang="en-GB" sz="2000" dirty="0" smtClean="0"/>
              <a:t>	The inverse of raising something to a power 				is a logarithm</a:t>
            </a:r>
          </a:p>
          <a:p>
            <a:pPr lvl="1">
              <a:buNone/>
            </a:pPr>
            <a:endParaRPr lang="en-GB" sz="2000" dirty="0" smtClean="0"/>
          </a:p>
          <a:p>
            <a:pPr lvl="1">
              <a:buNone/>
            </a:pPr>
            <a:r>
              <a:rPr lang="en-GB" sz="2000" dirty="0" smtClean="0"/>
              <a:t>For example log</a:t>
            </a:r>
            <a:r>
              <a:rPr lang="en-GB" sz="2000" baseline="-25000" dirty="0" smtClean="0"/>
              <a:t>2</a:t>
            </a:r>
            <a:r>
              <a:rPr lang="en-GB" sz="2000" dirty="0" smtClean="0"/>
              <a:t>(100) = 6.644 which rounds off to 7. </a:t>
            </a:r>
          </a:p>
          <a:p>
            <a:endParaRPr lang="en-GB" sz="20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Big o notation</a:t>
            </a:r>
            <a:endParaRPr lang="en-US" dirty="0"/>
          </a:p>
        </p:txBody>
      </p:sp>
      <p:sp>
        <p:nvSpPr>
          <p:cNvPr id="34819" name="Content Placeholder 2"/>
          <p:cNvSpPr>
            <a:spLocks noGrp="1"/>
          </p:cNvSpPr>
          <p:nvPr>
            <p:ph idx="1"/>
          </p:nvPr>
        </p:nvSpPr>
        <p:spPr>
          <a:xfrm>
            <a:off x="304800" y="1554163"/>
            <a:ext cx="8686800" cy="4999037"/>
          </a:xfrm>
        </p:spPr>
        <p:txBody>
          <a:bodyPr>
            <a:normAutofit fontScale="92500" lnSpcReduction="10000"/>
          </a:bodyPr>
          <a:lstStyle/>
          <a:p>
            <a:r>
              <a:rPr lang="en-US" sz="1800" dirty="0" smtClean="0"/>
              <a:t>When comparing algorithms, you don’t really care about the particular microprocessor chip or compiler; all you want to compare is how T changes for different array sizes (N). </a:t>
            </a:r>
          </a:p>
          <a:p>
            <a:r>
              <a:rPr lang="en-US" sz="1800" dirty="0" smtClean="0"/>
              <a:t>The Big O notation thus ignores the constant and describes time (T) as the “</a:t>
            </a:r>
            <a:r>
              <a:rPr lang="en-US" sz="1800" b="1" i="1" dirty="0" smtClean="0"/>
              <a:t>order of</a:t>
            </a:r>
            <a:r>
              <a:rPr lang="en-US" sz="1800" dirty="0" smtClean="0"/>
              <a:t>” variations of the size (N) denoted by O()</a:t>
            </a:r>
          </a:p>
          <a:p>
            <a:r>
              <a:rPr lang="en-US" sz="1800" dirty="0" smtClean="0"/>
              <a:t>Thus In Big O notation, we would say that a linear search takes O(N) time (we ignore /2), and a binary search takes O(log N) time. Insertion into an unordered array takes O(1), or constant time. </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We find that Insertion into an unordered array takes the least time, followed by a binary search and then a linear search takes the most time. </a:t>
            </a:r>
          </a:p>
        </p:txBody>
      </p:sp>
      <p:sp>
        <p:nvSpPr>
          <p:cNvPr id="3" name="Footer Placeholder 2"/>
          <p:cNvSpPr>
            <a:spLocks noGrp="1"/>
          </p:cNvSpPr>
          <p:nvPr>
            <p:ph type="ftr" sz="quarter" idx="11"/>
          </p:nvPr>
        </p:nvSpPr>
        <p:spPr/>
        <p:txBody>
          <a:bodyPr/>
          <a:lstStyle/>
          <a:p>
            <a:pPr algn="l"/>
            <a:r>
              <a:rPr lang="en-GB" smtClean="0"/>
              <a:t>ATT2060A</a:t>
            </a:r>
            <a:endParaRPr lang="en-GB" dirty="0"/>
          </a:p>
        </p:txBody>
      </p:sp>
      <p:pic>
        <p:nvPicPr>
          <p:cNvPr id="34820" name="Picture 2"/>
          <p:cNvPicPr>
            <a:picLocks noChangeAspect="1" noChangeArrowheads="1"/>
          </p:cNvPicPr>
          <p:nvPr/>
        </p:nvPicPr>
        <p:blipFill>
          <a:blip r:embed="rId2" cstate="print"/>
          <a:srcRect l="37366" t="51793" r="22774" b="30882"/>
          <a:stretch>
            <a:fillRect/>
          </a:stretch>
        </p:blipFill>
        <p:spPr bwMode="auto">
          <a:xfrm>
            <a:off x="685800" y="4114800"/>
            <a:ext cx="6019800" cy="156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sz="2000" dirty="0" smtClean="0"/>
              <a:t>In an </a:t>
            </a:r>
            <a:r>
              <a:rPr lang="en-GB" sz="2000" dirty="0" smtClean="0">
                <a:solidFill>
                  <a:srgbClr val="FF0000"/>
                </a:solidFill>
              </a:rPr>
              <a:t>unordered array </a:t>
            </a:r>
            <a:r>
              <a:rPr lang="en-GB" sz="2000" dirty="0" smtClean="0"/>
              <a:t>you can </a:t>
            </a:r>
            <a:r>
              <a:rPr lang="en-GB" sz="2000" dirty="0" smtClean="0">
                <a:solidFill>
                  <a:srgbClr val="00B050"/>
                </a:solidFill>
              </a:rPr>
              <a:t>insert items quickly</a:t>
            </a:r>
            <a:r>
              <a:rPr lang="en-GB" sz="2000" dirty="0" smtClean="0"/>
              <a:t>, in O(1) time, </a:t>
            </a:r>
            <a:r>
              <a:rPr lang="en-GB" sz="2000" dirty="0" smtClean="0">
                <a:solidFill>
                  <a:srgbClr val="0000FF"/>
                </a:solidFill>
              </a:rPr>
              <a:t>but searching is slow O(N) time. </a:t>
            </a:r>
          </a:p>
          <a:p>
            <a:endParaRPr lang="en-GB" sz="2000" dirty="0" smtClean="0"/>
          </a:p>
          <a:p>
            <a:r>
              <a:rPr lang="en-GB" sz="2000" dirty="0" smtClean="0"/>
              <a:t>In an </a:t>
            </a:r>
            <a:r>
              <a:rPr lang="en-GB" sz="2000" dirty="0" smtClean="0">
                <a:solidFill>
                  <a:srgbClr val="FF0000"/>
                </a:solidFill>
              </a:rPr>
              <a:t>ordered array</a:t>
            </a:r>
            <a:r>
              <a:rPr lang="en-GB" sz="2000" dirty="0" smtClean="0"/>
              <a:t> you can </a:t>
            </a:r>
            <a:r>
              <a:rPr lang="en-GB" sz="2000" dirty="0" smtClean="0">
                <a:solidFill>
                  <a:srgbClr val="00B050"/>
                </a:solidFill>
              </a:rPr>
              <a:t>search quickly, </a:t>
            </a:r>
            <a:r>
              <a:rPr lang="en-GB" sz="2000" dirty="0" smtClean="0"/>
              <a:t>in O(log N) time, </a:t>
            </a:r>
            <a:r>
              <a:rPr lang="en-GB" sz="2000" dirty="0" smtClean="0">
                <a:solidFill>
                  <a:srgbClr val="0000FF"/>
                </a:solidFill>
              </a:rPr>
              <a:t>but insertion takes O(N) time</a:t>
            </a:r>
            <a:r>
              <a:rPr lang="en-GB" sz="2000" dirty="0" smtClean="0"/>
              <a:t>. </a:t>
            </a:r>
          </a:p>
          <a:p>
            <a:endParaRPr lang="en-GB" sz="2000" dirty="0" smtClean="0"/>
          </a:p>
          <a:p>
            <a:r>
              <a:rPr lang="en-GB" sz="2000" dirty="0" smtClean="0"/>
              <a:t>For both kinds of arrays, </a:t>
            </a:r>
            <a:r>
              <a:rPr lang="en-GB" sz="2000" dirty="0" smtClean="0">
                <a:solidFill>
                  <a:srgbClr val="0000FF"/>
                </a:solidFill>
              </a:rPr>
              <a:t>deletion takes O(N) time </a:t>
            </a:r>
            <a:r>
              <a:rPr lang="en-GB" sz="2000" dirty="0" smtClean="0"/>
              <a:t>because half the items (on the average) must be moved to fill in the hole.</a:t>
            </a:r>
          </a:p>
          <a:p>
            <a:endParaRPr lang="en-GB" sz="2000" dirty="0" smtClean="0"/>
          </a:p>
          <a:p>
            <a:r>
              <a:rPr lang="en-GB" sz="2000" dirty="0" smtClean="0"/>
              <a:t>It would be nice if there were data structures that could do </a:t>
            </a:r>
            <a:r>
              <a:rPr lang="en-GB" sz="2000" dirty="0" smtClean="0">
                <a:solidFill>
                  <a:srgbClr val="0000FF"/>
                </a:solidFill>
              </a:rPr>
              <a:t>everything—insertion, deletion, and searching—quickly</a:t>
            </a:r>
            <a:r>
              <a:rPr lang="en-GB" sz="2000" dirty="0" smtClean="0"/>
              <a:t>, ideally in O(1) time, but if not that fast, then in O(log N) time. </a:t>
            </a:r>
            <a:endParaRPr lang="en-GB" sz="20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smtClean="0"/>
              <a:t>Review Creating arrays – procedural approach</a:t>
            </a:r>
            <a:endParaRPr lang="en-GB" sz="2000" dirty="0"/>
          </a:p>
        </p:txBody>
      </p:sp>
      <p:sp>
        <p:nvSpPr>
          <p:cNvPr id="3" name="Content Placeholder 2"/>
          <p:cNvSpPr>
            <a:spLocks noGrp="1"/>
          </p:cNvSpPr>
          <p:nvPr>
            <p:ph idx="1"/>
          </p:nvPr>
        </p:nvSpPr>
        <p:spPr>
          <a:xfrm>
            <a:off x="323528" y="1196752"/>
            <a:ext cx="4555232" cy="4525963"/>
          </a:xfrm>
        </p:spPr>
        <p:txBody>
          <a:bodyPr>
            <a:noAutofit/>
          </a:bodyPr>
          <a:lstStyle/>
          <a:p>
            <a:pPr marL="0" indent="0">
              <a:buNone/>
            </a:pPr>
            <a:r>
              <a:rPr lang="en-GB" sz="1600" dirty="0" smtClean="0">
                <a:solidFill>
                  <a:srgbClr val="0000FF"/>
                </a:solidFill>
              </a:rPr>
              <a:t>#include &lt;</a:t>
            </a:r>
            <a:r>
              <a:rPr lang="en-GB" sz="1600" dirty="0" err="1" smtClean="0">
                <a:solidFill>
                  <a:srgbClr val="0000FF"/>
                </a:solidFill>
              </a:rPr>
              <a:t>iostream</a:t>
            </a:r>
            <a:r>
              <a:rPr lang="en-GB" sz="1600" dirty="0" smtClean="0">
                <a:solidFill>
                  <a:srgbClr val="0000FF"/>
                </a:solidFill>
              </a:rPr>
              <a:t>&gt;</a:t>
            </a:r>
          </a:p>
          <a:p>
            <a:pPr marL="0" indent="0">
              <a:buNone/>
            </a:pPr>
            <a:r>
              <a:rPr lang="en-GB" sz="1600" dirty="0" smtClean="0">
                <a:solidFill>
                  <a:srgbClr val="0000FF"/>
                </a:solidFill>
              </a:rPr>
              <a:t>using namespace std;</a:t>
            </a:r>
          </a:p>
          <a:p>
            <a:pPr marL="0" indent="0">
              <a:buNone/>
            </a:pPr>
            <a:endParaRPr lang="en-GB" sz="1600" dirty="0" smtClean="0">
              <a:solidFill>
                <a:srgbClr val="0000FF"/>
              </a:solidFill>
            </a:endParaRPr>
          </a:p>
          <a:p>
            <a:pPr marL="0" indent="0">
              <a:buNone/>
            </a:pPr>
            <a:r>
              <a:rPr lang="en-GB" sz="1600" dirty="0" err="1" smtClean="0">
                <a:solidFill>
                  <a:srgbClr val="0000FF"/>
                </a:solidFill>
              </a:rPr>
              <a:t>int</a:t>
            </a:r>
            <a:r>
              <a:rPr lang="en-GB" sz="1600" dirty="0" smtClean="0">
                <a:solidFill>
                  <a:srgbClr val="0000FF"/>
                </a:solidFill>
              </a:rPr>
              <a:t> main()</a:t>
            </a:r>
          </a:p>
          <a:p>
            <a:pPr marL="0" indent="0">
              <a:buNone/>
            </a:pPr>
            <a:r>
              <a:rPr lang="en-GB" sz="1600" dirty="0" smtClean="0">
                <a:solidFill>
                  <a:srgbClr val="0000FF"/>
                </a:solidFill>
              </a:rPr>
              <a:t>{</a:t>
            </a:r>
          </a:p>
          <a:p>
            <a:pPr marL="0" indent="0">
              <a:buNone/>
            </a:pPr>
            <a:r>
              <a:rPr lang="en-GB" sz="1600" dirty="0" err="1" smtClean="0">
                <a:solidFill>
                  <a:srgbClr val="0000FF"/>
                </a:solidFill>
              </a:rPr>
              <a:t>int</a:t>
            </a:r>
            <a:r>
              <a:rPr lang="en-GB" sz="1600" dirty="0" smtClean="0">
                <a:solidFill>
                  <a:srgbClr val="0000FF"/>
                </a:solidFill>
              </a:rPr>
              <a:t> </a:t>
            </a:r>
            <a:r>
              <a:rPr lang="en-GB" sz="1600" dirty="0" err="1" smtClean="0">
                <a:solidFill>
                  <a:srgbClr val="0000FF"/>
                </a:solidFill>
              </a:rPr>
              <a:t>arr</a:t>
            </a:r>
            <a:r>
              <a:rPr lang="en-GB" sz="1600" dirty="0" smtClean="0">
                <a:solidFill>
                  <a:srgbClr val="0000FF"/>
                </a:solidFill>
              </a:rPr>
              <a:t>[100]; //array</a:t>
            </a:r>
          </a:p>
          <a:p>
            <a:pPr marL="0" indent="0">
              <a:buNone/>
            </a:pPr>
            <a:endParaRPr lang="en-GB" sz="1600" dirty="0" smtClean="0">
              <a:solidFill>
                <a:srgbClr val="0000FF"/>
              </a:solidFill>
            </a:endParaRPr>
          </a:p>
          <a:p>
            <a:pPr marL="0" indent="0">
              <a:buNone/>
            </a:pPr>
            <a:r>
              <a:rPr lang="en-GB" sz="1600" dirty="0" err="1" smtClean="0">
                <a:solidFill>
                  <a:srgbClr val="0000FF"/>
                </a:solidFill>
              </a:rPr>
              <a:t>arr</a:t>
            </a:r>
            <a:r>
              <a:rPr lang="en-GB" sz="1600" dirty="0" smtClean="0">
                <a:solidFill>
                  <a:srgbClr val="0000FF"/>
                </a:solidFill>
              </a:rPr>
              <a:t>[0] = 77; //insert 10 items</a:t>
            </a:r>
          </a:p>
          <a:p>
            <a:pPr marL="0" indent="0">
              <a:buNone/>
            </a:pPr>
            <a:r>
              <a:rPr lang="en-GB" sz="1600" dirty="0" err="1" smtClean="0">
                <a:solidFill>
                  <a:srgbClr val="0000FF"/>
                </a:solidFill>
              </a:rPr>
              <a:t>arr</a:t>
            </a:r>
            <a:r>
              <a:rPr lang="en-GB" sz="1600" dirty="0" smtClean="0">
                <a:solidFill>
                  <a:srgbClr val="0000FF"/>
                </a:solidFill>
              </a:rPr>
              <a:t>[1] = 99;</a:t>
            </a:r>
          </a:p>
          <a:p>
            <a:pPr marL="0" indent="0">
              <a:buNone/>
            </a:pPr>
            <a:r>
              <a:rPr lang="en-GB" sz="1600" dirty="0" err="1" smtClean="0">
                <a:solidFill>
                  <a:srgbClr val="0000FF"/>
                </a:solidFill>
              </a:rPr>
              <a:t>arr</a:t>
            </a:r>
            <a:r>
              <a:rPr lang="en-GB" sz="1600" dirty="0" smtClean="0">
                <a:solidFill>
                  <a:srgbClr val="0000FF"/>
                </a:solidFill>
              </a:rPr>
              <a:t>[2] = 44;</a:t>
            </a:r>
          </a:p>
          <a:p>
            <a:pPr marL="0" indent="0">
              <a:buNone/>
            </a:pPr>
            <a:r>
              <a:rPr lang="en-GB" sz="1600" dirty="0" err="1" smtClean="0">
                <a:solidFill>
                  <a:srgbClr val="0000FF"/>
                </a:solidFill>
              </a:rPr>
              <a:t>arr</a:t>
            </a:r>
            <a:r>
              <a:rPr lang="en-GB" sz="1600" dirty="0" smtClean="0">
                <a:solidFill>
                  <a:srgbClr val="0000FF"/>
                </a:solidFill>
              </a:rPr>
              <a:t>[3] = 55;</a:t>
            </a:r>
          </a:p>
          <a:p>
            <a:pPr marL="0" indent="0">
              <a:buNone/>
            </a:pPr>
            <a:r>
              <a:rPr lang="en-GB" sz="1600" dirty="0" err="1" smtClean="0">
                <a:solidFill>
                  <a:srgbClr val="0000FF"/>
                </a:solidFill>
              </a:rPr>
              <a:t>arr</a:t>
            </a:r>
            <a:r>
              <a:rPr lang="en-GB" sz="1600" dirty="0" smtClean="0">
                <a:solidFill>
                  <a:srgbClr val="0000FF"/>
                </a:solidFill>
              </a:rPr>
              <a:t>[4] = 22;</a:t>
            </a:r>
          </a:p>
          <a:p>
            <a:pPr marL="0" indent="0">
              <a:buNone/>
            </a:pPr>
            <a:r>
              <a:rPr lang="en-GB" sz="1600" dirty="0" err="1" smtClean="0">
                <a:solidFill>
                  <a:srgbClr val="0000FF"/>
                </a:solidFill>
              </a:rPr>
              <a:t>arr</a:t>
            </a:r>
            <a:r>
              <a:rPr lang="en-GB" sz="1600" dirty="0" smtClean="0">
                <a:solidFill>
                  <a:srgbClr val="0000FF"/>
                </a:solidFill>
              </a:rPr>
              <a:t>[5] = 88;</a:t>
            </a:r>
          </a:p>
          <a:p>
            <a:pPr marL="0" indent="0">
              <a:buNone/>
            </a:pPr>
            <a:r>
              <a:rPr lang="en-GB" sz="1600" dirty="0" err="1" smtClean="0">
                <a:solidFill>
                  <a:srgbClr val="0000FF"/>
                </a:solidFill>
              </a:rPr>
              <a:t>arr</a:t>
            </a:r>
            <a:r>
              <a:rPr lang="en-GB" sz="1600" dirty="0" smtClean="0">
                <a:solidFill>
                  <a:srgbClr val="0000FF"/>
                </a:solidFill>
              </a:rPr>
              <a:t>[6] = 11;</a:t>
            </a:r>
          </a:p>
          <a:p>
            <a:pPr marL="0" indent="0">
              <a:buNone/>
            </a:pPr>
            <a:r>
              <a:rPr lang="en-GB" sz="1600" dirty="0" err="1" smtClean="0">
                <a:solidFill>
                  <a:srgbClr val="0000FF"/>
                </a:solidFill>
              </a:rPr>
              <a:t>arr</a:t>
            </a:r>
            <a:r>
              <a:rPr lang="en-GB" sz="1600" dirty="0" smtClean="0">
                <a:solidFill>
                  <a:srgbClr val="0000FF"/>
                </a:solidFill>
              </a:rPr>
              <a:t>[7] = 00;</a:t>
            </a:r>
          </a:p>
          <a:p>
            <a:pPr marL="0" indent="0">
              <a:buNone/>
            </a:pPr>
            <a:r>
              <a:rPr lang="en-GB" sz="1600" dirty="0" err="1" smtClean="0">
                <a:solidFill>
                  <a:srgbClr val="0000FF"/>
                </a:solidFill>
              </a:rPr>
              <a:t>arr</a:t>
            </a:r>
            <a:r>
              <a:rPr lang="en-GB" sz="1600" dirty="0" smtClean="0">
                <a:solidFill>
                  <a:srgbClr val="0000FF"/>
                </a:solidFill>
              </a:rPr>
              <a:t>[8] = 66;</a:t>
            </a:r>
          </a:p>
          <a:p>
            <a:pPr marL="0" indent="0">
              <a:buNone/>
            </a:pPr>
            <a:r>
              <a:rPr lang="en-GB" sz="1600" dirty="0" err="1" smtClean="0">
                <a:solidFill>
                  <a:srgbClr val="0000FF"/>
                </a:solidFill>
              </a:rPr>
              <a:t>arr</a:t>
            </a:r>
            <a:r>
              <a:rPr lang="en-GB" sz="1600" dirty="0" smtClean="0">
                <a:solidFill>
                  <a:srgbClr val="0000FF"/>
                </a:solidFill>
              </a:rPr>
              <a:t>[9] = 33;</a:t>
            </a: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5" name="Rectangle 4"/>
          <p:cNvSpPr/>
          <p:nvPr/>
        </p:nvSpPr>
        <p:spPr>
          <a:xfrm>
            <a:off x="4355976" y="1124744"/>
            <a:ext cx="4572000" cy="1754326"/>
          </a:xfrm>
          <a:prstGeom prst="rect">
            <a:avLst/>
          </a:prstGeom>
        </p:spPr>
        <p:txBody>
          <a:bodyPr>
            <a:spAutoFit/>
          </a:bodyPr>
          <a:lstStyle/>
          <a:p>
            <a:endParaRPr lang="en-GB" dirty="0" smtClean="0">
              <a:solidFill>
                <a:srgbClr val="0000FF"/>
              </a:solidFill>
            </a:endParaRPr>
          </a:p>
          <a:p>
            <a:r>
              <a:rPr lang="en-GB" dirty="0" smtClean="0">
                <a:solidFill>
                  <a:srgbClr val="0000FF"/>
                </a:solidFill>
              </a:rPr>
              <a:t>for(</a:t>
            </a:r>
            <a:r>
              <a:rPr lang="en-GB" dirty="0" err="1" smtClean="0">
                <a:solidFill>
                  <a:srgbClr val="0000FF"/>
                </a:solidFill>
              </a:rPr>
              <a:t>int</a:t>
            </a:r>
            <a:r>
              <a:rPr lang="en-GB" dirty="0" smtClean="0">
                <a:solidFill>
                  <a:srgbClr val="0000FF"/>
                </a:solidFill>
              </a:rPr>
              <a:t> j=0; j&lt;10; j++) //display items</a:t>
            </a:r>
          </a:p>
          <a:p>
            <a:r>
              <a:rPr lang="en-GB" dirty="0" err="1" smtClean="0">
                <a:solidFill>
                  <a:srgbClr val="0000FF"/>
                </a:solidFill>
              </a:rPr>
              <a:t>cout</a:t>
            </a:r>
            <a:r>
              <a:rPr lang="en-GB" dirty="0" smtClean="0">
                <a:solidFill>
                  <a:srgbClr val="0000FF"/>
                </a:solidFill>
              </a:rPr>
              <a:t> &lt;&lt; </a:t>
            </a:r>
            <a:r>
              <a:rPr lang="en-GB" dirty="0" err="1" smtClean="0">
                <a:solidFill>
                  <a:srgbClr val="0000FF"/>
                </a:solidFill>
              </a:rPr>
              <a:t>arr</a:t>
            </a:r>
            <a:r>
              <a:rPr lang="en-GB" dirty="0" smtClean="0">
                <a:solidFill>
                  <a:srgbClr val="0000FF"/>
                </a:solidFill>
              </a:rPr>
              <a:t>[j] &lt;&lt; “ “;</a:t>
            </a:r>
          </a:p>
          <a:p>
            <a:endParaRPr lang="en-GB" dirty="0" smtClean="0">
              <a:solidFill>
                <a:srgbClr val="0000FF"/>
              </a:solidFill>
            </a:endParaRPr>
          </a:p>
          <a:p>
            <a:r>
              <a:rPr lang="en-GB" dirty="0" smtClean="0">
                <a:solidFill>
                  <a:srgbClr val="0000FF"/>
                </a:solidFill>
              </a:rPr>
              <a:t>return 0;</a:t>
            </a:r>
          </a:p>
          <a:p>
            <a:r>
              <a:rPr lang="en-GB" dirty="0" smtClean="0">
                <a:solidFill>
                  <a:srgbClr val="0000FF"/>
                </a:solidFill>
              </a:rPr>
              <a:t>}</a:t>
            </a:r>
            <a:endParaRPr lang="en-GB" dirty="0">
              <a:solidFill>
                <a:srgbClr val="0000FF"/>
              </a:solidFill>
            </a:endParaRPr>
          </a:p>
        </p:txBody>
      </p:sp>
      <p:sp>
        <p:nvSpPr>
          <p:cNvPr id="6" name="TextBox 5"/>
          <p:cNvSpPr txBox="1"/>
          <p:nvPr/>
        </p:nvSpPr>
        <p:spPr>
          <a:xfrm>
            <a:off x="0" y="6516052"/>
            <a:ext cx="9144000"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Modify the insert method to accept data from the user instead</a:t>
            </a:r>
            <a:endParaRPr lang="en-GB"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000" dirty="0" smtClean="0"/>
              <a:t>Review Creating arrays – OOP approach</a:t>
            </a:r>
            <a:endParaRPr lang="en-GB" sz="2000" dirty="0"/>
          </a:p>
        </p:txBody>
      </p:sp>
      <p:sp>
        <p:nvSpPr>
          <p:cNvPr id="3" name="Content Placeholder 2"/>
          <p:cNvSpPr>
            <a:spLocks noGrp="1"/>
          </p:cNvSpPr>
          <p:nvPr>
            <p:ph idx="1"/>
          </p:nvPr>
        </p:nvSpPr>
        <p:spPr>
          <a:xfrm>
            <a:off x="323528" y="1114628"/>
            <a:ext cx="4411216" cy="4525963"/>
          </a:xfrm>
        </p:spPr>
        <p:txBody>
          <a:bodyPr>
            <a:noAutofit/>
          </a:bodyPr>
          <a:lstStyle/>
          <a:p>
            <a:pPr marL="0" indent="0">
              <a:buNone/>
            </a:pPr>
            <a:r>
              <a:rPr lang="en-GB" sz="1400" dirty="0">
                <a:solidFill>
                  <a:srgbClr val="0000FF"/>
                </a:solidFill>
                <a:latin typeface="Arial Narrow" pitchFamily="34" charset="0"/>
              </a:rPr>
              <a:t>#include &lt;</a:t>
            </a:r>
            <a:r>
              <a:rPr lang="en-GB" sz="1400" dirty="0" err="1">
                <a:solidFill>
                  <a:srgbClr val="0000FF"/>
                </a:solidFill>
                <a:latin typeface="Arial Narrow" pitchFamily="34" charset="0"/>
              </a:rPr>
              <a:t>iostream</a:t>
            </a:r>
            <a:r>
              <a:rPr lang="en-GB" sz="1400" dirty="0">
                <a:solidFill>
                  <a:srgbClr val="0000FF"/>
                </a:solidFill>
                <a:latin typeface="Arial Narrow" pitchFamily="34" charset="0"/>
              </a:rPr>
              <a:t>&gt;</a:t>
            </a:r>
          </a:p>
          <a:p>
            <a:pPr marL="0" indent="0">
              <a:buNone/>
            </a:pPr>
            <a:r>
              <a:rPr lang="en-GB" sz="1400" dirty="0">
                <a:solidFill>
                  <a:srgbClr val="0000FF"/>
                </a:solidFill>
                <a:latin typeface="Arial Narrow" pitchFamily="34" charset="0"/>
              </a:rPr>
              <a:t>using namespace </a:t>
            </a:r>
            <a:r>
              <a:rPr lang="en-GB" sz="1400" dirty="0" err="1">
                <a:solidFill>
                  <a:srgbClr val="0000FF"/>
                </a:solidFill>
                <a:latin typeface="Arial Narrow" pitchFamily="34" charset="0"/>
              </a:rPr>
              <a:t>std</a:t>
            </a:r>
            <a:r>
              <a:rPr lang="en-GB" sz="1400" dirty="0">
                <a:solidFill>
                  <a:srgbClr val="0000FF"/>
                </a:solidFill>
                <a:latin typeface="Arial Narrow" pitchFamily="34" charset="0"/>
              </a:rPr>
              <a:t>;</a:t>
            </a:r>
          </a:p>
          <a:p>
            <a:pPr marL="0" indent="0">
              <a:buNone/>
            </a:pPr>
            <a:endParaRPr lang="en-GB" sz="1400" dirty="0">
              <a:solidFill>
                <a:srgbClr val="0000FF"/>
              </a:solidFill>
              <a:latin typeface="Arial Narrow" pitchFamily="34" charset="0"/>
            </a:endParaRPr>
          </a:p>
          <a:p>
            <a:pPr marL="0" indent="0">
              <a:buNone/>
            </a:pPr>
            <a:r>
              <a:rPr lang="en-GB" sz="1400" dirty="0">
                <a:solidFill>
                  <a:srgbClr val="FF0000"/>
                </a:solidFill>
                <a:latin typeface="Arial Narrow" pitchFamily="34" charset="0"/>
              </a:rPr>
              <a:t>class </a:t>
            </a:r>
            <a:r>
              <a:rPr lang="en-GB" sz="1400" dirty="0" err="1">
                <a:solidFill>
                  <a:srgbClr val="FF0000"/>
                </a:solidFill>
                <a:latin typeface="Arial Narrow" pitchFamily="34" charset="0"/>
              </a:rPr>
              <a:t>myArray</a:t>
            </a:r>
            <a:endParaRPr lang="en-GB" sz="1400" dirty="0">
              <a:solidFill>
                <a:srgbClr val="FF0000"/>
              </a:solidFill>
              <a:latin typeface="Arial Narrow" pitchFamily="34" charset="0"/>
            </a:endParaRPr>
          </a:p>
          <a:p>
            <a:pPr marL="0" indent="0">
              <a:buNone/>
            </a:pPr>
            <a:r>
              <a:rPr lang="en-GB" sz="1400" dirty="0">
                <a:solidFill>
                  <a:srgbClr val="0000FF"/>
                </a:solidFill>
                <a:latin typeface="Arial Narrow" pitchFamily="34" charset="0"/>
              </a:rPr>
              <a:t>{</a:t>
            </a:r>
          </a:p>
          <a:p>
            <a:pPr marL="0" indent="0">
              <a:buNone/>
            </a:pPr>
            <a:r>
              <a:rPr lang="en-GB" sz="1400" dirty="0">
                <a:solidFill>
                  <a:schemeClr val="accent6">
                    <a:lumMod val="50000"/>
                  </a:schemeClr>
                </a:solidFill>
                <a:latin typeface="Arial Narrow" pitchFamily="34" charset="0"/>
              </a:rPr>
              <a:t>private:</a:t>
            </a:r>
          </a:p>
          <a:p>
            <a:pPr marL="0" indent="0">
              <a:buNone/>
            </a:pPr>
            <a:r>
              <a:rPr lang="en-GB" sz="1400" dirty="0" err="1">
                <a:solidFill>
                  <a:schemeClr val="accent6">
                    <a:lumMod val="50000"/>
                  </a:schemeClr>
                </a:solidFill>
                <a:latin typeface="Arial Narrow" pitchFamily="34" charset="0"/>
              </a:rPr>
              <a:t>int</a:t>
            </a:r>
            <a:r>
              <a:rPr lang="en-GB" sz="1400" dirty="0">
                <a:solidFill>
                  <a:schemeClr val="accent6">
                    <a:lumMod val="50000"/>
                  </a:schemeClr>
                </a:solidFill>
                <a:latin typeface="Arial Narrow" pitchFamily="34" charset="0"/>
              </a:rPr>
              <a:t> v[100]; //array doubles</a:t>
            </a:r>
          </a:p>
          <a:p>
            <a:pPr marL="0" indent="0">
              <a:buNone/>
            </a:pPr>
            <a:endParaRPr lang="en-GB" sz="1400" dirty="0">
              <a:solidFill>
                <a:srgbClr val="0000FF"/>
              </a:solidFill>
              <a:latin typeface="Arial Narrow" pitchFamily="34" charset="0"/>
            </a:endParaRPr>
          </a:p>
          <a:p>
            <a:pPr marL="0" indent="0">
              <a:buNone/>
            </a:pPr>
            <a:r>
              <a:rPr lang="en-GB" sz="1400" dirty="0">
                <a:solidFill>
                  <a:srgbClr val="7030A0"/>
                </a:solidFill>
                <a:latin typeface="Arial Narrow" pitchFamily="34" charset="0"/>
              </a:rPr>
              <a:t>public:</a:t>
            </a:r>
          </a:p>
          <a:p>
            <a:pPr marL="0" indent="0">
              <a:buNone/>
            </a:pPr>
            <a:r>
              <a:rPr lang="en-GB" sz="1400" dirty="0">
                <a:solidFill>
                  <a:srgbClr val="7030A0"/>
                </a:solidFill>
                <a:latin typeface="Arial Narrow" pitchFamily="34" charset="0"/>
              </a:rPr>
              <a:t>void insert()</a:t>
            </a:r>
          </a:p>
          <a:p>
            <a:pPr marL="0" indent="0">
              <a:buNone/>
            </a:pPr>
            <a:r>
              <a:rPr lang="en-GB" sz="1400" dirty="0">
                <a:solidFill>
                  <a:srgbClr val="7030A0"/>
                </a:solidFill>
                <a:latin typeface="Arial Narrow" pitchFamily="34" charset="0"/>
              </a:rPr>
              <a:t>{ </a:t>
            </a:r>
            <a:r>
              <a:rPr lang="en-GB" sz="1400" dirty="0" smtClean="0">
                <a:solidFill>
                  <a:srgbClr val="7030A0"/>
                </a:solidFill>
                <a:latin typeface="Arial Narrow" pitchFamily="34" charset="0"/>
              </a:rPr>
              <a:t>v[0</a:t>
            </a:r>
            <a:r>
              <a:rPr lang="en-GB" sz="1400" dirty="0">
                <a:solidFill>
                  <a:srgbClr val="7030A0"/>
                </a:solidFill>
                <a:latin typeface="Arial Narrow" pitchFamily="34" charset="0"/>
              </a:rPr>
              <a:t>]= 77; //insert 10 items</a:t>
            </a:r>
          </a:p>
          <a:p>
            <a:pPr marL="0" indent="0">
              <a:buNone/>
            </a:pPr>
            <a:r>
              <a:rPr lang="en-GB" sz="1400" dirty="0">
                <a:solidFill>
                  <a:srgbClr val="7030A0"/>
                </a:solidFill>
                <a:latin typeface="Arial Narrow" pitchFamily="34" charset="0"/>
              </a:rPr>
              <a:t>v[1]=  99;</a:t>
            </a:r>
          </a:p>
          <a:p>
            <a:pPr marL="0" indent="0">
              <a:buNone/>
            </a:pPr>
            <a:r>
              <a:rPr lang="en-GB" sz="1400" dirty="0">
                <a:solidFill>
                  <a:srgbClr val="7030A0"/>
                </a:solidFill>
                <a:latin typeface="Arial Narrow" pitchFamily="34" charset="0"/>
              </a:rPr>
              <a:t>v[2]=  44;</a:t>
            </a:r>
          </a:p>
          <a:p>
            <a:pPr marL="0" indent="0">
              <a:buNone/>
            </a:pPr>
            <a:r>
              <a:rPr lang="en-GB" sz="1400" dirty="0">
                <a:solidFill>
                  <a:srgbClr val="7030A0"/>
                </a:solidFill>
                <a:latin typeface="Arial Narrow" pitchFamily="34" charset="0"/>
              </a:rPr>
              <a:t>v[3]=  55;</a:t>
            </a:r>
          </a:p>
          <a:p>
            <a:pPr marL="0" indent="0">
              <a:buNone/>
            </a:pPr>
            <a:r>
              <a:rPr lang="en-GB" sz="1400" dirty="0">
                <a:solidFill>
                  <a:srgbClr val="7030A0"/>
                </a:solidFill>
                <a:latin typeface="Arial Narrow" pitchFamily="34" charset="0"/>
              </a:rPr>
              <a:t>v[4]=  22;</a:t>
            </a:r>
          </a:p>
          <a:p>
            <a:pPr marL="0" indent="0">
              <a:buNone/>
            </a:pPr>
            <a:r>
              <a:rPr lang="en-GB" sz="1400" dirty="0">
                <a:solidFill>
                  <a:srgbClr val="7030A0"/>
                </a:solidFill>
                <a:latin typeface="Arial Narrow" pitchFamily="34" charset="0"/>
              </a:rPr>
              <a:t>v[5]=  88;</a:t>
            </a:r>
          </a:p>
          <a:p>
            <a:pPr marL="0" indent="0">
              <a:buNone/>
            </a:pPr>
            <a:r>
              <a:rPr lang="en-GB" sz="1400" dirty="0">
                <a:solidFill>
                  <a:srgbClr val="7030A0"/>
                </a:solidFill>
                <a:latin typeface="Arial Narrow" pitchFamily="34" charset="0"/>
              </a:rPr>
              <a:t>v[6]=  11;</a:t>
            </a:r>
          </a:p>
          <a:p>
            <a:pPr marL="0" indent="0">
              <a:buNone/>
            </a:pPr>
            <a:r>
              <a:rPr lang="en-GB" sz="1400" dirty="0">
                <a:solidFill>
                  <a:srgbClr val="7030A0"/>
                </a:solidFill>
                <a:latin typeface="Arial Narrow" pitchFamily="34" charset="0"/>
              </a:rPr>
              <a:t>v[7]=  00;</a:t>
            </a:r>
          </a:p>
          <a:p>
            <a:pPr marL="0" indent="0">
              <a:buNone/>
            </a:pPr>
            <a:r>
              <a:rPr lang="en-GB" sz="1400" dirty="0">
                <a:solidFill>
                  <a:srgbClr val="7030A0"/>
                </a:solidFill>
                <a:latin typeface="Arial Narrow" pitchFamily="34" charset="0"/>
              </a:rPr>
              <a:t>v[8]=  66;</a:t>
            </a:r>
          </a:p>
          <a:p>
            <a:pPr marL="0" indent="0">
              <a:buNone/>
            </a:pPr>
            <a:r>
              <a:rPr lang="en-GB" sz="1400" dirty="0">
                <a:solidFill>
                  <a:srgbClr val="7030A0"/>
                </a:solidFill>
                <a:latin typeface="Arial Narrow" pitchFamily="34" charset="0"/>
              </a:rPr>
              <a:t>v[9]=  33;</a:t>
            </a:r>
          </a:p>
          <a:p>
            <a:pPr marL="0" indent="0">
              <a:buNone/>
            </a:pPr>
            <a:r>
              <a:rPr lang="en-GB" sz="1400" dirty="0">
                <a:solidFill>
                  <a:srgbClr val="7030A0"/>
                </a:solidFill>
                <a:latin typeface="Arial Narrow" pitchFamily="34" charset="0"/>
              </a:rPr>
              <a:t> } //array, at index</a:t>
            </a:r>
          </a:p>
          <a:p>
            <a:pPr marL="0" indent="0">
              <a:buNone/>
            </a:pPr>
            <a:endParaRPr lang="en-GB" sz="1400" dirty="0" smtClean="0">
              <a:solidFill>
                <a:srgbClr val="7030A0"/>
              </a:solidFill>
              <a:latin typeface="Arial Narrow" pitchFamily="34" charset="0"/>
            </a:endParaRPr>
          </a:p>
          <a:p>
            <a:pPr marL="0" indent="0">
              <a:buNone/>
            </a:pPr>
            <a:endParaRPr lang="en-GB" sz="1400" dirty="0" smtClean="0">
              <a:solidFill>
                <a:srgbClr val="7030A0"/>
              </a:solidFill>
              <a:latin typeface="Arial Narrow" pitchFamily="34" charset="0"/>
            </a:endParaRP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6" name="Rectangle 5"/>
          <p:cNvSpPr/>
          <p:nvPr/>
        </p:nvSpPr>
        <p:spPr>
          <a:xfrm>
            <a:off x="4545969" y="1124744"/>
            <a:ext cx="4572000" cy="3539430"/>
          </a:xfrm>
          <a:prstGeom prst="rect">
            <a:avLst/>
          </a:prstGeom>
        </p:spPr>
        <p:txBody>
          <a:bodyPr>
            <a:spAutoFit/>
          </a:bodyPr>
          <a:lstStyle/>
          <a:p>
            <a:r>
              <a:rPr lang="en-GB" sz="1400" dirty="0">
                <a:solidFill>
                  <a:srgbClr val="7030A0"/>
                </a:solidFill>
                <a:latin typeface="Arial Narrow" pitchFamily="34" charset="0"/>
              </a:rPr>
              <a:t>void display()</a:t>
            </a:r>
          </a:p>
          <a:p>
            <a:r>
              <a:rPr lang="en-GB" sz="1400" dirty="0">
                <a:solidFill>
                  <a:srgbClr val="7030A0"/>
                </a:solidFill>
                <a:latin typeface="Arial Narrow" pitchFamily="34" charset="0"/>
              </a:rPr>
              <a:t>{for(</a:t>
            </a:r>
            <a:r>
              <a:rPr lang="en-GB" sz="1400" dirty="0" err="1">
                <a:solidFill>
                  <a:srgbClr val="7030A0"/>
                </a:solidFill>
                <a:latin typeface="Arial Narrow" pitchFamily="34" charset="0"/>
              </a:rPr>
              <a:t>int</a:t>
            </a:r>
            <a:r>
              <a:rPr lang="en-GB" sz="1400" dirty="0">
                <a:solidFill>
                  <a:srgbClr val="7030A0"/>
                </a:solidFill>
                <a:latin typeface="Arial Narrow" pitchFamily="34" charset="0"/>
              </a:rPr>
              <a:t> j=0; j&lt;10; j++) //display items</a:t>
            </a:r>
          </a:p>
          <a:p>
            <a:r>
              <a:rPr lang="en-GB" sz="1400" dirty="0" err="1">
                <a:solidFill>
                  <a:srgbClr val="7030A0"/>
                </a:solidFill>
                <a:latin typeface="Arial Narrow" pitchFamily="34" charset="0"/>
              </a:rPr>
              <a:t>cout</a:t>
            </a:r>
            <a:r>
              <a:rPr lang="en-GB" sz="1400" dirty="0">
                <a:solidFill>
                  <a:srgbClr val="7030A0"/>
                </a:solidFill>
                <a:latin typeface="Arial Narrow" pitchFamily="34" charset="0"/>
              </a:rPr>
              <a:t> &lt;&lt; v[j] &lt;&lt; " ";</a:t>
            </a:r>
          </a:p>
          <a:p>
            <a:r>
              <a:rPr lang="en-GB" sz="1400" dirty="0" err="1">
                <a:solidFill>
                  <a:srgbClr val="7030A0"/>
                </a:solidFill>
                <a:latin typeface="Arial Narrow" pitchFamily="34" charset="0"/>
              </a:rPr>
              <a:t>cout</a:t>
            </a:r>
            <a:r>
              <a:rPr lang="en-GB" sz="1400" dirty="0">
                <a:solidFill>
                  <a:srgbClr val="7030A0"/>
                </a:solidFill>
                <a:latin typeface="Arial Narrow" pitchFamily="34" charset="0"/>
              </a:rPr>
              <a:t> &lt;&lt; </a:t>
            </a:r>
            <a:r>
              <a:rPr lang="en-GB" sz="1400" dirty="0" err="1">
                <a:solidFill>
                  <a:srgbClr val="7030A0"/>
                </a:solidFill>
                <a:latin typeface="Arial Narrow" pitchFamily="34" charset="0"/>
              </a:rPr>
              <a:t>endl</a:t>
            </a:r>
            <a:r>
              <a:rPr lang="en-GB" sz="1400" dirty="0">
                <a:solidFill>
                  <a:srgbClr val="7030A0"/>
                </a:solidFill>
                <a:latin typeface="Arial Narrow" pitchFamily="34" charset="0"/>
              </a:rPr>
              <a:t>;</a:t>
            </a:r>
          </a:p>
          <a:p>
            <a:r>
              <a:rPr lang="en-GB" sz="1400" dirty="0">
                <a:solidFill>
                  <a:srgbClr val="7030A0"/>
                </a:solidFill>
                <a:latin typeface="Arial Narrow" pitchFamily="34" charset="0"/>
              </a:rPr>
              <a:t>}</a:t>
            </a:r>
          </a:p>
          <a:p>
            <a:r>
              <a:rPr lang="en-GB" sz="1400" dirty="0" smtClean="0">
                <a:solidFill>
                  <a:srgbClr val="7030A0"/>
                </a:solidFill>
                <a:latin typeface="Arial Narrow" pitchFamily="34" charset="0"/>
              </a:rPr>
              <a:t>};</a:t>
            </a:r>
          </a:p>
          <a:p>
            <a:endParaRPr lang="en-GB" sz="1400" dirty="0" smtClean="0">
              <a:solidFill>
                <a:srgbClr val="0000FF"/>
              </a:solidFill>
              <a:latin typeface="Arial Narrow" pitchFamily="34" charset="0"/>
            </a:endParaRPr>
          </a:p>
          <a:p>
            <a:r>
              <a:rPr lang="en-GB" sz="1400" dirty="0" err="1" smtClean="0">
                <a:solidFill>
                  <a:srgbClr val="0000FF"/>
                </a:solidFill>
                <a:latin typeface="Arial Narrow" pitchFamily="34" charset="0"/>
              </a:rPr>
              <a:t>int</a:t>
            </a:r>
            <a:r>
              <a:rPr lang="en-GB" sz="1400" dirty="0" smtClean="0">
                <a:solidFill>
                  <a:srgbClr val="0000FF"/>
                </a:solidFill>
                <a:latin typeface="Arial Narrow" pitchFamily="34" charset="0"/>
              </a:rPr>
              <a:t> main()</a:t>
            </a:r>
          </a:p>
          <a:p>
            <a:r>
              <a:rPr lang="en-GB" sz="1400" dirty="0" smtClean="0">
                <a:solidFill>
                  <a:srgbClr val="0000FF"/>
                </a:solidFill>
                <a:latin typeface="Arial Narrow" pitchFamily="34" charset="0"/>
              </a:rPr>
              <a:t>{</a:t>
            </a:r>
          </a:p>
          <a:p>
            <a:r>
              <a:rPr lang="en-GB" sz="1400" dirty="0" err="1" smtClean="0">
                <a:solidFill>
                  <a:srgbClr val="FF0000"/>
                </a:solidFill>
                <a:latin typeface="Arial Narrow" pitchFamily="34" charset="0"/>
              </a:rPr>
              <a:t>myArray</a:t>
            </a:r>
            <a:r>
              <a:rPr lang="en-GB" sz="1400" dirty="0" smtClean="0">
                <a:solidFill>
                  <a:srgbClr val="FF0000"/>
                </a:solidFill>
                <a:latin typeface="Arial Narrow" pitchFamily="34" charset="0"/>
              </a:rPr>
              <a:t> </a:t>
            </a:r>
            <a:r>
              <a:rPr lang="en-GB" sz="1400" dirty="0" err="1" smtClean="0">
                <a:solidFill>
                  <a:srgbClr val="FF0000"/>
                </a:solidFill>
                <a:latin typeface="Arial Narrow" pitchFamily="34" charset="0"/>
              </a:rPr>
              <a:t>arr</a:t>
            </a:r>
            <a:r>
              <a:rPr lang="en-GB" sz="1400" dirty="0" smtClean="0">
                <a:solidFill>
                  <a:srgbClr val="FF0000"/>
                </a:solidFill>
                <a:latin typeface="Arial Narrow" pitchFamily="34" charset="0"/>
              </a:rPr>
              <a:t>; //create an object</a:t>
            </a:r>
          </a:p>
          <a:p>
            <a:endParaRPr lang="en-GB" sz="1400" dirty="0" smtClean="0">
              <a:solidFill>
                <a:srgbClr val="0000FF"/>
              </a:solidFill>
              <a:latin typeface="Arial Narrow" pitchFamily="34" charset="0"/>
            </a:endParaRPr>
          </a:p>
          <a:p>
            <a:r>
              <a:rPr lang="en-GB" sz="1400" dirty="0" err="1" smtClean="0">
                <a:solidFill>
                  <a:srgbClr val="FF0000"/>
                </a:solidFill>
                <a:latin typeface="Arial Narrow" pitchFamily="34" charset="0"/>
              </a:rPr>
              <a:t>arr.insert</a:t>
            </a:r>
            <a:r>
              <a:rPr lang="en-GB" sz="1400" dirty="0" smtClean="0">
                <a:solidFill>
                  <a:srgbClr val="FF0000"/>
                </a:solidFill>
                <a:latin typeface="Arial Narrow" pitchFamily="34" charset="0"/>
              </a:rPr>
              <a:t>(); </a:t>
            </a:r>
          </a:p>
          <a:p>
            <a:r>
              <a:rPr lang="en-GB" sz="1400" dirty="0" err="1" smtClean="0">
                <a:solidFill>
                  <a:srgbClr val="FF0000"/>
                </a:solidFill>
                <a:latin typeface="Arial Narrow" pitchFamily="34" charset="0"/>
              </a:rPr>
              <a:t>arr.display</a:t>
            </a:r>
            <a:r>
              <a:rPr lang="en-GB" sz="1400" dirty="0" smtClean="0">
                <a:solidFill>
                  <a:srgbClr val="FF0000"/>
                </a:solidFill>
                <a:latin typeface="Arial Narrow" pitchFamily="34" charset="0"/>
              </a:rPr>
              <a:t>();</a:t>
            </a:r>
          </a:p>
          <a:p>
            <a:endParaRPr lang="en-GB" sz="1400" dirty="0" smtClean="0">
              <a:solidFill>
                <a:srgbClr val="0000FF"/>
              </a:solidFill>
              <a:latin typeface="Arial Narrow" pitchFamily="34" charset="0"/>
            </a:endParaRPr>
          </a:p>
          <a:p>
            <a:r>
              <a:rPr lang="en-GB" sz="1400" dirty="0" smtClean="0">
                <a:solidFill>
                  <a:srgbClr val="0000FF"/>
                </a:solidFill>
                <a:latin typeface="Arial Narrow" pitchFamily="34" charset="0"/>
              </a:rPr>
              <a:t>return 0;</a:t>
            </a:r>
          </a:p>
          <a:p>
            <a:r>
              <a:rPr lang="en-GB" sz="1400" dirty="0" smtClean="0">
                <a:solidFill>
                  <a:srgbClr val="0000FF"/>
                </a:solidFill>
                <a:latin typeface="Arial Narrow" pitchFamily="34" charset="0"/>
              </a:rPr>
              <a:t>}</a:t>
            </a:r>
          </a:p>
        </p:txBody>
      </p:sp>
      <p:sp>
        <p:nvSpPr>
          <p:cNvPr id="5" name="TextBox 4"/>
          <p:cNvSpPr txBox="1"/>
          <p:nvPr/>
        </p:nvSpPr>
        <p:spPr>
          <a:xfrm>
            <a:off x="0" y="6516052"/>
            <a:ext cx="9144000"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Modify the insert method to accept data from the user instead</a:t>
            </a:r>
            <a:endParaRPr lang="en-GB"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Insert and display algorithms</a:t>
            </a:r>
            <a:endParaRPr lang="en-GB" dirty="0"/>
          </a:p>
        </p:txBody>
      </p:sp>
      <p:sp>
        <p:nvSpPr>
          <p:cNvPr id="3" name="Content Placeholder 2"/>
          <p:cNvSpPr>
            <a:spLocks noGrp="1"/>
          </p:cNvSpPr>
          <p:nvPr>
            <p:ph idx="1"/>
          </p:nvPr>
        </p:nvSpPr>
        <p:spPr/>
        <p:txBody>
          <a:bodyPr>
            <a:normAutofit lnSpcReduction="10000"/>
          </a:bodyPr>
          <a:lstStyle/>
          <a:p>
            <a:r>
              <a:rPr lang="en-GB" sz="2000" dirty="0" smtClean="0"/>
              <a:t>The previous example makes use of two algorithms:</a:t>
            </a:r>
          </a:p>
          <a:p>
            <a:pPr lvl="1"/>
            <a:r>
              <a:rPr lang="en-GB" sz="2000" dirty="0" smtClean="0">
                <a:solidFill>
                  <a:schemeClr val="accent6">
                    <a:lumMod val="75000"/>
                  </a:schemeClr>
                </a:solidFill>
              </a:rPr>
              <a:t>Insert </a:t>
            </a:r>
            <a:r>
              <a:rPr lang="en-GB" sz="2000" dirty="0" smtClean="0"/>
              <a:t>– adds an element at the last available space</a:t>
            </a:r>
          </a:p>
          <a:p>
            <a:pPr lvl="1"/>
            <a:r>
              <a:rPr lang="en-GB" sz="2000" dirty="0" smtClean="0">
                <a:solidFill>
                  <a:schemeClr val="accent6">
                    <a:lumMod val="75000"/>
                  </a:schemeClr>
                </a:solidFill>
              </a:rPr>
              <a:t>Display</a:t>
            </a:r>
            <a:r>
              <a:rPr lang="en-GB" sz="2000" dirty="0" smtClean="0"/>
              <a:t> – shows all the elements in the array. </a:t>
            </a:r>
          </a:p>
          <a:p>
            <a:pPr lvl="1"/>
            <a:endParaRPr lang="en-GB" sz="2000" dirty="0" smtClean="0"/>
          </a:p>
          <a:p>
            <a:r>
              <a:rPr lang="en-GB" sz="2000" dirty="0" smtClean="0"/>
              <a:t>These are the </a:t>
            </a:r>
            <a:r>
              <a:rPr lang="en-GB" sz="2000" dirty="0" smtClean="0">
                <a:solidFill>
                  <a:srgbClr val="0000FF"/>
                </a:solidFill>
              </a:rPr>
              <a:t>simplest array algorithms </a:t>
            </a:r>
            <a:r>
              <a:rPr lang="en-GB" sz="2000" dirty="0" smtClean="0"/>
              <a:t>and are often introduced when learning arrays. </a:t>
            </a:r>
          </a:p>
          <a:p>
            <a:endParaRPr lang="en-GB" sz="2000" dirty="0" smtClean="0"/>
          </a:p>
          <a:p>
            <a:r>
              <a:rPr lang="en-GB" sz="2000" dirty="0" smtClean="0">
                <a:solidFill>
                  <a:schemeClr val="accent6">
                    <a:lumMod val="75000"/>
                  </a:schemeClr>
                </a:solidFill>
              </a:rPr>
              <a:t>Search</a:t>
            </a:r>
            <a:r>
              <a:rPr lang="en-GB" sz="2000" dirty="0" smtClean="0"/>
              <a:t> and </a:t>
            </a:r>
            <a:r>
              <a:rPr lang="en-GB" sz="2000" dirty="0" smtClean="0">
                <a:solidFill>
                  <a:schemeClr val="accent6">
                    <a:lumMod val="75000"/>
                  </a:schemeClr>
                </a:solidFill>
              </a:rPr>
              <a:t>Delete</a:t>
            </a:r>
            <a:r>
              <a:rPr lang="en-GB" sz="2000" dirty="0" smtClean="0"/>
              <a:t> are slightly more complex. We look at them next</a:t>
            </a:r>
            <a:endParaRPr lang="en-GB" sz="20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algorithms</a:t>
            </a:r>
            <a:endParaRPr lang="en-GB" dirty="0"/>
          </a:p>
        </p:txBody>
      </p:sp>
      <p:sp>
        <p:nvSpPr>
          <p:cNvPr id="3" name="Content Placeholder 2"/>
          <p:cNvSpPr>
            <a:spLocks noGrp="1"/>
          </p:cNvSpPr>
          <p:nvPr>
            <p:ph idx="1"/>
          </p:nvPr>
        </p:nvSpPr>
        <p:spPr>
          <a:xfrm>
            <a:off x="609599" y="1556792"/>
            <a:ext cx="6347714" cy="5184576"/>
          </a:xfrm>
        </p:spPr>
        <p:txBody>
          <a:bodyPr>
            <a:normAutofit fontScale="77500" lnSpcReduction="20000"/>
          </a:bodyPr>
          <a:lstStyle/>
          <a:p>
            <a:pPr marL="514350" indent="-514350">
              <a:buFont typeface="+mj-lt"/>
              <a:buAutoNum type="arabicPeriod"/>
            </a:pPr>
            <a:r>
              <a:rPr lang="en-GB" dirty="0" smtClean="0">
                <a:solidFill>
                  <a:srgbClr val="FF0000"/>
                </a:solidFill>
              </a:rPr>
              <a:t>Searching calls for receiving an element value to search for (search key).</a:t>
            </a:r>
          </a:p>
          <a:p>
            <a:pPr marL="514350" indent="-514350">
              <a:buFont typeface="+mj-lt"/>
              <a:buAutoNum type="arabicPeriod"/>
            </a:pPr>
            <a:r>
              <a:rPr lang="en-GB" dirty="0" smtClean="0">
                <a:solidFill>
                  <a:schemeClr val="accent6">
                    <a:lumMod val="75000"/>
                  </a:schemeClr>
                </a:solidFill>
              </a:rPr>
              <a:t>The search key is compared to each element in the array</a:t>
            </a:r>
          </a:p>
          <a:p>
            <a:pPr marL="514350" indent="-514350">
              <a:buFont typeface="+mj-lt"/>
              <a:buAutoNum type="arabicPeriod"/>
            </a:pPr>
            <a:r>
              <a:rPr lang="en-GB" dirty="0" smtClean="0">
                <a:solidFill>
                  <a:srgbClr val="7030A0"/>
                </a:solidFill>
              </a:rPr>
              <a:t>Finally a message displayed if it was found or not</a:t>
            </a:r>
          </a:p>
          <a:p>
            <a:endParaRPr lang="en-GB" dirty="0" smtClean="0"/>
          </a:p>
          <a:p>
            <a:pPr marL="400050" lvl="1" indent="0">
              <a:buNone/>
            </a:pPr>
            <a:r>
              <a:rPr lang="en-GB" dirty="0" err="1" smtClean="0">
                <a:solidFill>
                  <a:srgbClr val="0000FF"/>
                </a:solidFill>
              </a:rPr>
              <a:t>bool</a:t>
            </a:r>
            <a:r>
              <a:rPr lang="en-GB" dirty="0" smtClean="0">
                <a:solidFill>
                  <a:srgbClr val="0000FF"/>
                </a:solidFill>
              </a:rPr>
              <a:t> find(</a:t>
            </a:r>
            <a:r>
              <a:rPr lang="en-GB" dirty="0" err="1" smtClean="0">
                <a:solidFill>
                  <a:srgbClr val="FF0000"/>
                </a:solidFill>
              </a:rPr>
              <a:t>int</a:t>
            </a:r>
            <a:r>
              <a:rPr lang="en-GB" dirty="0" smtClean="0">
                <a:solidFill>
                  <a:srgbClr val="FF0000"/>
                </a:solidFill>
              </a:rPr>
              <a:t> </a:t>
            </a:r>
            <a:r>
              <a:rPr lang="en-GB" dirty="0" err="1" smtClean="0">
                <a:solidFill>
                  <a:srgbClr val="FF0000"/>
                </a:solidFill>
              </a:rPr>
              <a:t>searchKey</a:t>
            </a:r>
            <a:r>
              <a:rPr lang="en-GB" dirty="0" smtClean="0">
                <a:solidFill>
                  <a:srgbClr val="0000FF"/>
                </a:solidFill>
              </a:rPr>
              <a:t>)	//receive search key</a:t>
            </a:r>
          </a:p>
          <a:p>
            <a:pPr marL="400050" lvl="1" indent="0">
              <a:buNone/>
            </a:pPr>
            <a:r>
              <a:rPr lang="en-GB" dirty="0" smtClean="0">
                <a:solidFill>
                  <a:srgbClr val="0000FF"/>
                </a:solidFill>
              </a:rPr>
              <a:t>{</a:t>
            </a:r>
          </a:p>
          <a:p>
            <a:pPr marL="400050" lvl="1" indent="0">
              <a:buNone/>
            </a:pPr>
            <a:r>
              <a:rPr lang="en-GB" dirty="0" smtClean="0">
                <a:solidFill>
                  <a:schemeClr val="accent6">
                    <a:lumMod val="75000"/>
                  </a:schemeClr>
                </a:solidFill>
              </a:rPr>
              <a:t>for(</a:t>
            </a:r>
            <a:r>
              <a:rPr lang="en-GB" dirty="0" err="1" smtClean="0">
                <a:solidFill>
                  <a:schemeClr val="accent6">
                    <a:lumMod val="75000"/>
                  </a:schemeClr>
                </a:solidFill>
              </a:rPr>
              <a:t>int</a:t>
            </a:r>
            <a:r>
              <a:rPr lang="en-GB" dirty="0" smtClean="0">
                <a:solidFill>
                  <a:schemeClr val="accent6">
                    <a:lumMod val="75000"/>
                  </a:schemeClr>
                </a:solidFill>
              </a:rPr>
              <a:t> j=0; j&lt;10; j++) 	//compare each element,</a:t>
            </a:r>
          </a:p>
          <a:p>
            <a:pPr marL="400050" lvl="1" indent="0">
              <a:buNone/>
            </a:pPr>
            <a:r>
              <a:rPr lang="en-GB" dirty="0" smtClean="0">
                <a:solidFill>
                  <a:schemeClr val="accent6">
                    <a:lumMod val="75000"/>
                  </a:schemeClr>
                </a:solidFill>
              </a:rPr>
              <a:t>if(v[j] == </a:t>
            </a:r>
            <a:r>
              <a:rPr lang="en-GB" dirty="0" err="1" smtClean="0">
                <a:solidFill>
                  <a:schemeClr val="accent6">
                    <a:lumMod val="75000"/>
                  </a:schemeClr>
                </a:solidFill>
              </a:rPr>
              <a:t>searchKey</a:t>
            </a:r>
            <a:r>
              <a:rPr lang="en-GB" dirty="0" smtClean="0">
                <a:solidFill>
                  <a:schemeClr val="accent6">
                    <a:lumMod val="75000"/>
                  </a:schemeClr>
                </a:solidFill>
              </a:rPr>
              <a:t>) 	//if found</a:t>
            </a:r>
          </a:p>
          <a:p>
            <a:pPr marL="400050" lvl="1" indent="0">
              <a:buNone/>
            </a:pPr>
            <a:r>
              <a:rPr lang="en-GB" dirty="0" smtClean="0">
                <a:solidFill>
                  <a:schemeClr val="accent6">
                    <a:lumMod val="75000"/>
                  </a:schemeClr>
                </a:solidFill>
              </a:rPr>
              <a:t>break;                            	//exit loop before end</a:t>
            </a:r>
          </a:p>
          <a:p>
            <a:pPr marL="400050" lvl="1" indent="0">
              <a:buNone/>
            </a:pPr>
            <a:r>
              <a:rPr lang="en-GB" dirty="0" smtClean="0">
                <a:solidFill>
                  <a:srgbClr val="7030A0"/>
                </a:solidFill>
              </a:rPr>
              <a:t>if(j == 10) 		//if end without find</a:t>
            </a:r>
          </a:p>
          <a:p>
            <a:pPr marL="400050" lvl="1" indent="0">
              <a:buNone/>
            </a:pPr>
            <a:r>
              <a:rPr lang="en-GB" dirty="0" smtClean="0">
                <a:solidFill>
                  <a:srgbClr val="7030A0"/>
                </a:solidFill>
              </a:rPr>
              <a:t>return false; 		// return can’t find it expression</a:t>
            </a:r>
          </a:p>
          <a:p>
            <a:pPr marL="400050" lvl="1" indent="0">
              <a:buNone/>
            </a:pPr>
            <a:r>
              <a:rPr lang="en-GB" dirty="0" smtClean="0">
                <a:solidFill>
                  <a:srgbClr val="7030A0"/>
                </a:solidFill>
              </a:rPr>
              <a:t>else</a:t>
            </a:r>
          </a:p>
          <a:p>
            <a:pPr marL="400050" lvl="1" indent="0">
              <a:buNone/>
            </a:pPr>
            <a:r>
              <a:rPr lang="en-GB" dirty="0" smtClean="0">
                <a:solidFill>
                  <a:srgbClr val="7030A0"/>
                </a:solidFill>
              </a:rPr>
              <a:t>return true; 		//return found it expression</a:t>
            </a:r>
          </a:p>
          <a:p>
            <a:pPr marL="400050" lvl="1" indent="0">
              <a:buNone/>
            </a:pPr>
            <a:r>
              <a:rPr lang="en-GB" dirty="0" smtClean="0">
                <a:solidFill>
                  <a:srgbClr val="0000FF"/>
                </a:solidFill>
              </a:rPr>
              <a:t>} //end find()</a:t>
            </a:r>
          </a:p>
          <a:p>
            <a:pPr marL="400050" lvl="1" indent="0">
              <a:buNone/>
            </a:pPr>
            <a:r>
              <a:rPr lang="en-GB" dirty="0" smtClean="0">
                <a:solidFill>
                  <a:srgbClr val="0000FF"/>
                </a:solidFill>
              </a:rPr>
              <a:t>};</a:t>
            </a:r>
          </a:p>
          <a:p>
            <a:r>
              <a:rPr lang="en-GB" sz="5600" dirty="0" smtClean="0"/>
              <a:t>Illu</a:t>
            </a:r>
            <a:r>
              <a:rPr lang="en-GB" sz="5600" dirty="0" smtClean="0">
                <a:hlinkClick r:id="rId3" action="ppaction://hlinkfile"/>
              </a:rPr>
              <a:t>stration</a:t>
            </a:r>
            <a:endParaRPr lang="en-GB" sz="5600" dirty="0"/>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Complete program</a:t>
            </a:r>
            <a:endParaRPr lang="en-GB" dirty="0"/>
          </a:p>
        </p:txBody>
      </p:sp>
      <p:sp>
        <p:nvSpPr>
          <p:cNvPr id="3" name="Content Placeholder 2"/>
          <p:cNvSpPr>
            <a:spLocks noGrp="1"/>
          </p:cNvSpPr>
          <p:nvPr>
            <p:ph idx="1"/>
          </p:nvPr>
        </p:nvSpPr>
        <p:spPr>
          <a:xfrm>
            <a:off x="160784" y="1124744"/>
            <a:ext cx="4411216" cy="4525963"/>
          </a:xfrm>
        </p:spPr>
        <p:txBody>
          <a:bodyPr>
            <a:noAutofit/>
          </a:bodyPr>
          <a:lstStyle/>
          <a:p>
            <a:pPr marL="0" indent="0">
              <a:buNone/>
            </a:pPr>
            <a:r>
              <a:rPr lang="en-GB" sz="1150" dirty="0" smtClean="0">
                <a:solidFill>
                  <a:srgbClr val="0000FF"/>
                </a:solidFill>
              </a:rPr>
              <a:t>#</a:t>
            </a:r>
            <a:r>
              <a:rPr lang="en-GB" sz="1150" dirty="0">
                <a:solidFill>
                  <a:srgbClr val="0000FF"/>
                </a:solidFill>
              </a:rPr>
              <a:t>include &lt;</a:t>
            </a:r>
            <a:r>
              <a:rPr lang="en-GB" sz="1150" dirty="0" err="1">
                <a:solidFill>
                  <a:srgbClr val="0000FF"/>
                </a:solidFill>
              </a:rPr>
              <a:t>iostream</a:t>
            </a:r>
            <a:r>
              <a:rPr lang="en-GB" sz="1150" dirty="0">
                <a:solidFill>
                  <a:srgbClr val="0000FF"/>
                </a:solidFill>
              </a:rPr>
              <a:t>&gt;</a:t>
            </a:r>
          </a:p>
          <a:p>
            <a:pPr marL="0" indent="0">
              <a:buNone/>
            </a:pPr>
            <a:r>
              <a:rPr lang="en-GB" sz="1150" dirty="0">
                <a:solidFill>
                  <a:srgbClr val="0000FF"/>
                </a:solidFill>
              </a:rPr>
              <a:t>using namespace </a:t>
            </a:r>
            <a:r>
              <a:rPr lang="en-GB" sz="1150" dirty="0" err="1">
                <a:solidFill>
                  <a:srgbClr val="0000FF"/>
                </a:solidFill>
              </a:rPr>
              <a:t>std</a:t>
            </a:r>
            <a:r>
              <a:rPr lang="en-GB" sz="1150" dirty="0">
                <a:solidFill>
                  <a:srgbClr val="0000FF"/>
                </a:solidFill>
              </a:rPr>
              <a:t>;</a:t>
            </a:r>
          </a:p>
          <a:p>
            <a:pPr marL="0" indent="0">
              <a:buNone/>
            </a:pPr>
            <a:endParaRPr lang="en-GB" sz="1150" dirty="0">
              <a:solidFill>
                <a:srgbClr val="0000FF"/>
              </a:solidFill>
            </a:endParaRPr>
          </a:p>
          <a:p>
            <a:pPr marL="0" indent="0">
              <a:buNone/>
            </a:pPr>
            <a:r>
              <a:rPr lang="en-GB" sz="1150" dirty="0">
                <a:solidFill>
                  <a:srgbClr val="0000FF"/>
                </a:solidFill>
              </a:rPr>
              <a:t>class </a:t>
            </a:r>
            <a:r>
              <a:rPr lang="en-GB" sz="1150" dirty="0" err="1">
                <a:solidFill>
                  <a:srgbClr val="0000FF"/>
                </a:solidFill>
              </a:rPr>
              <a:t>myArray</a:t>
            </a:r>
            <a:endParaRPr lang="en-GB" sz="1150" dirty="0">
              <a:solidFill>
                <a:srgbClr val="0000FF"/>
              </a:solidFill>
            </a:endParaRPr>
          </a:p>
          <a:p>
            <a:pPr marL="0" indent="0">
              <a:buNone/>
            </a:pPr>
            <a:r>
              <a:rPr lang="en-GB" sz="1150" dirty="0">
                <a:solidFill>
                  <a:srgbClr val="0000FF"/>
                </a:solidFill>
              </a:rPr>
              <a:t>{</a:t>
            </a:r>
          </a:p>
          <a:p>
            <a:pPr marL="0" indent="0">
              <a:buNone/>
            </a:pPr>
            <a:r>
              <a:rPr lang="en-GB" sz="1150" dirty="0">
                <a:solidFill>
                  <a:srgbClr val="0000FF"/>
                </a:solidFill>
              </a:rPr>
              <a:t>private:</a:t>
            </a:r>
          </a:p>
          <a:p>
            <a:pPr marL="0" indent="0">
              <a:buNone/>
            </a:pPr>
            <a:r>
              <a:rPr lang="en-GB" sz="1150" dirty="0" err="1">
                <a:solidFill>
                  <a:srgbClr val="0000FF"/>
                </a:solidFill>
              </a:rPr>
              <a:t>int</a:t>
            </a:r>
            <a:r>
              <a:rPr lang="en-GB" sz="1150" dirty="0">
                <a:solidFill>
                  <a:srgbClr val="0000FF"/>
                </a:solidFill>
              </a:rPr>
              <a:t> v[100]; //array doubles</a:t>
            </a:r>
          </a:p>
          <a:p>
            <a:pPr marL="0" indent="0">
              <a:buNone/>
            </a:pPr>
            <a:r>
              <a:rPr lang="en-GB" sz="1150" dirty="0">
                <a:solidFill>
                  <a:srgbClr val="0000FF"/>
                </a:solidFill>
              </a:rPr>
              <a:t>public:</a:t>
            </a:r>
          </a:p>
          <a:p>
            <a:pPr marL="0" indent="0">
              <a:buNone/>
            </a:pPr>
            <a:r>
              <a:rPr lang="en-GB" sz="1150" dirty="0">
                <a:solidFill>
                  <a:srgbClr val="0000FF"/>
                </a:solidFill>
              </a:rPr>
              <a:t>void insert()</a:t>
            </a:r>
          </a:p>
          <a:p>
            <a:pPr marL="0" indent="0">
              <a:buNone/>
            </a:pPr>
            <a:r>
              <a:rPr lang="en-GB" sz="1150" dirty="0">
                <a:solidFill>
                  <a:srgbClr val="0000FF"/>
                </a:solidFill>
              </a:rPr>
              <a:t>{ </a:t>
            </a:r>
          </a:p>
          <a:p>
            <a:pPr marL="0" indent="0">
              <a:buNone/>
            </a:pPr>
            <a:r>
              <a:rPr lang="en-GB" sz="1150" dirty="0">
                <a:solidFill>
                  <a:srgbClr val="0000FF"/>
                </a:solidFill>
              </a:rPr>
              <a:t>v[0]= 77; //insert 10 items</a:t>
            </a:r>
          </a:p>
          <a:p>
            <a:pPr marL="0" indent="0">
              <a:buNone/>
            </a:pPr>
            <a:r>
              <a:rPr lang="en-GB" sz="1150" dirty="0">
                <a:solidFill>
                  <a:srgbClr val="0000FF"/>
                </a:solidFill>
              </a:rPr>
              <a:t>v[1]=  99;</a:t>
            </a:r>
          </a:p>
          <a:p>
            <a:pPr marL="0" indent="0">
              <a:buNone/>
            </a:pPr>
            <a:r>
              <a:rPr lang="en-GB" sz="1150" dirty="0">
                <a:solidFill>
                  <a:srgbClr val="0000FF"/>
                </a:solidFill>
              </a:rPr>
              <a:t>v[2]=  44;</a:t>
            </a:r>
          </a:p>
          <a:p>
            <a:pPr marL="0" indent="0">
              <a:buNone/>
            </a:pPr>
            <a:r>
              <a:rPr lang="en-GB" sz="1150" dirty="0">
                <a:solidFill>
                  <a:srgbClr val="0000FF"/>
                </a:solidFill>
              </a:rPr>
              <a:t>v[3]=  55;</a:t>
            </a:r>
          </a:p>
          <a:p>
            <a:pPr marL="0" indent="0">
              <a:buNone/>
            </a:pPr>
            <a:r>
              <a:rPr lang="en-GB" sz="1150" dirty="0">
                <a:solidFill>
                  <a:srgbClr val="0000FF"/>
                </a:solidFill>
              </a:rPr>
              <a:t>v[4]=  22;</a:t>
            </a:r>
          </a:p>
          <a:p>
            <a:pPr marL="0" indent="0">
              <a:buNone/>
            </a:pPr>
            <a:r>
              <a:rPr lang="en-GB" sz="1150" dirty="0">
                <a:solidFill>
                  <a:srgbClr val="0000FF"/>
                </a:solidFill>
              </a:rPr>
              <a:t>v[5]=  88;</a:t>
            </a:r>
          </a:p>
          <a:p>
            <a:pPr marL="0" indent="0">
              <a:buNone/>
            </a:pPr>
            <a:r>
              <a:rPr lang="en-GB" sz="1150" dirty="0">
                <a:solidFill>
                  <a:srgbClr val="0000FF"/>
                </a:solidFill>
              </a:rPr>
              <a:t>v[6]=  11;</a:t>
            </a:r>
          </a:p>
          <a:p>
            <a:pPr marL="0" indent="0">
              <a:buNone/>
            </a:pPr>
            <a:r>
              <a:rPr lang="en-GB" sz="1150" dirty="0">
                <a:solidFill>
                  <a:srgbClr val="0000FF"/>
                </a:solidFill>
              </a:rPr>
              <a:t>v[7]=  00;</a:t>
            </a:r>
          </a:p>
          <a:p>
            <a:pPr marL="0" indent="0">
              <a:buNone/>
            </a:pPr>
            <a:r>
              <a:rPr lang="en-GB" sz="1150" dirty="0">
                <a:solidFill>
                  <a:srgbClr val="0000FF"/>
                </a:solidFill>
              </a:rPr>
              <a:t>v[8]=  66;</a:t>
            </a:r>
          </a:p>
          <a:p>
            <a:pPr marL="0" indent="0">
              <a:buNone/>
            </a:pPr>
            <a:r>
              <a:rPr lang="en-GB" sz="1150" dirty="0">
                <a:solidFill>
                  <a:srgbClr val="0000FF"/>
                </a:solidFill>
              </a:rPr>
              <a:t>v[9]=  33;</a:t>
            </a:r>
          </a:p>
          <a:p>
            <a:pPr marL="0" indent="0">
              <a:buNone/>
            </a:pPr>
            <a:r>
              <a:rPr lang="en-GB" sz="1150" dirty="0">
                <a:solidFill>
                  <a:srgbClr val="0000FF"/>
                </a:solidFill>
              </a:rPr>
              <a:t> } //array, at index</a:t>
            </a:r>
          </a:p>
          <a:p>
            <a:pPr marL="0" indent="0">
              <a:buNone/>
            </a:pPr>
            <a:endParaRPr lang="en-GB" sz="1150" dirty="0">
              <a:solidFill>
                <a:srgbClr val="0000FF"/>
              </a:solidFill>
            </a:endParaRPr>
          </a:p>
          <a:p>
            <a:pPr marL="0" indent="0">
              <a:buNone/>
            </a:pPr>
            <a:r>
              <a:rPr lang="en-GB" sz="1150" dirty="0">
                <a:solidFill>
                  <a:srgbClr val="0000FF"/>
                </a:solidFill>
              </a:rPr>
              <a:t>void display()</a:t>
            </a:r>
          </a:p>
          <a:p>
            <a:pPr marL="0" indent="0">
              <a:buNone/>
            </a:pPr>
            <a:r>
              <a:rPr lang="en-GB" sz="1150" dirty="0">
                <a:solidFill>
                  <a:srgbClr val="0000FF"/>
                </a:solidFill>
              </a:rPr>
              <a:t>{for(</a:t>
            </a:r>
            <a:r>
              <a:rPr lang="en-GB" sz="1150" dirty="0" err="1">
                <a:solidFill>
                  <a:srgbClr val="0000FF"/>
                </a:solidFill>
              </a:rPr>
              <a:t>int</a:t>
            </a:r>
            <a:r>
              <a:rPr lang="en-GB" sz="1150" dirty="0">
                <a:solidFill>
                  <a:srgbClr val="0000FF"/>
                </a:solidFill>
              </a:rPr>
              <a:t> j=0; j&lt;10; j++) //display items</a:t>
            </a:r>
          </a:p>
          <a:p>
            <a:pPr marL="0" indent="0">
              <a:buNone/>
            </a:pPr>
            <a:r>
              <a:rPr lang="en-GB" sz="1150" dirty="0" err="1">
                <a:solidFill>
                  <a:srgbClr val="0000FF"/>
                </a:solidFill>
              </a:rPr>
              <a:t>cout</a:t>
            </a:r>
            <a:r>
              <a:rPr lang="en-GB" sz="1150" dirty="0">
                <a:solidFill>
                  <a:srgbClr val="0000FF"/>
                </a:solidFill>
              </a:rPr>
              <a:t> &lt;&lt; v[j] &lt;&lt; " ";</a:t>
            </a:r>
          </a:p>
          <a:p>
            <a:pPr marL="0" indent="0">
              <a:buNone/>
            </a:pPr>
            <a:r>
              <a:rPr lang="en-GB" sz="1150" dirty="0" err="1">
                <a:solidFill>
                  <a:srgbClr val="0000FF"/>
                </a:solidFill>
              </a:rPr>
              <a:t>cout</a:t>
            </a:r>
            <a:r>
              <a:rPr lang="en-GB" sz="1150" dirty="0">
                <a:solidFill>
                  <a:srgbClr val="0000FF"/>
                </a:solidFill>
              </a:rPr>
              <a:t> &lt;&lt; </a:t>
            </a:r>
            <a:r>
              <a:rPr lang="en-GB" sz="1150" dirty="0" err="1">
                <a:solidFill>
                  <a:srgbClr val="0000FF"/>
                </a:solidFill>
              </a:rPr>
              <a:t>endl</a:t>
            </a:r>
            <a:r>
              <a:rPr lang="en-GB" sz="1150" dirty="0">
                <a:solidFill>
                  <a:srgbClr val="0000FF"/>
                </a:solidFill>
              </a:rPr>
              <a:t>;</a:t>
            </a:r>
          </a:p>
          <a:p>
            <a:pPr marL="0" indent="0">
              <a:buNone/>
            </a:pPr>
            <a:r>
              <a:rPr lang="en-GB" sz="1150" dirty="0">
                <a:solidFill>
                  <a:srgbClr val="0000FF"/>
                </a:solidFill>
              </a:rPr>
              <a:t>}</a:t>
            </a:r>
            <a:endParaRPr lang="en-GB" sz="1150" dirty="0" smtClean="0">
              <a:solidFill>
                <a:srgbClr val="0000FF"/>
              </a:solidFill>
            </a:endParaRP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6" name="Rectangle 5"/>
          <p:cNvSpPr/>
          <p:nvPr/>
        </p:nvSpPr>
        <p:spPr>
          <a:xfrm>
            <a:off x="4572000" y="1052736"/>
            <a:ext cx="4572000" cy="4708981"/>
          </a:xfrm>
          <a:prstGeom prst="rect">
            <a:avLst/>
          </a:prstGeom>
        </p:spPr>
        <p:txBody>
          <a:bodyPr>
            <a:spAutoFit/>
          </a:bodyPr>
          <a:lstStyle/>
          <a:p>
            <a:r>
              <a:rPr lang="en-US" sz="1200" dirty="0" err="1">
                <a:solidFill>
                  <a:srgbClr val="FF0000"/>
                </a:solidFill>
              </a:rPr>
              <a:t>bool</a:t>
            </a:r>
            <a:r>
              <a:rPr lang="en-US" sz="1200" dirty="0">
                <a:solidFill>
                  <a:srgbClr val="FF0000"/>
                </a:solidFill>
              </a:rPr>
              <a:t> find(</a:t>
            </a:r>
            <a:r>
              <a:rPr lang="en-US" sz="1200" dirty="0" err="1">
                <a:solidFill>
                  <a:srgbClr val="FF0000"/>
                </a:solidFill>
              </a:rPr>
              <a:t>int</a:t>
            </a:r>
            <a:r>
              <a:rPr lang="en-US" sz="1200" dirty="0">
                <a:solidFill>
                  <a:srgbClr val="FF0000"/>
                </a:solidFill>
              </a:rPr>
              <a:t> </a:t>
            </a:r>
            <a:r>
              <a:rPr lang="en-US" sz="1200" dirty="0" err="1">
                <a:solidFill>
                  <a:srgbClr val="FF0000"/>
                </a:solidFill>
              </a:rPr>
              <a:t>searchKey</a:t>
            </a:r>
            <a:r>
              <a:rPr lang="en-US" sz="1200" dirty="0">
                <a:solidFill>
                  <a:srgbClr val="FF0000"/>
                </a:solidFill>
              </a:rPr>
              <a:t>)</a:t>
            </a:r>
          </a:p>
          <a:p>
            <a:r>
              <a:rPr lang="en-US" sz="1200" dirty="0">
                <a:solidFill>
                  <a:srgbClr val="FF0000"/>
                </a:solidFill>
              </a:rPr>
              <a:t>{</a:t>
            </a:r>
          </a:p>
          <a:p>
            <a:r>
              <a:rPr lang="en-US" sz="1200" dirty="0" err="1">
                <a:solidFill>
                  <a:srgbClr val="FF0000"/>
                </a:solidFill>
              </a:rPr>
              <a:t>int</a:t>
            </a:r>
            <a:r>
              <a:rPr lang="en-US" sz="1200" dirty="0">
                <a:solidFill>
                  <a:srgbClr val="FF0000"/>
                </a:solidFill>
              </a:rPr>
              <a:t> j;</a:t>
            </a:r>
          </a:p>
          <a:p>
            <a:r>
              <a:rPr lang="en-US" sz="1200" dirty="0">
                <a:solidFill>
                  <a:srgbClr val="FF0000"/>
                </a:solidFill>
              </a:rPr>
              <a:t>for(j=0; j&lt;10; j++) 	//for each element,</a:t>
            </a:r>
          </a:p>
          <a:p>
            <a:r>
              <a:rPr lang="en-US" sz="1200" dirty="0">
                <a:solidFill>
                  <a:srgbClr val="FF0000"/>
                </a:solidFill>
              </a:rPr>
              <a:t>if(v[j] == </a:t>
            </a:r>
            <a:r>
              <a:rPr lang="en-US" sz="1200" dirty="0" err="1">
                <a:solidFill>
                  <a:srgbClr val="FF0000"/>
                </a:solidFill>
              </a:rPr>
              <a:t>searchKey</a:t>
            </a:r>
            <a:r>
              <a:rPr lang="en-US" sz="1200" dirty="0">
                <a:solidFill>
                  <a:srgbClr val="FF0000"/>
                </a:solidFill>
              </a:rPr>
              <a:t>) 	//found item?</a:t>
            </a:r>
          </a:p>
          <a:p>
            <a:r>
              <a:rPr lang="en-US" sz="1200" dirty="0">
                <a:solidFill>
                  <a:srgbClr val="FF0000"/>
                </a:solidFill>
              </a:rPr>
              <a:t>break;                            	//exit loop before end</a:t>
            </a:r>
          </a:p>
          <a:p>
            <a:r>
              <a:rPr lang="en-US" sz="1200" dirty="0">
                <a:solidFill>
                  <a:srgbClr val="FF0000"/>
                </a:solidFill>
              </a:rPr>
              <a:t>if(j==10) 		//ended without find</a:t>
            </a:r>
          </a:p>
          <a:p>
            <a:r>
              <a:rPr lang="en-US" sz="1200" dirty="0">
                <a:solidFill>
                  <a:srgbClr val="FF0000"/>
                </a:solidFill>
              </a:rPr>
              <a:t>return false; 		// can’t find it</a:t>
            </a:r>
          </a:p>
          <a:p>
            <a:r>
              <a:rPr lang="en-US" sz="1200" dirty="0">
                <a:solidFill>
                  <a:srgbClr val="FF0000"/>
                </a:solidFill>
              </a:rPr>
              <a:t>else</a:t>
            </a:r>
          </a:p>
          <a:p>
            <a:r>
              <a:rPr lang="en-US" sz="1200" dirty="0">
                <a:solidFill>
                  <a:srgbClr val="FF0000"/>
                </a:solidFill>
              </a:rPr>
              <a:t>return true; 		//found it</a:t>
            </a:r>
          </a:p>
          <a:p>
            <a:r>
              <a:rPr lang="en-US" sz="1200" dirty="0">
                <a:solidFill>
                  <a:srgbClr val="FF0000"/>
                </a:solidFill>
              </a:rPr>
              <a:t>} //end find()</a:t>
            </a:r>
          </a:p>
          <a:p>
            <a:r>
              <a:rPr lang="en-US" sz="1200" dirty="0">
                <a:solidFill>
                  <a:srgbClr val="FF0000"/>
                </a:solidFill>
              </a:rPr>
              <a:t>};</a:t>
            </a:r>
          </a:p>
          <a:p>
            <a:endParaRPr lang="en-US" sz="1200" dirty="0">
              <a:solidFill>
                <a:srgbClr val="FF0000"/>
              </a:solidFill>
            </a:endParaRPr>
          </a:p>
          <a:p>
            <a:r>
              <a:rPr lang="en-US" sz="1200" dirty="0" err="1">
                <a:solidFill>
                  <a:srgbClr val="0000FF"/>
                </a:solidFill>
              </a:rPr>
              <a:t>int</a:t>
            </a:r>
            <a:r>
              <a:rPr lang="en-US" sz="1200" dirty="0">
                <a:solidFill>
                  <a:srgbClr val="0000FF"/>
                </a:solidFill>
              </a:rPr>
              <a:t> main()</a:t>
            </a:r>
          </a:p>
          <a:p>
            <a:r>
              <a:rPr lang="en-US" sz="1200" dirty="0">
                <a:solidFill>
                  <a:srgbClr val="0000FF"/>
                </a:solidFill>
              </a:rPr>
              <a:t>{</a:t>
            </a:r>
          </a:p>
          <a:p>
            <a:r>
              <a:rPr lang="en-US" sz="1200" dirty="0" err="1">
                <a:solidFill>
                  <a:srgbClr val="0000FF"/>
                </a:solidFill>
              </a:rPr>
              <a:t>myArray</a:t>
            </a:r>
            <a:r>
              <a:rPr lang="en-US" sz="1200" dirty="0">
                <a:solidFill>
                  <a:srgbClr val="0000FF"/>
                </a:solidFill>
              </a:rPr>
              <a:t> </a:t>
            </a:r>
            <a:r>
              <a:rPr lang="en-US" sz="1200" dirty="0" err="1">
                <a:solidFill>
                  <a:srgbClr val="0000FF"/>
                </a:solidFill>
              </a:rPr>
              <a:t>arr</a:t>
            </a:r>
            <a:r>
              <a:rPr lang="en-US" sz="1200" dirty="0">
                <a:solidFill>
                  <a:srgbClr val="0000FF"/>
                </a:solidFill>
              </a:rPr>
              <a:t>; //create an object</a:t>
            </a:r>
          </a:p>
          <a:p>
            <a:endParaRPr lang="en-US" sz="1200" dirty="0">
              <a:solidFill>
                <a:srgbClr val="0000FF"/>
              </a:solidFill>
            </a:endParaRPr>
          </a:p>
          <a:p>
            <a:r>
              <a:rPr lang="en-US" sz="1200" dirty="0" err="1">
                <a:solidFill>
                  <a:srgbClr val="0000FF"/>
                </a:solidFill>
              </a:rPr>
              <a:t>arr.insert</a:t>
            </a:r>
            <a:r>
              <a:rPr lang="en-US" sz="1200" dirty="0">
                <a:solidFill>
                  <a:srgbClr val="0000FF"/>
                </a:solidFill>
              </a:rPr>
              <a:t>(); </a:t>
            </a:r>
          </a:p>
          <a:p>
            <a:r>
              <a:rPr lang="en-US" sz="1200" dirty="0" err="1">
                <a:solidFill>
                  <a:srgbClr val="0000FF"/>
                </a:solidFill>
              </a:rPr>
              <a:t>arr.display</a:t>
            </a:r>
            <a:r>
              <a:rPr lang="en-US" sz="1200" dirty="0">
                <a:solidFill>
                  <a:srgbClr val="0000FF"/>
                </a:solidFill>
              </a:rPr>
              <a:t>();</a:t>
            </a:r>
          </a:p>
          <a:p>
            <a:r>
              <a:rPr lang="en-US" sz="1200" dirty="0">
                <a:solidFill>
                  <a:srgbClr val="FF0000"/>
                </a:solidFill>
              </a:rPr>
              <a:t>if( </a:t>
            </a:r>
            <a:r>
              <a:rPr lang="en-US" sz="1200" dirty="0" err="1">
                <a:solidFill>
                  <a:srgbClr val="FF0000"/>
                </a:solidFill>
              </a:rPr>
              <a:t>arr.find</a:t>
            </a:r>
            <a:r>
              <a:rPr lang="en-US" sz="1200" dirty="0">
                <a:solidFill>
                  <a:srgbClr val="FF0000"/>
                </a:solidFill>
              </a:rPr>
              <a:t>(35) )</a:t>
            </a:r>
          </a:p>
          <a:p>
            <a:r>
              <a:rPr lang="en-US" sz="1200" dirty="0" err="1">
                <a:solidFill>
                  <a:srgbClr val="FF0000"/>
                </a:solidFill>
              </a:rPr>
              <a:t>cout</a:t>
            </a:r>
            <a:r>
              <a:rPr lang="en-US" sz="1200" dirty="0">
                <a:solidFill>
                  <a:srgbClr val="FF0000"/>
                </a:solidFill>
              </a:rPr>
              <a:t> &lt;&lt; "Found " &lt;&lt; </a:t>
            </a:r>
            <a:r>
              <a:rPr lang="en-US" sz="1200" dirty="0" err="1">
                <a:solidFill>
                  <a:srgbClr val="FF0000"/>
                </a:solidFill>
              </a:rPr>
              <a:t>endl</a:t>
            </a:r>
            <a:r>
              <a:rPr lang="en-US" sz="1200" dirty="0">
                <a:solidFill>
                  <a:srgbClr val="FF0000"/>
                </a:solidFill>
              </a:rPr>
              <a:t>;</a:t>
            </a:r>
          </a:p>
          <a:p>
            <a:r>
              <a:rPr lang="en-US" sz="1200" dirty="0">
                <a:solidFill>
                  <a:srgbClr val="FF0000"/>
                </a:solidFill>
              </a:rPr>
              <a:t>else</a:t>
            </a:r>
          </a:p>
          <a:p>
            <a:r>
              <a:rPr lang="en-US" sz="1200" dirty="0" err="1">
                <a:solidFill>
                  <a:srgbClr val="FF0000"/>
                </a:solidFill>
              </a:rPr>
              <a:t>cout</a:t>
            </a:r>
            <a:r>
              <a:rPr lang="en-US" sz="1200" dirty="0">
                <a:solidFill>
                  <a:srgbClr val="FF0000"/>
                </a:solidFill>
              </a:rPr>
              <a:t> &lt;&lt; "Cant find " &lt;&lt; </a:t>
            </a:r>
            <a:r>
              <a:rPr lang="en-US" sz="1200" dirty="0" err="1">
                <a:solidFill>
                  <a:srgbClr val="FF0000"/>
                </a:solidFill>
              </a:rPr>
              <a:t>endl</a:t>
            </a:r>
            <a:r>
              <a:rPr lang="en-US" sz="1200" dirty="0">
                <a:solidFill>
                  <a:srgbClr val="FF0000"/>
                </a:solidFill>
              </a:rPr>
              <a:t>;</a:t>
            </a:r>
          </a:p>
          <a:p>
            <a:r>
              <a:rPr lang="en-US" sz="1200" dirty="0" smtClean="0">
                <a:solidFill>
                  <a:srgbClr val="0000FF"/>
                </a:solidFill>
              </a:rPr>
              <a:t>return </a:t>
            </a:r>
            <a:r>
              <a:rPr lang="en-US" sz="1200" dirty="0">
                <a:solidFill>
                  <a:srgbClr val="0000FF"/>
                </a:solidFill>
              </a:rPr>
              <a:t>0;</a:t>
            </a:r>
          </a:p>
          <a:p>
            <a:r>
              <a:rPr lang="en-US" sz="1200" dirty="0">
                <a:solidFill>
                  <a:srgbClr val="0000FF"/>
                </a:solidFill>
              </a:rPr>
              <a:t>}</a:t>
            </a:r>
            <a:endParaRPr lang="en-GB" sz="1200" dirty="0" smtClean="0">
              <a:solidFill>
                <a:srgbClr val="0000FF"/>
              </a:solidFill>
            </a:endParaRPr>
          </a:p>
        </p:txBody>
      </p:sp>
      <p:sp>
        <p:nvSpPr>
          <p:cNvPr id="7" name="TextBox 6"/>
          <p:cNvSpPr txBox="1"/>
          <p:nvPr/>
        </p:nvSpPr>
        <p:spPr>
          <a:xfrm>
            <a:off x="4644008" y="5805264"/>
            <a:ext cx="4427984" cy="1384995"/>
          </a:xfrm>
          <a:prstGeom prst="rect">
            <a:avLst/>
          </a:prstGeom>
          <a:solidFill>
            <a:schemeClr val="bg2">
              <a:lumMod val="25000"/>
            </a:schemeClr>
          </a:solidFill>
        </p:spPr>
        <p:txBody>
          <a:bodyPr wrap="square" rtlCol="0">
            <a:spAutoFit/>
          </a:bodyPr>
          <a:lstStyle/>
          <a:p>
            <a:r>
              <a:rPr lang="en-GB" sz="3600" dirty="0" smtClean="0">
                <a:solidFill>
                  <a:schemeClr val="bg1"/>
                </a:solidFill>
                <a:hlinkClick r:id="rId2" action="ppaction://hlinkfile"/>
              </a:rPr>
              <a:t>Exercise: </a:t>
            </a:r>
            <a:endParaRPr lang="en-GB" sz="3600" dirty="0" smtClean="0">
              <a:solidFill>
                <a:schemeClr val="bg1"/>
              </a:solidFill>
            </a:endParaRPr>
          </a:p>
          <a:p>
            <a:pPr marL="342900" indent="-342900">
              <a:buFont typeface="+mj-lt"/>
              <a:buAutoNum type="arabicPeriod"/>
            </a:pPr>
            <a:r>
              <a:rPr lang="en-GB" sz="1200" dirty="0" smtClean="0">
                <a:solidFill>
                  <a:schemeClr val="bg1"/>
                </a:solidFill>
              </a:rPr>
              <a:t>Modify the program to ask the user for the search key</a:t>
            </a:r>
          </a:p>
          <a:p>
            <a:pPr marL="342900" indent="-342900">
              <a:buFont typeface="+mj-lt"/>
              <a:buAutoNum type="arabicPeriod"/>
            </a:pPr>
            <a:r>
              <a:rPr lang="en-GB" sz="1200" dirty="0" smtClean="0">
                <a:solidFill>
                  <a:schemeClr val="bg1"/>
                </a:solidFill>
              </a:rPr>
              <a:t>What if there were two or more elements equal to the search key?</a:t>
            </a:r>
          </a:p>
          <a:p>
            <a:pPr marL="342900" indent="-342900">
              <a:buFont typeface="+mj-lt"/>
              <a:buAutoNum type="arabicPeriod"/>
            </a:pPr>
            <a:r>
              <a:rPr lang="en-GB" sz="1200" dirty="0" smtClean="0">
                <a:solidFill>
                  <a:schemeClr val="bg1"/>
                </a:solidFill>
              </a:rPr>
              <a:t>Can you add a delete function?</a:t>
            </a:r>
            <a:endParaRPr lang="en-GB" sz="1200"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 algorithm</a:t>
            </a:r>
            <a:endParaRPr lang="en-GB" dirty="0"/>
          </a:p>
        </p:txBody>
      </p:sp>
      <p:sp>
        <p:nvSpPr>
          <p:cNvPr id="3" name="Content Placeholder 2"/>
          <p:cNvSpPr>
            <a:spLocks noGrp="1"/>
          </p:cNvSpPr>
          <p:nvPr>
            <p:ph idx="1"/>
          </p:nvPr>
        </p:nvSpPr>
        <p:spPr/>
        <p:txBody>
          <a:bodyPr>
            <a:normAutofit fontScale="25000" lnSpcReduction="20000"/>
          </a:bodyPr>
          <a:lstStyle/>
          <a:p>
            <a:pPr marL="514350" indent="-514350">
              <a:buFont typeface="+mj-lt"/>
              <a:buAutoNum type="arabicPeriod"/>
            </a:pPr>
            <a:r>
              <a:rPr lang="en-GB" dirty="0" smtClean="0">
                <a:solidFill>
                  <a:srgbClr val="0000FF"/>
                </a:solidFill>
              </a:rPr>
              <a:t>The delete algorithm is similar to the search because it has to search for the item to delete first.</a:t>
            </a:r>
          </a:p>
          <a:p>
            <a:pPr marL="514350" indent="-514350">
              <a:buFont typeface="+mj-lt"/>
              <a:buAutoNum type="arabicPeriod"/>
            </a:pPr>
            <a:r>
              <a:rPr lang="en-GB" dirty="0" smtClean="0"/>
              <a:t> </a:t>
            </a:r>
            <a:r>
              <a:rPr lang="en-GB" dirty="0" smtClean="0">
                <a:solidFill>
                  <a:schemeClr val="accent6">
                    <a:lumMod val="75000"/>
                  </a:schemeClr>
                </a:solidFill>
              </a:rPr>
              <a:t>When it finds that element, it shifts all the elements in higher index cells down one cell, thus overwriting the deleted value</a:t>
            </a:r>
          </a:p>
          <a:p>
            <a:pPr marL="514350" indent="-514350">
              <a:buFont typeface="+mj-lt"/>
              <a:buAutoNum type="arabicPeriod"/>
            </a:pPr>
            <a:endParaRPr lang="en-GB" dirty="0" smtClean="0">
              <a:solidFill>
                <a:schemeClr val="accent6">
                  <a:lumMod val="75000"/>
                </a:schemeClr>
              </a:solidFill>
            </a:endParaRPr>
          </a:p>
          <a:p>
            <a:r>
              <a:rPr lang="en-GB" dirty="0" smtClean="0"/>
              <a:t>You can call display() member function again after deleting to confirm</a:t>
            </a:r>
          </a:p>
          <a:p>
            <a:endParaRPr lang="en-GB" dirty="0" smtClean="0">
              <a:solidFill>
                <a:srgbClr val="0000FF"/>
              </a:solidFill>
            </a:endParaRPr>
          </a:p>
          <a:p>
            <a:pPr marL="400050" lvl="1" indent="0">
              <a:buNone/>
            </a:pPr>
            <a:r>
              <a:rPr lang="en-GB" sz="2900" dirty="0">
                <a:solidFill>
                  <a:srgbClr val="0000FF"/>
                </a:solidFill>
              </a:rPr>
              <a:t>bool remove(</a:t>
            </a:r>
            <a:r>
              <a:rPr lang="en-GB" sz="2900" dirty="0" err="1">
                <a:solidFill>
                  <a:srgbClr val="0000FF"/>
                </a:solidFill>
              </a:rPr>
              <a:t>int</a:t>
            </a:r>
            <a:r>
              <a:rPr lang="en-GB" sz="2900" dirty="0">
                <a:solidFill>
                  <a:srgbClr val="0000FF"/>
                </a:solidFill>
              </a:rPr>
              <a:t> </a:t>
            </a:r>
            <a:r>
              <a:rPr lang="en-GB" sz="2900" dirty="0" err="1">
                <a:solidFill>
                  <a:srgbClr val="0000FF"/>
                </a:solidFill>
              </a:rPr>
              <a:t>deleteKey</a:t>
            </a:r>
            <a:r>
              <a:rPr lang="en-GB" sz="2900" dirty="0">
                <a:solidFill>
                  <a:srgbClr val="0000FF"/>
                </a:solidFill>
              </a:rPr>
              <a:t>)</a:t>
            </a:r>
          </a:p>
          <a:p>
            <a:pPr marL="400050" lvl="1" indent="0">
              <a:buNone/>
            </a:pPr>
            <a:r>
              <a:rPr lang="en-GB" sz="2900" dirty="0">
                <a:solidFill>
                  <a:srgbClr val="0000FF"/>
                </a:solidFill>
              </a:rPr>
              <a:t>{</a:t>
            </a:r>
          </a:p>
          <a:p>
            <a:pPr marL="400050" lvl="1" indent="0">
              <a:buNone/>
            </a:pPr>
            <a:r>
              <a:rPr lang="en-GB" sz="2900" dirty="0" err="1">
                <a:solidFill>
                  <a:srgbClr val="0000FF"/>
                </a:solidFill>
              </a:rPr>
              <a:t>int</a:t>
            </a:r>
            <a:r>
              <a:rPr lang="en-GB" sz="2900" dirty="0">
                <a:solidFill>
                  <a:srgbClr val="0000FF"/>
                </a:solidFill>
              </a:rPr>
              <a:t> j;</a:t>
            </a:r>
          </a:p>
          <a:p>
            <a:pPr marL="400050" lvl="1" indent="0">
              <a:buNone/>
            </a:pPr>
            <a:r>
              <a:rPr lang="en-GB" sz="2900" dirty="0">
                <a:solidFill>
                  <a:srgbClr val="0000FF"/>
                </a:solidFill>
              </a:rPr>
              <a:t>for(j=0; j&lt;10; j++) //look for it</a:t>
            </a:r>
          </a:p>
          <a:p>
            <a:pPr marL="400050" lvl="1" indent="0">
              <a:buNone/>
            </a:pPr>
            <a:r>
              <a:rPr lang="en-GB" sz="2900" dirty="0">
                <a:solidFill>
                  <a:srgbClr val="0000FF"/>
                </a:solidFill>
              </a:rPr>
              <a:t>if( </a:t>
            </a:r>
            <a:r>
              <a:rPr lang="en-GB" sz="2900" dirty="0" err="1">
                <a:solidFill>
                  <a:srgbClr val="0000FF"/>
                </a:solidFill>
              </a:rPr>
              <a:t>deleteKey</a:t>
            </a:r>
            <a:r>
              <a:rPr lang="en-GB" sz="2900" dirty="0">
                <a:solidFill>
                  <a:srgbClr val="0000FF"/>
                </a:solidFill>
              </a:rPr>
              <a:t> == v[j] )</a:t>
            </a:r>
          </a:p>
          <a:p>
            <a:pPr marL="400050" lvl="1" indent="0">
              <a:buNone/>
            </a:pPr>
            <a:r>
              <a:rPr lang="en-GB" sz="2900" dirty="0">
                <a:solidFill>
                  <a:srgbClr val="0000FF"/>
                </a:solidFill>
              </a:rPr>
              <a:t>break;</a:t>
            </a:r>
          </a:p>
          <a:p>
            <a:pPr marL="400050" lvl="1" indent="0">
              <a:buNone/>
            </a:pPr>
            <a:r>
              <a:rPr lang="en-GB" sz="2900" dirty="0">
                <a:solidFill>
                  <a:srgbClr val="0000FF"/>
                </a:solidFill>
              </a:rPr>
              <a:t>if(j==10) //can’t find it</a:t>
            </a:r>
          </a:p>
          <a:p>
            <a:pPr marL="400050" lvl="1" indent="0">
              <a:buNone/>
            </a:pPr>
            <a:r>
              <a:rPr lang="en-GB" sz="2900" dirty="0">
                <a:solidFill>
                  <a:srgbClr val="0000FF"/>
                </a:solidFill>
              </a:rPr>
              <a:t>return false;</a:t>
            </a:r>
          </a:p>
          <a:p>
            <a:pPr marL="400050" lvl="1" indent="0">
              <a:buNone/>
            </a:pPr>
            <a:r>
              <a:rPr lang="en-GB" sz="2900" dirty="0">
                <a:solidFill>
                  <a:srgbClr val="0000FF"/>
                </a:solidFill>
              </a:rPr>
              <a:t>else //found it</a:t>
            </a:r>
          </a:p>
          <a:p>
            <a:pPr marL="400050" lvl="1" indent="0">
              <a:buNone/>
            </a:pPr>
            <a:r>
              <a:rPr lang="en-GB" sz="2900" dirty="0">
                <a:solidFill>
                  <a:srgbClr val="0000FF"/>
                </a:solidFill>
              </a:rPr>
              <a:t>{</a:t>
            </a:r>
          </a:p>
          <a:p>
            <a:pPr marL="400050" lvl="1" indent="0">
              <a:buNone/>
            </a:pPr>
            <a:r>
              <a:rPr lang="en-GB" sz="2900" dirty="0">
                <a:solidFill>
                  <a:schemeClr val="accent6">
                    <a:lumMod val="75000"/>
                  </a:schemeClr>
                </a:solidFill>
              </a:rPr>
              <a:t>for(</a:t>
            </a:r>
            <a:r>
              <a:rPr lang="en-GB" sz="2900" dirty="0" err="1">
                <a:solidFill>
                  <a:schemeClr val="accent6">
                    <a:lumMod val="75000"/>
                  </a:schemeClr>
                </a:solidFill>
              </a:rPr>
              <a:t>int</a:t>
            </a:r>
            <a:r>
              <a:rPr lang="en-GB" sz="2900" dirty="0">
                <a:solidFill>
                  <a:schemeClr val="accent6">
                    <a:lumMod val="75000"/>
                  </a:schemeClr>
                </a:solidFill>
              </a:rPr>
              <a:t> k=j; k&lt;10; k++) //move higher ones down</a:t>
            </a:r>
          </a:p>
          <a:p>
            <a:pPr marL="400050" lvl="1" indent="0">
              <a:buNone/>
            </a:pPr>
            <a:r>
              <a:rPr lang="en-GB" sz="2900" dirty="0">
                <a:solidFill>
                  <a:schemeClr val="accent6">
                    <a:lumMod val="75000"/>
                  </a:schemeClr>
                </a:solidFill>
              </a:rPr>
              <a:t>v[k] = v[k+1];</a:t>
            </a:r>
          </a:p>
          <a:p>
            <a:pPr marL="400050" lvl="1" indent="0">
              <a:buNone/>
            </a:pPr>
            <a:r>
              <a:rPr lang="en-GB" sz="2900" dirty="0">
                <a:solidFill>
                  <a:srgbClr val="0000FF"/>
                </a:solidFill>
              </a:rPr>
              <a:t>return true;</a:t>
            </a:r>
          </a:p>
          <a:p>
            <a:pPr marL="400050" lvl="1" indent="0">
              <a:buNone/>
            </a:pPr>
            <a:r>
              <a:rPr lang="en-GB" sz="2900" dirty="0">
                <a:solidFill>
                  <a:srgbClr val="0000FF"/>
                </a:solidFill>
              </a:rPr>
              <a:t>}</a:t>
            </a:r>
          </a:p>
          <a:p>
            <a:pPr marL="400050" lvl="1" indent="0">
              <a:buNone/>
            </a:pPr>
            <a:r>
              <a:rPr lang="en-GB" sz="2900" dirty="0">
                <a:solidFill>
                  <a:srgbClr val="0000FF"/>
                </a:solidFill>
              </a:rPr>
              <a:t>} //end delete()</a:t>
            </a:r>
            <a:endParaRPr lang="en-GB" sz="2900" dirty="0"/>
          </a:p>
        </p:txBody>
      </p:sp>
      <p:sp>
        <p:nvSpPr>
          <p:cNvPr id="5" name="Footer Placeholder 4"/>
          <p:cNvSpPr>
            <a:spLocks noGrp="1"/>
          </p:cNvSpPr>
          <p:nvPr>
            <p:ph type="ftr" sz="quarter" idx="11"/>
          </p:nvPr>
        </p:nvSpPr>
        <p:spPr/>
        <p:txBody>
          <a:bodyPr/>
          <a:lstStyle/>
          <a:p>
            <a:pPr algn="l"/>
            <a:r>
              <a:rPr lang="en-GB" smtClean="0"/>
              <a:t>ATT2060A</a:t>
            </a:r>
            <a:endParaRPr lang="en-GB" dirty="0"/>
          </a:p>
        </p:txBody>
      </p:sp>
      <p:sp>
        <p:nvSpPr>
          <p:cNvPr id="4" name="TextBox 3"/>
          <p:cNvSpPr txBox="1"/>
          <p:nvPr/>
        </p:nvSpPr>
        <p:spPr>
          <a:xfrm>
            <a:off x="3514" y="6488668"/>
            <a:ext cx="9140485"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Add </a:t>
            </a:r>
            <a:r>
              <a:rPr lang="en-GB" smtClean="0">
                <a:solidFill>
                  <a:schemeClr val="bg1"/>
                </a:solidFill>
              </a:rPr>
              <a:t>the delete function </a:t>
            </a:r>
            <a:r>
              <a:rPr lang="en-GB" dirty="0" smtClean="0">
                <a:solidFill>
                  <a:schemeClr val="bg1"/>
                </a:solidFill>
              </a:rPr>
              <a:t>to your program.</a:t>
            </a:r>
            <a:endParaRPr lang="en-GB"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Complete program</a:t>
            </a:r>
            <a:endParaRPr lang="en-GB" dirty="0"/>
          </a:p>
        </p:txBody>
      </p:sp>
      <p:sp>
        <p:nvSpPr>
          <p:cNvPr id="3" name="Content Placeholder 2"/>
          <p:cNvSpPr>
            <a:spLocks noGrp="1"/>
          </p:cNvSpPr>
          <p:nvPr>
            <p:ph idx="1"/>
          </p:nvPr>
        </p:nvSpPr>
        <p:spPr>
          <a:xfrm>
            <a:off x="251520" y="1124744"/>
            <a:ext cx="2808312" cy="4525963"/>
          </a:xfrm>
        </p:spPr>
        <p:txBody>
          <a:bodyPr>
            <a:noAutofit/>
          </a:bodyPr>
          <a:lstStyle/>
          <a:p>
            <a:pPr marL="0" indent="0">
              <a:buNone/>
            </a:pPr>
            <a:r>
              <a:rPr lang="en-GB" sz="1100" dirty="0">
                <a:solidFill>
                  <a:srgbClr val="0000FF"/>
                </a:solidFill>
                <a:latin typeface="Arial Narrow" pitchFamily="34" charset="0"/>
              </a:rPr>
              <a:t>#include &lt;</a:t>
            </a:r>
            <a:r>
              <a:rPr lang="en-GB" sz="1100" dirty="0" err="1">
                <a:solidFill>
                  <a:srgbClr val="0000FF"/>
                </a:solidFill>
                <a:latin typeface="Arial Narrow" pitchFamily="34" charset="0"/>
              </a:rPr>
              <a:t>iostream</a:t>
            </a:r>
            <a:r>
              <a:rPr lang="en-GB" sz="1100" dirty="0">
                <a:solidFill>
                  <a:srgbClr val="0000FF"/>
                </a:solidFill>
                <a:latin typeface="Arial Narrow" pitchFamily="34" charset="0"/>
              </a:rPr>
              <a:t>&gt;</a:t>
            </a:r>
          </a:p>
          <a:p>
            <a:pPr marL="0" indent="0">
              <a:buNone/>
            </a:pPr>
            <a:r>
              <a:rPr lang="en-GB" sz="1100" dirty="0">
                <a:solidFill>
                  <a:srgbClr val="0000FF"/>
                </a:solidFill>
                <a:latin typeface="Arial Narrow" pitchFamily="34" charset="0"/>
              </a:rPr>
              <a:t>using namespace </a:t>
            </a:r>
            <a:r>
              <a:rPr lang="en-GB" sz="1100" dirty="0" err="1">
                <a:solidFill>
                  <a:srgbClr val="0000FF"/>
                </a:solidFill>
                <a:latin typeface="Arial Narrow" pitchFamily="34" charset="0"/>
              </a:rPr>
              <a:t>std</a:t>
            </a:r>
            <a:r>
              <a:rPr lang="en-GB" sz="1100" dirty="0">
                <a:solidFill>
                  <a:srgbClr val="0000FF"/>
                </a:solidFill>
                <a:latin typeface="Arial Narrow" pitchFamily="34" charset="0"/>
              </a:rPr>
              <a:t>;</a:t>
            </a:r>
          </a:p>
          <a:p>
            <a:pPr marL="0" indent="0">
              <a:buNone/>
            </a:pPr>
            <a:r>
              <a:rPr lang="en-GB" sz="1100" dirty="0" smtClean="0">
                <a:solidFill>
                  <a:srgbClr val="0000FF"/>
                </a:solidFill>
                <a:latin typeface="Arial Narrow" pitchFamily="34" charset="0"/>
              </a:rPr>
              <a:t>class </a:t>
            </a:r>
            <a:r>
              <a:rPr lang="en-GB" sz="1100" dirty="0" err="1">
                <a:solidFill>
                  <a:srgbClr val="0000FF"/>
                </a:solidFill>
                <a:latin typeface="Arial Narrow" pitchFamily="34" charset="0"/>
              </a:rPr>
              <a:t>myArray</a:t>
            </a:r>
            <a:endParaRPr lang="en-GB" sz="1100" dirty="0">
              <a:solidFill>
                <a:srgbClr val="0000FF"/>
              </a:solidFill>
              <a:latin typeface="Arial Narrow" pitchFamily="34" charset="0"/>
            </a:endParaRPr>
          </a:p>
          <a:p>
            <a:pPr marL="0" indent="0">
              <a:buNone/>
            </a:pPr>
            <a:r>
              <a:rPr lang="en-GB" sz="1100" dirty="0">
                <a:solidFill>
                  <a:srgbClr val="0000FF"/>
                </a:solidFill>
                <a:latin typeface="Arial Narrow" pitchFamily="34" charset="0"/>
              </a:rPr>
              <a:t>{</a:t>
            </a:r>
          </a:p>
          <a:p>
            <a:pPr marL="0" indent="0">
              <a:buNone/>
            </a:pPr>
            <a:r>
              <a:rPr lang="en-GB" sz="1100" dirty="0">
                <a:solidFill>
                  <a:srgbClr val="0000FF"/>
                </a:solidFill>
                <a:latin typeface="Arial Narrow" pitchFamily="34" charset="0"/>
              </a:rPr>
              <a:t>private:</a:t>
            </a:r>
          </a:p>
          <a:p>
            <a:pPr marL="0" indent="0">
              <a:buNone/>
            </a:pPr>
            <a:r>
              <a:rPr lang="en-GB" sz="1100" dirty="0" err="1">
                <a:solidFill>
                  <a:srgbClr val="0000FF"/>
                </a:solidFill>
                <a:latin typeface="Arial Narrow" pitchFamily="34" charset="0"/>
              </a:rPr>
              <a:t>int</a:t>
            </a:r>
            <a:r>
              <a:rPr lang="en-GB" sz="1100" dirty="0">
                <a:solidFill>
                  <a:srgbClr val="0000FF"/>
                </a:solidFill>
                <a:latin typeface="Arial Narrow" pitchFamily="34" charset="0"/>
              </a:rPr>
              <a:t> v[100]; //array doubles</a:t>
            </a:r>
          </a:p>
          <a:p>
            <a:pPr marL="0" indent="0">
              <a:buNone/>
            </a:pPr>
            <a:r>
              <a:rPr lang="en-GB" sz="1100" dirty="0">
                <a:solidFill>
                  <a:srgbClr val="0000FF"/>
                </a:solidFill>
                <a:latin typeface="Arial Narrow" pitchFamily="34" charset="0"/>
              </a:rPr>
              <a:t>public:</a:t>
            </a:r>
          </a:p>
          <a:p>
            <a:pPr marL="0" indent="0">
              <a:buNone/>
            </a:pPr>
            <a:r>
              <a:rPr lang="en-GB" sz="1100" dirty="0">
                <a:solidFill>
                  <a:srgbClr val="0000FF"/>
                </a:solidFill>
                <a:latin typeface="Arial Narrow" pitchFamily="34" charset="0"/>
              </a:rPr>
              <a:t>void insert()</a:t>
            </a:r>
          </a:p>
          <a:p>
            <a:pPr marL="0" indent="0">
              <a:buNone/>
            </a:pPr>
            <a:r>
              <a:rPr lang="en-GB" sz="1100" dirty="0">
                <a:solidFill>
                  <a:srgbClr val="0000FF"/>
                </a:solidFill>
                <a:latin typeface="Arial Narrow" pitchFamily="34" charset="0"/>
              </a:rPr>
              <a:t>{ </a:t>
            </a:r>
          </a:p>
          <a:p>
            <a:pPr marL="0" indent="0">
              <a:buNone/>
            </a:pPr>
            <a:r>
              <a:rPr lang="en-GB" sz="1100" dirty="0">
                <a:solidFill>
                  <a:srgbClr val="0000FF"/>
                </a:solidFill>
                <a:latin typeface="Arial Narrow" pitchFamily="34" charset="0"/>
              </a:rPr>
              <a:t>v[0]= 77; //insert 10 items</a:t>
            </a:r>
          </a:p>
          <a:p>
            <a:pPr marL="0" indent="0">
              <a:buNone/>
            </a:pPr>
            <a:r>
              <a:rPr lang="en-GB" sz="1100" dirty="0">
                <a:solidFill>
                  <a:srgbClr val="0000FF"/>
                </a:solidFill>
                <a:latin typeface="Arial Narrow" pitchFamily="34" charset="0"/>
              </a:rPr>
              <a:t>v[1]=  99;</a:t>
            </a:r>
          </a:p>
          <a:p>
            <a:pPr marL="0" indent="0">
              <a:buNone/>
            </a:pPr>
            <a:r>
              <a:rPr lang="en-GB" sz="1100" dirty="0">
                <a:solidFill>
                  <a:srgbClr val="0000FF"/>
                </a:solidFill>
                <a:latin typeface="Arial Narrow" pitchFamily="34" charset="0"/>
              </a:rPr>
              <a:t>v[2]=  44;</a:t>
            </a:r>
          </a:p>
          <a:p>
            <a:pPr marL="0" indent="0">
              <a:buNone/>
            </a:pPr>
            <a:r>
              <a:rPr lang="en-GB" sz="1100" dirty="0">
                <a:solidFill>
                  <a:srgbClr val="0000FF"/>
                </a:solidFill>
                <a:latin typeface="Arial Narrow" pitchFamily="34" charset="0"/>
              </a:rPr>
              <a:t>v[3]=  55;</a:t>
            </a:r>
          </a:p>
          <a:p>
            <a:pPr marL="0" indent="0">
              <a:buNone/>
            </a:pPr>
            <a:r>
              <a:rPr lang="en-GB" sz="1100" dirty="0">
                <a:solidFill>
                  <a:srgbClr val="0000FF"/>
                </a:solidFill>
                <a:latin typeface="Arial Narrow" pitchFamily="34" charset="0"/>
              </a:rPr>
              <a:t>v[4]=  22;</a:t>
            </a:r>
          </a:p>
          <a:p>
            <a:pPr marL="0" indent="0">
              <a:buNone/>
            </a:pPr>
            <a:r>
              <a:rPr lang="en-GB" sz="1100" dirty="0">
                <a:solidFill>
                  <a:srgbClr val="0000FF"/>
                </a:solidFill>
                <a:latin typeface="Arial Narrow" pitchFamily="34" charset="0"/>
              </a:rPr>
              <a:t>v[5]=  88;</a:t>
            </a:r>
          </a:p>
          <a:p>
            <a:pPr marL="0" indent="0">
              <a:buNone/>
            </a:pPr>
            <a:r>
              <a:rPr lang="en-GB" sz="1100" dirty="0">
                <a:solidFill>
                  <a:srgbClr val="0000FF"/>
                </a:solidFill>
                <a:latin typeface="Arial Narrow" pitchFamily="34" charset="0"/>
              </a:rPr>
              <a:t>v[6]=  11;</a:t>
            </a:r>
          </a:p>
          <a:p>
            <a:pPr marL="0" indent="0">
              <a:buNone/>
            </a:pPr>
            <a:r>
              <a:rPr lang="en-GB" sz="1100" dirty="0">
                <a:solidFill>
                  <a:srgbClr val="0000FF"/>
                </a:solidFill>
                <a:latin typeface="Arial Narrow" pitchFamily="34" charset="0"/>
              </a:rPr>
              <a:t>v[7]=  00;</a:t>
            </a:r>
          </a:p>
          <a:p>
            <a:pPr marL="0" indent="0">
              <a:buNone/>
            </a:pPr>
            <a:r>
              <a:rPr lang="en-GB" sz="1100" dirty="0">
                <a:solidFill>
                  <a:srgbClr val="0000FF"/>
                </a:solidFill>
                <a:latin typeface="Arial Narrow" pitchFamily="34" charset="0"/>
              </a:rPr>
              <a:t>v[8]=  66;</a:t>
            </a:r>
          </a:p>
          <a:p>
            <a:pPr marL="0" indent="0">
              <a:buNone/>
            </a:pPr>
            <a:r>
              <a:rPr lang="en-GB" sz="1100" dirty="0">
                <a:solidFill>
                  <a:srgbClr val="0000FF"/>
                </a:solidFill>
                <a:latin typeface="Arial Narrow" pitchFamily="34" charset="0"/>
              </a:rPr>
              <a:t>v[9]=  33;</a:t>
            </a:r>
          </a:p>
          <a:p>
            <a:pPr marL="0" indent="0">
              <a:buNone/>
            </a:pPr>
            <a:r>
              <a:rPr lang="en-GB" sz="1100" dirty="0">
                <a:solidFill>
                  <a:srgbClr val="0000FF"/>
                </a:solidFill>
                <a:latin typeface="Arial Narrow" pitchFamily="34" charset="0"/>
              </a:rPr>
              <a:t> } //array, at index</a:t>
            </a:r>
          </a:p>
          <a:p>
            <a:pPr marL="0" indent="0">
              <a:buNone/>
            </a:pPr>
            <a:endParaRPr lang="en-GB" sz="1100" dirty="0">
              <a:solidFill>
                <a:srgbClr val="0000FF"/>
              </a:solidFill>
              <a:latin typeface="Arial Narrow" pitchFamily="34" charset="0"/>
            </a:endParaRPr>
          </a:p>
          <a:p>
            <a:pPr marL="0" indent="0">
              <a:buNone/>
            </a:pPr>
            <a:r>
              <a:rPr lang="en-GB" sz="1100" dirty="0">
                <a:solidFill>
                  <a:srgbClr val="0000FF"/>
                </a:solidFill>
                <a:latin typeface="Arial Narrow" pitchFamily="34" charset="0"/>
              </a:rPr>
              <a:t>void display()</a:t>
            </a:r>
          </a:p>
          <a:p>
            <a:pPr marL="0" indent="0">
              <a:buNone/>
            </a:pPr>
            <a:r>
              <a:rPr lang="en-GB" sz="1100" dirty="0">
                <a:solidFill>
                  <a:srgbClr val="0000FF"/>
                </a:solidFill>
                <a:latin typeface="Arial Narrow" pitchFamily="34" charset="0"/>
              </a:rPr>
              <a:t>{for(</a:t>
            </a:r>
            <a:r>
              <a:rPr lang="en-GB" sz="1100" dirty="0" err="1">
                <a:solidFill>
                  <a:srgbClr val="0000FF"/>
                </a:solidFill>
                <a:latin typeface="Arial Narrow" pitchFamily="34" charset="0"/>
              </a:rPr>
              <a:t>int</a:t>
            </a:r>
            <a:r>
              <a:rPr lang="en-GB" sz="1100" dirty="0">
                <a:solidFill>
                  <a:srgbClr val="0000FF"/>
                </a:solidFill>
                <a:latin typeface="Arial Narrow" pitchFamily="34" charset="0"/>
              </a:rPr>
              <a:t> j=0; j&lt;10; j++) //display items</a:t>
            </a:r>
          </a:p>
          <a:p>
            <a:pPr marL="0" indent="0">
              <a:buNone/>
            </a:pPr>
            <a:r>
              <a:rPr lang="en-GB" sz="1100" dirty="0" err="1">
                <a:solidFill>
                  <a:srgbClr val="0000FF"/>
                </a:solidFill>
                <a:latin typeface="Arial Narrow" pitchFamily="34" charset="0"/>
              </a:rPr>
              <a:t>cout</a:t>
            </a:r>
            <a:r>
              <a:rPr lang="en-GB" sz="1100" dirty="0">
                <a:solidFill>
                  <a:srgbClr val="0000FF"/>
                </a:solidFill>
                <a:latin typeface="Arial Narrow" pitchFamily="34" charset="0"/>
              </a:rPr>
              <a:t> &lt;&lt; v[j] &lt;&lt; " ";</a:t>
            </a:r>
          </a:p>
          <a:p>
            <a:pPr marL="0" indent="0">
              <a:buNone/>
            </a:pPr>
            <a:r>
              <a:rPr lang="en-GB" sz="1100" dirty="0" err="1">
                <a:solidFill>
                  <a:srgbClr val="0000FF"/>
                </a:solidFill>
                <a:latin typeface="Arial Narrow" pitchFamily="34" charset="0"/>
              </a:rPr>
              <a:t>cout</a:t>
            </a:r>
            <a:r>
              <a:rPr lang="en-GB" sz="1100" dirty="0">
                <a:solidFill>
                  <a:srgbClr val="0000FF"/>
                </a:solidFill>
                <a:latin typeface="Arial Narrow" pitchFamily="34" charset="0"/>
              </a:rPr>
              <a:t> &lt;&lt; </a:t>
            </a:r>
            <a:r>
              <a:rPr lang="en-GB" sz="1100" dirty="0" err="1">
                <a:solidFill>
                  <a:srgbClr val="0000FF"/>
                </a:solidFill>
                <a:latin typeface="Arial Narrow" pitchFamily="34" charset="0"/>
              </a:rPr>
              <a:t>endl</a:t>
            </a:r>
            <a:r>
              <a:rPr lang="en-GB" sz="1100" dirty="0">
                <a:solidFill>
                  <a:srgbClr val="0000FF"/>
                </a:solidFill>
                <a:latin typeface="Arial Narrow" pitchFamily="34" charset="0"/>
              </a:rPr>
              <a:t>;</a:t>
            </a:r>
          </a:p>
          <a:p>
            <a:pPr marL="0" indent="0">
              <a:buNone/>
            </a:pPr>
            <a:r>
              <a:rPr lang="en-GB" sz="1100" dirty="0">
                <a:solidFill>
                  <a:srgbClr val="0000FF"/>
                </a:solidFill>
                <a:latin typeface="Arial Narrow" pitchFamily="34" charset="0"/>
              </a:rPr>
              <a:t>}</a:t>
            </a:r>
          </a:p>
          <a:p>
            <a:pPr marL="0" indent="0">
              <a:buNone/>
            </a:pPr>
            <a:endParaRPr lang="en-GB" sz="1100" dirty="0" smtClean="0">
              <a:solidFill>
                <a:srgbClr val="0000FF"/>
              </a:solidFill>
              <a:latin typeface="Arial Narrow" pitchFamily="34" charset="0"/>
            </a:endParaRPr>
          </a:p>
        </p:txBody>
      </p:sp>
      <p:sp>
        <p:nvSpPr>
          <p:cNvPr id="4" name="Footer Placeholder 3"/>
          <p:cNvSpPr>
            <a:spLocks noGrp="1"/>
          </p:cNvSpPr>
          <p:nvPr>
            <p:ph type="ftr" sz="quarter" idx="11"/>
          </p:nvPr>
        </p:nvSpPr>
        <p:spPr/>
        <p:txBody>
          <a:bodyPr/>
          <a:lstStyle/>
          <a:p>
            <a:pPr algn="l"/>
            <a:r>
              <a:rPr lang="en-GB" smtClean="0"/>
              <a:t>ATT2060A</a:t>
            </a:r>
            <a:endParaRPr lang="en-GB" dirty="0"/>
          </a:p>
        </p:txBody>
      </p:sp>
      <p:sp>
        <p:nvSpPr>
          <p:cNvPr id="6" name="Rectangle 5"/>
          <p:cNvSpPr/>
          <p:nvPr/>
        </p:nvSpPr>
        <p:spPr>
          <a:xfrm>
            <a:off x="3059832" y="1124744"/>
            <a:ext cx="3240360" cy="5001369"/>
          </a:xfrm>
          <a:prstGeom prst="rect">
            <a:avLst/>
          </a:prstGeom>
        </p:spPr>
        <p:txBody>
          <a:bodyPr wrap="square">
            <a:spAutoFit/>
          </a:bodyPr>
          <a:lstStyle/>
          <a:p>
            <a:r>
              <a:rPr lang="en-US" sz="1100" dirty="0" err="1">
                <a:solidFill>
                  <a:srgbClr val="0000FF"/>
                </a:solidFill>
              </a:rPr>
              <a:t>bool</a:t>
            </a:r>
            <a:r>
              <a:rPr lang="en-US" sz="1100" dirty="0">
                <a:solidFill>
                  <a:srgbClr val="0000FF"/>
                </a:solidFill>
              </a:rPr>
              <a:t> find(</a:t>
            </a:r>
            <a:r>
              <a:rPr lang="en-US" sz="1100" dirty="0" err="1">
                <a:solidFill>
                  <a:srgbClr val="0000FF"/>
                </a:solidFill>
              </a:rPr>
              <a:t>int</a:t>
            </a:r>
            <a:r>
              <a:rPr lang="en-US" sz="1100" dirty="0">
                <a:solidFill>
                  <a:srgbClr val="0000FF"/>
                </a:solidFill>
              </a:rPr>
              <a:t> </a:t>
            </a:r>
            <a:r>
              <a:rPr lang="en-US" sz="1100" dirty="0" err="1">
                <a:solidFill>
                  <a:srgbClr val="0000FF"/>
                </a:solidFill>
              </a:rPr>
              <a:t>searchKey</a:t>
            </a:r>
            <a:r>
              <a:rPr lang="en-US" sz="1100" dirty="0">
                <a:solidFill>
                  <a:srgbClr val="0000FF"/>
                </a:solidFill>
              </a:rPr>
              <a:t>)</a:t>
            </a:r>
          </a:p>
          <a:p>
            <a:r>
              <a:rPr lang="en-US" sz="1100" dirty="0">
                <a:solidFill>
                  <a:srgbClr val="0000FF"/>
                </a:solidFill>
              </a:rPr>
              <a:t>{</a:t>
            </a:r>
          </a:p>
          <a:p>
            <a:r>
              <a:rPr lang="en-US" sz="1100" dirty="0" err="1">
                <a:solidFill>
                  <a:srgbClr val="0000FF"/>
                </a:solidFill>
              </a:rPr>
              <a:t>int</a:t>
            </a:r>
            <a:r>
              <a:rPr lang="en-US" sz="1100" dirty="0">
                <a:solidFill>
                  <a:srgbClr val="0000FF"/>
                </a:solidFill>
              </a:rPr>
              <a:t> j;</a:t>
            </a:r>
          </a:p>
          <a:p>
            <a:r>
              <a:rPr lang="en-US" sz="1100" dirty="0">
                <a:solidFill>
                  <a:srgbClr val="0000FF"/>
                </a:solidFill>
              </a:rPr>
              <a:t>for(j=0; j&lt;10; j++) 	</a:t>
            </a:r>
          </a:p>
          <a:p>
            <a:r>
              <a:rPr lang="en-US" sz="1100" dirty="0">
                <a:solidFill>
                  <a:srgbClr val="0000FF"/>
                </a:solidFill>
              </a:rPr>
              <a:t>if(v[j] == </a:t>
            </a:r>
            <a:r>
              <a:rPr lang="en-US" sz="1100" dirty="0" err="1">
                <a:solidFill>
                  <a:srgbClr val="0000FF"/>
                </a:solidFill>
              </a:rPr>
              <a:t>searchKey</a:t>
            </a:r>
            <a:r>
              <a:rPr lang="en-US" sz="1100" dirty="0">
                <a:solidFill>
                  <a:srgbClr val="0000FF"/>
                </a:solidFill>
              </a:rPr>
              <a:t>) 	</a:t>
            </a:r>
            <a:endParaRPr lang="en-US" sz="1100" dirty="0" smtClean="0">
              <a:solidFill>
                <a:srgbClr val="0000FF"/>
              </a:solidFill>
            </a:endParaRPr>
          </a:p>
          <a:p>
            <a:r>
              <a:rPr lang="en-US" sz="1100" dirty="0" smtClean="0">
                <a:solidFill>
                  <a:srgbClr val="0000FF"/>
                </a:solidFill>
              </a:rPr>
              <a:t>break</a:t>
            </a:r>
            <a:r>
              <a:rPr lang="en-US" sz="1100" dirty="0">
                <a:solidFill>
                  <a:srgbClr val="0000FF"/>
                </a:solidFill>
              </a:rPr>
              <a:t>;                            	</a:t>
            </a:r>
          </a:p>
          <a:p>
            <a:r>
              <a:rPr lang="en-US" sz="1100" dirty="0">
                <a:solidFill>
                  <a:srgbClr val="0000FF"/>
                </a:solidFill>
              </a:rPr>
              <a:t>if(j==10) 		</a:t>
            </a:r>
          </a:p>
          <a:p>
            <a:r>
              <a:rPr lang="en-US" sz="1100" dirty="0">
                <a:solidFill>
                  <a:srgbClr val="0000FF"/>
                </a:solidFill>
              </a:rPr>
              <a:t>return false; 		</a:t>
            </a:r>
            <a:endParaRPr lang="en-US" sz="1100" dirty="0" smtClean="0">
              <a:solidFill>
                <a:srgbClr val="0000FF"/>
              </a:solidFill>
            </a:endParaRPr>
          </a:p>
          <a:p>
            <a:r>
              <a:rPr lang="en-US" sz="1100" dirty="0" smtClean="0">
                <a:solidFill>
                  <a:srgbClr val="0000FF"/>
                </a:solidFill>
              </a:rPr>
              <a:t>else</a:t>
            </a:r>
            <a:endParaRPr lang="en-US" sz="1100" dirty="0">
              <a:solidFill>
                <a:srgbClr val="0000FF"/>
              </a:solidFill>
            </a:endParaRPr>
          </a:p>
          <a:p>
            <a:r>
              <a:rPr lang="en-US" sz="1100" dirty="0">
                <a:solidFill>
                  <a:srgbClr val="0000FF"/>
                </a:solidFill>
              </a:rPr>
              <a:t>return true; 		</a:t>
            </a:r>
          </a:p>
          <a:p>
            <a:r>
              <a:rPr lang="en-US" sz="1100" dirty="0">
                <a:solidFill>
                  <a:srgbClr val="0000FF"/>
                </a:solidFill>
              </a:rPr>
              <a:t>} //end find()</a:t>
            </a:r>
          </a:p>
          <a:p>
            <a:endParaRPr lang="en-US" sz="1100" dirty="0" smtClean="0">
              <a:solidFill>
                <a:srgbClr val="0000FF"/>
              </a:solidFill>
            </a:endParaRPr>
          </a:p>
          <a:p>
            <a:r>
              <a:rPr lang="en-US" sz="1100" dirty="0" err="1" smtClean="0">
                <a:solidFill>
                  <a:srgbClr val="FF0000"/>
                </a:solidFill>
              </a:rPr>
              <a:t>bool</a:t>
            </a:r>
            <a:r>
              <a:rPr lang="en-US" sz="1100" dirty="0" smtClean="0">
                <a:solidFill>
                  <a:srgbClr val="FF0000"/>
                </a:solidFill>
              </a:rPr>
              <a:t> </a:t>
            </a:r>
            <a:r>
              <a:rPr lang="en-US" sz="1100" dirty="0">
                <a:solidFill>
                  <a:srgbClr val="FF0000"/>
                </a:solidFill>
              </a:rPr>
              <a:t>remove(</a:t>
            </a:r>
            <a:r>
              <a:rPr lang="en-US" sz="1100" dirty="0" err="1">
                <a:solidFill>
                  <a:srgbClr val="FF0000"/>
                </a:solidFill>
              </a:rPr>
              <a:t>int</a:t>
            </a:r>
            <a:r>
              <a:rPr lang="en-US" sz="1100" dirty="0">
                <a:solidFill>
                  <a:srgbClr val="FF0000"/>
                </a:solidFill>
              </a:rPr>
              <a:t> </a:t>
            </a:r>
            <a:r>
              <a:rPr lang="en-US" sz="1100" dirty="0" err="1">
                <a:solidFill>
                  <a:srgbClr val="FF0000"/>
                </a:solidFill>
              </a:rPr>
              <a:t>deleteKey</a:t>
            </a:r>
            <a:r>
              <a:rPr lang="en-US" sz="1100" dirty="0">
                <a:solidFill>
                  <a:srgbClr val="FF0000"/>
                </a:solidFill>
              </a:rPr>
              <a:t>)</a:t>
            </a:r>
          </a:p>
          <a:p>
            <a:r>
              <a:rPr lang="en-US" sz="1100" dirty="0">
                <a:solidFill>
                  <a:srgbClr val="FF0000"/>
                </a:solidFill>
              </a:rPr>
              <a:t>{</a:t>
            </a:r>
          </a:p>
          <a:p>
            <a:r>
              <a:rPr lang="en-US" sz="1100" dirty="0" err="1">
                <a:solidFill>
                  <a:srgbClr val="FF0000"/>
                </a:solidFill>
              </a:rPr>
              <a:t>int</a:t>
            </a:r>
            <a:r>
              <a:rPr lang="en-US" sz="1100" dirty="0">
                <a:solidFill>
                  <a:srgbClr val="FF0000"/>
                </a:solidFill>
              </a:rPr>
              <a:t> j;</a:t>
            </a:r>
          </a:p>
          <a:p>
            <a:r>
              <a:rPr lang="en-US" sz="1100" dirty="0">
                <a:solidFill>
                  <a:srgbClr val="FF0000"/>
                </a:solidFill>
              </a:rPr>
              <a:t>for(j=0; j&lt;10; j++) //look for it</a:t>
            </a:r>
          </a:p>
          <a:p>
            <a:r>
              <a:rPr lang="en-US" sz="1100" dirty="0">
                <a:solidFill>
                  <a:srgbClr val="FF0000"/>
                </a:solidFill>
              </a:rPr>
              <a:t>if( </a:t>
            </a:r>
            <a:r>
              <a:rPr lang="en-US" sz="1100" dirty="0" err="1">
                <a:solidFill>
                  <a:srgbClr val="FF0000"/>
                </a:solidFill>
              </a:rPr>
              <a:t>deleteKey</a:t>
            </a:r>
            <a:r>
              <a:rPr lang="en-US" sz="1100" dirty="0">
                <a:solidFill>
                  <a:srgbClr val="FF0000"/>
                </a:solidFill>
              </a:rPr>
              <a:t> == v[j] )</a:t>
            </a:r>
          </a:p>
          <a:p>
            <a:r>
              <a:rPr lang="en-US" sz="1100" dirty="0">
                <a:solidFill>
                  <a:srgbClr val="FF0000"/>
                </a:solidFill>
              </a:rPr>
              <a:t>break;</a:t>
            </a:r>
          </a:p>
          <a:p>
            <a:r>
              <a:rPr lang="en-US" sz="1100" dirty="0">
                <a:solidFill>
                  <a:srgbClr val="FF0000"/>
                </a:solidFill>
              </a:rPr>
              <a:t>if(j==10) //can’t find it</a:t>
            </a:r>
          </a:p>
          <a:p>
            <a:r>
              <a:rPr lang="en-US" sz="1100" dirty="0">
                <a:solidFill>
                  <a:srgbClr val="FF0000"/>
                </a:solidFill>
              </a:rPr>
              <a:t>return false;</a:t>
            </a:r>
          </a:p>
          <a:p>
            <a:r>
              <a:rPr lang="en-US" sz="1100" dirty="0">
                <a:solidFill>
                  <a:srgbClr val="FF0000"/>
                </a:solidFill>
              </a:rPr>
              <a:t>else //found it</a:t>
            </a:r>
          </a:p>
          <a:p>
            <a:r>
              <a:rPr lang="en-US" sz="1100" dirty="0">
                <a:solidFill>
                  <a:srgbClr val="FF0000"/>
                </a:solidFill>
              </a:rPr>
              <a:t>{</a:t>
            </a:r>
          </a:p>
          <a:p>
            <a:r>
              <a:rPr lang="en-US" sz="1100" dirty="0">
                <a:solidFill>
                  <a:srgbClr val="FF0000"/>
                </a:solidFill>
              </a:rPr>
              <a:t>for(</a:t>
            </a:r>
            <a:r>
              <a:rPr lang="en-US" sz="1100" dirty="0" err="1">
                <a:solidFill>
                  <a:srgbClr val="FF0000"/>
                </a:solidFill>
              </a:rPr>
              <a:t>int</a:t>
            </a:r>
            <a:r>
              <a:rPr lang="en-US" sz="1100" dirty="0">
                <a:solidFill>
                  <a:srgbClr val="FF0000"/>
                </a:solidFill>
              </a:rPr>
              <a:t> k=j; k&lt;10; k++) //move higher ones down</a:t>
            </a:r>
          </a:p>
          <a:p>
            <a:r>
              <a:rPr lang="en-US" sz="1100" dirty="0">
                <a:solidFill>
                  <a:srgbClr val="FF0000"/>
                </a:solidFill>
              </a:rPr>
              <a:t>v[k] = v[k+1];</a:t>
            </a:r>
          </a:p>
          <a:p>
            <a:r>
              <a:rPr lang="en-US" sz="1100" dirty="0">
                <a:solidFill>
                  <a:srgbClr val="FF0000"/>
                </a:solidFill>
              </a:rPr>
              <a:t>return true;</a:t>
            </a:r>
          </a:p>
          <a:p>
            <a:r>
              <a:rPr lang="en-US" sz="1100" dirty="0">
                <a:solidFill>
                  <a:srgbClr val="FF0000"/>
                </a:solidFill>
              </a:rPr>
              <a:t>}</a:t>
            </a:r>
          </a:p>
          <a:p>
            <a:r>
              <a:rPr lang="en-US" sz="1100" dirty="0">
                <a:solidFill>
                  <a:srgbClr val="FF0000"/>
                </a:solidFill>
              </a:rPr>
              <a:t>} //end delete()</a:t>
            </a:r>
          </a:p>
          <a:p>
            <a:endParaRPr lang="en-US" sz="1100" dirty="0">
              <a:solidFill>
                <a:srgbClr val="0000FF"/>
              </a:solidFill>
            </a:endParaRPr>
          </a:p>
          <a:p>
            <a:r>
              <a:rPr lang="en-US" sz="1100" dirty="0">
                <a:solidFill>
                  <a:srgbClr val="0000FF"/>
                </a:solidFill>
              </a:rPr>
              <a:t>};</a:t>
            </a:r>
            <a:endParaRPr lang="en-GB" sz="1100" dirty="0" smtClean="0">
              <a:solidFill>
                <a:schemeClr val="tx2"/>
              </a:solidFill>
            </a:endParaRPr>
          </a:p>
        </p:txBody>
      </p:sp>
      <p:sp>
        <p:nvSpPr>
          <p:cNvPr id="8" name="Rectangle 7"/>
          <p:cNvSpPr/>
          <p:nvPr/>
        </p:nvSpPr>
        <p:spPr>
          <a:xfrm>
            <a:off x="6228184" y="1124744"/>
            <a:ext cx="2646040" cy="3139321"/>
          </a:xfrm>
          <a:prstGeom prst="rect">
            <a:avLst/>
          </a:prstGeom>
        </p:spPr>
        <p:txBody>
          <a:bodyPr wrap="square">
            <a:spAutoFit/>
          </a:bodyPr>
          <a:lstStyle/>
          <a:p>
            <a:r>
              <a:rPr lang="en-GB" sz="1100" dirty="0" err="1">
                <a:solidFill>
                  <a:srgbClr val="0000FF"/>
                </a:solidFill>
              </a:rPr>
              <a:t>int</a:t>
            </a:r>
            <a:r>
              <a:rPr lang="en-GB" sz="1100" dirty="0">
                <a:solidFill>
                  <a:srgbClr val="0000FF"/>
                </a:solidFill>
              </a:rPr>
              <a:t> main()</a:t>
            </a:r>
          </a:p>
          <a:p>
            <a:r>
              <a:rPr lang="en-GB" sz="1100" dirty="0">
                <a:solidFill>
                  <a:srgbClr val="0000FF"/>
                </a:solidFill>
              </a:rPr>
              <a:t>{</a:t>
            </a:r>
          </a:p>
          <a:p>
            <a:r>
              <a:rPr lang="en-GB" sz="1100" dirty="0" err="1">
                <a:solidFill>
                  <a:srgbClr val="0000FF"/>
                </a:solidFill>
              </a:rPr>
              <a:t>myArray</a:t>
            </a:r>
            <a:r>
              <a:rPr lang="en-GB" sz="1100" dirty="0">
                <a:solidFill>
                  <a:srgbClr val="0000FF"/>
                </a:solidFill>
              </a:rPr>
              <a:t> </a:t>
            </a:r>
            <a:r>
              <a:rPr lang="en-GB" sz="1100" dirty="0" err="1">
                <a:solidFill>
                  <a:srgbClr val="0000FF"/>
                </a:solidFill>
              </a:rPr>
              <a:t>arr</a:t>
            </a:r>
            <a:r>
              <a:rPr lang="en-GB" sz="1100" dirty="0">
                <a:solidFill>
                  <a:srgbClr val="0000FF"/>
                </a:solidFill>
              </a:rPr>
              <a:t>; //create an object</a:t>
            </a:r>
          </a:p>
          <a:p>
            <a:endParaRPr lang="en-GB" sz="1100" dirty="0">
              <a:solidFill>
                <a:srgbClr val="0000FF"/>
              </a:solidFill>
            </a:endParaRPr>
          </a:p>
          <a:p>
            <a:r>
              <a:rPr lang="en-GB" sz="1100" dirty="0" err="1">
                <a:solidFill>
                  <a:srgbClr val="0000FF"/>
                </a:solidFill>
              </a:rPr>
              <a:t>arr.insert</a:t>
            </a:r>
            <a:r>
              <a:rPr lang="en-GB" sz="1100" dirty="0">
                <a:solidFill>
                  <a:srgbClr val="0000FF"/>
                </a:solidFill>
              </a:rPr>
              <a:t>(); </a:t>
            </a:r>
          </a:p>
          <a:p>
            <a:r>
              <a:rPr lang="en-GB" sz="1100" dirty="0" err="1">
                <a:solidFill>
                  <a:srgbClr val="0000FF"/>
                </a:solidFill>
              </a:rPr>
              <a:t>arr.display</a:t>
            </a:r>
            <a:r>
              <a:rPr lang="en-GB" sz="1100" dirty="0">
                <a:solidFill>
                  <a:srgbClr val="0000FF"/>
                </a:solidFill>
              </a:rPr>
              <a:t>();</a:t>
            </a:r>
          </a:p>
          <a:p>
            <a:r>
              <a:rPr lang="en-GB" sz="1100" dirty="0">
                <a:solidFill>
                  <a:srgbClr val="0000FF"/>
                </a:solidFill>
              </a:rPr>
              <a:t>if( </a:t>
            </a:r>
            <a:r>
              <a:rPr lang="en-GB" sz="1100" dirty="0" err="1">
                <a:solidFill>
                  <a:srgbClr val="0000FF"/>
                </a:solidFill>
              </a:rPr>
              <a:t>arr.find</a:t>
            </a:r>
            <a:r>
              <a:rPr lang="en-GB" sz="1100" dirty="0">
                <a:solidFill>
                  <a:srgbClr val="0000FF"/>
                </a:solidFill>
              </a:rPr>
              <a:t>(35) )</a:t>
            </a:r>
          </a:p>
          <a:p>
            <a:r>
              <a:rPr lang="en-GB" sz="1100" dirty="0" err="1">
                <a:solidFill>
                  <a:srgbClr val="0000FF"/>
                </a:solidFill>
              </a:rPr>
              <a:t>cout</a:t>
            </a:r>
            <a:r>
              <a:rPr lang="en-GB" sz="1100" dirty="0">
                <a:solidFill>
                  <a:srgbClr val="0000FF"/>
                </a:solidFill>
              </a:rPr>
              <a:t> &lt;&lt; "Found " &lt;&lt; </a:t>
            </a:r>
            <a:r>
              <a:rPr lang="en-GB" sz="1100" dirty="0" err="1">
                <a:solidFill>
                  <a:srgbClr val="0000FF"/>
                </a:solidFill>
              </a:rPr>
              <a:t>endl</a:t>
            </a:r>
            <a:r>
              <a:rPr lang="en-GB" sz="1100" dirty="0">
                <a:solidFill>
                  <a:srgbClr val="0000FF"/>
                </a:solidFill>
              </a:rPr>
              <a:t>;</a:t>
            </a:r>
          </a:p>
          <a:p>
            <a:r>
              <a:rPr lang="en-GB" sz="1100" dirty="0">
                <a:solidFill>
                  <a:srgbClr val="0000FF"/>
                </a:solidFill>
              </a:rPr>
              <a:t>else</a:t>
            </a:r>
          </a:p>
          <a:p>
            <a:r>
              <a:rPr lang="en-GB" sz="1100" dirty="0" err="1">
                <a:solidFill>
                  <a:srgbClr val="0000FF"/>
                </a:solidFill>
              </a:rPr>
              <a:t>cout</a:t>
            </a:r>
            <a:r>
              <a:rPr lang="en-GB" sz="1100" dirty="0">
                <a:solidFill>
                  <a:srgbClr val="0000FF"/>
                </a:solidFill>
              </a:rPr>
              <a:t> &lt;&lt; "Cant find " &lt;&lt; </a:t>
            </a:r>
            <a:r>
              <a:rPr lang="en-GB" sz="1100" dirty="0" err="1">
                <a:solidFill>
                  <a:srgbClr val="0000FF"/>
                </a:solidFill>
              </a:rPr>
              <a:t>endl</a:t>
            </a:r>
            <a:r>
              <a:rPr lang="en-GB" sz="1100" dirty="0">
                <a:solidFill>
                  <a:srgbClr val="0000FF"/>
                </a:solidFill>
              </a:rPr>
              <a:t>;</a:t>
            </a:r>
          </a:p>
          <a:p>
            <a:r>
              <a:rPr lang="en-GB" sz="1100" dirty="0">
                <a:solidFill>
                  <a:srgbClr val="FF0000"/>
                </a:solidFill>
              </a:rPr>
              <a:t>if( </a:t>
            </a:r>
            <a:r>
              <a:rPr lang="en-GB" sz="1100" dirty="0" err="1">
                <a:solidFill>
                  <a:srgbClr val="FF0000"/>
                </a:solidFill>
              </a:rPr>
              <a:t>arr.remove</a:t>
            </a:r>
            <a:r>
              <a:rPr lang="en-GB" sz="1100" dirty="0">
                <a:solidFill>
                  <a:srgbClr val="FF0000"/>
                </a:solidFill>
              </a:rPr>
              <a:t>(55))</a:t>
            </a:r>
          </a:p>
          <a:p>
            <a:r>
              <a:rPr lang="en-GB" sz="1100" dirty="0" err="1">
                <a:solidFill>
                  <a:srgbClr val="FF0000"/>
                </a:solidFill>
              </a:rPr>
              <a:t>cout</a:t>
            </a:r>
            <a:r>
              <a:rPr lang="en-GB" sz="1100" dirty="0">
                <a:solidFill>
                  <a:srgbClr val="FF0000"/>
                </a:solidFill>
              </a:rPr>
              <a:t> &lt;&lt; "Deleted " &lt;&lt; </a:t>
            </a:r>
            <a:r>
              <a:rPr lang="en-GB" sz="1100" dirty="0" err="1">
                <a:solidFill>
                  <a:srgbClr val="FF0000"/>
                </a:solidFill>
              </a:rPr>
              <a:t>endl</a:t>
            </a:r>
            <a:r>
              <a:rPr lang="en-GB" sz="1100" dirty="0">
                <a:solidFill>
                  <a:srgbClr val="FF0000"/>
                </a:solidFill>
              </a:rPr>
              <a:t>;</a:t>
            </a:r>
          </a:p>
          <a:p>
            <a:r>
              <a:rPr lang="en-GB" sz="1100" dirty="0">
                <a:solidFill>
                  <a:srgbClr val="FF0000"/>
                </a:solidFill>
              </a:rPr>
              <a:t>else</a:t>
            </a:r>
          </a:p>
          <a:p>
            <a:r>
              <a:rPr lang="en-GB" sz="1100" dirty="0" err="1">
                <a:solidFill>
                  <a:srgbClr val="FF0000"/>
                </a:solidFill>
              </a:rPr>
              <a:t>cout</a:t>
            </a:r>
            <a:r>
              <a:rPr lang="en-GB" sz="1100" dirty="0">
                <a:solidFill>
                  <a:srgbClr val="FF0000"/>
                </a:solidFill>
              </a:rPr>
              <a:t> &lt;&lt; "Cant find " &lt;&lt; </a:t>
            </a:r>
            <a:r>
              <a:rPr lang="en-GB" sz="1100" dirty="0" err="1">
                <a:solidFill>
                  <a:srgbClr val="FF0000"/>
                </a:solidFill>
              </a:rPr>
              <a:t>endl</a:t>
            </a:r>
            <a:r>
              <a:rPr lang="en-GB" sz="1100" dirty="0">
                <a:solidFill>
                  <a:srgbClr val="FF0000"/>
                </a:solidFill>
              </a:rPr>
              <a:t>;</a:t>
            </a:r>
          </a:p>
          <a:p>
            <a:r>
              <a:rPr lang="en-GB" sz="1100" dirty="0" err="1">
                <a:solidFill>
                  <a:srgbClr val="0000FF"/>
                </a:solidFill>
              </a:rPr>
              <a:t>arr.display</a:t>
            </a:r>
            <a:r>
              <a:rPr lang="en-GB" sz="1100" dirty="0">
                <a:solidFill>
                  <a:srgbClr val="0000FF"/>
                </a:solidFill>
              </a:rPr>
              <a:t>();</a:t>
            </a:r>
          </a:p>
          <a:p>
            <a:endParaRPr lang="en-GB" sz="1100" dirty="0">
              <a:solidFill>
                <a:srgbClr val="0000FF"/>
              </a:solidFill>
            </a:endParaRPr>
          </a:p>
          <a:p>
            <a:r>
              <a:rPr lang="en-GB" sz="1100" dirty="0">
                <a:solidFill>
                  <a:srgbClr val="0000FF"/>
                </a:solidFill>
              </a:rPr>
              <a:t>return 0;</a:t>
            </a:r>
          </a:p>
          <a:p>
            <a:r>
              <a:rPr lang="en-GB" sz="1100" dirty="0">
                <a:solidFill>
                  <a:srgbClr val="0000FF"/>
                </a:solidFill>
              </a:rPr>
              <a:t>}</a:t>
            </a:r>
          </a:p>
        </p:txBody>
      </p:sp>
      <p:sp>
        <p:nvSpPr>
          <p:cNvPr id="9" name="TextBox 8"/>
          <p:cNvSpPr txBox="1"/>
          <p:nvPr/>
        </p:nvSpPr>
        <p:spPr>
          <a:xfrm>
            <a:off x="3514" y="6488668"/>
            <a:ext cx="9140485" cy="369332"/>
          </a:xfrm>
          <a:prstGeom prst="rect">
            <a:avLst/>
          </a:prstGeom>
          <a:solidFill>
            <a:schemeClr val="bg2">
              <a:lumMod val="25000"/>
            </a:schemeClr>
          </a:solidFill>
        </p:spPr>
        <p:txBody>
          <a:bodyPr wrap="square" rtlCol="0">
            <a:spAutoFit/>
          </a:bodyPr>
          <a:lstStyle/>
          <a:p>
            <a:r>
              <a:rPr lang="en-GB" dirty="0" smtClean="0">
                <a:solidFill>
                  <a:schemeClr val="bg1"/>
                </a:solidFill>
              </a:rPr>
              <a:t>Exercise: Modify the program to ask the user for a number to delete</a:t>
            </a:r>
            <a:endParaRPr lang="en-GB"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1103</TotalTime>
  <Words>2653</Words>
  <Application>Microsoft Office PowerPoint</Application>
  <PresentationFormat>On-screen Show (4:3)</PresentationFormat>
  <Paragraphs>676</Paragraphs>
  <Slides>22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Narrow</vt:lpstr>
      <vt:lpstr>Calibri</vt:lpstr>
      <vt:lpstr>Trebuchet MS</vt:lpstr>
      <vt:lpstr>Wingdings</vt:lpstr>
      <vt:lpstr>Wingdings 3</vt:lpstr>
      <vt:lpstr>Facet</vt:lpstr>
      <vt:lpstr>DATA STRUCTURES &amp; algorithms</vt:lpstr>
      <vt:lpstr>Arrays as data structures</vt:lpstr>
      <vt:lpstr>Review Creating arrays – procedural approach</vt:lpstr>
      <vt:lpstr>Review Creating arrays – OOP approach</vt:lpstr>
      <vt:lpstr>Insert and display algorithms</vt:lpstr>
      <vt:lpstr>Search algorithms</vt:lpstr>
      <vt:lpstr>Complete program</vt:lpstr>
      <vt:lpstr>Delete algorithm</vt:lpstr>
      <vt:lpstr>Complete program</vt:lpstr>
      <vt:lpstr>Ordered Arrays</vt:lpstr>
      <vt:lpstr>Binary search algorithm</vt:lpstr>
      <vt:lpstr>Binary search algorithm</vt:lpstr>
      <vt:lpstr>The Complete program</vt:lpstr>
      <vt:lpstr>Insert algorithm for ordered arrays</vt:lpstr>
      <vt:lpstr>The Complete program</vt:lpstr>
      <vt:lpstr>Delete algorithm for ordered array</vt:lpstr>
      <vt:lpstr>The Advantages of Using Ordered Arrays</vt:lpstr>
      <vt:lpstr>Evaluating Data structures</vt:lpstr>
      <vt:lpstr>PowerPoint Presentation</vt:lpstr>
      <vt:lpstr>PowerPoint Presentation</vt:lpstr>
      <vt:lpstr>Big o notation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dc:creator>
  <cp:lastModifiedBy>Prof. Dalton</cp:lastModifiedBy>
  <cp:revision>82</cp:revision>
  <dcterms:created xsi:type="dcterms:W3CDTF">2015-01-12T11:20:53Z</dcterms:created>
  <dcterms:modified xsi:type="dcterms:W3CDTF">2020-05-13T14:17:34Z</dcterms:modified>
</cp:coreProperties>
</file>