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43"/>
  </p:notesMasterIdLst>
  <p:sldIdLst>
    <p:sldId id="338" r:id="rId3"/>
    <p:sldId id="300" r:id="rId4"/>
    <p:sldId id="341" r:id="rId5"/>
    <p:sldId id="302" r:id="rId6"/>
    <p:sldId id="303" r:id="rId7"/>
    <p:sldId id="304" r:id="rId8"/>
    <p:sldId id="305" r:id="rId9"/>
    <p:sldId id="342" r:id="rId10"/>
    <p:sldId id="306" r:id="rId11"/>
    <p:sldId id="307" r:id="rId12"/>
    <p:sldId id="308" r:id="rId13"/>
    <p:sldId id="309" r:id="rId14"/>
    <p:sldId id="310" r:id="rId15"/>
    <p:sldId id="343" r:id="rId16"/>
    <p:sldId id="311" r:id="rId17"/>
    <p:sldId id="312" r:id="rId18"/>
    <p:sldId id="344" r:id="rId19"/>
    <p:sldId id="345" r:id="rId20"/>
    <p:sldId id="313" r:id="rId21"/>
    <p:sldId id="314" r:id="rId22"/>
    <p:sldId id="346" r:id="rId23"/>
    <p:sldId id="315" r:id="rId24"/>
    <p:sldId id="316" r:id="rId25"/>
    <p:sldId id="347" r:id="rId26"/>
    <p:sldId id="317" r:id="rId27"/>
    <p:sldId id="348" r:id="rId28"/>
    <p:sldId id="349" r:id="rId29"/>
    <p:sldId id="318" r:id="rId30"/>
    <p:sldId id="319" r:id="rId31"/>
    <p:sldId id="320" r:id="rId32"/>
    <p:sldId id="329" r:id="rId33"/>
    <p:sldId id="331" r:id="rId34"/>
    <p:sldId id="332" r:id="rId35"/>
    <p:sldId id="333" r:id="rId36"/>
    <p:sldId id="334" r:id="rId37"/>
    <p:sldId id="335" r:id="rId38"/>
    <p:sldId id="336" r:id="rId39"/>
    <p:sldId id="337" r:id="rId40"/>
    <p:sldId id="339" r:id="rId41"/>
    <p:sldId id="265" r:id="rId42"/>
  </p:sldIdLst>
  <p:sldSz cx="12198350" cy="6884988"/>
  <p:notesSz cx="6858000" cy="9144000"/>
  <p:defaultTextStyle>
    <a:defPPr>
      <a:defRPr lang="en-US"/>
    </a:defPPr>
    <a:lvl1pPr marL="0" algn="l" defTabSz="545162" rtl="0" eaLnBrk="1" latinLnBrk="0" hangingPunct="1">
      <a:defRPr sz="2100" kern="1200">
        <a:solidFill>
          <a:schemeClr val="tx1"/>
        </a:solidFill>
        <a:latin typeface="+mn-lt"/>
        <a:ea typeface="+mn-ea"/>
        <a:cs typeface="+mn-cs"/>
      </a:defRPr>
    </a:lvl1pPr>
    <a:lvl2pPr marL="545162" algn="l" defTabSz="545162" rtl="0" eaLnBrk="1" latinLnBrk="0" hangingPunct="1">
      <a:defRPr sz="2100" kern="1200">
        <a:solidFill>
          <a:schemeClr val="tx1"/>
        </a:solidFill>
        <a:latin typeface="+mn-lt"/>
        <a:ea typeface="+mn-ea"/>
        <a:cs typeface="+mn-cs"/>
      </a:defRPr>
    </a:lvl2pPr>
    <a:lvl3pPr marL="1090325" algn="l" defTabSz="545162" rtl="0" eaLnBrk="1" latinLnBrk="0" hangingPunct="1">
      <a:defRPr sz="2100" kern="1200">
        <a:solidFill>
          <a:schemeClr val="tx1"/>
        </a:solidFill>
        <a:latin typeface="+mn-lt"/>
        <a:ea typeface="+mn-ea"/>
        <a:cs typeface="+mn-cs"/>
      </a:defRPr>
    </a:lvl3pPr>
    <a:lvl4pPr marL="1635488" algn="l" defTabSz="545162" rtl="0" eaLnBrk="1" latinLnBrk="0" hangingPunct="1">
      <a:defRPr sz="2100" kern="1200">
        <a:solidFill>
          <a:schemeClr val="tx1"/>
        </a:solidFill>
        <a:latin typeface="+mn-lt"/>
        <a:ea typeface="+mn-ea"/>
        <a:cs typeface="+mn-cs"/>
      </a:defRPr>
    </a:lvl4pPr>
    <a:lvl5pPr marL="2180651" algn="l" defTabSz="545162" rtl="0" eaLnBrk="1" latinLnBrk="0" hangingPunct="1">
      <a:defRPr sz="2100" kern="1200">
        <a:solidFill>
          <a:schemeClr val="tx1"/>
        </a:solidFill>
        <a:latin typeface="+mn-lt"/>
        <a:ea typeface="+mn-ea"/>
        <a:cs typeface="+mn-cs"/>
      </a:defRPr>
    </a:lvl5pPr>
    <a:lvl6pPr marL="2725813" algn="l" defTabSz="545162" rtl="0" eaLnBrk="1" latinLnBrk="0" hangingPunct="1">
      <a:defRPr sz="2100" kern="1200">
        <a:solidFill>
          <a:schemeClr val="tx1"/>
        </a:solidFill>
        <a:latin typeface="+mn-lt"/>
        <a:ea typeface="+mn-ea"/>
        <a:cs typeface="+mn-cs"/>
      </a:defRPr>
    </a:lvl6pPr>
    <a:lvl7pPr marL="3270976" algn="l" defTabSz="545162" rtl="0" eaLnBrk="1" latinLnBrk="0" hangingPunct="1">
      <a:defRPr sz="2100" kern="1200">
        <a:solidFill>
          <a:schemeClr val="tx1"/>
        </a:solidFill>
        <a:latin typeface="+mn-lt"/>
        <a:ea typeface="+mn-ea"/>
        <a:cs typeface="+mn-cs"/>
      </a:defRPr>
    </a:lvl7pPr>
    <a:lvl8pPr marL="3816138" algn="l" defTabSz="545162" rtl="0" eaLnBrk="1" latinLnBrk="0" hangingPunct="1">
      <a:defRPr sz="2100" kern="1200">
        <a:solidFill>
          <a:schemeClr val="tx1"/>
        </a:solidFill>
        <a:latin typeface="+mn-lt"/>
        <a:ea typeface="+mn-ea"/>
        <a:cs typeface="+mn-cs"/>
      </a:defRPr>
    </a:lvl8pPr>
    <a:lvl9pPr marL="4361300" algn="l" defTabSz="545162"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9">
          <p15:clr>
            <a:srgbClr val="A4A3A4"/>
          </p15:clr>
        </p15:guide>
        <p15:guide id="2" pos="384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56" autoAdjust="0"/>
    <p:restoredTop sz="94660"/>
  </p:normalViewPr>
  <p:slideViewPr>
    <p:cSldViewPr snapToGrid="0" snapToObjects="1">
      <p:cViewPr varScale="1">
        <p:scale>
          <a:sx n="77" d="100"/>
          <a:sy n="77" d="100"/>
        </p:scale>
        <p:origin x="907" y="62"/>
      </p:cViewPr>
      <p:guideLst>
        <p:guide orient="horz" pos="2169"/>
        <p:guide pos="3842"/>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notesMaster" Target="notesMasters/notesMaster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slide" Target="slides/slide3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D69835-6940-4687-B0FD-6D13EEBF50C6}" type="datetimeFigureOut">
              <a:rPr lang="en-US" smtClean="0"/>
              <a:t>10/14/2022</a:t>
            </a:fld>
            <a:endParaRPr lang="en-US"/>
          </a:p>
        </p:txBody>
      </p:sp>
      <p:sp>
        <p:nvSpPr>
          <p:cNvPr id="4" name="Slide Image Placeholder 3"/>
          <p:cNvSpPr>
            <a:spLocks noGrp="1" noRot="1" noChangeAspect="1"/>
          </p:cNvSpPr>
          <p:nvPr>
            <p:ph type="sldImg" idx="2"/>
          </p:nvPr>
        </p:nvSpPr>
        <p:spPr>
          <a:xfrm>
            <a:off x="392113" y="685800"/>
            <a:ext cx="60737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738E2B9-E630-42AA-8029-56353B0F846C}" type="slidenum">
              <a:rPr lang="en-US" smtClean="0"/>
              <a:t>‹#›</a:t>
            </a:fld>
            <a:endParaRPr lang="en-US"/>
          </a:p>
        </p:txBody>
      </p:sp>
    </p:spTree>
    <p:extLst>
      <p:ext uri="{BB962C8B-B14F-4D97-AF65-F5344CB8AC3E}">
        <p14:creationId xmlns:p14="http://schemas.microsoft.com/office/powerpoint/2010/main" val="1376926212"/>
      </p:ext>
    </p:extLst>
  </p:cSld>
  <p:clrMap bg1="lt1" tx1="dk1" bg2="lt2" tx2="dk2" accent1="accent1" accent2="accent2" accent3="accent3" accent4="accent4" accent5="accent5" accent6="accent6" hlink="hlink" folHlink="folHlink"/>
  <p:notesStyle>
    <a:lvl1pPr marL="0" algn="l" defTabSz="914318" rtl="0" eaLnBrk="1" latinLnBrk="0" hangingPunct="1">
      <a:defRPr sz="1200" kern="1200">
        <a:solidFill>
          <a:schemeClr val="tx1"/>
        </a:solidFill>
        <a:latin typeface="+mn-lt"/>
        <a:ea typeface="+mn-ea"/>
        <a:cs typeface="+mn-cs"/>
      </a:defRPr>
    </a:lvl1pPr>
    <a:lvl2pPr marL="457159" algn="l" defTabSz="914318" rtl="0" eaLnBrk="1" latinLnBrk="0" hangingPunct="1">
      <a:defRPr sz="1200" kern="1200">
        <a:solidFill>
          <a:schemeClr val="tx1"/>
        </a:solidFill>
        <a:latin typeface="+mn-lt"/>
        <a:ea typeface="+mn-ea"/>
        <a:cs typeface="+mn-cs"/>
      </a:defRPr>
    </a:lvl2pPr>
    <a:lvl3pPr marL="914318" algn="l" defTabSz="914318" rtl="0" eaLnBrk="1" latinLnBrk="0" hangingPunct="1">
      <a:defRPr sz="1200" kern="1200">
        <a:solidFill>
          <a:schemeClr val="tx1"/>
        </a:solidFill>
        <a:latin typeface="+mn-lt"/>
        <a:ea typeface="+mn-ea"/>
        <a:cs typeface="+mn-cs"/>
      </a:defRPr>
    </a:lvl3pPr>
    <a:lvl4pPr marL="1371479" algn="l" defTabSz="914318" rtl="0" eaLnBrk="1" latinLnBrk="0" hangingPunct="1">
      <a:defRPr sz="1200" kern="1200">
        <a:solidFill>
          <a:schemeClr val="tx1"/>
        </a:solidFill>
        <a:latin typeface="+mn-lt"/>
        <a:ea typeface="+mn-ea"/>
        <a:cs typeface="+mn-cs"/>
      </a:defRPr>
    </a:lvl4pPr>
    <a:lvl5pPr marL="1828638" algn="l" defTabSz="914318" rtl="0" eaLnBrk="1" latinLnBrk="0" hangingPunct="1">
      <a:defRPr sz="1200" kern="1200">
        <a:solidFill>
          <a:schemeClr val="tx1"/>
        </a:solidFill>
        <a:latin typeface="+mn-lt"/>
        <a:ea typeface="+mn-ea"/>
        <a:cs typeface="+mn-cs"/>
      </a:defRPr>
    </a:lvl5pPr>
    <a:lvl6pPr marL="2285797" algn="l" defTabSz="914318" rtl="0" eaLnBrk="1" latinLnBrk="0" hangingPunct="1">
      <a:defRPr sz="1200" kern="1200">
        <a:solidFill>
          <a:schemeClr val="tx1"/>
        </a:solidFill>
        <a:latin typeface="+mn-lt"/>
        <a:ea typeface="+mn-ea"/>
        <a:cs typeface="+mn-cs"/>
      </a:defRPr>
    </a:lvl6pPr>
    <a:lvl7pPr marL="2742956" algn="l" defTabSz="914318" rtl="0" eaLnBrk="1" latinLnBrk="0" hangingPunct="1">
      <a:defRPr sz="1200" kern="1200">
        <a:solidFill>
          <a:schemeClr val="tx1"/>
        </a:solidFill>
        <a:latin typeface="+mn-lt"/>
        <a:ea typeface="+mn-ea"/>
        <a:cs typeface="+mn-cs"/>
      </a:defRPr>
    </a:lvl7pPr>
    <a:lvl8pPr marL="3200115" algn="l" defTabSz="914318" rtl="0" eaLnBrk="1" latinLnBrk="0" hangingPunct="1">
      <a:defRPr sz="1200" kern="1200">
        <a:solidFill>
          <a:schemeClr val="tx1"/>
        </a:solidFill>
        <a:latin typeface="+mn-lt"/>
        <a:ea typeface="+mn-ea"/>
        <a:cs typeface="+mn-cs"/>
      </a:defRPr>
    </a:lvl8pPr>
    <a:lvl9pPr marL="3657276" algn="l" defTabSz="914318"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138809"/>
            <a:ext cx="10368598" cy="1475810"/>
          </a:xfrm>
        </p:spPr>
        <p:txBody>
          <a:bodyPr/>
          <a:lstStyle/>
          <a:p>
            <a:r>
              <a:rPr lang="en-US"/>
              <a:t>Click to edit Master title style</a:t>
            </a:r>
          </a:p>
        </p:txBody>
      </p:sp>
      <p:sp>
        <p:nvSpPr>
          <p:cNvPr id="3" name="Subtitle 2"/>
          <p:cNvSpPr>
            <a:spLocks noGrp="1"/>
          </p:cNvSpPr>
          <p:nvPr>
            <p:ph type="subTitle" idx="1"/>
          </p:nvPr>
        </p:nvSpPr>
        <p:spPr>
          <a:xfrm>
            <a:off x="1829754" y="3901493"/>
            <a:ext cx="8538845" cy="1759497"/>
          </a:xfrm>
        </p:spPr>
        <p:txBody>
          <a:bodyPr/>
          <a:lstStyle>
            <a:lvl1pPr marL="0" indent="0" algn="ctr">
              <a:buNone/>
              <a:defRPr>
                <a:solidFill>
                  <a:schemeClr val="tx1">
                    <a:tint val="75000"/>
                  </a:schemeClr>
                </a:solidFill>
              </a:defRPr>
            </a:lvl1pPr>
            <a:lvl2pPr marL="545162" indent="0" algn="ctr">
              <a:buNone/>
              <a:defRPr>
                <a:solidFill>
                  <a:schemeClr val="tx1">
                    <a:tint val="75000"/>
                  </a:schemeClr>
                </a:solidFill>
              </a:defRPr>
            </a:lvl2pPr>
            <a:lvl3pPr marL="1090325" indent="0" algn="ctr">
              <a:buNone/>
              <a:defRPr>
                <a:solidFill>
                  <a:schemeClr val="tx1">
                    <a:tint val="75000"/>
                  </a:schemeClr>
                </a:solidFill>
              </a:defRPr>
            </a:lvl3pPr>
            <a:lvl4pPr marL="1635488" indent="0" algn="ctr">
              <a:buNone/>
              <a:defRPr>
                <a:solidFill>
                  <a:schemeClr val="tx1">
                    <a:tint val="75000"/>
                  </a:schemeClr>
                </a:solidFill>
              </a:defRPr>
            </a:lvl4pPr>
            <a:lvl5pPr marL="2180651" indent="0" algn="ctr">
              <a:buNone/>
              <a:defRPr>
                <a:solidFill>
                  <a:schemeClr val="tx1">
                    <a:tint val="75000"/>
                  </a:schemeClr>
                </a:solidFill>
              </a:defRPr>
            </a:lvl5pPr>
            <a:lvl6pPr marL="2725813" indent="0" algn="ctr">
              <a:buNone/>
              <a:defRPr>
                <a:solidFill>
                  <a:schemeClr val="tx1">
                    <a:tint val="75000"/>
                  </a:schemeClr>
                </a:solidFill>
              </a:defRPr>
            </a:lvl6pPr>
            <a:lvl7pPr marL="3270976" indent="0" algn="ctr">
              <a:buNone/>
              <a:defRPr>
                <a:solidFill>
                  <a:schemeClr val="tx1">
                    <a:tint val="75000"/>
                  </a:schemeClr>
                </a:solidFill>
              </a:defRPr>
            </a:lvl7pPr>
            <a:lvl8pPr marL="3816138" indent="0" algn="ctr">
              <a:buNone/>
              <a:defRPr>
                <a:solidFill>
                  <a:schemeClr val="tx1">
                    <a:tint val="75000"/>
                  </a:schemeClr>
                </a:solidFill>
              </a:defRPr>
            </a:lvl8pPr>
            <a:lvl9pPr marL="43613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961C71E-BA9D-1648-85C0-AFC775598E0D}"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363862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1C71E-BA9D-1648-85C0-AFC775598E0D}"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2965734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798093" y="277313"/>
            <a:ext cx="3661622" cy="589686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3225" y="277313"/>
            <a:ext cx="10781563" cy="58968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1C71E-BA9D-1648-85C0-AFC775598E0D}"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2701342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876" y="2138809"/>
            <a:ext cx="10368598" cy="1475810"/>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9753" y="3901493"/>
            <a:ext cx="8538845" cy="1759497"/>
          </a:xfrm>
        </p:spPr>
        <p:txBody>
          <a:bodyPr/>
          <a:lstStyle>
            <a:lvl1pPr marL="0" indent="0" algn="ctr">
              <a:buNone/>
              <a:defRPr>
                <a:solidFill>
                  <a:schemeClr val="tx1">
                    <a:tint val="75000"/>
                  </a:schemeClr>
                </a:solidFill>
              </a:defRPr>
            </a:lvl1pPr>
            <a:lvl2pPr marL="545211" indent="0" algn="ctr">
              <a:buNone/>
              <a:defRPr>
                <a:solidFill>
                  <a:schemeClr val="tx1">
                    <a:tint val="75000"/>
                  </a:schemeClr>
                </a:solidFill>
              </a:defRPr>
            </a:lvl2pPr>
            <a:lvl3pPr marL="1090422" indent="0" algn="ctr">
              <a:buNone/>
              <a:defRPr>
                <a:solidFill>
                  <a:schemeClr val="tx1">
                    <a:tint val="75000"/>
                  </a:schemeClr>
                </a:solidFill>
              </a:defRPr>
            </a:lvl3pPr>
            <a:lvl4pPr marL="1635633" indent="0" algn="ctr">
              <a:buNone/>
              <a:defRPr>
                <a:solidFill>
                  <a:schemeClr val="tx1">
                    <a:tint val="75000"/>
                  </a:schemeClr>
                </a:solidFill>
              </a:defRPr>
            </a:lvl4pPr>
            <a:lvl5pPr marL="2180844" indent="0" algn="ctr">
              <a:buNone/>
              <a:defRPr>
                <a:solidFill>
                  <a:schemeClr val="tx1">
                    <a:tint val="75000"/>
                  </a:schemeClr>
                </a:solidFill>
              </a:defRPr>
            </a:lvl5pPr>
            <a:lvl6pPr marL="2726055" indent="0" algn="ctr">
              <a:buNone/>
              <a:defRPr>
                <a:solidFill>
                  <a:schemeClr val="tx1">
                    <a:tint val="75000"/>
                  </a:schemeClr>
                </a:solidFill>
              </a:defRPr>
            </a:lvl6pPr>
            <a:lvl7pPr marL="3271266" indent="0" algn="ctr">
              <a:buNone/>
              <a:defRPr>
                <a:solidFill>
                  <a:schemeClr val="tx1">
                    <a:tint val="75000"/>
                  </a:schemeClr>
                </a:solidFill>
              </a:defRPr>
            </a:lvl7pPr>
            <a:lvl8pPr marL="3816477" indent="0" algn="ctr">
              <a:buNone/>
              <a:defRPr>
                <a:solidFill>
                  <a:schemeClr val="tx1">
                    <a:tint val="75000"/>
                  </a:schemeClr>
                </a:solidFill>
              </a:defRPr>
            </a:lvl8pPr>
            <a:lvl9pPr marL="4361688"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pPr>
              <a:defRPr/>
            </a:pPr>
            <a:endParaRPr lang="en-CA"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6" name="Slide Number Placeholder 5"/>
          <p:cNvSpPr>
            <a:spLocks noGrp="1"/>
          </p:cNvSpPr>
          <p:nvPr>
            <p:ph type="sldNum" sz="quarter" idx="12"/>
          </p:nvPr>
        </p:nvSpPr>
        <p:spPr/>
        <p:txBody>
          <a:bodyPr/>
          <a:lstStyle/>
          <a:p>
            <a:pPr lvl="1">
              <a:defRPr/>
            </a:pPr>
            <a:fld id="{10B5FE98-BEFD-45A8-BBD6-CAD3637CC1D7}"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25722204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CA"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6" name="Slide Number Placeholder 5"/>
          <p:cNvSpPr>
            <a:spLocks noGrp="1"/>
          </p:cNvSpPr>
          <p:nvPr>
            <p:ph type="sldNum" sz="quarter" idx="12"/>
          </p:nvPr>
        </p:nvSpPr>
        <p:spPr/>
        <p:txBody>
          <a:bodyPr/>
          <a:lstStyle/>
          <a:p>
            <a:pPr lvl="1">
              <a:defRPr/>
            </a:pPr>
            <a:fld id="{CF55A0A5-7D91-41A4-8E10-559A5577AC9F}"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0743257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85" y="4424243"/>
            <a:ext cx="10368598" cy="1367435"/>
          </a:xfrm>
        </p:spPr>
        <p:txBody>
          <a:bodyPr anchor="t"/>
          <a:lstStyle>
            <a:lvl1pPr algn="l">
              <a:defRPr sz="4800" b="1" cap="all"/>
            </a:lvl1pPr>
          </a:lstStyle>
          <a:p>
            <a:r>
              <a:rPr lang="en-US" smtClean="0"/>
              <a:t>Click to edit Master title style</a:t>
            </a:r>
            <a:endParaRPr lang="en-US"/>
          </a:p>
        </p:txBody>
      </p:sp>
      <p:sp>
        <p:nvSpPr>
          <p:cNvPr id="3" name="Text Placeholder 2"/>
          <p:cNvSpPr>
            <a:spLocks noGrp="1"/>
          </p:cNvSpPr>
          <p:nvPr>
            <p:ph type="body" idx="1"/>
          </p:nvPr>
        </p:nvSpPr>
        <p:spPr>
          <a:xfrm>
            <a:off x="963585" y="2918152"/>
            <a:ext cx="10368598" cy="1506091"/>
          </a:xfrm>
        </p:spPr>
        <p:txBody>
          <a:bodyPr anchor="b"/>
          <a:lstStyle>
            <a:lvl1pPr marL="0" indent="0">
              <a:buNone/>
              <a:defRPr sz="2400">
                <a:solidFill>
                  <a:schemeClr val="tx1">
                    <a:tint val="75000"/>
                  </a:schemeClr>
                </a:solidFill>
              </a:defRPr>
            </a:lvl1pPr>
            <a:lvl2pPr marL="545211" indent="0">
              <a:buNone/>
              <a:defRPr sz="2100">
                <a:solidFill>
                  <a:schemeClr val="tx1">
                    <a:tint val="75000"/>
                  </a:schemeClr>
                </a:solidFill>
              </a:defRPr>
            </a:lvl2pPr>
            <a:lvl3pPr marL="1090422" indent="0">
              <a:buNone/>
              <a:defRPr sz="1900">
                <a:solidFill>
                  <a:schemeClr val="tx1">
                    <a:tint val="75000"/>
                  </a:schemeClr>
                </a:solidFill>
              </a:defRPr>
            </a:lvl3pPr>
            <a:lvl4pPr marL="1635633" indent="0">
              <a:buNone/>
              <a:defRPr sz="1700">
                <a:solidFill>
                  <a:schemeClr val="tx1">
                    <a:tint val="75000"/>
                  </a:schemeClr>
                </a:solidFill>
              </a:defRPr>
            </a:lvl4pPr>
            <a:lvl5pPr marL="2180844" indent="0">
              <a:buNone/>
              <a:defRPr sz="1700">
                <a:solidFill>
                  <a:schemeClr val="tx1">
                    <a:tint val="75000"/>
                  </a:schemeClr>
                </a:solidFill>
              </a:defRPr>
            </a:lvl5pPr>
            <a:lvl6pPr marL="2726055" indent="0">
              <a:buNone/>
              <a:defRPr sz="1700">
                <a:solidFill>
                  <a:schemeClr val="tx1">
                    <a:tint val="75000"/>
                  </a:schemeClr>
                </a:solidFill>
              </a:defRPr>
            </a:lvl6pPr>
            <a:lvl7pPr marL="3271266" indent="0">
              <a:buNone/>
              <a:defRPr sz="1700">
                <a:solidFill>
                  <a:schemeClr val="tx1">
                    <a:tint val="75000"/>
                  </a:schemeClr>
                </a:solidFill>
              </a:defRPr>
            </a:lvl7pPr>
            <a:lvl8pPr marL="3816477" indent="0">
              <a:buNone/>
              <a:defRPr sz="1700">
                <a:solidFill>
                  <a:schemeClr val="tx1">
                    <a:tint val="75000"/>
                  </a:schemeClr>
                </a:solidFill>
              </a:defRPr>
            </a:lvl8pPr>
            <a:lvl9pPr marL="4361688" indent="0">
              <a:buNone/>
              <a:defRPr sz="17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CA"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6" name="Slide Number Placeholder 5"/>
          <p:cNvSpPr>
            <a:spLocks noGrp="1"/>
          </p:cNvSpPr>
          <p:nvPr>
            <p:ph type="sldNum" sz="quarter" idx="12"/>
          </p:nvPr>
        </p:nvSpPr>
        <p:spPr/>
        <p:txBody>
          <a:bodyPr/>
          <a:lstStyle/>
          <a:p>
            <a:pPr lvl="1">
              <a:defRPr/>
            </a:pPr>
            <a:fld id="{940AA462-05DF-454A-8CE4-F4CE89364E17}"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6145638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917" y="1606498"/>
            <a:ext cx="5387605" cy="454377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200828" y="1606498"/>
            <a:ext cx="5387605" cy="4543774"/>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pPr>
              <a:defRPr/>
            </a:pPr>
            <a:endParaRPr lang="en-CA"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7" name="Slide Number Placeholder 6"/>
          <p:cNvSpPr>
            <a:spLocks noGrp="1"/>
          </p:cNvSpPr>
          <p:nvPr>
            <p:ph type="sldNum" sz="quarter" idx="12"/>
          </p:nvPr>
        </p:nvSpPr>
        <p:spPr/>
        <p:txBody>
          <a:bodyPr/>
          <a:lstStyle/>
          <a:p>
            <a:pPr lvl="1">
              <a:defRPr/>
            </a:pPr>
            <a:fld id="{B50EE3F9-1D6B-41D2-A703-55995251032D}"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1744976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918" y="1541154"/>
            <a:ext cx="5389723" cy="642280"/>
          </a:xfrm>
        </p:spPr>
        <p:txBody>
          <a:bodyPr anchor="b"/>
          <a:lstStyle>
            <a:lvl1pPr marL="0" indent="0">
              <a:buNone/>
              <a:defRPr sz="2900" b="1"/>
            </a:lvl1pPr>
            <a:lvl2pPr marL="545211" indent="0">
              <a:buNone/>
              <a:defRPr sz="2400" b="1"/>
            </a:lvl2pPr>
            <a:lvl3pPr marL="1090422" indent="0">
              <a:buNone/>
              <a:defRPr sz="2100" b="1"/>
            </a:lvl3pPr>
            <a:lvl4pPr marL="1635633" indent="0">
              <a:buNone/>
              <a:defRPr sz="1900" b="1"/>
            </a:lvl4pPr>
            <a:lvl5pPr marL="2180844" indent="0">
              <a:buNone/>
              <a:defRPr sz="1900" b="1"/>
            </a:lvl5pPr>
            <a:lvl6pPr marL="2726055" indent="0">
              <a:buNone/>
              <a:defRPr sz="1900" b="1"/>
            </a:lvl6pPr>
            <a:lvl7pPr marL="3271266" indent="0">
              <a:buNone/>
              <a:defRPr sz="1900" b="1"/>
            </a:lvl7pPr>
            <a:lvl8pPr marL="3816477" indent="0">
              <a:buNone/>
              <a:defRPr sz="1900" b="1"/>
            </a:lvl8pPr>
            <a:lvl9pPr marL="4361688" indent="0">
              <a:buNone/>
              <a:defRPr sz="1900" b="1"/>
            </a:lvl9pPr>
          </a:lstStyle>
          <a:p>
            <a:pPr lvl="0"/>
            <a:r>
              <a:rPr lang="en-US" smtClean="0"/>
              <a:t>Click to edit Master text styles</a:t>
            </a:r>
          </a:p>
        </p:txBody>
      </p:sp>
      <p:sp>
        <p:nvSpPr>
          <p:cNvPr id="4" name="Content Placeholder 3"/>
          <p:cNvSpPr>
            <a:spLocks noGrp="1"/>
          </p:cNvSpPr>
          <p:nvPr>
            <p:ph sz="half" idx="2"/>
          </p:nvPr>
        </p:nvSpPr>
        <p:spPr>
          <a:xfrm>
            <a:off x="609918" y="2183434"/>
            <a:ext cx="5389723" cy="3966837"/>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6593" y="1541154"/>
            <a:ext cx="5391840" cy="642280"/>
          </a:xfrm>
        </p:spPr>
        <p:txBody>
          <a:bodyPr anchor="b"/>
          <a:lstStyle>
            <a:lvl1pPr marL="0" indent="0">
              <a:buNone/>
              <a:defRPr sz="2900" b="1"/>
            </a:lvl1pPr>
            <a:lvl2pPr marL="545211" indent="0">
              <a:buNone/>
              <a:defRPr sz="2400" b="1"/>
            </a:lvl2pPr>
            <a:lvl3pPr marL="1090422" indent="0">
              <a:buNone/>
              <a:defRPr sz="2100" b="1"/>
            </a:lvl3pPr>
            <a:lvl4pPr marL="1635633" indent="0">
              <a:buNone/>
              <a:defRPr sz="1900" b="1"/>
            </a:lvl4pPr>
            <a:lvl5pPr marL="2180844" indent="0">
              <a:buNone/>
              <a:defRPr sz="1900" b="1"/>
            </a:lvl5pPr>
            <a:lvl6pPr marL="2726055" indent="0">
              <a:buNone/>
              <a:defRPr sz="1900" b="1"/>
            </a:lvl6pPr>
            <a:lvl7pPr marL="3271266" indent="0">
              <a:buNone/>
              <a:defRPr sz="1900" b="1"/>
            </a:lvl7pPr>
            <a:lvl8pPr marL="3816477" indent="0">
              <a:buNone/>
              <a:defRPr sz="1900" b="1"/>
            </a:lvl8pPr>
            <a:lvl9pPr marL="4361688" indent="0">
              <a:buNone/>
              <a:defRPr sz="1900" b="1"/>
            </a:lvl9pPr>
          </a:lstStyle>
          <a:p>
            <a:pPr lvl="0"/>
            <a:r>
              <a:rPr lang="en-US" smtClean="0"/>
              <a:t>Click to edit Master text styles</a:t>
            </a:r>
          </a:p>
        </p:txBody>
      </p:sp>
      <p:sp>
        <p:nvSpPr>
          <p:cNvPr id="6" name="Content Placeholder 5"/>
          <p:cNvSpPr>
            <a:spLocks noGrp="1"/>
          </p:cNvSpPr>
          <p:nvPr>
            <p:ph sz="quarter" idx="4"/>
          </p:nvPr>
        </p:nvSpPr>
        <p:spPr>
          <a:xfrm>
            <a:off x="6196593" y="2183434"/>
            <a:ext cx="5391840" cy="3966837"/>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pPr>
              <a:defRPr/>
            </a:pPr>
            <a:endParaRPr lang="en-CA" altLang="en-US">
              <a:solidFill>
                <a:prstClr val="black">
                  <a:tint val="75000"/>
                </a:prstClr>
              </a:solidFill>
            </a:endParaRPr>
          </a:p>
        </p:txBody>
      </p:sp>
      <p:sp>
        <p:nvSpPr>
          <p:cNvPr id="8" name="Footer Placeholder 7"/>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9" name="Slide Number Placeholder 8"/>
          <p:cNvSpPr>
            <a:spLocks noGrp="1"/>
          </p:cNvSpPr>
          <p:nvPr>
            <p:ph type="sldNum" sz="quarter" idx="12"/>
          </p:nvPr>
        </p:nvSpPr>
        <p:spPr/>
        <p:txBody>
          <a:bodyPr/>
          <a:lstStyle/>
          <a:p>
            <a:pPr lvl="1">
              <a:defRPr/>
            </a:pPr>
            <a:fld id="{B9942DD0-ED5F-4261-B129-5263F6542F73}"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96240862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pPr>
              <a:defRPr/>
            </a:pPr>
            <a:endParaRPr lang="en-CA" altLang="en-US">
              <a:solidFill>
                <a:prstClr val="black">
                  <a:tint val="75000"/>
                </a:prstClr>
              </a:solidFill>
            </a:endParaRPr>
          </a:p>
        </p:txBody>
      </p:sp>
      <p:sp>
        <p:nvSpPr>
          <p:cNvPr id="4" name="Footer Placeholder 3"/>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5" name="Slide Number Placeholder 4"/>
          <p:cNvSpPr>
            <a:spLocks noGrp="1"/>
          </p:cNvSpPr>
          <p:nvPr>
            <p:ph type="sldNum" sz="quarter" idx="12"/>
          </p:nvPr>
        </p:nvSpPr>
        <p:spPr/>
        <p:txBody>
          <a:bodyPr/>
          <a:lstStyle/>
          <a:p>
            <a:pPr lvl="1">
              <a:defRPr/>
            </a:pPr>
            <a:fld id="{E959FD47-C535-44CE-BEB7-FA09CAF22F75}"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44885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CA" altLang="en-US">
              <a:solidFill>
                <a:prstClr val="black">
                  <a:tint val="75000"/>
                </a:prstClr>
              </a:solidFill>
            </a:endParaRPr>
          </a:p>
        </p:txBody>
      </p:sp>
      <p:sp>
        <p:nvSpPr>
          <p:cNvPr id="3" name="Footer Placeholder 2"/>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4" name="Slide Number Placeholder 3"/>
          <p:cNvSpPr>
            <a:spLocks noGrp="1"/>
          </p:cNvSpPr>
          <p:nvPr>
            <p:ph type="sldNum" sz="quarter" idx="12"/>
          </p:nvPr>
        </p:nvSpPr>
        <p:spPr/>
        <p:txBody>
          <a:bodyPr/>
          <a:lstStyle/>
          <a:p>
            <a:pPr lvl="1">
              <a:defRPr/>
            </a:pPr>
            <a:fld id="{BFE2340E-9AF8-41B6-AA5B-76B0EA26160F}"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3161765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18" y="274125"/>
            <a:ext cx="4013173" cy="1166623"/>
          </a:xfrm>
        </p:spPr>
        <p:txBody>
          <a:bodyPr anchor="b"/>
          <a:lstStyle>
            <a:lvl1pPr algn="l">
              <a:defRPr sz="2400" b="1"/>
            </a:lvl1pPr>
          </a:lstStyle>
          <a:p>
            <a:r>
              <a:rPr lang="en-US" smtClean="0"/>
              <a:t>Click to edit Master title style</a:t>
            </a:r>
            <a:endParaRPr lang="en-US"/>
          </a:p>
        </p:txBody>
      </p:sp>
      <p:sp>
        <p:nvSpPr>
          <p:cNvPr id="3" name="Content Placeholder 2"/>
          <p:cNvSpPr>
            <a:spLocks noGrp="1"/>
          </p:cNvSpPr>
          <p:nvPr>
            <p:ph idx="1"/>
          </p:nvPr>
        </p:nvSpPr>
        <p:spPr>
          <a:xfrm>
            <a:off x="4769216" y="274125"/>
            <a:ext cx="6819216" cy="5876147"/>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918" y="1440748"/>
            <a:ext cx="4013173" cy="4709524"/>
          </a:xfrm>
        </p:spPr>
        <p:txBody>
          <a:bodyPr/>
          <a:lstStyle>
            <a:lvl1pPr marL="0" indent="0">
              <a:buNone/>
              <a:defRPr sz="1700"/>
            </a:lvl1pPr>
            <a:lvl2pPr marL="545211" indent="0">
              <a:buNone/>
              <a:defRPr sz="1400"/>
            </a:lvl2pPr>
            <a:lvl3pPr marL="1090422" indent="0">
              <a:buNone/>
              <a:defRPr sz="1200"/>
            </a:lvl3pPr>
            <a:lvl4pPr marL="1635633" indent="0">
              <a:buNone/>
              <a:defRPr sz="1100"/>
            </a:lvl4pPr>
            <a:lvl5pPr marL="2180844" indent="0">
              <a:buNone/>
              <a:defRPr sz="1100"/>
            </a:lvl5pPr>
            <a:lvl6pPr marL="2726055" indent="0">
              <a:buNone/>
              <a:defRPr sz="1100"/>
            </a:lvl6pPr>
            <a:lvl7pPr marL="3271266" indent="0">
              <a:buNone/>
              <a:defRPr sz="1100"/>
            </a:lvl7pPr>
            <a:lvl8pPr marL="3816477" indent="0">
              <a:buNone/>
              <a:defRPr sz="1100"/>
            </a:lvl8pPr>
            <a:lvl9pPr marL="436168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CA"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7" name="Slide Number Placeholder 6"/>
          <p:cNvSpPr>
            <a:spLocks noGrp="1"/>
          </p:cNvSpPr>
          <p:nvPr>
            <p:ph type="sldNum" sz="quarter" idx="12"/>
          </p:nvPr>
        </p:nvSpPr>
        <p:spPr/>
        <p:txBody>
          <a:bodyPr/>
          <a:lstStyle/>
          <a:p>
            <a:pPr lvl="1">
              <a:defRPr/>
            </a:pPr>
            <a:fld id="{D925C242-6D98-4C0D-BCA1-4EF814F732E4}"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6755411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961C71E-BA9D-1648-85C0-AFC775598E0D}"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269998238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4819492"/>
            <a:ext cx="7319010" cy="568968"/>
          </a:xfrm>
        </p:spPr>
        <p:txBody>
          <a:bodyPr anchor="b"/>
          <a:lstStyle>
            <a:lvl1pPr algn="l">
              <a:defRPr sz="2400" b="1"/>
            </a:lvl1pPr>
          </a:lstStyle>
          <a:p>
            <a:r>
              <a:rPr lang="en-US" smtClean="0"/>
              <a:t>Click to edit Master title style</a:t>
            </a:r>
            <a:endParaRPr lang="en-US"/>
          </a:p>
        </p:txBody>
      </p:sp>
      <p:sp>
        <p:nvSpPr>
          <p:cNvPr id="3" name="Picture Placeholder 2"/>
          <p:cNvSpPr>
            <a:spLocks noGrp="1"/>
          </p:cNvSpPr>
          <p:nvPr>
            <p:ph type="pic" idx="1"/>
          </p:nvPr>
        </p:nvSpPr>
        <p:spPr>
          <a:xfrm>
            <a:off x="2390962" y="615186"/>
            <a:ext cx="7319010" cy="4130993"/>
          </a:xfrm>
        </p:spPr>
        <p:txBody>
          <a:bodyPr/>
          <a:lstStyle>
            <a:lvl1pPr marL="0" indent="0">
              <a:buNone/>
              <a:defRPr sz="3800"/>
            </a:lvl1pPr>
            <a:lvl2pPr marL="545211" indent="0">
              <a:buNone/>
              <a:defRPr sz="3300"/>
            </a:lvl2pPr>
            <a:lvl3pPr marL="1090422" indent="0">
              <a:buNone/>
              <a:defRPr sz="2900"/>
            </a:lvl3pPr>
            <a:lvl4pPr marL="1635633" indent="0">
              <a:buNone/>
              <a:defRPr sz="2400"/>
            </a:lvl4pPr>
            <a:lvl5pPr marL="2180844" indent="0">
              <a:buNone/>
              <a:defRPr sz="2400"/>
            </a:lvl5pPr>
            <a:lvl6pPr marL="2726055" indent="0">
              <a:buNone/>
              <a:defRPr sz="2400"/>
            </a:lvl6pPr>
            <a:lvl7pPr marL="3271266" indent="0">
              <a:buNone/>
              <a:defRPr sz="2400"/>
            </a:lvl7pPr>
            <a:lvl8pPr marL="3816477" indent="0">
              <a:buNone/>
              <a:defRPr sz="2400"/>
            </a:lvl8pPr>
            <a:lvl9pPr marL="4361688" indent="0">
              <a:buNone/>
              <a:defRPr sz="2400"/>
            </a:lvl9pPr>
          </a:lstStyle>
          <a:p>
            <a:endParaRPr lang="en-US"/>
          </a:p>
        </p:txBody>
      </p:sp>
      <p:sp>
        <p:nvSpPr>
          <p:cNvPr id="4" name="Text Placeholder 3"/>
          <p:cNvSpPr>
            <a:spLocks noGrp="1"/>
          </p:cNvSpPr>
          <p:nvPr>
            <p:ph type="body" sz="half" idx="2"/>
          </p:nvPr>
        </p:nvSpPr>
        <p:spPr>
          <a:xfrm>
            <a:off x="2390962" y="5388460"/>
            <a:ext cx="7319010" cy="808029"/>
          </a:xfrm>
        </p:spPr>
        <p:txBody>
          <a:bodyPr/>
          <a:lstStyle>
            <a:lvl1pPr marL="0" indent="0">
              <a:buNone/>
              <a:defRPr sz="1700"/>
            </a:lvl1pPr>
            <a:lvl2pPr marL="545211" indent="0">
              <a:buNone/>
              <a:defRPr sz="1400"/>
            </a:lvl2pPr>
            <a:lvl3pPr marL="1090422" indent="0">
              <a:buNone/>
              <a:defRPr sz="1200"/>
            </a:lvl3pPr>
            <a:lvl4pPr marL="1635633" indent="0">
              <a:buNone/>
              <a:defRPr sz="1100"/>
            </a:lvl4pPr>
            <a:lvl5pPr marL="2180844" indent="0">
              <a:buNone/>
              <a:defRPr sz="1100"/>
            </a:lvl5pPr>
            <a:lvl6pPr marL="2726055" indent="0">
              <a:buNone/>
              <a:defRPr sz="1100"/>
            </a:lvl6pPr>
            <a:lvl7pPr marL="3271266" indent="0">
              <a:buNone/>
              <a:defRPr sz="1100"/>
            </a:lvl7pPr>
            <a:lvl8pPr marL="3816477" indent="0">
              <a:buNone/>
              <a:defRPr sz="1100"/>
            </a:lvl8pPr>
            <a:lvl9pPr marL="4361688" indent="0">
              <a:buNone/>
              <a:defRPr sz="110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CA" altLang="en-US">
              <a:solidFill>
                <a:prstClr val="black">
                  <a:tint val="75000"/>
                </a:prstClr>
              </a:solidFill>
            </a:endParaRPr>
          </a:p>
        </p:txBody>
      </p:sp>
      <p:sp>
        <p:nvSpPr>
          <p:cNvPr id="6" name="Footer Placeholder 5"/>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7" name="Slide Number Placeholder 6"/>
          <p:cNvSpPr>
            <a:spLocks noGrp="1"/>
          </p:cNvSpPr>
          <p:nvPr>
            <p:ph type="sldNum" sz="quarter" idx="12"/>
          </p:nvPr>
        </p:nvSpPr>
        <p:spPr/>
        <p:txBody>
          <a:bodyPr/>
          <a:lstStyle/>
          <a:p>
            <a:pPr lvl="1">
              <a:defRPr/>
            </a:pPr>
            <a:fld id="{C3EB8D5B-D2C2-45EA-9747-18060F7F0FBB}"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846417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CA"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6" name="Slide Number Placeholder 5"/>
          <p:cNvSpPr>
            <a:spLocks noGrp="1"/>
          </p:cNvSpPr>
          <p:nvPr>
            <p:ph type="sldNum" sz="quarter" idx="12"/>
          </p:nvPr>
        </p:nvSpPr>
        <p:spPr/>
        <p:txBody>
          <a:bodyPr/>
          <a:lstStyle/>
          <a:p>
            <a:pPr lvl="1">
              <a:defRPr/>
            </a:pPr>
            <a:fld id="{4694F4AB-5465-4D72-BD87-B5090B325EE6}"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31043849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43804" y="275719"/>
            <a:ext cx="2744629" cy="587455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918" y="275719"/>
            <a:ext cx="8030580" cy="587455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pPr>
              <a:defRPr/>
            </a:pPr>
            <a:endParaRPr lang="en-CA" altLang="en-US">
              <a:solidFill>
                <a:prstClr val="black">
                  <a:tint val="75000"/>
                </a:prstClr>
              </a:solidFill>
            </a:endParaRPr>
          </a:p>
        </p:txBody>
      </p:sp>
      <p:sp>
        <p:nvSpPr>
          <p:cNvPr id="5" name="Footer Placeholder 4"/>
          <p:cNvSpPr>
            <a:spLocks noGrp="1"/>
          </p:cNvSpPr>
          <p:nvPr>
            <p:ph type="ftr" sz="quarter" idx="11"/>
          </p:nvPr>
        </p:nvSpPr>
        <p:spPr/>
        <p:txBody>
          <a:bodyPr/>
          <a:lstStyle/>
          <a:p>
            <a:pPr>
              <a:defRPr/>
            </a:pPr>
            <a:r>
              <a:rPr lang="en-CA" altLang="en-US">
                <a:solidFill>
                  <a:prstClr val="black">
                    <a:tint val="75000"/>
                  </a:prstClr>
                </a:solidFill>
              </a:rPr>
              <a:t>Saad  Haj Bakry, PhD, CEng, FIEE</a:t>
            </a:r>
          </a:p>
        </p:txBody>
      </p:sp>
      <p:sp>
        <p:nvSpPr>
          <p:cNvPr id="6" name="Slide Number Placeholder 5"/>
          <p:cNvSpPr>
            <a:spLocks noGrp="1"/>
          </p:cNvSpPr>
          <p:nvPr>
            <p:ph type="sldNum" sz="quarter" idx="12"/>
          </p:nvPr>
        </p:nvSpPr>
        <p:spPr/>
        <p:txBody>
          <a:bodyPr/>
          <a:lstStyle/>
          <a:p>
            <a:pPr lvl="1">
              <a:defRPr/>
            </a:pPr>
            <a:fld id="{11AB2135-E99D-4EA0-8606-E8493D39C953}" type="slidenum">
              <a:rPr lang="en-CA" altLang="en-US">
                <a:solidFill>
                  <a:prstClr val="black"/>
                </a:solidFill>
              </a:rPr>
              <a:pPr lvl="1">
                <a:defRPr/>
              </a:pPr>
              <a:t>‹#›</a:t>
            </a:fld>
            <a:endParaRPr lang="en-CA" altLang="en-US">
              <a:solidFill>
                <a:prstClr val="black"/>
              </a:solidFill>
            </a:endParaRPr>
          </a:p>
        </p:txBody>
      </p:sp>
    </p:spTree>
    <p:extLst>
      <p:ext uri="{BB962C8B-B14F-4D97-AF65-F5344CB8AC3E}">
        <p14:creationId xmlns:p14="http://schemas.microsoft.com/office/powerpoint/2010/main" val="15862135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585" y="4424244"/>
            <a:ext cx="10368598" cy="1367435"/>
          </a:xfrm>
        </p:spPr>
        <p:txBody>
          <a:bodyPr anchor="t"/>
          <a:lstStyle>
            <a:lvl1pPr algn="l">
              <a:defRPr sz="4800" b="1" cap="all"/>
            </a:lvl1pPr>
          </a:lstStyle>
          <a:p>
            <a:r>
              <a:rPr lang="en-US"/>
              <a:t>Click to edit Master title style</a:t>
            </a:r>
          </a:p>
        </p:txBody>
      </p:sp>
      <p:sp>
        <p:nvSpPr>
          <p:cNvPr id="3" name="Text Placeholder 2"/>
          <p:cNvSpPr>
            <a:spLocks noGrp="1"/>
          </p:cNvSpPr>
          <p:nvPr>
            <p:ph type="body" idx="1"/>
          </p:nvPr>
        </p:nvSpPr>
        <p:spPr>
          <a:xfrm>
            <a:off x="963585" y="2918153"/>
            <a:ext cx="10368598" cy="1506091"/>
          </a:xfrm>
        </p:spPr>
        <p:txBody>
          <a:bodyPr anchor="b"/>
          <a:lstStyle>
            <a:lvl1pPr marL="0" indent="0">
              <a:buNone/>
              <a:defRPr sz="2400">
                <a:solidFill>
                  <a:schemeClr val="tx1">
                    <a:tint val="75000"/>
                  </a:schemeClr>
                </a:solidFill>
              </a:defRPr>
            </a:lvl1pPr>
            <a:lvl2pPr marL="545162" indent="0">
              <a:buNone/>
              <a:defRPr sz="2100">
                <a:solidFill>
                  <a:schemeClr val="tx1">
                    <a:tint val="75000"/>
                  </a:schemeClr>
                </a:solidFill>
              </a:defRPr>
            </a:lvl2pPr>
            <a:lvl3pPr marL="1090325" indent="0">
              <a:buNone/>
              <a:defRPr sz="1900">
                <a:solidFill>
                  <a:schemeClr val="tx1">
                    <a:tint val="75000"/>
                  </a:schemeClr>
                </a:solidFill>
              </a:defRPr>
            </a:lvl3pPr>
            <a:lvl4pPr marL="1635488" indent="0">
              <a:buNone/>
              <a:defRPr sz="1700">
                <a:solidFill>
                  <a:schemeClr val="tx1">
                    <a:tint val="75000"/>
                  </a:schemeClr>
                </a:solidFill>
              </a:defRPr>
            </a:lvl4pPr>
            <a:lvl5pPr marL="2180651" indent="0">
              <a:buNone/>
              <a:defRPr sz="1700">
                <a:solidFill>
                  <a:schemeClr val="tx1">
                    <a:tint val="75000"/>
                  </a:schemeClr>
                </a:solidFill>
              </a:defRPr>
            </a:lvl5pPr>
            <a:lvl6pPr marL="2725813" indent="0">
              <a:buNone/>
              <a:defRPr sz="1700">
                <a:solidFill>
                  <a:schemeClr val="tx1">
                    <a:tint val="75000"/>
                  </a:schemeClr>
                </a:solidFill>
              </a:defRPr>
            </a:lvl6pPr>
            <a:lvl7pPr marL="3270976" indent="0">
              <a:buNone/>
              <a:defRPr sz="1700">
                <a:solidFill>
                  <a:schemeClr val="tx1">
                    <a:tint val="75000"/>
                  </a:schemeClr>
                </a:solidFill>
              </a:defRPr>
            </a:lvl7pPr>
            <a:lvl8pPr marL="3816138" indent="0">
              <a:buNone/>
              <a:defRPr sz="1700">
                <a:solidFill>
                  <a:schemeClr val="tx1">
                    <a:tint val="75000"/>
                  </a:schemeClr>
                </a:solidFill>
              </a:defRPr>
            </a:lvl8pPr>
            <a:lvl9pPr marL="4361300" indent="0">
              <a:buNone/>
              <a:defRPr sz="17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961C71E-BA9D-1648-85C0-AFC775598E0D}" type="datetimeFigureOut">
              <a:rPr lang="en-US" smtClean="0"/>
              <a:t>10/14/2022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2924381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3225" y="1612873"/>
            <a:ext cx="7221593" cy="4561305"/>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8238124" y="1612873"/>
            <a:ext cx="7221593" cy="4561305"/>
          </a:xfrm>
        </p:spPr>
        <p:txBody>
          <a:bodyPr/>
          <a:lstStyle>
            <a:lvl1pPr>
              <a:defRPr sz="3300"/>
            </a:lvl1pPr>
            <a:lvl2pPr>
              <a:defRPr sz="29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961C71E-BA9D-1648-85C0-AFC775598E0D}"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2605915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919" y="275719"/>
            <a:ext cx="10978515" cy="1147498"/>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919" y="1541154"/>
            <a:ext cx="5389723" cy="642280"/>
          </a:xfrm>
        </p:spPr>
        <p:txBody>
          <a:bodyPr anchor="b"/>
          <a:lstStyle>
            <a:lvl1pPr marL="0" indent="0">
              <a:buNone/>
              <a:defRPr sz="2900" b="1"/>
            </a:lvl1pPr>
            <a:lvl2pPr marL="545162" indent="0">
              <a:buNone/>
              <a:defRPr sz="2400" b="1"/>
            </a:lvl2pPr>
            <a:lvl3pPr marL="1090325" indent="0">
              <a:buNone/>
              <a:defRPr sz="2100" b="1"/>
            </a:lvl3pPr>
            <a:lvl4pPr marL="1635488" indent="0">
              <a:buNone/>
              <a:defRPr sz="1900" b="1"/>
            </a:lvl4pPr>
            <a:lvl5pPr marL="2180651" indent="0">
              <a:buNone/>
              <a:defRPr sz="1900" b="1"/>
            </a:lvl5pPr>
            <a:lvl6pPr marL="2725813" indent="0">
              <a:buNone/>
              <a:defRPr sz="1900" b="1"/>
            </a:lvl6pPr>
            <a:lvl7pPr marL="3270976" indent="0">
              <a:buNone/>
              <a:defRPr sz="1900" b="1"/>
            </a:lvl7pPr>
            <a:lvl8pPr marL="3816138" indent="0">
              <a:buNone/>
              <a:defRPr sz="1900" b="1"/>
            </a:lvl8pPr>
            <a:lvl9pPr marL="4361300" indent="0">
              <a:buNone/>
              <a:defRPr sz="1900" b="1"/>
            </a:lvl9pPr>
          </a:lstStyle>
          <a:p>
            <a:pPr lvl="0"/>
            <a:r>
              <a:rPr lang="en-US"/>
              <a:t>Click to edit Master text styles</a:t>
            </a:r>
          </a:p>
        </p:txBody>
      </p:sp>
      <p:sp>
        <p:nvSpPr>
          <p:cNvPr id="4" name="Content Placeholder 3"/>
          <p:cNvSpPr>
            <a:spLocks noGrp="1"/>
          </p:cNvSpPr>
          <p:nvPr>
            <p:ph sz="half" idx="2"/>
          </p:nvPr>
        </p:nvSpPr>
        <p:spPr>
          <a:xfrm>
            <a:off x="609919" y="2183435"/>
            <a:ext cx="5389723" cy="3966837"/>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6593" y="1541154"/>
            <a:ext cx="5391840" cy="642280"/>
          </a:xfrm>
        </p:spPr>
        <p:txBody>
          <a:bodyPr anchor="b"/>
          <a:lstStyle>
            <a:lvl1pPr marL="0" indent="0">
              <a:buNone/>
              <a:defRPr sz="2900" b="1"/>
            </a:lvl1pPr>
            <a:lvl2pPr marL="545162" indent="0">
              <a:buNone/>
              <a:defRPr sz="2400" b="1"/>
            </a:lvl2pPr>
            <a:lvl3pPr marL="1090325" indent="0">
              <a:buNone/>
              <a:defRPr sz="2100" b="1"/>
            </a:lvl3pPr>
            <a:lvl4pPr marL="1635488" indent="0">
              <a:buNone/>
              <a:defRPr sz="1900" b="1"/>
            </a:lvl4pPr>
            <a:lvl5pPr marL="2180651" indent="0">
              <a:buNone/>
              <a:defRPr sz="1900" b="1"/>
            </a:lvl5pPr>
            <a:lvl6pPr marL="2725813" indent="0">
              <a:buNone/>
              <a:defRPr sz="1900" b="1"/>
            </a:lvl6pPr>
            <a:lvl7pPr marL="3270976" indent="0">
              <a:buNone/>
              <a:defRPr sz="1900" b="1"/>
            </a:lvl7pPr>
            <a:lvl8pPr marL="3816138" indent="0">
              <a:buNone/>
              <a:defRPr sz="1900" b="1"/>
            </a:lvl8pPr>
            <a:lvl9pPr marL="4361300" indent="0">
              <a:buNone/>
              <a:defRPr sz="1900" b="1"/>
            </a:lvl9pPr>
          </a:lstStyle>
          <a:p>
            <a:pPr lvl="0"/>
            <a:r>
              <a:rPr lang="en-US"/>
              <a:t>Click to edit Master text styles</a:t>
            </a:r>
          </a:p>
        </p:txBody>
      </p:sp>
      <p:sp>
        <p:nvSpPr>
          <p:cNvPr id="6" name="Content Placeholder 5"/>
          <p:cNvSpPr>
            <a:spLocks noGrp="1"/>
          </p:cNvSpPr>
          <p:nvPr>
            <p:ph sz="quarter" idx="4"/>
          </p:nvPr>
        </p:nvSpPr>
        <p:spPr>
          <a:xfrm>
            <a:off x="6196593" y="2183435"/>
            <a:ext cx="5391840" cy="3966837"/>
          </a:xfrm>
        </p:spPr>
        <p:txBody>
          <a:bodyPr/>
          <a:lstStyle>
            <a:lvl1pPr>
              <a:defRPr sz="2900"/>
            </a:lvl1pPr>
            <a:lvl2pPr>
              <a:defRPr sz="2400"/>
            </a:lvl2pPr>
            <a:lvl3pPr>
              <a:defRPr sz="2100"/>
            </a:lvl3pPr>
            <a:lvl4pPr>
              <a:defRPr sz="1900"/>
            </a:lvl4pPr>
            <a:lvl5pPr>
              <a:defRPr sz="1900"/>
            </a:lvl5pPr>
            <a:lvl6pPr>
              <a:defRPr sz="1900"/>
            </a:lvl6pPr>
            <a:lvl7pPr>
              <a:defRPr sz="1900"/>
            </a:lvl7pPr>
            <a:lvl8pPr>
              <a:defRPr sz="1900"/>
            </a:lvl8pPr>
            <a:lvl9pPr>
              <a:defRPr sz="19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961C71E-BA9D-1648-85C0-AFC775598E0D}" type="datetimeFigureOut">
              <a:rPr lang="en-US" smtClean="0"/>
              <a:t>10/14/2022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2047910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961C71E-BA9D-1648-85C0-AFC775598E0D}" type="datetimeFigureOut">
              <a:rPr lang="en-US" smtClean="0"/>
              <a:t>10/14/2022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42625766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61C71E-BA9D-1648-85C0-AFC775598E0D}" type="datetimeFigureOut">
              <a:rPr lang="en-US" smtClean="0"/>
              <a:t>10/14/2022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19649030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920" y="274126"/>
            <a:ext cx="4013173" cy="1166623"/>
          </a:xfrm>
        </p:spPr>
        <p:txBody>
          <a:bodyPr anchor="b"/>
          <a:lstStyle>
            <a:lvl1pPr algn="l">
              <a:defRPr sz="2400" b="1"/>
            </a:lvl1pPr>
          </a:lstStyle>
          <a:p>
            <a:r>
              <a:rPr lang="en-US"/>
              <a:t>Click to edit Master title style</a:t>
            </a:r>
          </a:p>
        </p:txBody>
      </p:sp>
      <p:sp>
        <p:nvSpPr>
          <p:cNvPr id="3" name="Content Placeholder 2"/>
          <p:cNvSpPr>
            <a:spLocks noGrp="1"/>
          </p:cNvSpPr>
          <p:nvPr>
            <p:ph idx="1"/>
          </p:nvPr>
        </p:nvSpPr>
        <p:spPr>
          <a:xfrm>
            <a:off x="4769216" y="274126"/>
            <a:ext cx="6819216" cy="5876147"/>
          </a:xfrm>
        </p:spPr>
        <p:txBody>
          <a:bodyPr/>
          <a:lstStyle>
            <a:lvl1pPr>
              <a:defRPr sz="3800"/>
            </a:lvl1pPr>
            <a:lvl2pPr>
              <a:defRPr sz="3300"/>
            </a:lvl2pPr>
            <a:lvl3pPr>
              <a:defRPr sz="290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920" y="1440749"/>
            <a:ext cx="4013173" cy="4709524"/>
          </a:xfrm>
        </p:spPr>
        <p:txBody>
          <a:bodyPr/>
          <a:lstStyle>
            <a:lvl1pPr marL="0" indent="0">
              <a:buNone/>
              <a:defRPr sz="1700"/>
            </a:lvl1pPr>
            <a:lvl2pPr marL="545162" indent="0">
              <a:buNone/>
              <a:defRPr sz="1400"/>
            </a:lvl2pPr>
            <a:lvl3pPr marL="1090325" indent="0">
              <a:buNone/>
              <a:defRPr sz="1200"/>
            </a:lvl3pPr>
            <a:lvl4pPr marL="1635488" indent="0">
              <a:buNone/>
              <a:defRPr sz="1100"/>
            </a:lvl4pPr>
            <a:lvl5pPr marL="2180651" indent="0">
              <a:buNone/>
              <a:defRPr sz="1100"/>
            </a:lvl5pPr>
            <a:lvl6pPr marL="2725813" indent="0">
              <a:buNone/>
              <a:defRPr sz="1100"/>
            </a:lvl6pPr>
            <a:lvl7pPr marL="3270976" indent="0">
              <a:buNone/>
              <a:defRPr sz="1100"/>
            </a:lvl7pPr>
            <a:lvl8pPr marL="3816138" indent="0">
              <a:buNone/>
              <a:defRPr sz="1100"/>
            </a:lvl8pPr>
            <a:lvl9pPr marL="436130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961C71E-BA9D-1648-85C0-AFC775598E0D}"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6157921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90962" y="4819492"/>
            <a:ext cx="7319010" cy="568968"/>
          </a:xfrm>
        </p:spPr>
        <p:txBody>
          <a:bodyPr anchor="b"/>
          <a:lstStyle>
            <a:lvl1pPr algn="l">
              <a:defRPr sz="2400" b="1"/>
            </a:lvl1pPr>
          </a:lstStyle>
          <a:p>
            <a:r>
              <a:rPr lang="en-US"/>
              <a:t>Click to edit Master title style</a:t>
            </a:r>
          </a:p>
        </p:txBody>
      </p:sp>
      <p:sp>
        <p:nvSpPr>
          <p:cNvPr id="3" name="Picture Placeholder 2"/>
          <p:cNvSpPr>
            <a:spLocks noGrp="1"/>
          </p:cNvSpPr>
          <p:nvPr>
            <p:ph type="pic" idx="1"/>
          </p:nvPr>
        </p:nvSpPr>
        <p:spPr>
          <a:xfrm>
            <a:off x="2390962" y="615186"/>
            <a:ext cx="7319010" cy="4130993"/>
          </a:xfrm>
        </p:spPr>
        <p:txBody>
          <a:bodyPr/>
          <a:lstStyle>
            <a:lvl1pPr marL="0" indent="0">
              <a:buNone/>
              <a:defRPr sz="3800"/>
            </a:lvl1pPr>
            <a:lvl2pPr marL="545162" indent="0">
              <a:buNone/>
              <a:defRPr sz="3300"/>
            </a:lvl2pPr>
            <a:lvl3pPr marL="1090325" indent="0">
              <a:buNone/>
              <a:defRPr sz="2900"/>
            </a:lvl3pPr>
            <a:lvl4pPr marL="1635488" indent="0">
              <a:buNone/>
              <a:defRPr sz="2400"/>
            </a:lvl4pPr>
            <a:lvl5pPr marL="2180651" indent="0">
              <a:buNone/>
              <a:defRPr sz="2400"/>
            </a:lvl5pPr>
            <a:lvl6pPr marL="2725813" indent="0">
              <a:buNone/>
              <a:defRPr sz="2400"/>
            </a:lvl6pPr>
            <a:lvl7pPr marL="3270976" indent="0">
              <a:buNone/>
              <a:defRPr sz="2400"/>
            </a:lvl7pPr>
            <a:lvl8pPr marL="3816138" indent="0">
              <a:buNone/>
              <a:defRPr sz="2400"/>
            </a:lvl8pPr>
            <a:lvl9pPr marL="4361300" indent="0">
              <a:buNone/>
              <a:defRPr sz="2400"/>
            </a:lvl9pPr>
          </a:lstStyle>
          <a:p>
            <a:endParaRPr lang="en-US"/>
          </a:p>
        </p:txBody>
      </p:sp>
      <p:sp>
        <p:nvSpPr>
          <p:cNvPr id="4" name="Text Placeholder 3"/>
          <p:cNvSpPr>
            <a:spLocks noGrp="1"/>
          </p:cNvSpPr>
          <p:nvPr>
            <p:ph type="body" sz="half" idx="2"/>
          </p:nvPr>
        </p:nvSpPr>
        <p:spPr>
          <a:xfrm>
            <a:off x="2390962" y="5388460"/>
            <a:ext cx="7319010" cy="808029"/>
          </a:xfrm>
        </p:spPr>
        <p:txBody>
          <a:bodyPr/>
          <a:lstStyle>
            <a:lvl1pPr marL="0" indent="0">
              <a:buNone/>
              <a:defRPr sz="1700"/>
            </a:lvl1pPr>
            <a:lvl2pPr marL="545162" indent="0">
              <a:buNone/>
              <a:defRPr sz="1400"/>
            </a:lvl2pPr>
            <a:lvl3pPr marL="1090325" indent="0">
              <a:buNone/>
              <a:defRPr sz="1200"/>
            </a:lvl3pPr>
            <a:lvl4pPr marL="1635488" indent="0">
              <a:buNone/>
              <a:defRPr sz="1100"/>
            </a:lvl4pPr>
            <a:lvl5pPr marL="2180651" indent="0">
              <a:buNone/>
              <a:defRPr sz="1100"/>
            </a:lvl5pPr>
            <a:lvl6pPr marL="2725813" indent="0">
              <a:buNone/>
              <a:defRPr sz="1100"/>
            </a:lvl6pPr>
            <a:lvl7pPr marL="3270976" indent="0">
              <a:buNone/>
              <a:defRPr sz="1100"/>
            </a:lvl7pPr>
            <a:lvl8pPr marL="3816138" indent="0">
              <a:buNone/>
              <a:defRPr sz="1100"/>
            </a:lvl8pPr>
            <a:lvl9pPr marL="436130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1961C71E-BA9D-1648-85C0-AFC775598E0D}" type="datetimeFigureOut">
              <a:rPr lang="en-US" smtClean="0"/>
              <a:t>10/14/2022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EA399BF-4CE5-8346-8851-8FE0D722A9FF}" type="slidenum">
              <a:rPr lang="en-US" smtClean="0"/>
              <a:t>‹#›</a:t>
            </a:fld>
            <a:endParaRPr lang="en-US"/>
          </a:p>
        </p:txBody>
      </p:sp>
    </p:spTree>
    <p:extLst>
      <p:ext uri="{BB962C8B-B14F-4D97-AF65-F5344CB8AC3E}">
        <p14:creationId xmlns:p14="http://schemas.microsoft.com/office/powerpoint/2010/main" val="1096386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9" y="275719"/>
            <a:ext cx="10978515" cy="1147498"/>
          </a:xfrm>
          <a:prstGeom prst="rect">
            <a:avLst/>
          </a:prstGeom>
        </p:spPr>
        <p:txBody>
          <a:bodyPr vert="horz" lIns="109033" tIns="54516" rIns="109033" bIns="54516" rtlCol="0" anchor="ctr">
            <a:normAutofit/>
          </a:bodyPr>
          <a:lstStyle/>
          <a:p>
            <a:r>
              <a:rPr lang="en-US"/>
              <a:t>Click to edit Master title style</a:t>
            </a:r>
          </a:p>
        </p:txBody>
      </p:sp>
      <p:sp>
        <p:nvSpPr>
          <p:cNvPr id="3" name="Text Placeholder 2"/>
          <p:cNvSpPr>
            <a:spLocks noGrp="1"/>
          </p:cNvSpPr>
          <p:nvPr>
            <p:ph type="body" idx="1"/>
          </p:nvPr>
        </p:nvSpPr>
        <p:spPr>
          <a:xfrm>
            <a:off x="609919" y="1606499"/>
            <a:ext cx="10978515" cy="4543774"/>
          </a:xfrm>
          <a:prstGeom prst="rect">
            <a:avLst/>
          </a:prstGeom>
        </p:spPr>
        <p:txBody>
          <a:bodyPr vert="horz" lIns="109033" tIns="54516" rIns="109033" bIns="545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917" y="6381364"/>
            <a:ext cx="2846282" cy="366562"/>
          </a:xfrm>
          <a:prstGeom prst="rect">
            <a:avLst/>
          </a:prstGeom>
        </p:spPr>
        <p:txBody>
          <a:bodyPr vert="horz" lIns="109033" tIns="54516" rIns="109033" bIns="54516" rtlCol="0" anchor="ctr"/>
          <a:lstStyle>
            <a:lvl1pPr algn="l">
              <a:defRPr sz="1400">
                <a:solidFill>
                  <a:schemeClr val="tx1">
                    <a:tint val="75000"/>
                  </a:schemeClr>
                </a:solidFill>
              </a:defRPr>
            </a:lvl1pPr>
          </a:lstStyle>
          <a:p>
            <a:fld id="{1961C71E-BA9D-1648-85C0-AFC775598E0D}" type="datetimeFigureOut">
              <a:rPr lang="en-US" smtClean="0"/>
              <a:t>10/14/2022</a:t>
            </a:fld>
            <a:endParaRPr lang="en-US"/>
          </a:p>
        </p:txBody>
      </p:sp>
      <p:sp>
        <p:nvSpPr>
          <p:cNvPr id="5" name="Footer Placeholder 4"/>
          <p:cNvSpPr>
            <a:spLocks noGrp="1"/>
          </p:cNvSpPr>
          <p:nvPr>
            <p:ph type="ftr" sz="quarter" idx="3"/>
          </p:nvPr>
        </p:nvSpPr>
        <p:spPr>
          <a:xfrm>
            <a:off x="4167771" y="6381364"/>
            <a:ext cx="3862811" cy="366562"/>
          </a:xfrm>
          <a:prstGeom prst="rect">
            <a:avLst/>
          </a:prstGeom>
        </p:spPr>
        <p:txBody>
          <a:bodyPr vert="horz" lIns="109033" tIns="54516" rIns="109033" bIns="54516" rtlCol="0" anchor="ctr"/>
          <a:lstStyle>
            <a:lvl1pPr algn="ctr">
              <a:defRPr sz="14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42151" y="6381364"/>
            <a:ext cx="2846282" cy="366562"/>
          </a:xfrm>
          <a:prstGeom prst="rect">
            <a:avLst/>
          </a:prstGeom>
        </p:spPr>
        <p:txBody>
          <a:bodyPr vert="horz" lIns="109033" tIns="54516" rIns="109033" bIns="54516" rtlCol="0" anchor="ctr"/>
          <a:lstStyle>
            <a:lvl1pPr algn="r">
              <a:defRPr sz="1400">
                <a:solidFill>
                  <a:schemeClr val="tx1">
                    <a:tint val="75000"/>
                  </a:schemeClr>
                </a:solidFill>
              </a:defRPr>
            </a:lvl1pPr>
          </a:lstStyle>
          <a:p>
            <a:fld id="{5EA399BF-4CE5-8346-8851-8FE0D722A9FF}" type="slidenum">
              <a:rPr lang="en-US" smtClean="0"/>
              <a:t>‹#›</a:t>
            </a:fld>
            <a:endParaRPr lang="en-US"/>
          </a:p>
        </p:txBody>
      </p:sp>
    </p:spTree>
    <p:extLst>
      <p:ext uri="{BB962C8B-B14F-4D97-AF65-F5344CB8AC3E}">
        <p14:creationId xmlns:p14="http://schemas.microsoft.com/office/powerpoint/2010/main" val="1196762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545162" rtl="0" eaLnBrk="1" latinLnBrk="0" hangingPunct="1">
        <a:spcBef>
          <a:spcPct val="0"/>
        </a:spcBef>
        <a:buNone/>
        <a:defRPr sz="5200" kern="1200">
          <a:solidFill>
            <a:schemeClr val="tx1"/>
          </a:solidFill>
          <a:latin typeface="+mj-lt"/>
          <a:ea typeface="+mj-ea"/>
          <a:cs typeface="+mj-cs"/>
        </a:defRPr>
      </a:lvl1pPr>
    </p:titleStyle>
    <p:bodyStyle>
      <a:lvl1pPr marL="408871" indent="-408871" algn="l" defTabSz="545162" rtl="0" eaLnBrk="1" latinLnBrk="0" hangingPunct="1">
        <a:spcBef>
          <a:spcPct val="20000"/>
        </a:spcBef>
        <a:buFont typeface="Arial"/>
        <a:buChar char="•"/>
        <a:defRPr sz="3800" kern="1200">
          <a:solidFill>
            <a:schemeClr val="tx1"/>
          </a:solidFill>
          <a:latin typeface="+mn-lt"/>
          <a:ea typeface="+mn-ea"/>
          <a:cs typeface="+mn-cs"/>
        </a:defRPr>
      </a:lvl1pPr>
      <a:lvl2pPr marL="885889" indent="-340727" algn="l" defTabSz="545162" rtl="0" eaLnBrk="1" latinLnBrk="0" hangingPunct="1">
        <a:spcBef>
          <a:spcPct val="20000"/>
        </a:spcBef>
        <a:buFont typeface="Arial"/>
        <a:buChar char="–"/>
        <a:defRPr sz="3300" kern="1200">
          <a:solidFill>
            <a:schemeClr val="tx1"/>
          </a:solidFill>
          <a:latin typeface="+mn-lt"/>
          <a:ea typeface="+mn-ea"/>
          <a:cs typeface="+mn-cs"/>
        </a:defRPr>
      </a:lvl2pPr>
      <a:lvl3pPr marL="1362907" indent="-272582" algn="l" defTabSz="545162" rtl="0" eaLnBrk="1" latinLnBrk="0" hangingPunct="1">
        <a:spcBef>
          <a:spcPct val="20000"/>
        </a:spcBef>
        <a:buFont typeface="Arial"/>
        <a:buChar char="•"/>
        <a:defRPr sz="2900" kern="1200">
          <a:solidFill>
            <a:schemeClr val="tx1"/>
          </a:solidFill>
          <a:latin typeface="+mn-lt"/>
          <a:ea typeface="+mn-ea"/>
          <a:cs typeface="+mn-cs"/>
        </a:defRPr>
      </a:lvl3pPr>
      <a:lvl4pPr marL="1908069" indent="-272582" algn="l" defTabSz="545162" rtl="0" eaLnBrk="1" latinLnBrk="0" hangingPunct="1">
        <a:spcBef>
          <a:spcPct val="20000"/>
        </a:spcBef>
        <a:buFont typeface="Arial"/>
        <a:buChar char="–"/>
        <a:defRPr sz="2400" kern="1200">
          <a:solidFill>
            <a:schemeClr val="tx1"/>
          </a:solidFill>
          <a:latin typeface="+mn-lt"/>
          <a:ea typeface="+mn-ea"/>
          <a:cs typeface="+mn-cs"/>
        </a:defRPr>
      </a:lvl4pPr>
      <a:lvl5pPr marL="2453232" indent="-272582" algn="l" defTabSz="545162" rtl="0" eaLnBrk="1" latinLnBrk="0" hangingPunct="1">
        <a:spcBef>
          <a:spcPct val="20000"/>
        </a:spcBef>
        <a:buFont typeface="Arial"/>
        <a:buChar char="»"/>
        <a:defRPr sz="2400" kern="1200">
          <a:solidFill>
            <a:schemeClr val="tx1"/>
          </a:solidFill>
          <a:latin typeface="+mn-lt"/>
          <a:ea typeface="+mn-ea"/>
          <a:cs typeface="+mn-cs"/>
        </a:defRPr>
      </a:lvl5pPr>
      <a:lvl6pPr marL="2998395" indent="-272582" algn="l" defTabSz="545162" rtl="0" eaLnBrk="1" latinLnBrk="0" hangingPunct="1">
        <a:spcBef>
          <a:spcPct val="20000"/>
        </a:spcBef>
        <a:buFont typeface="Arial"/>
        <a:buChar char="•"/>
        <a:defRPr sz="2400" kern="1200">
          <a:solidFill>
            <a:schemeClr val="tx1"/>
          </a:solidFill>
          <a:latin typeface="+mn-lt"/>
          <a:ea typeface="+mn-ea"/>
          <a:cs typeface="+mn-cs"/>
        </a:defRPr>
      </a:lvl6pPr>
      <a:lvl7pPr marL="3543558" indent="-272582" algn="l" defTabSz="545162" rtl="0" eaLnBrk="1" latinLnBrk="0" hangingPunct="1">
        <a:spcBef>
          <a:spcPct val="20000"/>
        </a:spcBef>
        <a:buFont typeface="Arial"/>
        <a:buChar char="•"/>
        <a:defRPr sz="2400" kern="1200">
          <a:solidFill>
            <a:schemeClr val="tx1"/>
          </a:solidFill>
          <a:latin typeface="+mn-lt"/>
          <a:ea typeface="+mn-ea"/>
          <a:cs typeface="+mn-cs"/>
        </a:defRPr>
      </a:lvl7pPr>
      <a:lvl8pPr marL="4088720" indent="-272582" algn="l" defTabSz="545162" rtl="0" eaLnBrk="1" latinLnBrk="0" hangingPunct="1">
        <a:spcBef>
          <a:spcPct val="20000"/>
        </a:spcBef>
        <a:buFont typeface="Arial"/>
        <a:buChar char="•"/>
        <a:defRPr sz="2400" kern="1200">
          <a:solidFill>
            <a:schemeClr val="tx1"/>
          </a:solidFill>
          <a:latin typeface="+mn-lt"/>
          <a:ea typeface="+mn-ea"/>
          <a:cs typeface="+mn-cs"/>
        </a:defRPr>
      </a:lvl8pPr>
      <a:lvl9pPr marL="4633883" indent="-272582" algn="l" defTabSz="545162" rtl="0" eaLnBrk="1" latinLnBrk="0" hangingPunct="1">
        <a:spcBef>
          <a:spcPct val="20000"/>
        </a:spcBef>
        <a:buFont typeface="Arial"/>
        <a:buChar char="•"/>
        <a:defRPr sz="2400" kern="1200">
          <a:solidFill>
            <a:schemeClr val="tx1"/>
          </a:solidFill>
          <a:latin typeface="+mn-lt"/>
          <a:ea typeface="+mn-ea"/>
          <a:cs typeface="+mn-cs"/>
        </a:defRPr>
      </a:lvl9pPr>
    </p:bodyStyle>
    <p:otherStyle>
      <a:defPPr>
        <a:defRPr lang="en-US"/>
      </a:defPPr>
      <a:lvl1pPr marL="0" algn="l" defTabSz="545162" rtl="0" eaLnBrk="1" latinLnBrk="0" hangingPunct="1">
        <a:defRPr sz="2100" kern="1200">
          <a:solidFill>
            <a:schemeClr val="tx1"/>
          </a:solidFill>
          <a:latin typeface="+mn-lt"/>
          <a:ea typeface="+mn-ea"/>
          <a:cs typeface="+mn-cs"/>
        </a:defRPr>
      </a:lvl1pPr>
      <a:lvl2pPr marL="545162" algn="l" defTabSz="545162" rtl="0" eaLnBrk="1" latinLnBrk="0" hangingPunct="1">
        <a:defRPr sz="2100" kern="1200">
          <a:solidFill>
            <a:schemeClr val="tx1"/>
          </a:solidFill>
          <a:latin typeface="+mn-lt"/>
          <a:ea typeface="+mn-ea"/>
          <a:cs typeface="+mn-cs"/>
        </a:defRPr>
      </a:lvl2pPr>
      <a:lvl3pPr marL="1090325" algn="l" defTabSz="545162" rtl="0" eaLnBrk="1" latinLnBrk="0" hangingPunct="1">
        <a:defRPr sz="2100" kern="1200">
          <a:solidFill>
            <a:schemeClr val="tx1"/>
          </a:solidFill>
          <a:latin typeface="+mn-lt"/>
          <a:ea typeface="+mn-ea"/>
          <a:cs typeface="+mn-cs"/>
        </a:defRPr>
      </a:lvl3pPr>
      <a:lvl4pPr marL="1635488" algn="l" defTabSz="545162" rtl="0" eaLnBrk="1" latinLnBrk="0" hangingPunct="1">
        <a:defRPr sz="2100" kern="1200">
          <a:solidFill>
            <a:schemeClr val="tx1"/>
          </a:solidFill>
          <a:latin typeface="+mn-lt"/>
          <a:ea typeface="+mn-ea"/>
          <a:cs typeface="+mn-cs"/>
        </a:defRPr>
      </a:lvl4pPr>
      <a:lvl5pPr marL="2180651" algn="l" defTabSz="545162" rtl="0" eaLnBrk="1" latinLnBrk="0" hangingPunct="1">
        <a:defRPr sz="2100" kern="1200">
          <a:solidFill>
            <a:schemeClr val="tx1"/>
          </a:solidFill>
          <a:latin typeface="+mn-lt"/>
          <a:ea typeface="+mn-ea"/>
          <a:cs typeface="+mn-cs"/>
        </a:defRPr>
      </a:lvl5pPr>
      <a:lvl6pPr marL="2725813" algn="l" defTabSz="545162" rtl="0" eaLnBrk="1" latinLnBrk="0" hangingPunct="1">
        <a:defRPr sz="2100" kern="1200">
          <a:solidFill>
            <a:schemeClr val="tx1"/>
          </a:solidFill>
          <a:latin typeface="+mn-lt"/>
          <a:ea typeface="+mn-ea"/>
          <a:cs typeface="+mn-cs"/>
        </a:defRPr>
      </a:lvl6pPr>
      <a:lvl7pPr marL="3270976" algn="l" defTabSz="545162" rtl="0" eaLnBrk="1" latinLnBrk="0" hangingPunct="1">
        <a:defRPr sz="2100" kern="1200">
          <a:solidFill>
            <a:schemeClr val="tx1"/>
          </a:solidFill>
          <a:latin typeface="+mn-lt"/>
          <a:ea typeface="+mn-ea"/>
          <a:cs typeface="+mn-cs"/>
        </a:defRPr>
      </a:lvl7pPr>
      <a:lvl8pPr marL="3816138" algn="l" defTabSz="545162" rtl="0" eaLnBrk="1" latinLnBrk="0" hangingPunct="1">
        <a:defRPr sz="2100" kern="1200">
          <a:solidFill>
            <a:schemeClr val="tx1"/>
          </a:solidFill>
          <a:latin typeface="+mn-lt"/>
          <a:ea typeface="+mn-ea"/>
          <a:cs typeface="+mn-cs"/>
        </a:defRPr>
      </a:lvl8pPr>
      <a:lvl9pPr marL="4361300" algn="l" defTabSz="545162" rtl="0" eaLnBrk="1" latinLnBrk="0" hangingPunct="1">
        <a:defRPr sz="21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918" y="275719"/>
            <a:ext cx="10978515" cy="1147498"/>
          </a:xfrm>
          <a:prstGeom prst="rect">
            <a:avLst/>
          </a:prstGeom>
        </p:spPr>
        <p:txBody>
          <a:bodyPr vert="horz" lIns="109042" tIns="54521" rIns="109042" bIns="54521"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918" y="1606498"/>
            <a:ext cx="10978515" cy="4543774"/>
          </a:xfrm>
          <a:prstGeom prst="rect">
            <a:avLst/>
          </a:prstGeom>
        </p:spPr>
        <p:txBody>
          <a:bodyPr vert="horz" lIns="109042" tIns="54521" rIns="109042" bIns="54521"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917" y="6381364"/>
            <a:ext cx="2846282" cy="366562"/>
          </a:xfrm>
          <a:prstGeom prst="rect">
            <a:avLst/>
          </a:prstGeom>
        </p:spPr>
        <p:txBody>
          <a:bodyPr vert="horz" lIns="109042" tIns="54521" rIns="109042" bIns="54521" rtlCol="0" anchor="ctr"/>
          <a:lstStyle>
            <a:lvl1pPr algn="l">
              <a:defRPr sz="1400">
                <a:solidFill>
                  <a:schemeClr val="tx1">
                    <a:tint val="75000"/>
                  </a:schemeClr>
                </a:solidFill>
              </a:defRPr>
            </a:lvl1pPr>
          </a:lstStyle>
          <a:p>
            <a:pPr defTabSz="914400" eaLnBrk="0" fontAlgn="base" hangingPunct="0">
              <a:spcBef>
                <a:spcPct val="0"/>
              </a:spcBef>
              <a:spcAft>
                <a:spcPct val="0"/>
              </a:spcAft>
              <a:defRPr/>
            </a:pPr>
            <a:endParaRPr lang="en-CA" alt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4167770" y="6381364"/>
            <a:ext cx="3862811" cy="366562"/>
          </a:xfrm>
          <a:prstGeom prst="rect">
            <a:avLst/>
          </a:prstGeom>
        </p:spPr>
        <p:txBody>
          <a:bodyPr vert="horz" lIns="109042" tIns="54521" rIns="109042" bIns="54521" rtlCol="0" anchor="ctr"/>
          <a:lstStyle>
            <a:lvl1pPr algn="ctr">
              <a:defRPr sz="1400">
                <a:solidFill>
                  <a:schemeClr val="tx1">
                    <a:tint val="75000"/>
                  </a:schemeClr>
                </a:solidFill>
              </a:defRPr>
            </a:lvl1pPr>
          </a:lstStyle>
          <a:p>
            <a:pPr defTabSz="914400" eaLnBrk="0" fontAlgn="base" hangingPunct="0">
              <a:spcBef>
                <a:spcPct val="0"/>
              </a:spcBef>
              <a:spcAft>
                <a:spcPct val="0"/>
              </a:spcAft>
              <a:defRPr/>
            </a:pPr>
            <a:r>
              <a:rPr lang="en-CA" altLang="en-US" smtClean="0">
                <a:solidFill>
                  <a:prstClr val="black">
                    <a:tint val="75000"/>
                  </a:prstClr>
                </a:solidFill>
                <a:latin typeface="Times New Roman" pitchFamily="18" charset="0"/>
              </a:rPr>
              <a:t>Saad  Haj Bakry, PhD, CEng, FIEE</a:t>
            </a:r>
            <a:endParaRPr lang="en-CA" alt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8742151" y="6381364"/>
            <a:ext cx="2846282" cy="366562"/>
          </a:xfrm>
          <a:prstGeom prst="rect">
            <a:avLst/>
          </a:prstGeom>
        </p:spPr>
        <p:txBody>
          <a:bodyPr vert="horz" lIns="109042" tIns="54521" rIns="109042" bIns="54521" rtlCol="0" anchor="ctr"/>
          <a:lstStyle>
            <a:lvl1pPr algn="r">
              <a:defRPr sz="1400">
                <a:solidFill>
                  <a:schemeClr val="tx1">
                    <a:tint val="75000"/>
                  </a:schemeClr>
                </a:solidFill>
              </a:defRPr>
            </a:lvl1pPr>
          </a:lstStyle>
          <a:p>
            <a:pPr marL="545211" lvl="1" defTabSz="914400" eaLnBrk="0" fontAlgn="base" hangingPunct="0">
              <a:spcBef>
                <a:spcPct val="0"/>
              </a:spcBef>
              <a:spcAft>
                <a:spcPct val="0"/>
              </a:spcAft>
              <a:defRPr/>
            </a:pPr>
            <a:fld id="{6C93B247-A7A3-416A-879B-0D23E6CF40DE}" type="slidenum">
              <a:rPr lang="en-CA" altLang="en-US" sz="2900" smtClean="0">
                <a:solidFill>
                  <a:prstClr val="black"/>
                </a:solidFill>
                <a:latin typeface="Times New Roman" pitchFamily="18" charset="0"/>
              </a:rPr>
              <a:pPr marL="545211" lvl="1" defTabSz="914400" eaLnBrk="0" fontAlgn="base" hangingPunct="0">
                <a:spcBef>
                  <a:spcPct val="0"/>
                </a:spcBef>
                <a:spcAft>
                  <a:spcPct val="0"/>
                </a:spcAft>
                <a:defRPr/>
              </a:pPr>
              <a:t>‹#›</a:t>
            </a:fld>
            <a:endParaRPr lang="en-CA" altLang="en-US" sz="2900">
              <a:solidFill>
                <a:prstClr val="black"/>
              </a:solidFill>
              <a:latin typeface="Times New Roman" pitchFamily="18" charset="0"/>
            </a:endParaRPr>
          </a:p>
        </p:txBody>
      </p:sp>
    </p:spTree>
    <p:extLst>
      <p:ext uri="{BB962C8B-B14F-4D97-AF65-F5344CB8AC3E}">
        <p14:creationId xmlns:p14="http://schemas.microsoft.com/office/powerpoint/2010/main" val="298938005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defTabSz="1090422" rtl="0" eaLnBrk="1" latinLnBrk="0" hangingPunct="1">
        <a:spcBef>
          <a:spcPct val="0"/>
        </a:spcBef>
        <a:buNone/>
        <a:defRPr sz="5200" kern="1200">
          <a:solidFill>
            <a:schemeClr val="tx1"/>
          </a:solidFill>
          <a:latin typeface="+mj-lt"/>
          <a:ea typeface="+mj-ea"/>
          <a:cs typeface="+mj-cs"/>
        </a:defRPr>
      </a:lvl1pPr>
    </p:titleStyle>
    <p:bodyStyle>
      <a:lvl1pPr marL="408908" indent="-408908" algn="l" defTabSz="1090422" rtl="0" eaLnBrk="1" latinLnBrk="0" hangingPunct="1">
        <a:spcBef>
          <a:spcPct val="20000"/>
        </a:spcBef>
        <a:buFont typeface="Arial" panose="020B0604020202020204" pitchFamily="34" charset="0"/>
        <a:buChar char="•"/>
        <a:defRPr sz="3800" kern="1200">
          <a:solidFill>
            <a:schemeClr val="tx1"/>
          </a:solidFill>
          <a:latin typeface="+mn-lt"/>
          <a:ea typeface="+mn-ea"/>
          <a:cs typeface="+mn-cs"/>
        </a:defRPr>
      </a:lvl1pPr>
      <a:lvl2pPr marL="885968" indent="-340757" algn="l" defTabSz="1090422" rtl="0" eaLnBrk="1" latinLnBrk="0" hangingPunct="1">
        <a:spcBef>
          <a:spcPct val="20000"/>
        </a:spcBef>
        <a:buFont typeface="Arial" panose="020B0604020202020204" pitchFamily="34" charset="0"/>
        <a:buChar char="–"/>
        <a:defRPr sz="3300" kern="1200">
          <a:solidFill>
            <a:schemeClr val="tx1"/>
          </a:solidFill>
          <a:latin typeface="+mn-lt"/>
          <a:ea typeface="+mn-ea"/>
          <a:cs typeface="+mn-cs"/>
        </a:defRPr>
      </a:lvl2pPr>
      <a:lvl3pPr marL="1363028" indent="-272606" algn="l" defTabSz="1090422" rtl="0" eaLnBrk="1" latinLnBrk="0" hangingPunct="1">
        <a:spcBef>
          <a:spcPct val="20000"/>
        </a:spcBef>
        <a:buFont typeface="Arial" panose="020B0604020202020204" pitchFamily="34" charset="0"/>
        <a:buChar char="•"/>
        <a:defRPr sz="2900" kern="1200">
          <a:solidFill>
            <a:schemeClr val="tx1"/>
          </a:solidFill>
          <a:latin typeface="+mn-lt"/>
          <a:ea typeface="+mn-ea"/>
          <a:cs typeface="+mn-cs"/>
        </a:defRPr>
      </a:lvl3pPr>
      <a:lvl4pPr marL="1908239" indent="-272606" algn="l" defTabSz="109042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53450" indent="-272606" algn="l" defTabSz="109042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2998661" indent="-272606" algn="l" defTabSz="109042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43872" indent="-272606" algn="l" defTabSz="109042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089083" indent="-272606" algn="l" defTabSz="109042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34294" indent="-272606" algn="l" defTabSz="1090422"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1090422" rtl="0" eaLnBrk="1" latinLnBrk="0" hangingPunct="1">
        <a:defRPr sz="2100" kern="1200">
          <a:solidFill>
            <a:schemeClr val="tx1"/>
          </a:solidFill>
          <a:latin typeface="+mn-lt"/>
          <a:ea typeface="+mn-ea"/>
          <a:cs typeface="+mn-cs"/>
        </a:defRPr>
      </a:lvl1pPr>
      <a:lvl2pPr marL="545211" algn="l" defTabSz="1090422" rtl="0" eaLnBrk="1" latinLnBrk="0" hangingPunct="1">
        <a:defRPr sz="2100" kern="1200">
          <a:solidFill>
            <a:schemeClr val="tx1"/>
          </a:solidFill>
          <a:latin typeface="+mn-lt"/>
          <a:ea typeface="+mn-ea"/>
          <a:cs typeface="+mn-cs"/>
        </a:defRPr>
      </a:lvl2pPr>
      <a:lvl3pPr marL="1090422" algn="l" defTabSz="1090422" rtl="0" eaLnBrk="1" latinLnBrk="0" hangingPunct="1">
        <a:defRPr sz="2100" kern="1200">
          <a:solidFill>
            <a:schemeClr val="tx1"/>
          </a:solidFill>
          <a:latin typeface="+mn-lt"/>
          <a:ea typeface="+mn-ea"/>
          <a:cs typeface="+mn-cs"/>
        </a:defRPr>
      </a:lvl3pPr>
      <a:lvl4pPr marL="1635633" algn="l" defTabSz="1090422" rtl="0" eaLnBrk="1" latinLnBrk="0" hangingPunct="1">
        <a:defRPr sz="2100" kern="1200">
          <a:solidFill>
            <a:schemeClr val="tx1"/>
          </a:solidFill>
          <a:latin typeface="+mn-lt"/>
          <a:ea typeface="+mn-ea"/>
          <a:cs typeface="+mn-cs"/>
        </a:defRPr>
      </a:lvl4pPr>
      <a:lvl5pPr marL="2180844" algn="l" defTabSz="1090422" rtl="0" eaLnBrk="1" latinLnBrk="0" hangingPunct="1">
        <a:defRPr sz="2100" kern="1200">
          <a:solidFill>
            <a:schemeClr val="tx1"/>
          </a:solidFill>
          <a:latin typeface="+mn-lt"/>
          <a:ea typeface="+mn-ea"/>
          <a:cs typeface="+mn-cs"/>
        </a:defRPr>
      </a:lvl5pPr>
      <a:lvl6pPr marL="2726055" algn="l" defTabSz="1090422" rtl="0" eaLnBrk="1" latinLnBrk="0" hangingPunct="1">
        <a:defRPr sz="2100" kern="1200">
          <a:solidFill>
            <a:schemeClr val="tx1"/>
          </a:solidFill>
          <a:latin typeface="+mn-lt"/>
          <a:ea typeface="+mn-ea"/>
          <a:cs typeface="+mn-cs"/>
        </a:defRPr>
      </a:lvl6pPr>
      <a:lvl7pPr marL="3271266" algn="l" defTabSz="1090422" rtl="0" eaLnBrk="1" latinLnBrk="0" hangingPunct="1">
        <a:defRPr sz="2100" kern="1200">
          <a:solidFill>
            <a:schemeClr val="tx1"/>
          </a:solidFill>
          <a:latin typeface="+mn-lt"/>
          <a:ea typeface="+mn-ea"/>
          <a:cs typeface="+mn-cs"/>
        </a:defRPr>
      </a:lvl7pPr>
      <a:lvl8pPr marL="3816477" algn="l" defTabSz="1090422" rtl="0" eaLnBrk="1" latinLnBrk="0" hangingPunct="1">
        <a:defRPr sz="2100" kern="1200">
          <a:solidFill>
            <a:schemeClr val="tx1"/>
          </a:solidFill>
          <a:latin typeface="+mn-lt"/>
          <a:ea typeface="+mn-ea"/>
          <a:cs typeface="+mn-cs"/>
        </a:defRPr>
      </a:lvl8pPr>
      <a:lvl9pPr marL="4361688" algn="l" defTabSz="1090422" rtl="0" eaLnBrk="1" latinLnBrk="0" hangingPunct="1">
        <a:defRPr sz="21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smtClean="0"/>
              <a:t>ANN Building Blocks.</a:t>
            </a:r>
            <a:endParaRPr lang="en-US" b="1" dirty="0"/>
          </a:p>
        </p:txBody>
      </p:sp>
      <p:sp>
        <p:nvSpPr>
          <p:cNvPr id="34820" name="Rectangle 7"/>
          <p:cNvSpPr>
            <a:spLocks noGrp="1" noChangeArrowheads="1"/>
          </p:cNvSpPr>
          <p:nvPr>
            <p:ph idx="1"/>
          </p:nvPr>
        </p:nvSpPr>
        <p:spPr>
          <a:xfrm>
            <a:off x="813223" y="2141996"/>
            <a:ext cx="10368598" cy="4130993"/>
          </a:xfrm>
        </p:spPr>
        <p:txBody>
          <a:bodyPr>
            <a:normAutofit/>
          </a:bodyPr>
          <a:lstStyle/>
          <a:p>
            <a:pPr lvl="0"/>
            <a:r>
              <a:rPr lang="en-US" dirty="0">
                <a:latin typeface="Arial Narrow" panose="020B0606020202030204" pitchFamily="34" charset="0"/>
              </a:rPr>
              <a:t>Processing of ANN depends upon the following three building blocks −</a:t>
            </a:r>
          </a:p>
          <a:p>
            <a:pPr lvl="2"/>
            <a:r>
              <a:rPr lang="en-US" sz="4000" b="1" dirty="0" smtClean="0">
                <a:latin typeface="Arial Narrow" panose="020B0606020202030204" pitchFamily="34" charset="0"/>
              </a:rPr>
              <a:t>Network </a:t>
            </a:r>
            <a:r>
              <a:rPr lang="en-US" sz="4000" b="1" dirty="0">
                <a:latin typeface="Arial Narrow" panose="020B0606020202030204" pitchFamily="34" charset="0"/>
              </a:rPr>
              <a:t>Topology</a:t>
            </a:r>
          </a:p>
          <a:p>
            <a:pPr lvl="2"/>
            <a:r>
              <a:rPr lang="en-US" sz="4000" b="1" dirty="0">
                <a:latin typeface="Arial Narrow" panose="020B0606020202030204" pitchFamily="34" charset="0"/>
              </a:rPr>
              <a:t>Adjustments of Weights or Learning</a:t>
            </a:r>
          </a:p>
          <a:p>
            <a:pPr lvl="2"/>
            <a:r>
              <a:rPr lang="en-US" sz="4000" b="1" dirty="0">
                <a:latin typeface="Arial Narrow" panose="020B0606020202030204" pitchFamily="34" charset="0"/>
              </a:rPr>
              <a:t>Activation Functions</a:t>
            </a:r>
            <a:endParaRPr lang="en-US" sz="4000" b="1"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a:t>
            </a:fld>
            <a:endParaRPr lang="en-CA" altLang="en-US" sz="1700">
              <a:solidFill>
                <a:prstClr val="black"/>
              </a:solidFill>
            </a:endParaRPr>
          </a:p>
        </p:txBody>
      </p:sp>
    </p:spTree>
    <p:extLst>
      <p:ext uri="{BB962C8B-B14F-4D97-AF65-F5344CB8AC3E}">
        <p14:creationId xmlns:p14="http://schemas.microsoft.com/office/powerpoint/2010/main" val="1123955698"/>
      </p:ext>
    </p:extLst>
  </p:cSld>
  <p:clrMapOvr>
    <a:masterClrMapping/>
  </p:clrMapOvr>
  <p:transition>
    <p:check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lstStyle/>
          <a:p>
            <a:r>
              <a:rPr lang="en-US" dirty="0">
                <a:latin typeface="Arial Narrow" panose="020B0606020202030204" pitchFamily="34" charset="0"/>
              </a:rPr>
              <a:t>Feedforward Network</a:t>
            </a:r>
          </a:p>
        </p:txBody>
      </p:sp>
      <p:sp>
        <p:nvSpPr>
          <p:cNvPr id="34820" name="Rectangle 7"/>
          <p:cNvSpPr>
            <a:spLocks noGrp="1" noChangeArrowheads="1"/>
          </p:cNvSpPr>
          <p:nvPr>
            <p:ph idx="1"/>
          </p:nvPr>
        </p:nvSpPr>
        <p:spPr>
          <a:xfrm>
            <a:off x="813225" y="1565527"/>
            <a:ext cx="10368598" cy="4130993"/>
          </a:xfrm>
        </p:spPr>
        <p:txBody>
          <a:bodyPr>
            <a:normAutofit fontScale="92500" lnSpcReduction="10000"/>
          </a:bodyPr>
          <a:lstStyle/>
          <a:p>
            <a:pPr algn="just"/>
            <a:r>
              <a:rPr lang="en-US" b="1" dirty="0">
                <a:solidFill>
                  <a:srgbClr val="000000"/>
                </a:solidFill>
                <a:latin typeface="Nunito"/>
              </a:rPr>
              <a:t>Feedback Network</a:t>
            </a:r>
          </a:p>
          <a:p>
            <a:pPr algn="just"/>
            <a:r>
              <a:rPr lang="en-US" dirty="0">
                <a:solidFill>
                  <a:srgbClr val="000000"/>
                </a:solidFill>
                <a:latin typeface="Arial Narrow" panose="020B0606020202030204" pitchFamily="34" charset="0"/>
              </a:rPr>
              <a:t>As the name suggests, a feedback network has feedback paths, which means the signal can flow in both directions using loops.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This </a:t>
            </a:r>
            <a:r>
              <a:rPr lang="en-US" dirty="0">
                <a:solidFill>
                  <a:srgbClr val="000000"/>
                </a:solidFill>
                <a:latin typeface="Arial Narrow" panose="020B0606020202030204" pitchFamily="34" charset="0"/>
              </a:rPr>
              <a:t>makes it a non-linear dynamic system, which changes continuously until it reaches a state of equilibrium.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It </a:t>
            </a:r>
            <a:r>
              <a:rPr lang="en-US" dirty="0">
                <a:solidFill>
                  <a:srgbClr val="000000"/>
                </a:solidFill>
                <a:latin typeface="Arial Narrow" panose="020B0606020202030204" pitchFamily="34" charset="0"/>
              </a:rPr>
              <a:t>may be divided into the following types </a:t>
            </a:r>
            <a:endParaRPr lang="en-US" i="0" dirty="0">
              <a:solidFill>
                <a:srgbClr val="000000"/>
              </a:solidFill>
              <a:effectLst/>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10</a:t>
            </a:fld>
            <a:endParaRPr lang="en-CA" altLang="en-US" sz="1700">
              <a:solidFill>
                <a:prstClr val="black"/>
              </a:solidFill>
            </a:endParaRPr>
          </a:p>
        </p:txBody>
      </p:sp>
    </p:spTree>
    <p:extLst>
      <p:ext uri="{BB962C8B-B14F-4D97-AF65-F5344CB8AC3E}">
        <p14:creationId xmlns:p14="http://schemas.microsoft.com/office/powerpoint/2010/main" val="3755296303"/>
      </p:ext>
    </p:extLst>
  </p:cSld>
  <p:clrMapOvr>
    <a:masterClrMapping/>
  </p:clrMapOvr>
  <p:transition>
    <p:checke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lstStyle/>
          <a:p>
            <a:r>
              <a:rPr lang="en-US" b="1" dirty="0">
                <a:solidFill>
                  <a:srgbClr val="000000"/>
                </a:solidFill>
                <a:latin typeface="Nunito"/>
              </a:rPr>
              <a:t>Feedback Network</a:t>
            </a:r>
          </a:p>
        </p:txBody>
      </p:sp>
      <p:sp>
        <p:nvSpPr>
          <p:cNvPr id="34820" name="Rectangle 7"/>
          <p:cNvSpPr>
            <a:spLocks noGrp="1" noChangeArrowheads="1"/>
          </p:cNvSpPr>
          <p:nvPr>
            <p:ph idx="1"/>
          </p:nvPr>
        </p:nvSpPr>
        <p:spPr>
          <a:xfrm>
            <a:off x="813225" y="1565527"/>
            <a:ext cx="5627332" cy="4130993"/>
          </a:xfrm>
        </p:spPr>
        <p:txBody>
          <a:bodyPr>
            <a:normAutofit/>
          </a:bodyPr>
          <a:lstStyle/>
          <a:p>
            <a:pPr algn="just"/>
            <a:r>
              <a:rPr lang="en-US" b="1" dirty="0">
                <a:solidFill>
                  <a:srgbClr val="000000"/>
                </a:solidFill>
                <a:latin typeface="Nunito"/>
              </a:rPr>
              <a:t>Feedback Network</a:t>
            </a:r>
          </a:p>
          <a:p>
            <a:pPr algn="just"/>
            <a:r>
              <a:rPr lang="en-US" b="1" dirty="0">
                <a:solidFill>
                  <a:srgbClr val="000000"/>
                </a:solidFill>
                <a:latin typeface="Arial Narrow" panose="020B0606020202030204" pitchFamily="34" charset="0"/>
              </a:rPr>
              <a:t>Recurrent networks </a:t>
            </a:r>
            <a:r>
              <a:rPr lang="en-US" dirty="0">
                <a:solidFill>
                  <a:srgbClr val="000000"/>
                </a:solidFill>
                <a:latin typeface="Arial Narrow" panose="020B0606020202030204" pitchFamily="34" charset="0"/>
              </a:rPr>
              <a:t>− They are feedback networks with closed loops.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Following </a:t>
            </a:r>
            <a:r>
              <a:rPr lang="en-US" dirty="0">
                <a:solidFill>
                  <a:srgbClr val="000000"/>
                </a:solidFill>
                <a:latin typeface="Arial Narrow" panose="020B0606020202030204" pitchFamily="34" charset="0"/>
              </a:rPr>
              <a:t>are the two types of recurrent networks</a:t>
            </a:r>
            <a:r>
              <a:rPr lang="en-US" dirty="0" smtClean="0">
                <a:solidFill>
                  <a:srgbClr val="000000"/>
                </a:solidFill>
                <a:latin typeface="Arial Narrow" panose="020B0606020202030204" pitchFamily="34" charset="0"/>
              </a:rPr>
              <a:t>.</a:t>
            </a:r>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11</a:t>
            </a:fld>
            <a:endParaRPr lang="en-CA" altLang="en-US" sz="1700">
              <a:solidFill>
                <a:prstClr val="black"/>
              </a:solidFill>
            </a:endParaRPr>
          </a:p>
        </p:txBody>
      </p:sp>
      <p:pic>
        <p:nvPicPr>
          <p:cNvPr id="2" name="Picture 1"/>
          <p:cNvPicPr>
            <a:picLocks noChangeAspect="1"/>
          </p:cNvPicPr>
          <p:nvPr/>
        </p:nvPicPr>
        <p:blipFill>
          <a:blip r:embed="rId2"/>
          <a:stretch>
            <a:fillRect/>
          </a:stretch>
        </p:blipFill>
        <p:spPr>
          <a:xfrm>
            <a:off x="6870060" y="1302027"/>
            <a:ext cx="4757040" cy="4394494"/>
          </a:xfrm>
          <a:prstGeom prst="rect">
            <a:avLst/>
          </a:prstGeom>
        </p:spPr>
      </p:pic>
    </p:spTree>
    <p:extLst>
      <p:ext uri="{BB962C8B-B14F-4D97-AF65-F5344CB8AC3E}">
        <p14:creationId xmlns:p14="http://schemas.microsoft.com/office/powerpoint/2010/main" val="1427414396"/>
      </p:ext>
    </p:extLst>
  </p:cSld>
  <p:clrMapOvr>
    <a:masterClrMapping/>
  </p:clrMapOvr>
  <p:transition>
    <p:checke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lstStyle/>
          <a:p>
            <a:r>
              <a:rPr lang="en-US" b="1" dirty="0">
                <a:solidFill>
                  <a:srgbClr val="000000"/>
                </a:solidFill>
                <a:latin typeface="Nunito"/>
              </a:rPr>
              <a:t>Feedback Network</a:t>
            </a:r>
          </a:p>
        </p:txBody>
      </p:sp>
      <p:sp>
        <p:nvSpPr>
          <p:cNvPr id="34820" name="Rectangle 7"/>
          <p:cNvSpPr>
            <a:spLocks noGrp="1" noChangeArrowheads="1"/>
          </p:cNvSpPr>
          <p:nvPr>
            <p:ph idx="1"/>
          </p:nvPr>
        </p:nvSpPr>
        <p:spPr>
          <a:xfrm>
            <a:off x="813225" y="1565527"/>
            <a:ext cx="6273375" cy="4130993"/>
          </a:xfrm>
        </p:spPr>
        <p:txBody>
          <a:bodyPr>
            <a:normAutofit lnSpcReduction="10000"/>
          </a:bodyPr>
          <a:lstStyle/>
          <a:p>
            <a:pPr algn="just"/>
            <a:r>
              <a:rPr lang="en-US" b="1" dirty="0">
                <a:solidFill>
                  <a:srgbClr val="000000"/>
                </a:solidFill>
                <a:latin typeface="Nunito"/>
              </a:rPr>
              <a:t>Feedback Network</a:t>
            </a:r>
          </a:p>
          <a:p>
            <a:pPr algn="just"/>
            <a:r>
              <a:rPr lang="en-US" b="1" dirty="0" smtClean="0">
                <a:solidFill>
                  <a:srgbClr val="000000"/>
                </a:solidFill>
                <a:latin typeface="Arial Narrow" panose="020B0606020202030204" pitchFamily="34" charset="0"/>
              </a:rPr>
              <a:t>Fully </a:t>
            </a:r>
            <a:r>
              <a:rPr lang="en-US" b="1" dirty="0">
                <a:solidFill>
                  <a:srgbClr val="000000"/>
                </a:solidFill>
                <a:latin typeface="Arial Narrow" panose="020B0606020202030204" pitchFamily="34" charset="0"/>
              </a:rPr>
              <a:t>recurrent network </a:t>
            </a:r>
            <a:r>
              <a:rPr lang="en-US" dirty="0">
                <a:solidFill>
                  <a:srgbClr val="000000"/>
                </a:solidFill>
                <a:latin typeface="Arial Narrow" panose="020B0606020202030204" pitchFamily="34" charset="0"/>
              </a:rPr>
              <a:t>− It is the simplest neural network architecture because all nodes are connected to all other nodes and each node works as both input and output.</a:t>
            </a:r>
            <a:endParaRPr lang="en-US" i="0" dirty="0">
              <a:solidFill>
                <a:srgbClr val="000000"/>
              </a:solidFill>
              <a:effectLst/>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12</a:t>
            </a:fld>
            <a:endParaRPr lang="en-CA" altLang="en-US" sz="1700">
              <a:solidFill>
                <a:prstClr val="black"/>
              </a:solidFill>
            </a:endParaRPr>
          </a:p>
        </p:txBody>
      </p:sp>
      <p:pic>
        <p:nvPicPr>
          <p:cNvPr id="2" name="Picture 1"/>
          <p:cNvPicPr>
            <a:picLocks noChangeAspect="1"/>
          </p:cNvPicPr>
          <p:nvPr/>
        </p:nvPicPr>
        <p:blipFill>
          <a:blip r:embed="rId2"/>
          <a:stretch>
            <a:fillRect/>
          </a:stretch>
        </p:blipFill>
        <p:spPr>
          <a:xfrm>
            <a:off x="7625452" y="2394743"/>
            <a:ext cx="4162357" cy="3146799"/>
          </a:xfrm>
          <a:prstGeom prst="rect">
            <a:avLst/>
          </a:prstGeom>
        </p:spPr>
      </p:pic>
    </p:spTree>
    <p:extLst>
      <p:ext uri="{BB962C8B-B14F-4D97-AF65-F5344CB8AC3E}">
        <p14:creationId xmlns:p14="http://schemas.microsoft.com/office/powerpoint/2010/main" val="3863431786"/>
      </p:ext>
    </p:extLst>
  </p:cSld>
  <p:clrMapOvr>
    <a:masterClrMapping/>
  </p:clrMapOvr>
  <p:transition>
    <p:checke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lstStyle/>
          <a:p>
            <a:r>
              <a:rPr lang="en-US" dirty="0" err="1" smtClean="0">
                <a:latin typeface="Arial Narrow" panose="020B0606020202030204" pitchFamily="34" charset="0"/>
              </a:rPr>
              <a:t>FeedBACK</a:t>
            </a:r>
            <a:r>
              <a:rPr lang="en-US" dirty="0" smtClean="0">
                <a:latin typeface="Arial Narrow" panose="020B0606020202030204" pitchFamily="34" charset="0"/>
              </a:rPr>
              <a:t> </a:t>
            </a:r>
            <a:r>
              <a:rPr lang="en-US" dirty="0">
                <a:latin typeface="Arial Narrow" panose="020B0606020202030204" pitchFamily="34" charset="0"/>
              </a:rPr>
              <a:t>Network</a:t>
            </a:r>
          </a:p>
        </p:txBody>
      </p:sp>
      <p:sp>
        <p:nvSpPr>
          <p:cNvPr id="34820" name="Rectangle 7"/>
          <p:cNvSpPr>
            <a:spLocks noGrp="1" noChangeArrowheads="1"/>
          </p:cNvSpPr>
          <p:nvPr>
            <p:ph idx="1"/>
          </p:nvPr>
        </p:nvSpPr>
        <p:spPr>
          <a:xfrm>
            <a:off x="813226" y="1565527"/>
            <a:ext cx="5786358" cy="4130993"/>
          </a:xfrm>
        </p:spPr>
        <p:txBody>
          <a:bodyPr>
            <a:normAutofit/>
          </a:bodyPr>
          <a:lstStyle/>
          <a:p>
            <a:pPr algn="just"/>
            <a:r>
              <a:rPr lang="en-US" b="1" dirty="0">
                <a:solidFill>
                  <a:srgbClr val="000000"/>
                </a:solidFill>
                <a:latin typeface="Nunito"/>
              </a:rPr>
              <a:t>Feedback Network</a:t>
            </a:r>
          </a:p>
          <a:p>
            <a:pPr algn="just"/>
            <a:r>
              <a:rPr lang="en-US" b="1" dirty="0">
                <a:solidFill>
                  <a:srgbClr val="000000"/>
                </a:solidFill>
                <a:latin typeface="Arial Narrow" panose="020B0606020202030204" pitchFamily="34" charset="0"/>
              </a:rPr>
              <a:t>J</a:t>
            </a:r>
            <a:r>
              <a:rPr lang="en-US" b="1" dirty="0" smtClean="0">
                <a:solidFill>
                  <a:srgbClr val="000000"/>
                </a:solidFill>
                <a:latin typeface="Arial Narrow" panose="020B0606020202030204" pitchFamily="34" charset="0"/>
              </a:rPr>
              <a:t>ordan </a:t>
            </a:r>
            <a:r>
              <a:rPr lang="en-US" b="1" dirty="0">
                <a:solidFill>
                  <a:srgbClr val="000000"/>
                </a:solidFill>
                <a:latin typeface="Arial Narrow" panose="020B0606020202030204" pitchFamily="34" charset="0"/>
              </a:rPr>
              <a:t>network </a:t>
            </a:r>
            <a:r>
              <a:rPr lang="en-US" dirty="0">
                <a:solidFill>
                  <a:srgbClr val="000000"/>
                </a:solidFill>
                <a:latin typeface="Arial Narrow" panose="020B0606020202030204" pitchFamily="34" charset="0"/>
              </a:rPr>
              <a:t>− It is a closed loop network in which the output will go to the input again as feedback as shown in the following diagram.</a:t>
            </a:r>
            <a:endParaRPr lang="en-US" i="0" dirty="0">
              <a:solidFill>
                <a:srgbClr val="000000"/>
              </a:solidFill>
              <a:effectLst/>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13</a:t>
            </a:fld>
            <a:endParaRPr lang="en-CA" altLang="en-US" sz="1700">
              <a:solidFill>
                <a:prstClr val="black"/>
              </a:solidFill>
            </a:endParaRPr>
          </a:p>
        </p:txBody>
      </p:sp>
      <p:pic>
        <p:nvPicPr>
          <p:cNvPr id="3" name="Picture 2"/>
          <p:cNvPicPr>
            <a:picLocks noChangeAspect="1"/>
          </p:cNvPicPr>
          <p:nvPr/>
        </p:nvPicPr>
        <p:blipFill>
          <a:blip r:embed="rId2"/>
          <a:stretch>
            <a:fillRect/>
          </a:stretch>
        </p:blipFill>
        <p:spPr>
          <a:xfrm>
            <a:off x="6897757" y="1463058"/>
            <a:ext cx="5078895" cy="4311577"/>
          </a:xfrm>
          <a:prstGeom prst="rect">
            <a:avLst/>
          </a:prstGeom>
        </p:spPr>
      </p:pic>
    </p:spTree>
    <p:extLst>
      <p:ext uri="{BB962C8B-B14F-4D97-AF65-F5344CB8AC3E}">
        <p14:creationId xmlns:p14="http://schemas.microsoft.com/office/powerpoint/2010/main" val="3444124564"/>
      </p:ext>
    </p:extLst>
  </p:cSld>
  <p:clrMapOvr>
    <a:masterClrMapping/>
  </p:clrMapOvr>
  <p:transition>
    <p:checke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lstStyle/>
          <a:p>
            <a:r>
              <a:rPr lang="en-US" dirty="0" err="1" smtClean="0">
                <a:latin typeface="Arial Narrow" panose="020B0606020202030204" pitchFamily="34" charset="0"/>
              </a:rPr>
              <a:t>FeedBACK</a:t>
            </a:r>
            <a:r>
              <a:rPr lang="en-US" dirty="0" smtClean="0">
                <a:latin typeface="Arial Narrow" panose="020B0606020202030204" pitchFamily="34" charset="0"/>
              </a:rPr>
              <a:t> </a:t>
            </a:r>
            <a:r>
              <a:rPr lang="en-US" dirty="0">
                <a:latin typeface="Arial Narrow" panose="020B0606020202030204" pitchFamily="34" charset="0"/>
              </a:rPr>
              <a:t>Network</a:t>
            </a:r>
          </a:p>
        </p:txBody>
      </p:sp>
      <p:sp>
        <p:nvSpPr>
          <p:cNvPr id="34820" name="Rectangle 7"/>
          <p:cNvSpPr>
            <a:spLocks noGrp="1" noChangeArrowheads="1"/>
          </p:cNvSpPr>
          <p:nvPr>
            <p:ph idx="1"/>
          </p:nvPr>
        </p:nvSpPr>
        <p:spPr>
          <a:xfrm>
            <a:off x="457200" y="1565527"/>
            <a:ext cx="6768548" cy="4130993"/>
          </a:xfrm>
        </p:spPr>
        <p:txBody>
          <a:bodyPr>
            <a:normAutofit fontScale="62500" lnSpcReduction="20000"/>
          </a:bodyPr>
          <a:lstStyle/>
          <a:p>
            <a:pPr algn="just"/>
            <a:r>
              <a:rPr lang="en-US" dirty="0">
                <a:solidFill>
                  <a:srgbClr val="000000"/>
                </a:solidFill>
                <a:latin typeface="Nunito"/>
              </a:rPr>
              <a:t>The Jordan network refers to a simple neural structure in which only one value of the process input signal (from the previous sampling) and only one value of the delayed output signal of the model (from the previous sampling) are utilized as the inputs of the network. </a:t>
            </a:r>
            <a:endParaRPr lang="en-US" dirty="0" smtClean="0">
              <a:solidFill>
                <a:srgbClr val="000000"/>
              </a:solidFill>
              <a:latin typeface="Nunito"/>
            </a:endParaRPr>
          </a:p>
          <a:p>
            <a:pPr algn="just"/>
            <a:r>
              <a:rPr lang="en-US" dirty="0" smtClean="0">
                <a:solidFill>
                  <a:srgbClr val="000000"/>
                </a:solidFill>
                <a:latin typeface="Nunito"/>
              </a:rPr>
              <a:t>In </a:t>
            </a:r>
            <a:r>
              <a:rPr lang="en-US" dirty="0">
                <a:solidFill>
                  <a:srgbClr val="000000"/>
                </a:solidFill>
                <a:latin typeface="Nunito"/>
              </a:rPr>
              <a:t>order to get a computationally basic MPC (Model Predictive Control) algorithm, the nonlinear Jordan neural model is repeatedly linearized on line around an operating point, which prompts a quadratic optimization issue.</a:t>
            </a:r>
            <a:endParaRPr lang="en-US" i="0" dirty="0">
              <a:solidFill>
                <a:srgbClr val="000000"/>
              </a:solidFill>
              <a:effectLst/>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14</a:t>
            </a:fld>
            <a:endParaRPr lang="en-CA" altLang="en-US" sz="1700">
              <a:solidFill>
                <a:prstClr val="black"/>
              </a:solidFill>
            </a:endParaRPr>
          </a:p>
        </p:txBody>
      </p:sp>
      <p:pic>
        <p:nvPicPr>
          <p:cNvPr id="1026" name="Picture 2" descr="Building Block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31019" y="1463058"/>
            <a:ext cx="4314825"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562395"/>
      </p:ext>
    </p:extLst>
  </p:cSld>
  <p:clrMapOvr>
    <a:masterClrMapping/>
  </p:clrMapOvr>
  <p:transition>
    <p:checke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FF0000"/>
                </a:solidFill>
                <a:latin typeface="Arial Narrow" panose="020B0606020202030204" pitchFamily="34" charset="0"/>
              </a:rPr>
              <a:t>2.Adjustments </a:t>
            </a:r>
            <a:r>
              <a:rPr lang="en-US" b="1" dirty="0">
                <a:solidFill>
                  <a:srgbClr val="FF0000"/>
                </a:solidFill>
                <a:latin typeface="Arial Narrow" panose="020B0606020202030204" pitchFamily="34" charset="0"/>
              </a:rPr>
              <a:t>of Weights or Learning</a:t>
            </a:r>
          </a:p>
        </p:txBody>
      </p:sp>
      <p:sp>
        <p:nvSpPr>
          <p:cNvPr id="34820" name="Rectangle 7"/>
          <p:cNvSpPr>
            <a:spLocks noGrp="1" noChangeArrowheads="1"/>
          </p:cNvSpPr>
          <p:nvPr>
            <p:ph idx="1"/>
          </p:nvPr>
        </p:nvSpPr>
        <p:spPr>
          <a:xfrm>
            <a:off x="813225" y="1565527"/>
            <a:ext cx="10368598" cy="4130993"/>
          </a:xfrm>
        </p:spPr>
        <p:txBody>
          <a:bodyPr>
            <a:normAutofit fontScale="92500" lnSpcReduction="20000"/>
          </a:bodyPr>
          <a:lstStyle/>
          <a:p>
            <a:pPr algn="just"/>
            <a:r>
              <a:rPr lang="en-US" dirty="0" smtClean="0">
                <a:solidFill>
                  <a:srgbClr val="000000"/>
                </a:solidFill>
                <a:latin typeface="Nunito"/>
              </a:rPr>
              <a:t>Learning</a:t>
            </a:r>
            <a:r>
              <a:rPr lang="en-US" dirty="0">
                <a:solidFill>
                  <a:srgbClr val="000000"/>
                </a:solidFill>
                <a:latin typeface="Nunito"/>
              </a:rPr>
              <a:t>, in artificial neural network, is the method of modifying the weights of connections between the neurons of a specified network. </a:t>
            </a:r>
            <a:endParaRPr lang="en-US" dirty="0" smtClean="0">
              <a:solidFill>
                <a:srgbClr val="000000"/>
              </a:solidFill>
              <a:latin typeface="Nunito"/>
            </a:endParaRPr>
          </a:p>
          <a:p>
            <a:pPr algn="just"/>
            <a:r>
              <a:rPr lang="en-US" dirty="0" smtClean="0">
                <a:solidFill>
                  <a:srgbClr val="000000"/>
                </a:solidFill>
                <a:latin typeface="Nunito"/>
              </a:rPr>
              <a:t>Learning </a:t>
            </a:r>
            <a:r>
              <a:rPr lang="en-US" dirty="0">
                <a:solidFill>
                  <a:srgbClr val="000000"/>
                </a:solidFill>
                <a:latin typeface="Nunito"/>
              </a:rPr>
              <a:t>in ANN can be classified into three </a:t>
            </a:r>
            <a:r>
              <a:rPr lang="en-US" dirty="0" smtClean="0">
                <a:solidFill>
                  <a:srgbClr val="000000"/>
                </a:solidFill>
                <a:latin typeface="Nunito"/>
              </a:rPr>
              <a:t>categories namely..</a:t>
            </a:r>
          </a:p>
          <a:p>
            <a:pPr lvl="1" algn="just"/>
            <a:r>
              <a:rPr lang="en-US" b="1" dirty="0" smtClean="0">
                <a:solidFill>
                  <a:srgbClr val="000000"/>
                </a:solidFill>
                <a:latin typeface="Nunito"/>
              </a:rPr>
              <a:t>supervised </a:t>
            </a:r>
            <a:r>
              <a:rPr lang="en-US" b="1" dirty="0">
                <a:solidFill>
                  <a:srgbClr val="000000"/>
                </a:solidFill>
                <a:latin typeface="Nunito"/>
              </a:rPr>
              <a:t>learning, </a:t>
            </a:r>
            <a:endParaRPr lang="en-US" b="1" dirty="0" smtClean="0">
              <a:solidFill>
                <a:srgbClr val="000000"/>
              </a:solidFill>
              <a:latin typeface="Nunito"/>
            </a:endParaRPr>
          </a:p>
          <a:p>
            <a:pPr lvl="1" algn="just"/>
            <a:r>
              <a:rPr lang="en-US" b="1" dirty="0" smtClean="0">
                <a:solidFill>
                  <a:srgbClr val="000000"/>
                </a:solidFill>
                <a:latin typeface="Nunito"/>
              </a:rPr>
              <a:t>unsupervised </a:t>
            </a:r>
            <a:r>
              <a:rPr lang="en-US" b="1" dirty="0">
                <a:solidFill>
                  <a:srgbClr val="000000"/>
                </a:solidFill>
                <a:latin typeface="Nunito"/>
              </a:rPr>
              <a:t>learning, </a:t>
            </a:r>
            <a:endParaRPr lang="en-US" b="1" dirty="0" smtClean="0">
              <a:solidFill>
                <a:srgbClr val="000000"/>
              </a:solidFill>
              <a:latin typeface="Nunito"/>
            </a:endParaRPr>
          </a:p>
          <a:p>
            <a:pPr lvl="1" algn="just"/>
            <a:r>
              <a:rPr lang="en-US" b="1" dirty="0" smtClean="0">
                <a:solidFill>
                  <a:srgbClr val="000000"/>
                </a:solidFill>
                <a:latin typeface="Nunito"/>
              </a:rPr>
              <a:t>and </a:t>
            </a:r>
            <a:r>
              <a:rPr lang="en-US" b="1" dirty="0">
                <a:solidFill>
                  <a:srgbClr val="000000"/>
                </a:solidFill>
                <a:latin typeface="Nunito"/>
              </a:rPr>
              <a:t>reinforcement learning.</a:t>
            </a:r>
            <a:endParaRPr lang="en-US" b="1"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15</a:t>
            </a:fld>
            <a:endParaRPr lang="en-CA" altLang="en-US" sz="1700">
              <a:solidFill>
                <a:prstClr val="black"/>
              </a:solidFill>
            </a:endParaRPr>
          </a:p>
        </p:txBody>
      </p:sp>
    </p:spTree>
    <p:extLst>
      <p:ext uri="{BB962C8B-B14F-4D97-AF65-F5344CB8AC3E}">
        <p14:creationId xmlns:p14="http://schemas.microsoft.com/office/powerpoint/2010/main" val="4050459158"/>
      </p:ext>
    </p:extLst>
  </p:cSld>
  <p:clrMapOvr>
    <a:masterClrMapping/>
  </p:clrMapOvr>
  <p:transition>
    <p:checke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000000"/>
                </a:solidFill>
                <a:latin typeface="Nunito"/>
              </a:rPr>
              <a:t>1.Supervised Learning.</a:t>
            </a:r>
            <a:endParaRPr lang="en-US" b="1" dirty="0">
              <a:solidFill>
                <a:srgbClr val="000000"/>
              </a:solidFill>
              <a:latin typeface="Nunito"/>
            </a:endParaRPr>
          </a:p>
        </p:txBody>
      </p:sp>
      <p:sp>
        <p:nvSpPr>
          <p:cNvPr id="34820" name="Rectangle 7"/>
          <p:cNvSpPr>
            <a:spLocks noGrp="1" noChangeArrowheads="1"/>
          </p:cNvSpPr>
          <p:nvPr>
            <p:ph idx="1"/>
          </p:nvPr>
        </p:nvSpPr>
        <p:spPr>
          <a:xfrm>
            <a:off x="298174" y="1547047"/>
            <a:ext cx="10605353" cy="4649444"/>
          </a:xfrm>
        </p:spPr>
        <p:txBody>
          <a:bodyPr>
            <a:normAutofit fontScale="77500" lnSpcReduction="20000"/>
          </a:bodyPr>
          <a:lstStyle/>
          <a:p>
            <a:pPr algn="just"/>
            <a:r>
              <a:rPr lang="en-US" dirty="0" smtClean="0">
                <a:solidFill>
                  <a:srgbClr val="000000"/>
                </a:solidFill>
                <a:latin typeface="Nunito"/>
              </a:rPr>
              <a:t>As </a:t>
            </a:r>
            <a:r>
              <a:rPr lang="en-US" dirty="0">
                <a:solidFill>
                  <a:srgbClr val="000000"/>
                </a:solidFill>
                <a:latin typeface="Nunito"/>
              </a:rPr>
              <a:t>the name suggests, this type of learning is done under the supervision of a teacher. </a:t>
            </a:r>
            <a:endParaRPr lang="en-US" dirty="0" smtClean="0">
              <a:solidFill>
                <a:srgbClr val="000000"/>
              </a:solidFill>
              <a:latin typeface="Nunito"/>
            </a:endParaRPr>
          </a:p>
          <a:p>
            <a:pPr algn="just"/>
            <a:r>
              <a:rPr lang="en-US" dirty="0" smtClean="0">
                <a:solidFill>
                  <a:srgbClr val="000000"/>
                </a:solidFill>
                <a:latin typeface="Nunito"/>
              </a:rPr>
              <a:t>This </a:t>
            </a:r>
            <a:r>
              <a:rPr lang="en-US" dirty="0">
                <a:solidFill>
                  <a:srgbClr val="000000"/>
                </a:solidFill>
                <a:latin typeface="Nunito"/>
              </a:rPr>
              <a:t>learning process is dependent.</a:t>
            </a:r>
          </a:p>
          <a:p>
            <a:pPr algn="just"/>
            <a:r>
              <a:rPr lang="en-US" dirty="0" smtClean="0">
                <a:solidFill>
                  <a:srgbClr val="000000"/>
                </a:solidFill>
                <a:latin typeface="Nunito"/>
              </a:rPr>
              <a:t>During </a:t>
            </a:r>
            <a:r>
              <a:rPr lang="en-US" dirty="0">
                <a:solidFill>
                  <a:srgbClr val="000000"/>
                </a:solidFill>
                <a:latin typeface="Nunito"/>
              </a:rPr>
              <a:t>the training of ANN under supervised learning, the input vector is presented to the network, which will give an output vector. </a:t>
            </a:r>
            <a:endParaRPr lang="en-US" dirty="0" smtClean="0">
              <a:solidFill>
                <a:srgbClr val="000000"/>
              </a:solidFill>
              <a:latin typeface="Nunito"/>
            </a:endParaRPr>
          </a:p>
          <a:p>
            <a:pPr algn="just"/>
            <a:r>
              <a:rPr lang="en-US" dirty="0" smtClean="0">
                <a:solidFill>
                  <a:srgbClr val="000000"/>
                </a:solidFill>
                <a:latin typeface="Nunito"/>
              </a:rPr>
              <a:t>This </a:t>
            </a:r>
            <a:r>
              <a:rPr lang="en-US" dirty="0">
                <a:solidFill>
                  <a:srgbClr val="000000"/>
                </a:solidFill>
                <a:latin typeface="Nunito"/>
              </a:rPr>
              <a:t>output vector is compared with the desired output vector. An error signal is generated, if there is a difference between the actual output and the desired output vector. </a:t>
            </a:r>
            <a:endParaRPr lang="en-US" dirty="0" smtClean="0">
              <a:solidFill>
                <a:srgbClr val="000000"/>
              </a:solidFill>
              <a:latin typeface="Nunito"/>
            </a:endParaRPr>
          </a:p>
          <a:p>
            <a:pPr algn="just"/>
            <a:r>
              <a:rPr lang="en-US" dirty="0" smtClean="0">
                <a:solidFill>
                  <a:srgbClr val="000000"/>
                </a:solidFill>
                <a:latin typeface="Nunito"/>
              </a:rPr>
              <a:t>On </a:t>
            </a:r>
            <a:r>
              <a:rPr lang="en-US" dirty="0">
                <a:solidFill>
                  <a:srgbClr val="000000"/>
                </a:solidFill>
                <a:latin typeface="Nunito"/>
              </a:rPr>
              <a:t>the basis of this error signal, the weights are adjusted until the actual output is matched with the desired output.</a:t>
            </a:r>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16</a:t>
            </a:fld>
            <a:endParaRPr lang="en-CA" altLang="en-US" sz="1700">
              <a:solidFill>
                <a:prstClr val="black"/>
              </a:solidFill>
            </a:endParaRPr>
          </a:p>
        </p:txBody>
      </p:sp>
    </p:spTree>
    <p:extLst>
      <p:ext uri="{BB962C8B-B14F-4D97-AF65-F5344CB8AC3E}">
        <p14:creationId xmlns:p14="http://schemas.microsoft.com/office/powerpoint/2010/main" val="4061457437"/>
      </p:ext>
    </p:extLst>
  </p:cSld>
  <p:clrMapOvr>
    <a:masterClrMapping/>
  </p:clrMapOvr>
  <p:transition>
    <p:checke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idx="1"/>
          </p:nvPr>
        </p:nvSpPr>
        <p:spPr>
          <a:xfrm>
            <a:off x="298174" y="715617"/>
            <a:ext cx="11410122" cy="5480874"/>
          </a:xfrm>
        </p:spPr>
        <p:txBody>
          <a:bodyPr>
            <a:normAutofit fontScale="92500" lnSpcReduction="20000"/>
          </a:bodyPr>
          <a:lstStyle/>
          <a:p>
            <a:pPr algn="just"/>
            <a:r>
              <a:rPr lang="en-US" dirty="0">
                <a:solidFill>
                  <a:srgbClr val="000000"/>
                </a:solidFill>
                <a:latin typeface="Nunito"/>
              </a:rPr>
              <a:t>Here the machine or program is learning with the help of the existing data set. </a:t>
            </a:r>
            <a:endParaRPr lang="en-US" dirty="0" smtClean="0">
              <a:solidFill>
                <a:srgbClr val="000000"/>
              </a:solidFill>
              <a:latin typeface="Nunito"/>
            </a:endParaRPr>
          </a:p>
          <a:p>
            <a:pPr algn="just"/>
            <a:r>
              <a:rPr lang="en-US" dirty="0" smtClean="0">
                <a:solidFill>
                  <a:srgbClr val="000000"/>
                </a:solidFill>
                <a:latin typeface="Nunito"/>
              </a:rPr>
              <a:t>We </a:t>
            </a:r>
            <a:r>
              <a:rPr lang="en-US" dirty="0">
                <a:solidFill>
                  <a:srgbClr val="000000"/>
                </a:solidFill>
                <a:latin typeface="Nunito"/>
              </a:rPr>
              <a:t>have a data set, and we assume the results of new data relying upon the behavior of the existing data sets. </a:t>
            </a:r>
            <a:endParaRPr lang="en-US" dirty="0" smtClean="0">
              <a:solidFill>
                <a:srgbClr val="000000"/>
              </a:solidFill>
              <a:latin typeface="Nunito"/>
            </a:endParaRPr>
          </a:p>
          <a:p>
            <a:pPr algn="just"/>
            <a:r>
              <a:rPr lang="en-US" dirty="0" smtClean="0">
                <a:solidFill>
                  <a:srgbClr val="000000"/>
                </a:solidFill>
                <a:latin typeface="Nunito"/>
              </a:rPr>
              <a:t>It </a:t>
            </a:r>
            <a:r>
              <a:rPr lang="en-US" dirty="0">
                <a:solidFill>
                  <a:srgbClr val="000000"/>
                </a:solidFill>
                <a:latin typeface="Nunito"/>
              </a:rPr>
              <a:t>implies the existing data sets acts as a supervisor or boss to find the new data. </a:t>
            </a:r>
            <a:endParaRPr lang="en-US" dirty="0" smtClean="0">
              <a:solidFill>
                <a:srgbClr val="000000"/>
              </a:solidFill>
              <a:latin typeface="Nunito"/>
            </a:endParaRPr>
          </a:p>
          <a:p>
            <a:pPr algn="just"/>
            <a:r>
              <a:rPr lang="en-US" b="1" dirty="0" smtClean="0">
                <a:solidFill>
                  <a:srgbClr val="000000"/>
                </a:solidFill>
                <a:latin typeface="Nunito"/>
              </a:rPr>
              <a:t>Example: </a:t>
            </a:r>
            <a:r>
              <a:rPr lang="en-US" dirty="0" smtClean="0">
                <a:solidFill>
                  <a:srgbClr val="000000"/>
                </a:solidFill>
                <a:latin typeface="Nunito"/>
              </a:rPr>
              <a:t>Electronic gadgets price prediction. </a:t>
            </a:r>
          </a:p>
          <a:p>
            <a:pPr algn="just"/>
            <a:r>
              <a:rPr lang="en-US" dirty="0" smtClean="0">
                <a:solidFill>
                  <a:srgbClr val="000000"/>
                </a:solidFill>
                <a:latin typeface="Nunito"/>
              </a:rPr>
              <a:t>The </a:t>
            </a:r>
            <a:r>
              <a:rPr lang="en-US" dirty="0">
                <a:solidFill>
                  <a:srgbClr val="000000"/>
                </a:solidFill>
                <a:latin typeface="Nunito"/>
              </a:rPr>
              <a:t>price of electronic gadgets is predicted depending on what is observed with the prices of other digital gadgets.</a:t>
            </a:r>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17</a:t>
            </a:fld>
            <a:endParaRPr lang="en-CA" altLang="en-US" sz="1700">
              <a:solidFill>
                <a:prstClr val="black"/>
              </a:solidFill>
            </a:endParaRPr>
          </a:p>
        </p:txBody>
      </p:sp>
    </p:spTree>
    <p:extLst>
      <p:ext uri="{BB962C8B-B14F-4D97-AF65-F5344CB8AC3E}">
        <p14:creationId xmlns:p14="http://schemas.microsoft.com/office/powerpoint/2010/main" val="3647343541"/>
      </p:ext>
    </p:extLst>
  </p:cSld>
  <p:clrMapOvr>
    <a:masterClrMapping/>
  </p:clrMapOvr>
  <p:transition>
    <p:checke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idx="1"/>
          </p:nvPr>
        </p:nvSpPr>
        <p:spPr>
          <a:xfrm>
            <a:off x="298174" y="715617"/>
            <a:ext cx="11410122" cy="5480874"/>
          </a:xfrm>
        </p:spPr>
        <p:txBody>
          <a:bodyPr>
            <a:normAutofit fontScale="92500" lnSpcReduction="10000"/>
          </a:bodyPr>
          <a:lstStyle/>
          <a:p>
            <a:pPr algn="just"/>
            <a:r>
              <a:rPr lang="en-US" dirty="0">
                <a:solidFill>
                  <a:srgbClr val="000000"/>
                </a:solidFill>
                <a:latin typeface="Nunito"/>
              </a:rPr>
              <a:t>During the training of artificial neural networks under supervised learning, the input vector is given to the network, which offers an output vector. </a:t>
            </a:r>
            <a:endParaRPr lang="en-US" dirty="0" smtClean="0">
              <a:solidFill>
                <a:srgbClr val="000000"/>
              </a:solidFill>
              <a:latin typeface="Nunito"/>
            </a:endParaRPr>
          </a:p>
          <a:p>
            <a:pPr algn="just"/>
            <a:r>
              <a:rPr lang="en-US" dirty="0" smtClean="0">
                <a:solidFill>
                  <a:srgbClr val="000000"/>
                </a:solidFill>
                <a:latin typeface="Nunito"/>
              </a:rPr>
              <a:t>Afterward</a:t>
            </a:r>
            <a:r>
              <a:rPr lang="en-US" dirty="0">
                <a:solidFill>
                  <a:srgbClr val="000000"/>
                </a:solidFill>
                <a:latin typeface="Nunito"/>
              </a:rPr>
              <a:t>, the output vector is compared with the desired output vector. </a:t>
            </a:r>
            <a:endParaRPr lang="en-US" dirty="0" smtClean="0">
              <a:solidFill>
                <a:srgbClr val="000000"/>
              </a:solidFill>
              <a:latin typeface="Nunito"/>
            </a:endParaRPr>
          </a:p>
          <a:p>
            <a:pPr algn="just"/>
            <a:r>
              <a:rPr lang="en-US" dirty="0" smtClean="0">
                <a:solidFill>
                  <a:srgbClr val="000000"/>
                </a:solidFill>
                <a:latin typeface="Nunito"/>
              </a:rPr>
              <a:t>An </a:t>
            </a:r>
            <a:r>
              <a:rPr lang="en-US" dirty="0">
                <a:solidFill>
                  <a:srgbClr val="000000"/>
                </a:solidFill>
                <a:latin typeface="Nunito"/>
              </a:rPr>
              <a:t>error signal is produced if there is a difference between the actual output and the desired output vector. </a:t>
            </a:r>
            <a:endParaRPr lang="en-US" dirty="0" smtClean="0">
              <a:solidFill>
                <a:srgbClr val="000000"/>
              </a:solidFill>
              <a:latin typeface="Nunito"/>
            </a:endParaRPr>
          </a:p>
          <a:p>
            <a:pPr algn="just"/>
            <a:r>
              <a:rPr lang="en-US" dirty="0" smtClean="0">
                <a:solidFill>
                  <a:srgbClr val="000000"/>
                </a:solidFill>
                <a:latin typeface="Nunito"/>
              </a:rPr>
              <a:t>Based </a:t>
            </a:r>
            <a:r>
              <a:rPr lang="en-US" dirty="0">
                <a:solidFill>
                  <a:srgbClr val="000000"/>
                </a:solidFill>
                <a:latin typeface="Nunito"/>
              </a:rPr>
              <a:t>on this error signal, the weight is adjusted until the actual output is matched with the desired output.</a:t>
            </a:r>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18</a:t>
            </a:fld>
            <a:endParaRPr lang="en-CA" altLang="en-US" sz="1700">
              <a:solidFill>
                <a:prstClr val="black"/>
              </a:solidFill>
            </a:endParaRPr>
          </a:p>
        </p:txBody>
      </p:sp>
    </p:spTree>
    <p:extLst>
      <p:ext uri="{BB962C8B-B14F-4D97-AF65-F5344CB8AC3E}">
        <p14:creationId xmlns:p14="http://schemas.microsoft.com/office/powerpoint/2010/main" val="914636000"/>
      </p:ext>
    </p:extLst>
  </p:cSld>
  <p:clrMapOvr>
    <a:masterClrMapping/>
  </p:clrMapOvr>
  <p:transition>
    <p:checke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a:solidFill>
                  <a:srgbClr val="FF0000"/>
                </a:solidFill>
                <a:latin typeface="Arial Narrow" panose="020B0606020202030204" pitchFamily="34" charset="0"/>
              </a:rPr>
              <a:t>Adjustments of Weights or Learning</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19</a:t>
            </a:fld>
            <a:endParaRPr lang="en-CA" altLang="en-US" sz="1700">
              <a:solidFill>
                <a:prstClr val="black"/>
              </a:solidFill>
            </a:endParaRPr>
          </a:p>
        </p:txBody>
      </p:sp>
      <p:pic>
        <p:nvPicPr>
          <p:cNvPr id="3" name="Picture 2"/>
          <p:cNvPicPr>
            <a:picLocks noChangeAspect="1"/>
          </p:cNvPicPr>
          <p:nvPr/>
        </p:nvPicPr>
        <p:blipFill>
          <a:blip r:embed="rId2"/>
          <a:stretch>
            <a:fillRect/>
          </a:stretch>
        </p:blipFill>
        <p:spPr>
          <a:xfrm>
            <a:off x="1162879" y="1606460"/>
            <a:ext cx="4760844" cy="4231396"/>
          </a:xfrm>
          <a:prstGeom prst="rect">
            <a:avLst/>
          </a:prstGeom>
        </p:spPr>
      </p:pic>
      <p:pic>
        <p:nvPicPr>
          <p:cNvPr id="2" name="Picture 1"/>
          <p:cNvPicPr>
            <a:picLocks noChangeAspect="1"/>
          </p:cNvPicPr>
          <p:nvPr/>
        </p:nvPicPr>
        <p:blipFill>
          <a:blip r:embed="rId3"/>
          <a:stretch>
            <a:fillRect/>
          </a:stretch>
        </p:blipFill>
        <p:spPr>
          <a:xfrm>
            <a:off x="6718507" y="1606460"/>
            <a:ext cx="5128936" cy="4058844"/>
          </a:xfrm>
          <a:prstGeom prst="rect">
            <a:avLst/>
          </a:prstGeom>
        </p:spPr>
      </p:pic>
    </p:spTree>
    <p:extLst>
      <p:ext uri="{BB962C8B-B14F-4D97-AF65-F5344CB8AC3E}">
        <p14:creationId xmlns:p14="http://schemas.microsoft.com/office/powerpoint/2010/main" val="3312026944"/>
      </p:ext>
    </p:extLst>
  </p:cSld>
  <p:clrMapOvr>
    <a:masterClrMapping/>
  </p:clrMapOvr>
  <p:transition>
    <p:check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0"/>
            <a:ext cx="10779445" cy="1147498"/>
          </a:xfrm>
        </p:spPr>
        <p:txBody>
          <a:bodyPr/>
          <a:lstStyle/>
          <a:p>
            <a:r>
              <a:rPr lang="en-US" b="1" dirty="0" smtClean="0">
                <a:solidFill>
                  <a:srgbClr val="FF0000"/>
                </a:solidFill>
              </a:rPr>
              <a:t>1.Network </a:t>
            </a:r>
            <a:r>
              <a:rPr lang="en-US" b="1" dirty="0">
                <a:solidFill>
                  <a:srgbClr val="FF0000"/>
                </a:solidFill>
              </a:rPr>
              <a:t>Topology</a:t>
            </a:r>
          </a:p>
        </p:txBody>
      </p:sp>
      <p:sp>
        <p:nvSpPr>
          <p:cNvPr id="34820" name="Rectangle 7"/>
          <p:cNvSpPr>
            <a:spLocks noGrp="1" noChangeArrowheads="1"/>
          </p:cNvSpPr>
          <p:nvPr>
            <p:ph idx="1"/>
          </p:nvPr>
        </p:nvSpPr>
        <p:spPr>
          <a:xfrm>
            <a:off x="496957" y="1147498"/>
            <a:ext cx="11400182" cy="5125491"/>
          </a:xfrm>
        </p:spPr>
        <p:txBody>
          <a:bodyPr>
            <a:normAutofit/>
          </a:bodyPr>
          <a:lstStyle/>
          <a:p>
            <a:pPr lvl="0"/>
            <a:r>
              <a:rPr lang="en-US" dirty="0">
                <a:latin typeface="Arial Narrow" panose="020B0606020202030204" pitchFamily="34" charset="0"/>
              </a:rPr>
              <a:t>A network topology is the arrangement of a network along with its nodes and connecting lines. </a:t>
            </a:r>
            <a:endParaRPr lang="en-US" dirty="0" smtClean="0">
              <a:latin typeface="Arial Narrow" panose="020B0606020202030204" pitchFamily="34" charset="0"/>
            </a:endParaRPr>
          </a:p>
          <a:p>
            <a:pPr lvl="0"/>
            <a:r>
              <a:rPr lang="en-US" dirty="0">
                <a:latin typeface="Arial Narrow" panose="020B0606020202030204" pitchFamily="34" charset="0"/>
              </a:rPr>
              <a:t>The topology of a neural network refers to the way how Neurons are associated, and it is a significant factor in network functioning and learning. </a:t>
            </a:r>
            <a:endParaRPr lang="en-US" dirty="0" smtClean="0">
              <a:latin typeface="Arial Narrow" panose="020B0606020202030204" pitchFamily="34" charset="0"/>
            </a:endParaRPr>
          </a:p>
          <a:p>
            <a:pPr lvl="0"/>
            <a:r>
              <a:rPr lang="en-US" i="1" dirty="0" smtClean="0">
                <a:latin typeface="Arial Narrow" panose="020B0606020202030204" pitchFamily="34" charset="0"/>
              </a:rPr>
              <a:t>A </a:t>
            </a:r>
            <a:r>
              <a:rPr lang="en-US" i="1" dirty="0">
                <a:latin typeface="Arial Narrow" panose="020B0606020202030204" pitchFamily="34" charset="0"/>
              </a:rPr>
              <a:t>common topology in unsupervised learning is a direct mapping of inputs to a group of units that represents categories, for example, self-organizing </a:t>
            </a:r>
            <a:r>
              <a:rPr lang="en-US" i="1" dirty="0" smtClean="0">
                <a:latin typeface="Arial Narrow" panose="020B0606020202030204" pitchFamily="34" charset="0"/>
              </a:rPr>
              <a:t>maps.</a:t>
            </a:r>
            <a:endParaRPr lang="en-US" i="1" dirty="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a:t>
            </a:fld>
            <a:endParaRPr lang="en-CA" altLang="en-US" sz="1700">
              <a:solidFill>
                <a:prstClr val="black"/>
              </a:solidFill>
            </a:endParaRPr>
          </a:p>
        </p:txBody>
      </p:sp>
    </p:spTree>
    <p:extLst>
      <p:ext uri="{BB962C8B-B14F-4D97-AF65-F5344CB8AC3E}">
        <p14:creationId xmlns:p14="http://schemas.microsoft.com/office/powerpoint/2010/main" val="571379216"/>
      </p:ext>
    </p:extLst>
  </p:cSld>
  <p:clrMapOvr>
    <a:masterClrMapping/>
  </p:clrMapOvr>
  <p:transition>
    <p:checke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000000"/>
                </a:solidFill>
                <a:latin typeface="Nunito"/>
              </a:rPr>
              <a:t>2.Unsupervised Learning.</a:t>
            </a:r>
            <a:endParaRPr lang="en-US" b="1" dirty="0">
              <a:solidFill>
                <a:srgbClr val="000000"/>
              </a:solidFill>
              <a:latin typeface="Nunito"/>
            </a:endParaRPr>
          </a:p>
        </p:txBody>
      </p:sp>
      <p:sp>
        <p:nvSpPr>
          <p:cNvPr id="34820" name="Rectangle 7"/>
          <p:cNvSpPr>
            <a:spLocks noGrp="1" noChangeArrowheads="1"/>
          </p:cNvSpPr>
          <p:nvPr>
            <p:ph idx="1"/>
          </p:nvPr>
        </p:nvSpPr>
        <p:spPr>
          <a:xfrm>
            <a:off x="298174" y="1547047"/>
            <a:ext cx="11817626" cy="4649444"/>
          </a:xfrm>
        </p:spPr>
        <p:txBody>
          <a:bodyPr>
            <a:normAutofit fontScale="85000" lnSpcReduction="20000"/>
          </a:bodyPr>
          <a:lstStyle/>
          <a:p>
            <a:pPr algn="just"/>
            <a:r>
              <a:rPr lang="en-US" dirty="0" smtClean="0">
                <a:solidFill>
                  <a:srgbClr val="000000"/>
                </a:solidFill>
                <a:latin typeface="Nunito"/>
              </a:rPr>
              <a:t>As </a:t>
            </a:r>
            <a:r>
              <a:rPr lang="en-US" dirty="0">
                <a:solidFill>
                  <a:srgbClr val="000000"/>
                </a:solidFill>
                <a:latin typeface="Nunito"/>
              </a:rPr>
              <a:t>the name suggests, this type of learning is done without the supervision of a teacher. </a:t>
            </a:r>
            <a:endParaRPr lang="en-US" dirty="0" smtClean="0">
              <a:solidFill>
                <a:srgbClr val="000000"/>
              </a:solidFill>
              <a:latin typeface="Nunito"/>
            </a:endParaRPr>
          </a:p>
          <a:p>
            <a:pPr algn="just"/>
            <a:r>
              <a:rPr lang="en-US" dirty="0" smtClean="0">
                <a:solidFill>
                  <a:srgbClr val="000000"/>
                </a:solidFill>
                <a:latin typeface="Nunito"/>
              </a:rPr>
              <a:t>This </a:t>
            </a:r>
            <a:r>
              <a:rPr lang="en-US" dirty="0">
                <a:solidFill>
                  <a:srgbClr val="000000"/>
                </a:solidFill>
                <a:latin typeface="Nunito"/>
              </a:rPr>
              <a:t>learning process is independent.</a:t>
            </a:r>
          </a:p>
          <a:p>
            <a:pPr algn="just"/>
            <a:r>
              <a:rPr lang="en-US" dirty="0" smtClean="0">
                <a:solidFill>
                  <a:srgbClr val="000000"/>
                </a:solidFill>
                <a:latin typeface="Nunito"/>
              </a:rPr>
              <a:t>During </a:t>
            </a:r>
            <a:r>
              <a:rPr lang="en-US" dirty="0">
                <a:solidFill>
                  <a:srgbClr val="000000"/>
                </a:solidFill>
                <a:latin typeface="Nunito"/>
              </a:rPr>
              <a:t>the training of ANN under unsupervised learning, the input vectors of similar type are combined to form </a:t>
            </a:r>
            <a:r>
              <a:rPr lang="en-US" dirty="0" smtClean="0">
                <a:solidFill>
                  <a:srgbClr val="000000"/>
                </a:solidFill>
                <a:latin typeface="Nunito"/>
              </a:rPr>
              <a:t>clusters.</a:t>
            </a:r>
          </a:p>
          <a:p>
            <a:pPr algn="just"/>
            <a:r>
              <a:rPr lang="en-US" dirty="0" smtClean="0">
                <a:solidFill>
                  <a:srgbClr val="000000"/>
                </a:solidFill>
                <a:latin typeface="Nunito"/>
              </a:rPr>
              <a:t>The </a:t>
            </a:r>
            <a:r>
              <a:rPr lang="en-US" dirty="0">
                <a:solidFill>
                  <a:srgbClr val="000000"/>
                </a:solidFill>
                <a:latin typeface="Nunito"/>
              </a:rPr>
              <a:t>program learns by dividing the data with similar characteristics into similar groups.</a:t>
            </a:r>
            <a:endParaRPr lang="en-US" dirty="0" smtClean="0">
              <a:solidFill>
                <a:srgbClr val="000000"/>
              </a:solidFill>
              <a:latin typeface="Nunito"/>
            </a:endParaRPr>
          </a:p>
          <a:p>
            <a:pPr algn="just"/>
            <a:r>
              <a:rPr lang="en-US" dirty="0" smtClean="0">
                <a:solidFill>
                  <a:srgbClr val="000000"/>
                </a:solidFill>
                <a:latin typeface="Nunito"/>
              </a:rPr>
              <a:t>When </a:t>
            </a:r>
            <a:r>
              <a:rPr lang="en-US" dirty="0">
                <a:solidFill>
                  <a:srgbClr val="000000"/>
                </a:solidFill>
                <a:latin typeface="Nunito"/>
              </a:rPr>
              <a:t>a new input pattern is applied, then the neural network gives an output response indicating the class to which the input pattern belongs.</a:t>
            </a:r>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20</a:t>
            </a:fld>
            <a:endParaRPr lang="en-CA" altLang="en-US" sz="1700">
              <a:solidFill>
                <a:prstClr val="black"/>
              </a:solidFill>
            </a:endParaRPr>
          </a:p>
        </p:txBody>
      </p:sp>
    </p:spTree>
    <p:extLst>
      <p:ext uri="{BB962C8B-B14F-4D97-AF65-F5344CB8AC3E}">
        <p14:creationId xmlns:p14="http://schemas.microsoft.com/office/powerpoint/2010/main" val="3969125808"/>
      </p:ext>
    </p:extLst>
  </p:cSld>
  <p:clrMapOvr>
    <a:masterClrMapping/>
  </p:clrMapOvr>
  <p:transition>
    <p:checke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idx="1"/>
          </p:nvPr>
        </p:nvSpPr>
        <p:spPr>
          <a:xfrm>
            <a:off x="298174" y="178904"/>
            <a:ext cx="11817626" cy="6017587"/>
          </a:xfrm>
        </p:spPr>
        <p:txBody>
          <a:bodyPr>
            <a:normAutofit fontScale="77500" lnSpcReduction="20000"/>
          </a:bodyPr>
          <a:lstStyle/>
          <a:p>
            <a:pPr algn="just"/>
            <a:r>
              <a:rPr lang="en-US" dirty="0">
                <a:solidFill>
                  <a:srgbClr val="000000"/>
                </a:solidFill>
                <a:latin typeface="Nunito"/>
              </a:rPr>
              <a:t>In supervised learning, the data are grouped, relying upon similar characteristics. </a:t>
            </a:r>
            <a:endParaRPr lang="en-US" dirty="0" smtClean="0">
              <a:solidFill>
                <a:srgbClr val="000000"/>
              </a:solidFill>
              <a:latin typeface="Nunito"/>
            </a:endParaRPr>
          </a:p>
          <a:p>
            <a:pPr algn="just"/>
            <a:r>
              <a:rPr lang="en-US" dirty="0" smtClean="0">
                <a:solidFill>
                  <a:srgbClr val="000000"/>
                </a:solidFill>
                <a:latin typeface="Nunito"/>
              </a:rPr>
              <a:t>In </a:t>
            </a:r>
            <a:r>
              <a:rPr lang="en-US" dirty="0">
                <a:solidFill>
                  <a:srgbClr val="000000"/>
                </a:solidFill>
                <a:latin typeface="Nunito"/>
              </a:rPr>
              <a:t>this situation, there are no existing data to look for direction. In other words, there is no supervisor. </a:t>
            </a:r>
            <a:endParaRPr lang="en-US" dirty="0" smtClean="0">
              <a:solidFill>
                <a:srgbClr val="000000"/>
              </a:solidFill>
              <a:latin typeface="Nunito"/>
            </a:endParaRPr>
          </a:p>
          <a:p>
            <a:pPr algn="just"/>
            <a:r>
              <a:rPr lang="en-US" dirty="0" smtClean="0">
                <a:solidFill>
                  <a:srgbClr val="000000"/>
                </a:solidFill>
                <a:latin typeface="Nunito"/>
              </a:rPr>
              <a:t>During </a:t>
            </a:r>
            <a:r>
              <a:rPr lang="en-US" dirty="0">
                <a:solidFill>
                  <a:srgbClr val="000000"/>
                </a:solidFill>
                <a:latin typeface="Nunito"/>
              </a:rPr>
              <a:t>the training of the artificial neural network under unsupervised learning, the input vectors of a comparative type are joined to form clusters. </a:t>
            </a:r>
            <a:endParaRPr lang="en-US" dirty="0" smtClean="0">
              <a:solidFill>
                <a:srgbClr val="000000"/>
              </a:solidFill>
              <a:latin typeface="Nunito"/>
            </a:endParaRPr>
          </a:p>
          <a:p>
            <a:pPr algn="just"/>
            <a:r>
              <a:rPr lang="en-US" dirty="0" smtClean="0">
                <a:solidFill>
                  <a:srgbClr val="000000"/>
                </a:solidFill>
                <a:latin typeface="Nunito"/>
              </a:rPr>
              <a:t>At </a:t>
            </a:r>
            <a:r>
              <a:rPr lang="en-US" dirty="0">
                <a:solidFill>
                  <a:srgbClr val="000000"/>
                </a:solidFill>
                <a:latin typeface="Nunito"/>
              </a:rPr>
              <a:t>the point when a new input pattern is implemented, then the neural network gives an output response showing the class to which the input pattern belongs. </a:t>
            </a:r>
            <a:endParaRPr lang="en-US" dirty="0" smtClean="0">
              <a:solidFill>
                <a:srgbClr val="000000"/>
              </a:solidFill>
              <a:latin typeface="Nunito"/>
            </a:endParaRPr>
          </a:p>
          <a:p>
            <a:pPr algn="just"/>
            <a:r>
              <a:rPr lang="en-US" dirty="0" smtClean="0">
                <a:solidFill>
                  <a:srgbClr val="000000"/>
                </a:solidFill>
                <a:latin typeface="Nunito"/>
              </a:rPr>
              <a:t>There </a:t>
            </a:r>
            <a:r>
              <a:rPr lang="en-US" dirty="0">
                <a:solidFill>
                  <a:srgbClr val="000000"/>
                </a:solidFill>
                <a:latin typeface="Nunito"/>
              </a:rPr>
              <a:t>is no feedback from the environment about what should be the ideal output and if it is either correct or incorrect. </a:t>
            </a:r>
            <a:endParaRPr lang="en-US" dirty="0" smtClean="0">
              <a:solidFill>
                <a:srgbClr val="000000"/>
              </a:solidFill>
              <a:latin typeface="Nunito"/>
            </a:endParaRPr>
          </a:p>
          <a:p>
            <a:pPr algn="just"/>
            <a:r>
              <a:rPr lang="en-US" dirty="0" smtClean="0">
                <a:solidFill>
                  <a:srgbClr val="000000"/>
                </a:solidFill>
                <a:latin typeface="Nunito"/>
              </a:rPr>
              <a:t>Consequently</a:t>
            </a:r>
            <a:r>
              <a:rPr lang="en-US" dirty="0">
                <a:solidFill>
                  <a:srgbClr val="000000"/>
                </a:solidFill>
                <a:latin typeface="Nunito"/>
              </a:rPr>
              <a:t>, in this type of learning, the network itself must find the patterns and features from the input data and the connection for the input data over the output.</a:t>
            </a:r>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21</a:t>
            </a:fld>
            <a:endParaRPr lang="en-CA" altLang="en-US" sz="1700">
              <a:solidFill>
                <a:prstClr val="black"/>
              </a:solidFill>
            </a:endParaRPr>
          </a:p>
        </p:txBody>
      </p:sp>
    </p:spTree>
    <p:extLst>
      <p:ext uri="{BB962C8B-B14F-4D97-AF65-F5344CB8AC3E}">
        <p14:creationId xmlns:p14="http://schemas.microsoft.com/office/powerpoint/2010/main" val="2700249496"/>
      </p:ext>
    </p:extLst>
  </p:cSld>
  <p:clrMapOvr>
    <a:masterClrMapping/>
  </p:clrMapOvr>
  <p:transition>
    <p:checke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idx="1"/>
          </p:nvPr>
        </p:nvSpPr>
        <p:spPr>
          <a:xfrm>
            <a:off x="89452" y="1061106"/>
            <a:ext cx="5893904" cy="4649444"/>
          </a:xfrm>
        </p:spPr>
        <p:txBody>
          <a:bodyPr>
            <a:normAutofit fontScale="92500" lnSpcReduction="20000"/>
          </a:bodyPr>
          <a:lstStyle/>
          <a:p>
            <a:pPr algn="just"/>
            <a:r>
              <a:rPr lang="en-US" dirty="0">
                <a:solidFill>
                  <a:srgbClr val="000000"/>
                </a:solidFill>
                <a:latin typeface="Arial Narrow" panose="020B0606020202030204" pitchFamily="34" charset="0"/>
              </a:rPr>
              <a:t>There is no feedback from the environment as to what should be the desired output and if it is correct or incorrect.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Hence</a:t>
            </a:r>
            <a:r>
              <a:rPr lang="en-US" dirty="0">
                <a:solidFill>
                  <a:srgbClr val="000000"/>
                </a:solidFill>
                <a:latin typeface="Arial Narrow" panose="020B0606020202030204" pitchFamily="34" charset="0"/>
              </a:rPr>
              <a:t>, in this type of learning, the network itself must discover the patterns and features from the input data, and the relation for the input data over the output.</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22</a:t>
            </a:fld>
            <a:endParaRPr lang="en-CA" altLang="en-US" sz="1700">
              <a:solidFill>
                <a:prstClr val="black"/>
              </a:solidFill>
            </a:endParaRPr>
          </a:p>
        </p:txBody>
      </p:sp>
      <p:pic>
        <p:nvPicPr>
          <p:cNvPr id="2" name="Picture 1"/>
          <p:cNvPicPr>
            <a:picLocks noChangeAspect="1"/>
          </p:cNvPicPr>
          <p:nvPr/>
        </p:nvPicPr>
        <p:blipFill>
          <a:blip r:embed="rId2"/>
          <a:stretch>
            <a:fillRect/>
          </a:stretch>
        </p:blipFill>
        <p:spPr>
          <a:xfrm>
            <a:off x="6569173" y="1502020"/>
            <a:ext cx="5019260" cy="1524413"/>
          </a:xfrm>
          <a:prstGeom prst="rect">
            <a:avLst/>
          </a:prstGeom>
        </p:spPr>
      </p:pic>
      <p:pic>
        <p:nvPicPr>
          <p:cNvPr id="4" name="Picture 3"/>
          <p:cNvPicPr>
            <a:picLocks noChangeAspect="1"/>
          </p:cNvPicPr>
          <p:nvPr/>
        </p:nvPicPr>
        <p:blipFill>
          <a:blip r:embed="rId3"/>
          <a:stretch>
            <a:fillRect/>
          </a:stretch>
        </p:blipFill>
        <p:spPr>
          <a:xfrm>
            <a:off x="6569173" y="3163496"/>
            <a:ext cx="5133975" cy="1924050"/>
          </a:xfrm>
          <a:prstGeom prst="rect">
            <a:avLst/>
          </a:prstGeom>
        </p:spPr>
      </p:pic>
    </p:spTree>
    <p:extLst>
      <p:ext uri="{BB962C8B-B14F-4D97-AF65-F5344CB8AC3E}">
        <p14:creationId xmlns:p14="http://schemas.microsoft.com/office/powerpoint/2010/main" val="2943898738"/>
      </p:ext>
    </p:extLst>
  </p:cSld>
  <p:clrMapOvr>
    <a:masterClrMapping/>
  </p:clrMapOvr>
  <p:transition>
    <p:checke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000000"/>
                </a:solidFill>
                <a:latin typeface="Arial Narrow" panose="020B0606020202030204" pitchFamily="34" charset="0"/>
              </a:rPr>
              <a:t>3.Reinforcement </a:t>
            </a:r>
            <a:r>
              <a:rPr lang="en-US" b="1" dirty="0">
                <a:solidFill>
                  <a:srgbClr val="000000"/>
                </a:solidFill>
                <a:latin typeface="Arial Narrow" panose="020B0606020202030204" pitchFamily="34" charset="0"/>
              </a:rPr>
              <a:t>Learning</a:t>
            </a:r>
          </a:p>
        </p:txBody>
      </p:sp>
      <p:sp>
        <p:nvSpPr>
          <p:cNvPr id="34820" name="Rectangle 7"/>
          <p:cNvSpPr>
            <a:spLocks noGrp="1" noChangeArrowheads="1"/>
          </p:cNvSpPr>
          <p:nvPr>
            <p:ph idx="1"/>
          </p:nvPr>
        </p:nvSpPr>
        <p:spPr>
          <a:xfrm>
            <a:off x="298174" y="1547047"/>
            <a:ext cx="11748052" cy="4649444"/>
          </a:xfrm>
        </p:spPr>
        <p:txBody>
          <a:bodyPr>
            <a:normAutofit fontScale="77500" lnSpcReduction="20000"/>
          </a:bodyPr>
          <a:lstStyle/>
          <a:p>
            <a:pPr algn="just"/>
            <a:r>
              <a:rPr lang="en-US" dirty="0" smtClean="0">
                <a:solidFill>
                  <a:srgbClr val="000000"/>
                </a:solidFill>
                <a:latin typeface="Arial Narrow" panose="020B0606020202030204" pitchFamily="34" charset="0"/>
              </a:rPr>
              <a:t>As </a:t>
            </a:r>
            <a:r>
              <a:rPr lang="en-US" dirty="0">
                <a:solidFill>
                  <a:srgbClr val="000000"/>
                </a:solidFill>
                <a:latin typeface="Arial Narrow" panose="020B0606020202030204" pitchFamily="34" charset="0"/>
              </a:rPr>
              <a:t>the name suggests, this type of learning is used to reinforce or strengthen the network over some critic information.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This </a:t>
            </a:r>
            <a:r>
              <a:rPr lang="en-US" dirty="0">
                <a:solidFill>
                  <a:srgbClr val="000000"/>
                </a:solidFill>
                <a:latin typeface="Arial Narrow" panose="020B0606020202030204" pitchFamily="34" charset="0"/>
              </a:rPr>
              <a:t>learning process is similar to supervised learning, however we might have very less information.</a:t>
            </a:r>
          </a:p>
          <a:p>
            <a:pPr algn="just"/>
            <a:r>
              <a:rPr lang="en-US" dirty="0" smtClean="0">
                <a:solidFill>
                  <a:srgbClr val="000000"/>
                </a:solidFill>
                <a:latin typeface="Arial Narrow" panose="020B0606020202030204" pitchFamily="34" charset="0"/>
              </a:rPr>
              <a:t>During </a:t>
            </a:r>
            <a:r>
              <a:rPr lang="en-US" dirty="0">
                <a:solidFill>
                  <a:srgbClr val="000000"/>
                </a:solidFill>
                <a:latin typeface="Arial Narrow" panose="020B0606020202030204" pitchFamily="34" charset="0"/>
              </a:rPr>
              <a:t>the training of network under reinforcement learning, the network receives some feedback from the environment.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This </a:t>
            </a:r>
            <a:r>
              <a:rPr lang="en-US" dirty="0">
                <a:solidFill>
                  <a:srgbClr val="000000"/>
                </a:solidFill>
                <a:latin typeface="Arial Narrow" panose="020B0606020202030204" pitchFamily="34" charset="0"/>
              </a:rPr>
              <a:t>makes it somewhat similar to supervised learning. However, the feedback obtained here is evaluative not instructive, which means there is no teacher as in supervised learning.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After </a:t>
            </a:r>
            <a:r>
              <a:rPr lang="en-US" dirty="0">
                <a:solidFill>
                  <a:srgbClr val="000000"/>
                </a:solidFill>
                <a:latin typeface="Arial Narrow" panose="020B0606020202030204" pitchFamily="34" charset="0"/>
              </a:rPr>
              <a:t>receiving the feedback, the network performs adjustments of the weights to get better critic information in future.</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23</a:t>
            </a:fld>
            <a:endParaRPr lang="en-CA" altLang="en-US" sz="1700">
              <a:solidFill>
                <a:prstClr val="black"/>
              </a:solidFill>
            </a:endParaRPr>
          </a:p>
        </p:txBody>
      </p:sp>
    </p:spTree>
    <p:extLst>
      <p:ext uri="{BB962C8B-B14F-4D97-AF65-F5344CB8AC3E}">
        <p14:creationId xmlns:p14="http://schemas.microsoft.com/office/powerpoint/2010/main" val="4128072636"/>
      </p:ext>
    </p:extLst>
  </p:cSld>
  <p:clrMapOvr>
    <a:masterClrMapping/>
  </p:clrMapOvr>
  <p:transition>
    <p:checke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20" name="Rectangle 7"/>
          <p:cNvSpPr>
            <a:spLocks noGrp="1" noChangeArrowheads="1"/>
          </p:cNvSpPr>
          <p:nvPr>
            <p:ph idx="1"/>
          </p:nvPr>
        </p:nvSpPr>
        <p:spPr>
          <a:xfrm>
            <a:off x="298174" y="606287"/>
            <a:ext cx="11748052" cy="5590204"/>
          </a:xfrm>
        </p:spPr>
        <p:txBody>
          <a:bodyPr>
            <a:normAutofit fontScale="92500" lnSpcReduction="20000"/>
          </a:bodyPr>
          <a:lstStyle/>
          <a:p>
            <a:pPr algn="just"/>
            <a:r>
              <a:rPr lang="en-US" dirty="0">
                <a:solidFill>
                  <a:srgbClr val="000000"/>
                </a:solidFill>
                <a:latin typeface="Arial Narrow" panose="020B0606020202030204" pitchFamily="34" charset="0"/>
              </a:rPr>
              <a:t>Reinforcement Learning (RL) is a technique that helps to solve control optimization issues.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By </a:t>
            </a:r>
            <a:r>
              <a:rPr lang="en-US" dirty="0">
                <a:solidFill>
                  <a:srgbClr val="000000"/>
                </a:solidFill>
                <a:latin typeface="Arial Narrow" panose="020B0606020202030204" pitchFamily="34" charset="0"/>
              </a:rPr>
              <a:t>using control optimization, we can recognize the best action in each state visited by the system in order to optimize some objective function.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Typically</a:t>
            </a:r>
            <a:r>
              <a:rPr lang="en-US" dirty="0">
                <a:solidFill>
                  <a:srgbClr val="000000"/>
                </a:solidFill>
                <a:latin typeface="Arial Narrow" panose="020B0606020202030204" pitchFamily="34" charset="0"/>
              </a:rPr>
              <a:t>, reinforcement learning comes into existence when the system has a huge number of states and has a complex stochastic structure, which is not responsible to closed-form analysis.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If </a:t>
            </a:r>
            <a:r>
              <a:rPr lang="en-US" dirty="0">
                <a:solidFill>
                  <a:srgbClr val="000000"/>
                </a:solidFill>
                <a:latin typeface="Arial Narrow" panose="020B0606020202030204" pitchFamily="34" charset="0"/>
              </a:rPr>
              <a:t>issues have a relatively small number of states, then the random structure is relatively simple, so that one can utilize dynamic programming.</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24</a:t>
            </a:fld>
            <a:endParaRPr lang="en-CA" altLang="en-US" sz="1700">
              <a:solidFill>
                <a:prstClr val="black"/>
              </a:solidFill>
            </a:endParaRPr>
          </a:p>
        </p:txBody>
      </p:sp>
    </p:spTree>
    <p:extLst>
      <p:ext uri="{BB962C8B-B14F-4D97-AF65-F5344CB8AC3E}">
        <p14:creationId xmlns:p14="http://schemas.microsoft.com/office/powerpoint/2010/main" val="1870942287"/>
      </p:ext>
    </p:extLst>
  </p:cSld>
  <p:clrMapOvr>
    <a:masterClrMapping/>
  </p:clrMapOvr>
  <p:transition>
    <p:checke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a:solidFill>
                  <a:srgbClr val="FF0000"/>
                </a:solidFill>
                <a:latin typeface="Arial Narrow" panose="020B0606020202030204" pitchFamily="34" charset="0"/>
              </a:rPr>
              <a:t>Adjustments of Weights or Learning</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25</a:t>
            </a:fld>
            <a:endParaRPr lang="en-CA" altLang="en-US" sz="1700">
              <a:solidFill>
                <a:prstClr val="black"/>
              </a:solidFill>
            </a:endParaRPr>
          </a:p>
        </p:txBody>
      </p:sp>
      <p:pic>
        <p:nvPicPr>
          <p:cNvPr id="4" name="Picture 3"/>
          <p:cNvPicPr>
            <a:picLocks noChangeAspect="1"/>
          </p:cNvPicPr>
          <p:nvPr/>
        </p:nvPicPr>
        <p:blipFill>
          <a:blip r:embed="rId2"/>
          <a:stretch>
            <a:fillRect/>
          </a:stretch>
        </p:blipFill>
        <p:spPr>
          <a:xfrm>
            <a:off x="1838739" y="1560643"/>
            <a:ext cx="7682948" cy="4327059"/>
          </a:xfrm>
          <a:prstGeom prst="rect">
            <a:avLst/>
          </a:prstGeom>
        </p:spPr>
      </p:pic>
    </p:spTree>
    <p:extLst>
      <p:ext uri="{BB962C8B-B14F-4D97-AF65-F5344CB8AC3E}">
        <p14:creationId xmlns:p14="http://schemas.microsoft.com/office/powerpoint/2010/main" val="3302356984"/>
      </p:ext>
    </p:extLst>
  </p:cSld>
  <p:clrMapOvr>
    <a:masterClrMapping/>
  </p:clrMapOvr>
  <p:transition>
    <p:checke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FF0000"/>
                </a:solidFill>
                <a:latin typeface="Arial Narrow" panose="020B0606020202030204" pitchFamily="34" charset="0"/>
              </a:rPr>
              <a:t>3.Activation Functions.</a:t>
            </a:r>
            <a:endParaRPr lang="en-US" b="1" dirty="0">
              <a:solidFill>
                <a:srgbClr val="FF0000"/>
              </a:solidFill>
              <a:latin typeface="Arial Narrow" panose="020B0606020202030204" pitchFamily="34" charset="0"/>
            </a:endParaRPr>
          </a:p>
        </p:txBody>
      </p:sp>
      <p:sp>
        <p:nvSpPr>
          <p:cNvPr id="34820" name="Rectangle 7"/>
          <p:cNvSpPr>
            <a:spLocks noGrp="1" noChangeArrowheads="1"/>
          </p:cNvSpPr>
          <p:nvPr>
            <p:ph idx="1"/>
          </p:nvPr>
        </p:nvSpPr>
        <p:spPr>
          <a:xfrm>
            <a:off x="298174" y="1547047"/>
            <a:ext cx="11748052" cy="4649444"/>
          </a:xfrm>
        </p:spPr>
        <p:txBody>
          <a:bodyPr>
            <a:normAutofit/>
          </a:bodyPr>
          <a:lstStyle/>
          <a:p>
            <a:pPr algn="just"/>
            <a:r>
              <a:rPr lang="en-US" dirty="0">
                <a:solidFill>
                  <a:srgbClr val="000000"/>
                </a:solidFill>
                <a:latin typeface="Arial Narrow" panose="020B0606020202030204" pitchFamily="34" charset="0"/>
              </a:rPr>
              <a:t>Activation functions refer to the functions used in neural networks to compute the weighted sum of input and biases, which is used to choose the neuron that can be fire or not.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It </a:t>
            </a:r>
            <a:r>
              <a:rPr lang="en-US" dirty="0">
                <a:solidFill>
                  <a:srgbClr val="000000"/>
                </a:solidFill>
                <a:latin typeface="Arial Narrow" panose="020B0606020202030204" pitchFamily="34" charset="0"/>
              </a:rPr>
              <a:t>controls the presented information through some gradient processing, normally gradient descent.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It </a:t>
            </a:r>
            <a:r>
              <a:rPr lang="en-US" dirty="0">
                <a:solidFill>
                  <a:srgbClr val="000000"/>
                </a:solidFill>
                <a:latin typeface="Arial Narrow" panose="020B0606020202030204" pitchFamily="34" charset="0"/>
              </a:rPr>
              <a:t>produces an output for the neural network that includes the parameters in the data.</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26</a:t>
            </a:fld>
            <a:endParaRPr lang="en-CA" altLang="en-US" sz="1700">
              <a:solidFill>
                <a:prstClr val="black"/>
              </a:solidFill>
            </a:endParaRPr>
          </a:p>
        </p:txBody>
      </p:sp>
    </p:spTree>
    <p:extLst>
      <p:ext uri="{BB962C8B-B14F-4D97-AF65-F5344CB8AC3E}">
        <p14:creationId xmlns:p14="http://schemas.microsoft.com/office/powerpoint/2010/main" val="531119774"/>
      </p:ext>
    </p:extLst>
  </p:cSld>
  <p:clrMapOvr>
    <a:masterClrMapping/>
  </p:clrMapOvr>
  <p:transition>
    <p:checke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FF0000"/>
                </a:solidFill>
                <a:latin typeface="Arial Narrow" panose="020B0606020202030204" pitchFamily="34" charset="0"/>
              </a:rPr>
              <a:t>3.Activation Functions.</a:t>
            </a:r>
            <a:endParaRPr lang="en-US" b="1" dirty="0">
              <a:solidFill>
                <a:srgbClr val="FF0000"/>
              </a:solidFill>
              <a:latin typeface="Arial Narrow" panose="020B0606020202030204" pitchFamily="34" charset="0"/>
            </a:endParaRPr>
          </a:p>
        </p:txBody>
      </p:sp>
      <p:sp>
        <p:nvSpPr>
          <p:cNvPr id="34820" name="Rectangle 7"/>
          <p:cNvSpPr>
            <a:spLocks noGrp="1" noChangeArrowheads="1"/>
          </p:cNvSpPr>
          <p:nvPr>
            <p:ph idx="1"/>
          </p:nvPr>
        </p:nvSpPr>
        <p:spPr>
          <a:xfrm>
            <a:off x="298174" y="1547047"/>
            <a:ext cx="11748052" cy="4649444"/>
          </a:xfrm>
        </p:spPr>
        <p:txBody>
          <a:bodyPr>
            <a:normAutofit/>
          </a:bodyPr>
          <a:lstStyle/>
          <a:p>
            <a:pPr algn="just"/>
            <a:r>
              <a:rPr lang="en-US" dirty="0">
                <a:solidFill>
                  <a:srgbClr val="000000"/>
                </a:solidFill>
                <a:latin typeface="Arial Narrow" panose="020B0606020202030204" pitchFamily="34" charset="0"/>
              </a:rPr>
              <a:t>Activation function can either be linear or non-linear, relying on the function it shows.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It </a:t>
            </a:r>
            <a:r>
              <a:rPr lang="en-US" dirty="0">
                <a:solidFill>
                  <a:srgbClr val="000000"/>
                </a:solidFill>
                <a:latin typeface="Arial Narrow" panose="020B0606020202030204" pitchFamily="34" charset="0"/>
              </a:rPr>
              <a:t>is used to control the output of outer neural networks across various areas, such as speech recognition, segmentation, fingerprint detection, cancer detection system, etc.</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27</a:t>
            </a:fld>
            <a:endParaRPr lang="en-CA" altLang="en-US" sz="1700">
              <a:solidFill>
                <a:prstClr val="black"/>
              </a:solidFill>
            </a:endParaRPr>
          </a:p>
        </p:txBody>
      </p:sp>
    </p:spTree>
    <p:extLst>
      <p:ext uri="{BB962C8B-B14F-4D97-AF65-F5344CB8AC3E}">
        <p14:creationId xmlns:p14="http://schemas.microsoft.com/office/powerpoint/2010/main" val="1100936358"/>
      </p:ext>
    </p:extLst>
  </p:cSld>
  <p:clrMapOvr>
    <a:masterClrMapping/>
  </p:clrMapOvr>
  <p:transition>
    <p:checke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FF0000"/>
                </a:solidFill>
                <a:latin typeface="Arial Narrow" panose="020B0606020202030204" pitchFamily="34" charset="0"/>
              </a:rPr>
              <a:t>Activation Functions.</a:t>
            </a:r>
            <a:endParaRPr lang="en-US" b="1" dirty="0">
              <a:solidFill>
                <a:srgbClr val="FF0000"/>
              </a:solidFill>
              <a:latin typeface="Arial Narrow" panose="020B0606020202030204" pitchFamily="34" charset="0"/>
            </a:endParaRPr>
          </a:p>
        </p:txBody>
      </p:sp>
      <p:sp>
        <p:nvSpPr>
          <p:cNvPr id="34820" name="Rectangle 7"/>
          <p:cNvSpPr>
            <a:spLocks noGrp="1" noChangeArrowheads="1"/>
          </p:cNvSpPr>
          <p:nvPr>
            <p:ph idx="1"/>
          </p:nvPr>
        </p:nvSpPr>
        <p:spPr>
          <a:xfrm>
            <a:off x="298174" y="1547047"/>
            <a:ext cx="11748052" cy="4649444"/>
          </a:xfrm>
        </p:spPr>
        <p:txBody>
          <a:bodyPr>
            <a:normAutofit fontScale="85000" lnSpcReduction="20000"/>
          </a:bodyPr>
          <a:lstStyle/>
          <a:p>
            <a:pPr algn="just"/>
            <a:r>
              <a:rPr lang="en-US" dirty="0" smtClean="0">
                <a:solidFill>
                  <a:srgbClr val="000000"/>
                </a:solidFill>
                <a:latin typeface="Arial Narrow" panose="020B0606020202030204" pitchFamily="34" charset="0"/>
              </a:rPr>
              <a:t>It </a:t>
            </a:r>
            <a:r>
              <a:rPr lang="en-US" dirty="0">
                <a:solidFill>
                  <a:srgbClr val="000000"/>
                </a:solidFill>
                <a:latin typeface="Arial Narrow" panose="020B0606020202030204" pitchFamily="34" charset="0"/>
              </a:rPr>
              <a:t>may be defined as the extra force or effort applied over the input to obtain an exact output.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In </a:t>
            </a:r>
            <a:r>
              <a:rPr lang="en-US" dirty="0">
                <a:solidFill>
                  <a:srgbClr val="000000"/>
                </a:solidFill>
                <a:latin typeface="Arial Narrow" panose="020B0606020202030204" pitchFamily="34" charset="0"/>
              </a:rPr>
              <a:t>ANN, we can also apply activation functions over the input to get the exact output.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Followings </a:t>
            </a:r>
            <a:r>
              <a:rPr lang="en-US" dirty="0">
                <a:solidFill>
                  <a:srgbClr val="000000"/>
                </a:solidFill>
                <a:latin typeface="Arial Narrow" panose="020B0606020202030204" pitchFamily="34" charset="0"/>
              </a:rPr>
              <a:t>are some activation functions of interest </a:t>
            </a:r>
            <a:r>
              <a:rPr lang="en-US" dirty="0" smtClean="0">
                <a:solidFill>
                  <a:srgbClr val="000000"/>
                </a:solidFill>
                <a:latin typeface="Arial Narrow" panose="020B0606020202030204" pitchFamily="34" charset="0"/>
              </a:rPr>
              <a:t>−</a:t>
            </a:r>
          </a:p>
          <a:p>
            <a:pPr marL="0" indent="0" algn="just">
              <a:buNone/>
            </a:pPr>
            <a:r>
              <a:rPr lang="en-US" b="1" dirty="0" smtClean="0">
                <a:solidFill>
                  <a:srgbClr val="000000"/>
                </a:solidFill>
                <a:latin typeface="Arial Narrow" panose="020B0606020202030204" pitchFamily="34" charset="0"/>
              </a:rPr>
              <a:t>	</a:t>
            </a:r>
            <a:r>
              <a:rPr lang="en-US" b="1" u="sng" dirty="0" smtClean="0">
                <a:solidFill>
                  <a:srgbClr val="000000"/>
                </a:solidFill>
                <a:latin typeface="Arial Narrow" panose="020B0606020202030204" pitchFamily="34" charset="0"/>
              </a:rPr>
              <a:t>Linear </a:t>
            </a:r>
            <a:r>
              <a:rPr lang="en-US" b="1" u="sng" dirty="0">
                <a:solidFill>
                  <a:srgbClr val="000000"/>
                </a:solidFill>
                <a:latin typeface="Arial Narrow" panose="020B0606020202030204" pitchFamily="34" charset="0"/>
              </a:rPr>
              <a:t>Activation Function</a:t>
            </a:r>
          </a:p>
          <a:p>
            <a:pPr algn="just"/>
            <a:r>
              <a:rPr lang="en-US" dirty="0">
                <a:solidFill>
                  <a:srgbClr val="000000"/>
                </a:solidFill>
                <a:latin typeface="Arial Narrow" panose="020B0606020202030204" pitchFamily="34" charset="0"/>
              </a:rPr>
              <a:t>It is also called the identity function as it performs no input editing. It can be defined as </a:t>
            </a:r>
            <a:r>
              <a:rPr lang="en-US" dirty="0" smtClean="0">
                <a:solidFill>
                  <a:srgbClr val="000000"/>
                </a:solidFill>
                <a:latin typeface="Arial Narrow" panose="020B0606020202030204" pitchFamily="34" charset="0"/>
              </a:rPr>
              <a:t>− F(X)=X</a:t>
            </a:r>
          </a:p>
          <a:p>
            <a:r>
              <a:rPr lang="en-US" dirty="0">
                <a:latin typeface="Arial Narrow" panose="020B0606020202030204" pitchFamily="34" charset="0"/>
              </a:rPr>
              <a:t>The equation of the linear activation function is the same as the equation of a straight line </a:t>
            </a:r>
            <a:r>
              <a:rPr lang="en-US" dirty="0" err="1" smtClean="0">
                <a:latin typeface="Arial Narrow" panose="020B0606020202030204" pitchFamily="34" charset="0"/>
              </a:rPr>
              <a:t>i.e.</a:t>
            </a:r>
            <a:r>
              <a:rPr lang="en-US" b="1" dirty="0" err="1" smtClean="0"/>
              <a:t>Y</a:t>
            </a:r>
            <a:r>
              <a:rPr lang="en-US" b="1" dirty="0"/>
              <a:t>= MX+ C</a:t>
            </a:r>
            <a:endParaRPr lang="en-US" dirty="0"/>
          </a:p>
          <a:p>
            <a:pPr algn="just"/>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28</a:t>
            </a:fld>
            <a:endParaRPr lang="en-CA" altLang="en-US" sz="1700">
              <a:solidFill>
                <a:prstClr val="black"/>
              </a:solidFill>
            </a:endParaRPr>
          </a:p>
        </p:txBody>
      </p:sp>
    </p:spTree>
    <p:extLst>
      <p:ext uri="{BB962C8B-B14F-4D97-AF65-F5344CB8AC3E}">
        <p14:creationId xmlns:p14="http://schemas.microsoft.com/office/powerpoint/2010/main" val="2213178884"/>
      </p:ext>
    </p:extLst>
  </p:cSld>
  <p:clrMapOvr>
    <a:masterClrMapping/>
  </p:clrMapOvr>
  <p:transition>
    <p:checke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FF0000"/>
                </a:solidFill>
                <a:latin typeface="Arial Narrow" panose="020B0606020202030204" pitchFamily="34" charset="0"/>
              </a:rPr>
              <a:t>Activation Functions.</a:t>
            </a:r>
            <a:endParaRPr lang="en-US" b="1" dirty="0">
              <a:solidFill>
                <a:srgbClr val="FF0000"/>
              </a:solidFill>
              <a:latin typeface="Arial Narrow" panose="020B0606020202030204" pitchFamily="34" charset="0"/>
            </a:endParaRPr>
          </a:p>
        </p:txBody>
      </p:sp>
      <p:sp>
        <p:nvSpPr>
          <p:cNvPr id="34820" name="Rectangle 7"/>
          <p:cNvSpPr>
            <a:spLocks noGrp="1" noChangeArrowheads="1"/>
          </p:cNvSpPr>
          <p:nvPr>
            <p:ph idx="1"/>
          </p:nvPr>
        </p:nvSpPr>
        <p:spPr>
          <a:xfrm>
            <a:off x="298174" y="1547047"/>
            <a:ext cx="11748052" cy="4649444"/>
          </a:xfrm>
        </p:spPr>
        <p:txBody>
          <a:bodyPr>
            <a:normAutofit fontScale="85000" lnSpcReduction="20000"/>
          </a:bodyPr>
          <a:lstStyle/>
          <a:p>
            <a:pPr marL="0" indent="0" algn="just">
              <a:buNone/>
            </a:pPr>
            <a:r>
              <a:rPr lang="en-US" b="1" dirty="0">
                <a:solidFill>
                  <a:srgbClr val="000000"/>
                </a:solidFill>
                <a:latin typeface="Arial Narrow" panose="020B0606020202030204" pitchFamily="34" charset="0"/>
              </a:rPr>
              <a:t>Sigmoid Activation Function</a:t>
            </a:r>
          </a:p>
          <a:p>
            <a:pPr algn="just"/>
            <a:r>
              <a:rPr lang="en-US" dirty="0">
                <a:solidFill>
                  <a:srgbClr val="000000"/>
                </a:solidFill>
                <a:latin typeface="Arial Narrow" panose="020B0606020202030204" pitchFamily="34" charset="0"/>
              </a:rPr>
              <a:t>It is of two type as follows </a:t>
            </a:r>
            <a:r>
              <a:rPr lang="en-US" dirty="0" smtClean="0">
                <a:solidFill>
                  <a:srgbClr val="000000"/>
                </a:solidFill>
                <a:latin typeface="Arial Narrow" panose="020B0606020202030204" pitchFamily="34" charset="0"/>
              </a:rPr>
              <a:t>−</a:t>
            </a:r>
          </a:p>
          <a:p>
            <a:pPr algn="just"/>
            <a:r>
              <a:rPr lang="en-US" dirty="0">
                <a:solidFill>
                  <a:srgbClr val="000000"/>
                </a:solidFill>
                <a:latin typeface="Arial Narrow" panose="020B0606020202030204" pitchFamily="34" charset="0"/>
              </a:rPr>
              <a:t>Sigmoid function refers to a function that is projected as S - shaped </a:t>
            </a:r>
            <a:r>
              <a:rPr lang="en-US" dirty="0" smtClean="0">
                <a:solidFill>
                  <a:srgbClr val="000000"/>
                </a:solidFill>
                <a:latin typeface="Arial Narrow" panose="020B0606020202030204" pitchFamily="34" charset="0"/>
              </a:rPr>
              <a:t>graph. A </a:t>
            </a:r>
            <a:r>
              <a:rPr lang="en-US" dirty="0">
                <a:solidFill>
                  <a:srgbClr val="000000"/>
                </a:solidFill>
                <a:latin typeface="Arial Narrow" panose="020B0606020202030204" pitchFamily="34" charset="0"/>
              </a:rPr>
              <a:t>= 1/(1+e-x)</a:t>
            </a:r>
          </a:p>
          <a:p>
            <a:pPr algn="just"/>
            <a:r>
              <a:rPr lang="en-US" b="1" dirty="0" smtClean="0">
                <a:solidFill>
                  <a:srgbClr val="000000"/>
                </a:solidFill>
                <a:latin typeface="Arial Narrow" panose="020B0606020202030204" pitchFamily="34" charset="0"/>
              </a:rPr>
              <a:t>Binary </a:t>
            </a:r>
            <a:r>
              <a:rPr lang="en-US" b="1" dirty="0">
                <a:solidFill>
                  <a:srgbClr val="000000"/>
                </a:solidFill>
                <a:latin typeface="Arial Narrow" panose="020B0606020202030204" pitchFamily="34" charset="0"/>
              </a:rPr>
              <a:t>sigmoidal function </a:t>
            </a:r>
            <a:r>
              <a:rPr lang="en-US" dirty="0">
                <a:solidFill>
                  <a:srgbClr val="000000"/>
                </a:solidFill>
                <a:latin typeface="Arial Narrow" panose="020B0606020202030204" pitchFamily="34" charset="0"/>
              </a:rPr>
              <a:t>−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This </a:t>
            </a:r>
            <a:r>
              <a:rPr lang="en-US" dirty="0">
                <a:solidFill>
                  <a:srgbClr val="000000"/>
                </a:solidFill>
                <a:latin typeface="Arial Narrow" panose="020B0606020202030204" pitchFamily="34" charset="0"/>
              </a:rPr>
              <a:t>activation function performs input editing between 0 and 1. </a:t>
            </a:r>
            <a:endParaRPr lang="en-US" dirty="0" smtClean="0">
              <a:solidFill>
                <a:srgbClr val="000000"/>
              </a:solidFill>
              <a:latin typeface="Arial Narrow" panose="020B0606020202030204" pitchFamily="34" charset="0"/>
            </a:endParaRPr>
          </a:p>
          <a:p>
            <a:pPr algn="just"/>
            <a:r>
              <a:rPr lang="en-US" dirty="0" smtClean="0">
                <a:solidFill>
                  <a:srgbClr val="000000"/>
                </a:solidFill>
                <a:latin typeface="Arial Narrow" panose="020B0606020202030204" pitchFamily="34" charset="0"/>
              </a:rPr>
              <a:t>It </a:t>
            </a:r>
            <a:r>
              <a:rPr lang="en-US" dirty="0">
                <a:solidFill>
                  <a:srgbClr val="000000"/>
                </a:solidFill>
                <a:latin typeface="Arial Narrow" panose="020B0606020202030204" pitchFamily="34" charset="0"/>
              </a:rPr>
              <a:t>is positive in nature. It is always bounded, which means its output cannot be less than 0 and more than 1</a:t>
            </a:r>
            <a:r>
              <a:rPr lang="en-US" dirty="0" smtClean="0">
                <a:solidFill>
                  <a:srgbClr val="000000"/>
                </a:solidFill>
                <a:latin typeface="Arial Narrow" panose="020B0606020202030204" pitchFamily="34" charset="0"/>
              </a:rPr>
              <a:t>.</a:t>
            </a:r>
          </a:p>
          <a:p>
            <a:pPr algn="just"/>
            <a:r>
              <a:rPr lang="en-US" dirty="0" smtClean="0">
                <a:solidFill>
                  <a:srgbClr val="000000"/>
                </a:solidFill>
                <a:latin typeface="Arial Narrow" panose="020B0606020202030204" pitchFamily="34" charset="0"/>
              </a:rPr>
              <a:t> </a:t>
            </a:r>
            <a:r>
              <a:rPr lang="en-US" dirty="0">
                <a:solidFill>
                  <a:srgbClr val="000000"/>
                </a:solidFill>
                <a:latin typeface="Arial Narrow" panose="020B0606020202030204" pitchFamily="34" charset="0"/>
              </a:rPr>
              <a:t>It is also strictly increasing in nature, which means more the input higher would be the output. It can be defined as</a:t>
            </a:r>
          </a:p>
          <a:p>
            <a:pPr algn="just"/>
            <a:endParaRPr lang="en-US" dirty="0">
              <a:solidFill>
                <a:srgbClr val="00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29</a:t>
            </a:fld>
            <a:endParaRPr lang="en-CA" altLang="en-US" sz="1700">
              <a:solidFill>
                <a:prstClr val="black"/>
              </a:solidFill>
            </a:endParaRPr>
          </a:p>
        </p:txBody>
      </p:sp>
    </p:spTree>
    <p:extLst>
      <p:ext uri="{BB962C8B-B14F-4D97-AF65-F5344CB8AC3E}">
        <p14:creationId xmlns:p14="http://schemas.microsoft.com/office/powerpoint/2010/main" val="902577978"/>
      </p:ext>
    </p:extLst>
  </p:cSld>
  <p:clrMapOvr>
    <a:masterClrMapping/>
  </p:clrMapOvr>
  <p:transition>
    <p:checke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0"/>
            <a:ext cx="10779445" cy="1147498"/>
          </a:xfrm>
        </p:spPr>
        <p:txBody>
          <a:bodyPr/>
          <a:lstStyle/>
          <a:p>
            <a:r>
              <a:rPr lang="en-US" b="1" dirty="0" smtClean="0">
                <a:solidFill>
                  <a:srgbClr val="FF0000"/>
                </a:solidFill>
              </a:rPr>
              <a:t>1.Network </a:t>
            </a:r>
            <a:r>
              <a:rPr lang="en-US" b="1" dirty="0">
                <a:solidFill>
                  <a:srgbClr val="FF0000"/>
                </a:solidFill>
              </a:rPr>
              <a:t>Topology</a:t>
            </a:r>
          </a:p>
        </p:txBody>
      </p:sp>
      <p:sp>
        <p:nvSpPr>
          <p:cNvPr id="34820" name="Rectangle 7"/>
          <p:cNvSpPr>
            <a:spLocks noGrp="1" noChangeArrowheads="1"/>
          </p:cNvSpPr>
          <p:nvPr>
            <p:ph idx="1"/>
          </p:nvPr>
        </p:nvSpPr>
        <p:spPr>
          <a:xfrm>
            <a:off x="496957" y="1147498"/>
            <a:ext cx="11400182" cy="5125491"/>
          </a:xfrm>
        </p:spPr>
        <p:txBody>
          <a:bodyPr>
            <a:normAutofit fontScale="85000" lnSpcReduction="20000"/>
          </a:bodyPr>
          <a:lstStyle/>
          <a:p>
            <a:pPr lvl="0"/>
            <a:r>
              <a:rPr lang="en-US" dirty="0" smtClean="0">
                <a:latin typeface="Arial Narrow" panose="020B0606020202030204" pitchFamily="34" charset="0"/>
              </a:rPr>
              <a:t>The </a:t>
            </a:r>
            <a:r>
              <a:rPr lang="en-US" dirty="0">
                <a:latin typeface="Arial Narrow" panose="020B0606020202030204" pitchFamily="34" charset="0"/>
              </a:rPr>
              <a:t>most widely recognized topology in supervised learning is completely associated, three-layer, feedforward network (</a:t>
            </a:r>
            <a:r>
              <a:rPr lang="en-US" b="1" dirty="0">
                <a:latin typeface="Arial Narrow" panose="020B0606020202030204" pitchFamily="34" charset="0"/>
              </a:rPr>
              <a:t>Backpropagation, Radial Basis Function Networks</a:t>
            </a:r>
            <a:r>
              <a:rPr lang="en-US" dirty="0">
                <a:latin typeface="Arial Narrow" panose="020B0606020202030204" pitchFamily="34" charset="0"/>
              </a:rPr>
              <a:t>). </a:t>
            </a:r>
            <a:endParaRPr lang="en-US" dirty="0" smtClean="0">
              <a:latin typeface="Arial Narrow" panose="020B0606020202030204" pitchFamily="34" charset="0"/>
            </a:endParaRPr>
          </a:p>
          <a:p>
            <a:pPr lvl="0"/>
            <a:r>
              <a:rPr lang="en-US" dirty="0" smtClean="0">
                <a:latin typeface="Arial Narrow" panose="020B0606020202030204" pitchFamily="34" charset="0"/>
              </a:rPr>
              <a:t>All </a:t>
            </a:r>
            <a:r>
              <a:rPr lang="en-US" dirty="0">
                <a:latin typeface="Arial Narrow" panose="020B0606020202030204" pitchFamily="34" charset="0"/>
              </a:rPr>
              <a:t>input values are associated with all neurons in the hidden layer (hidden because they are not noticeable in the input or the output), the output of the hidden neurons are associated to all neurons in the output layer, and the activation functions of the output neurons establish the output of the entire network. </a:t>
            </a:r>
            <a:endParaRPr lang="en-US" dirty="0" smtClean="0">
              <a:latin typeface="Arial Narrow" panose="020B0606020202030204" pitchFamily="34" charset="0"/>
            </a:endParaRPr>
          </a:p>
          <a:p>
            <a:pPr lvl="0"/>
            <a:r>
              <a:rPr lang="en-US" dirty="0" smtClean="0">
                <a:latin typeface="Arial Narrow" panose="020B0606020202030204" pitchFamily="34" charset="0"/>
              </a:rPr>
              <a:t>Such </a:t>
            </a:r>
            <a:r>
              <a:rPr lang="en-US" dirty="0">
                <a:latin typeface="Arial Narrow" panose="020B0606020202030204" pitchFamily="34" charset="0"/>
              </a:rPr>
              <a:t>networks are well-known partly because hypothetically, they are known to be universal function </a:t>
            </a:r>
            <a:r>
              <a:rPr lang="en-US" dirty="0" err="1">
                <a:latin typeface="Arial Narrow" panose="020B0606020202030204" pitchFamily="34" charset="0"/>
              </a:rPr>
              <a:t>approximators</a:t>
            </a:r>
            <a:r>
              <a:rPr lang="en-US" dirty="0">
                <a:latin typeface="Arial Narrow" panose="020B0606020202030204" pitchFamily="34" charset="0"/>
              </a:rPr>
              <a:t>, for example, a sigmoid or Gaussian</a:t>
            </a:r>
            <a:r>
              <a:rPr lang="en-US" dirty="0" smtClean="0">
                <a:latin typeface="Arial Narrow" panose="020B0606020202030204" pitchFamily="34" charset="0"/>
              </a:rPr>
              <a:t>.</a:t>
            </a:r>
          </a:p>
          <a:p>
            <a:r>
              <a:rPr lang="en-US" dirty="0">
                <a:latin typeface="Arial Narrow" panose="020B0606020202030204" pitchFamily="34" charset="0"/>
              </a:rPr>
              <a:t>According to the topology, ANN can be classified as the following kinds −</a:t>
            </a:r>
          </a:p>
          <a:p>
            <a:pPr lvl="0"/>
            <a:endParaRPr lang="en-US"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a:t>
            </a:fld>
            <a:endParaRPr lang="en-CA" altLang="en-US" sz="1700">
              <a:solidFill>
                <a:prstClr val="black"/>
              </a:solidFill>
            </a:endParaRPr>
          </a:p>
        </p:txBody>
      </p:sp>
    </p:spTree>
    <p:extLst>
      <p:ext uri="{BB962C8B-B14F-4D97-AF65-F5344CB8AC3E}">
        <p14:creationId xmlns:p14="http://schemas.microsoft.com/office/powerpoint/2010/main" val="20360318"/>
      </p:ext>
    </p:extLst>
  </p:cSld>
  <p:clrMapOvr>
    <a:masterClrMapping/>
  </p:clrMapOvr>
  <p:transition>
    <p:checke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267750"/>
            <a:ext cx="10779445" cy="1147498"/>
          </a:xfrm>
        </p:spPr>
        <p:txBody>
          <a:bodyPr>
            <a:normAutofit/>
          </a:bodyPr>
          <a:lstStyle/>
          <a:p>
            <a:pPr algn="just"/>
            <a:r>
              <a:rPr lang="en-US" b="1" dirty="0" smtClean="0">
                <a:solidFill>
                  <a:srgbClr val="FF0000"/>
                </a:solidFill>
                <a:latin typeface="Arial Narrow" panose="020B0606020202030204" pitchFamily="34" charset="0"/>
              </a:rPr>
              <a:t>Activation Functions.</a:t>
            </a:r>
            <a:endParaRPr lang="en-US" b="1" dirty="0">
              <a:solidFill>
                <a:srgbClr val="FF0000"/>
              </a:solidFill>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30</a:t>
            </a:fld>
            <a:endParaRPr lang="en-CA" altLang="en-US" sz="1700">
              <a:solidFill>
                <a:prstClr val="black"/>
              </a:solidFill>
            </a:endParaRPr>
          </a:p>
        </p:txBody>
      </p:sp>
      <p:pic>
        <p:nvPicPr>
          <p:cNvPr id="2" name="Picture 1"/>
          <p:cNvPicPr>
            <a:picLocks noChangeAspect="1"/>
          </p:cNvPicPr>
          <p:nvPr/>
        </p:nvPicPr>
        <p:blipFill>
          <a:blip r:embed="rId2"/>
          <a:stretch>
            <a:fillRect/>
          </a:stretch>
        </p:blipFill>
        <p:spPr>
          <a:xfrm>
            <a:off x="1639956" y="1704871"/>
            <a:ext cx="7485684" cy="3742842"/>
          </a:xfrm>
          <a:prstGeom prst="rect">
            <a:avLst/>
          </a:prstGeom>
        </p:spPr>
      </p:pic>
    </p:spTree>
    <p:extLst>
      <p:ext uri="{BB962C8B-B14F-4D97-AF65-F5344CB8AC3E}">
        <p14:creationId xmlns:p14="http://schemas.microsoft.com/office/powerpoint/2010/main" val="198573752"/>
      </p:ext>
    </p:extLst>
  </p:cSld>
  <p:clrMapOvr>
    <a:masterClrMapping/>
  </p:clrMapOvr>
  <p:transition>
    <p:checke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fontScale="92500" lnSpcReduction="20000"/>
          </a:bodyPr>
          <a:lstStyle/>
          <a:p>
            <a:pPr lvl="0"/>
            <a:r>
              <a:rPr lang="en-US" dirty="0">
                <a:latin typeface="Arial Narrow" panose="020B0606020202030204" pitchFamily="34" charset="0"/>
              </a:rPr>
              <a:t>Neural Networks are complex systems with artificial neurons.</a:t>
            </a:r>
          </a:p>
          <a:p>
            <a:pPr lvl="0"/>
            <a:r>
              <a:rPr lang="en-US" dirty="0" smtClean="0">
                <a:latin typeface="Arial Narrow" panose="020B0606020202030204" pitchFamily="34" charset="0"/>
              </a:rPr>
              <a:t>Artificial </a:t>
            </a:r>
            <a:r>
              <a:rPr lang="en-US" dirty="0">
                <a:latin typeface="Arial Narrow" panose="020B0606020202030204" pitchFamily="34" charset="0"/>
              </a:rPr>
              <a:t>neurons or perceptron consist of:</a:t>
            </a:r>
          </a:p>
          <a:p>
            <a:pPr lvl="1"/>
            <a:r>
              <a:rPr lang="en-US" dirty="0" smtClean="0">
                <a:latin typeface="Arial Narrow" panose="020B0606020202030204" pitchFamily="34" charset="0"/>
              </a:rPr>
              <a:t>Input</a:t>
            </a:r>
            <a:endParaRPr lang="en-US" dirty="0">
              <a:latin typeface="Arial Narrow" panose="020B0606020202030204" pitchFamily="34" charset="0"/>
            </a:endParaRPr>
          </a:p>
          <a:p>
            <a:pPr lvl="1"/>
            <a:r>
              <a:rPr lang="en-US" dirty="0">
                <a:latin typeface="Arial Narrow" panose="020B0606020202030204" pitchFamily="34" charset="0"/>
              </a:rPr>
              <a:t>Weight</a:t>
            </a:r>
          </a:p>
          <a:p>
            <a:pPr lvl="1"/>
            <a:r>
              <a:rPr lang="en-US" dirty="0">
                <a:latin typeface="Arial Narrow" panose="020B0606020202030204" pitchFamily="34" charset="0"/>
              </a:rPr>
              <a:t>Bias</a:t>
            </a:r>
          </a:p>
          <a:p>
            <a:pPr lvl="1"/>
            <a:r>
              <a:rPr lang="en-US" dirty="0">
                <a:latin typeface="Arial Narrow" panose="020B0606020202030204" pitchFamily="34" charset="0"/>
              </a:rPr>
              <a:t>Activation Function</a:t>
            </a:r>
          </a:p>
          <a:p>
            <a:pPr lvl="1"/>
            <a:r>
              <a:rPr lang="en-US" dirty="0">
                <a:latin typeface="Arial Narrow" panose="020B0606020202030204" pitchFamily="34" charset="0"/>
              </a:rPr>
              <a:t>Output</a:t>
            </a:r>
            <a:endParaRPr lang="en-US" sz="3500"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31</a:t>
            </a:fld>
            <a:endParaRPr lang="en-CA" altLang="en-US" sz="1700">
              <a:solidFill>
                <a:prstClr val="black"/>
              </a:solidFill>
            </a:endParaRPr>
          </a:p>
        </p:txBody>
      </p:sp>
    </p:spTree>
    <p:extLst>
      <p:ext uri="{BB962C8B-B14F-4D97-AF65-F5344CB8AC3E}">
        <p14:creationId xmlns:p14="http://schemas.microsoft.com/office/powerpoint/2010/main" val="665611470"/>
      </p:ext>
    </p:extLst>
  </p:cSld>
  <p:clrMapOvr>
    <a:masterClrMapping/>
  </p:clrMapOvr>
  <p:transition>
    <p:checke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fontScale="92500" lnSpcReduction="10000"/>
          </a:bodyPr>
          <a:lstStyle/>
          <a:p>
            <a:pPr lvl="0"/>
            <a:r>
              <a:rPr lang="en-US" dirty="0">
                <a:latin typeface="Arial Narrow" panose="020B0606020202030204" pitchFamily="34" charset="0"/>
              </a:rPr>
              <a:t>The neurons receive many inputs and process a single output.</a:t>
            </a:r>
          </a:p>
          <a:p>
            <a:pPr lvl="0"/>
            <a:r>
              <a:rPr lang="en-US" dirty="0" smtClean="0">
                <a:latin typeface="Arial Narrow" panose="020B0606020202030204" pitchFamily="34" charset="0"/>
              </a:rPr>
              <a:t>Neural </a:t>
            </a:r>
            <a:r>
              <a:rPr lang="en-US" dirty="0">
                <a:latin typeface="Arial Narrow" panose="020B0606020202030204" pitchFamily="34" charset="0"/>
              </a:rPr>
              <a:t>networks are comprised of layers of neurons.</a:t>
            </a:r>
          </a:p>
          <a:p>
            <a:pPr lvl="0"/>
            <a:r>
              <a:rPr lang="en-US" dirty="0" smtClean="0">
                <a:latin typeface="Arial Narrow" panose="020B0606020202030204" pitchFamily="34" charset="0"/>
              </a:rPr>
              <a:t>These </a:t>
            </a:r>
            <a:r>
              <a:rPr lang="en-US" dirty="0">
                <a:latin typeface="Arial Narrow" panose="020B0606020202030204" pitchFamily="34" charset="0"/>
              </a:rPr>
              <a:t>layers consist of the following:</a:t>
            </a:r>
          </a:p>
          <a:p>
            <a:pPr lvl="1"/>
            <a:r>
              <a:rPr lang="en-US" dirty="0" smtClean="0">
                <a:latin typeface="Arial Narrow" panose="020B0606020202030204" pitchFamily="34" charset="0"/>
              </a:rPr>
              <a:t>Input </a:t>
            </a:r>
            <a:r>
              <a:rPr lang="en-US" dirty="0">
                <a:latin typeface="Arial Narrow" panose="020B0606020202030204" pitchFamily="34" charset="0"/>
              </a:rPr>
              <a:t>layer</a:t>
            </a:r>
          </a:p>
          <a:p>
            <a:pPr lvl="1"/>
            <a:r>
              <a:rPr lang="en-US" dirty="0">
                <a:latin typeface="Arial Narrow" panose="020B0606020202030204" pitchFamily="34" charset="0"/>
              </a:rPr>
              <a:t>Multiple hidden layers</a:t>
            </a:r>
          </a:p>
          <a:p>
            <a:pPr lvl="1"/>
            <a:r>
              <a:rPr lang="en-US" dirty="0">
                <a:latin typeface="Arial Narrow" panose="020B0606020202030204" pitchFamily="34" charset="0"/>
              </a:rPr>
              <a:t>Output layer</a:t>
            </a:r>
            <a:endParaRPr lang="en-US" sz="3000"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32</a:t>
            </a:fld>
            <a:endParaRPr lang="en-CA" altLang="en-US" sz="1700">
              <a:solidFill>
                <a:prstClr val="black"/>
              </a:solidFill>
            </a:endParaRPr>
          </a:p>
        </p:txBody>
      </p:sp>
    </p:spTree>
    <p:extLst>
      <p:ext uri="{BB962C8B-B14F-4D97-AF65-F5344CB8AC3E}">
        <p14:creationId xmlns:p14="http://schemas.microsoft.com/office/powerpoint/2010/main" val="2371217586"/>
      </p:ext>
    </p:extLst>
  </p:cSld>
  <p:clrMapOvr>
    <a:masterClrMapping/>
  </p:clrMapOvr>
  <p:transition>
    <p:checke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fontScale="85000" lnSpcReduction="10000"/>
          </a:bodyPr>
          <a:lstStyle/>
          <a:p>
            <a:pPr lvl="0"/>
            <a:r>
              <a:rPr lang="en-US" dirty="0">
                <a:latin typeface="Arial Narrow" panose="020B0606020202030204" pitchFamily="34" charset="0"/>
              </a:rPr>
              <a:t>The input layer receives data represented by a numeric value. </a:t>
            </a:r>
            <a:endParaRPr lang="en-US" dirty="0" smtClean="0">
              <a:latin typeface="Arial Narrow" panose="020B0606020202030204" pitchFamily="34" charset="0"/>
            </a:endParaRPr>
          </a:p>
          <a:p>
            <a:pPr lvl="0"/>
            <a:r>
              <a:rPr lang="en-US" dirty="0" smtClean="0">
                <a:latin typeface="Arial Narrow" panose="020B0606020202030204" pitchFamily="34" charset="0"/>
              </a:rPr>
              <a:t>Hidden </a:t>
            </a:r>
            <a:r>
              <a:rPr lang="en-US" dirty="0">
                <a:latin typeface="Arial Narrow" panose="020B0606020202030204" pitchFamily="34" charset="0"/>
              </a:rPr>
              <a:t>layers perform the most computations required by the network. </a:t>
            </a:r>
            <a:endParaRPr lang="en-US" dirty="0" smtClean="0">
              <a:latin typeface="Arial Narrow" panose="020B0606020202030204" pitchFamily="34" charset="0"/>
            </a:endParaRPr>
          </a:p>
          <a:p>
            <a:pPr lvl="0"/>
            <a:r>
              <a:rPr lang="en-US" dirty="0" smtClean="0">
                <a:latin typeface="Arial Narrow" panose="020B0606020202030204" pitchFamily="34" charset="0"/>
              </a:rPr>
              <a:t>Finally</a:t>
            </a:r>
            <a:r>
              <a:rPr lang="en-US" dirty="0">
                <a:latin typeface="Arial Narrow" panose="020B0606020202030204" pitchFamily="34" charset="0"/>
              </a:rPr>
              <a:t>, the output layer predicts the output.</a:t>
            </a:r>
          </a:p>
          <a:p>
            <a:pPr lvl="0"/>
            <a:r>
              <a:rPr lang="en-US" dirty="0" smtClean="0">
                <a:latin typeface="Arial Narrow" panose="020B0606020202030204" pitchFamily="34" charset="0"/>
              </a:rPr>
              <a:t>In </a:t>
            </a:r>
            <a:r>
              <a:rPr lang="en-US" dirty="0">
                <a:latin typeface="Arial Narrow" panose="020B0606020202030204" pitchFamily="34" charset="0"/>
              </a:rPr>
              <a:t>a neural network, neurons dominate one another. </a:t>
            </a:r>
            <a:endParaRPr lang="en-US" dirty="0" smtClean="0">
              <a:latin typeface="Arial Narrow" panose="020B0606020202030204" pitchFamily="34" charset="0"/>
            </a:endParaRPr>
          </a:p>
          <a:p>
            <a:pPr lvl="0"/>
            <a:r>
              <a:rPr lang="en-US" dirty="0" smtClean="0">
                <a:latin typeface="Arial Narrow" panose="020B0606020202030204" pitchFamily="34" charset="0"/>
              </a:rPr>
              <a:t>Each </a:t>
            </a:r>
            <a:r>
              <a:rPr lang="en-US" dirty="0">
                <a:latin typeface="Arial Narrow" panose="020B0606020202030204" pitchFamily="34" charset="0"/>
              </a:rPr>
              <a:t>layer is made of neurons. </a:t>
            </a:r>
            <a:endParaRPr lang="en-US" dirty="0" smtClean="0">
              <a:latin typeface="Arial Narrow" panose="020B0606020202030204" pitchFamily="34" charset="0"/>
            </a:endParaRPr>
          </a:p>
          <a:p>
            <a:pPr lvl="0"/>
            <a:r>
              <a:rPr lang="en-US" dirty="0" smtClean="0">
                <a:latin typeface="Arial Narrow" panose="020B0606020202030204" pitchFamily="34" charset="0"/>
              </a:rPr>
              <a:t>Once </a:t>
            </a:r>
            <a:r>
              <a:rPr lang="en-US" dirty="0">
                <a:latin typeface="Arial Narrow" panose="020B0606020202030204" pitchFamily="34" charset="0"/>
              </a:rPr>
              <a:t>the input layer receives data, it is redirected to the hidden layer. Each input is assigned with weights.</a:t>
            </a:r>
            <a:endParaRPr lang="en-US" sz="3000"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33</a:t>
            </a:fld>
            <a:endParaRPr lang="en-CA" altLang="en-US" sz="1700">
              <a:solidFill>
                <a:prstClr val="black"/>
              </a:solidFill>
            </a:endParaRPr>
          </a:p>
        </p:txBody>
      </p:sp>
    </p:spTree>
    <p:extLst>
      <p:ext uri="{BB962C8B-B14F-4D97-AF65-F5344CB8AC3E}">
        <p14:creationId xmlns:p14="http://schemas.microsoft.com/office/powerpoint/2010/main" val="1286267593"/>
      </p:ext>
    </p:extLst>
  </p:cSld>
  <p:clrMapOvr>
    <a:masterClrMapping/>
  </p:clrMapOvr>
  <p:transition>
    <p:checker/>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fontScale="92500" lnSpcReduction="20000"/>
          </a:bodyPr>
          <a:lstStyle/>
          <a:p>
            <a:pPr lvl="0"/>
            <a:r>
              <a:rPr lang="en-US" dirty="0">
                <a:latin typeface="Arial Narrow" panose="020B0606020202030204" pitchFamily="34" charset="0"/>
              </a:rPr>
              <a:t>The weight is a value in a neural network that converts input data within the network’s hidden layers. </a:t>
            </a:r>
            <a:endParaRPr lang="en-US" dirty="0" smtClean="0">
              <a:latin typeface="Arial Narrow" panose="020B0606020202030204" pitchFamily="34" charset="0"/>
            </a:endParaRPr>
          </a:p>
          <a:p>
            <a:pPr lvl="0"/>
            <a:r>
              <a:rPr lang="en-US" dirty="0" smtClean="0">
                <a:latin typeface="Arial Narrow" panose="020B0606020202030204" pitchFamily="34" charset="0"/>
              </a:rPr>
              <a:t>Weights </a:t>
            </a:r>
            <a:r>
              <a:rPr lang="en-US" dirty="0">
                <a:latin typeface="Arial Narrow" panose="020B0606020202030204" pitchFamily="34" charset="0"/>
              </a:rPr>
              <a:t>work by input layer, taking input data, and multiplying it by the weight value.</a:t>
            </a:r>
          </a:p>
          <a:p>
            <a:pPr lvl="0"/>
            <a:r>
              <a:rPr lang="en-US" dirty="0" smtClean="0">
                <a:latin typeface="Arial Narrow" panose="020B0606020202030204" pitchFamily="34" charset="0"/>
              </a:rPr>
              <a:t>It </a:t>
            </a:r>
            <a:r>
              <a:rPr lang="en-US" dirty="0">
                <a:latin typeface="Arial Narrow" panose="020B0606020202030204" pitchFamily="34" charset="0"/>
              </a:rPr>
              <a:t>then initiates a value for the first hidden layer. </a:t>
            </a:r>
            <a:endParaRPr lang="en-US" dirty="0" smtClean="0">
              <a:latin typeface="Arial Narrow" panose="020B0606020202030204" pitchFamily="34" charset="0"/>
            </a:endParaRPr>
          </a:p>
          <a:p>
            <a:pPr lvl="0"/>
            <a:r>
              <a:rPr lang="en-US" dirty="0" smtClean="0">
                <a:latin typeface="Arial Narrow" panose="020B0606020202030204" pitchFamily="34" charset="0"/>
              </a:rPr>
              <a:t>The </a:t>
            </a:r>
            <a:r>
              <a:rPr lang="en-US" dirty="0">
                <a:latin typeface="Arial Narrow" panose="020B0606020202030204" pitchFamily="34" charset="0"/>
              </a:rPr>
              <a:t>hidden layers transform the input data and pass it to the other layer. </a:t>
            </a:r>
            <a:endParaRPr lang="en-US" dirty="0" smtClean="0">
              <a:latin typeface="Arial Narrow" panose="020B0606020202030204" pitchFamily="34" charset="0"/>
            </a:endParaRPr>
          </a:p>
          <a:p>
            <a:pPr lvl="0"/>
            <a:r>
              <a:rPr lang="en-US" dirty="0" smtClean="0">
                <a:latin typeface="Arial Narrow" panose="020B0606020202030204" pitchFamily="34" charset="0"/>
              </a:rPr>
              <a:t>The </a:t>
            </a:r>
            <a:r>
              <a:rPr lang="en-US" dirty="0">
                <a:latin typeface="Arial Narrow" panose="020B0606020202030204" pitchFamily="34" charset="0"/>
              </a:rPr>
              <a:t>output layer produces the desired output.</a:t>
            </a:r>
            <a:endParaRPr lang="en-US" sz="3000"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34</a:t>
            </a:fld>
            <a:endParaRPr lang="en-CA" altLang="en-US" sz="1700">
              <a:solidFill>
                <a:prstClr val="black"/>
              </a:solidFill>
            </a:endParaRPr>
          </a:p>
        </p:txBody>
      </p:sp>
    </p:spTree>
    <p:extLst>
      <p:ext uri="{BB962C8B-B14F-4D97-AF65-F5344CB8AC3E}">
        <p14:creationId xmlns:p14="http://schemas.microsoft.com/office/powerpoint/2010/main" val="1185646528"/>
      </p:ext>
    </p:extLst>
  </p:cSld>
  <p:clrMapOvr>
    <a:masterClrMapping/>
  </p:clrMapOvr>
  <p:transition>
    <p:checke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a:bodyPr>
          <a:lstStyle/>
          <a:p>
            <a:pPr lvl="0"/>
            <a:r>
              <a:rPr lang="en-US" dirty="0">
                <a:latin typeface="Arial Narrow" panose="020B0606020202030204" pitchFamily="34" charset="0"/>
              </a:rPr>
              <a:t>The inputs and weights are multiplied, and their sum is sent to neurons in the hidden layer. </a:t>
            </a:r>
            <a:endParaRPr lang="en-US" dirty="0" smtClean="0">
              <a:latin typeface="Arial Narrow" panose="020B0606020202030204" pitchFamily="34" charset="0"/>
            </a:endParaRPr>
          </a:p>
          <a:p>
            <a:pPr lvl="0"/>
            <a:r>
              <a:rPr lang="en-US" dirty="0" smtClean="0">
                <a:latin typeface="Arial Narrow" panose="020B0606020202030204" pitchFamily="34" charset="0"/>
              </a:rPr>
              <a:t>Bias </a:t>
            </a:r>
            <a:r>
              <a:rPr lang="en-US" dirty="0">
                <a:latin typeface="Arial Narrow" panose="020B0606020202030204" pitchFamily="34" charset="0"/>
              </a:rPr>
              <a:t>is applied to each neuron. </a:t>
            </a:r>
            <a:endParaRPr lang="en-US" dirty="0" smtClean="0">
              <a:latin typeface="Arial Narrow" panose="020B0606020202030204" pitchFamily="34" charset="0"/>
            </a:endParaRPr>
          </a:p>
          <a:p>
            <a:pPr lvl="0"/>
            <a:r>
              <a:rPr lang="en-US" dirty="0" smtClean="0">
                <a:latin typeface="Arial Narrow" panose="020B0606020202030204" pitchFamily="34" charset="0"/>
              </a:rPr>
              <a:t>Each </a:t>
            </a:r>
            <a:r>
              <a:rPr lang="en-US" dirty="0">
                <a:latin typeface="Arial Narrow" panose="020B0606020202030204" pitchFamily="34" charset="0"/>
              </a:rPr>
              <a:t>neuron adds the inputs it receives to get the sum. </a:t>
            </a:r>
            <a:endParaRPr lang="en-US" dirty="0" smtClean="0">
              <a:latin typeface="Arial Narrow" panose="020B0606020202030204" pitchFamily="34" charset="0"/>
            </a:endParaRPr>
          </a:p>
          <a:p>
            <a:pPr lvl="0"/>
            <a:r>
              <a:rPr lang="en-US" dirty="0" smtClean="0">
                <a:latin typeface="Arial Narrow" panose="020B0606020202030204" pitchFamily="34" charset="0"/>
              </a:rPr>
              <a:t>This </a:t>
            </a:r>
            <a:r>
              <a:rPr lang="en-US" dirty="0">
                <a:latin typeface="Arial Narrow" panose="020B0606020202030204" pitchFamily="34" charset="0"/>
              </a:rPr>
              <a:t>value then transits through the activation function</a:t>
            </a:r>
            <a:r>
              <a:rPr lang="en-US" dirty="0" smtClean="0">
                <a:latin typeface="Arial Narrow" panose="020B0606020202030204" pitchFamily="34" charset="0"/>
              </a:rPr>
              <a:t>.</a:t>
            </a:r>
            <a:endParaRPr lang="en-US" dirty="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35</a:t>
            </a:fld>
            <a:endParaRPr lang="en-CA" altLang="en-US" sz="1700">
              <a:solidFill>
                <a:prstClr val="black"/>
              </a:solidFill>
            </a:endParaRPr>
          </a:p>
        </p:txBody>
      </p:sp>
    </p:spTree>
    <p:extLst>
      <p:ext uri="{BB962C8B-B14F-4D97-AF65-F5344CB8AC3E}">
        <p14:creationId xmlns:p14="http://schemas.microsoft.com/office/powerpoint/2010/main" val="1208636259"/>
      </p:ext>
    </p:extLst>
  </p:cSld>
  <p:clrMapOvr>
    <a:masterClrMapping/>
  </p:clrMapOvr>
  <p:transition>
    <p:checke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a:bodyPr>
          <a:lstStyle/>
          <a:p>
            <a:pPr lvl="0"/>
            <a:r>
              <a:rPr lang="en-US" dirty="0">
                <a:latin typeface="Arial Narrow" panose="020B0606020202030204" pitchFamily="34" charset="0"/>
              </a:rPr>
              <a:t>The activation function outcome then decides if a neuron is activated or not. </a:t>
            </a:r>
          </a:p>
          <a:p>
            <a:pPr lvl="0"/>
            <a:r>
              <a:rPr lang="en-US" dirty="0">
                <a:latin typeface="Arial Narrow" panose="020B0606020202030204" pitchFamily="34" charset="0"/>
              </a:rPr>
              <a:t>An activated neuron transfers information into the other layers. </a:t>
            </a:r>
          </a:p>
          <a:p>
            <a:pPr lvl="0"/>
            <a:r>
              <a:rPr lang="en-US" dirty="0">
                <a:latin typeface="Arial Narrow" panose="020B0606020202030204" pitchFamily="34" charset="0"/>
              </a:rPr>
              <a:t>With this approach, the data gets generated in the network until the neuron reaches the output layer.</a:t>
            </a:r>
            <a:endParaRPr lang="en-US" sz="3000" dirty="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36</a:t>
            </a:fld>
            <a:endParaRPr lang="en-CA" altLang="en-US" sz="1700">
              <a:solidFill>
                <a:prstClr val="black"/>
              </a:solidFill>
            </a:endParaRPr>
          </a:p>
        </p:txBody>
      </p:sp>
    </p:spTree>
    <p:extLst>
      <p:ext uri="{BB962C8B-B14F-4D97-AF65-F5344CB8AC3E}">
        <p14:creationId xmlns:p14="http://schemas.microsoft.com/office/powerpoint/2010/main" val="1794451304"/>
      </p:ext>
    </p:extLst>
  </p:cSld>
  <p:clrMapOvr>
    <a:masterClrMapping/>
  </p:clrMapOvr>
  <p:transition>
    <p:checke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fontScale="85000" lnSpcReduction="20000"/>
          </a:bodyPr>
          <a:lstStyle/>
          <a:p>
            <a:pPr lvl="0"/>
            <a:r>
              <a:rPr lang="en-US" dirty="0">
                <a:latin typeface="Arial Narrow" panose="020B0606020202030204" pitchFamily="34" charset="0"/>
              </a:rPr>
              <a:t>Another name for this is forward propagation. </a:t>
            </a:r>
            <a:endParaRPr lang="en-US" dirty="0" smtClean="0">
              <a:latin typeface="Arial Narrow" panose="020B0606020202030204" pitchFamily="34" charset="0"/>
            </a:endParaRPr>
          </a:p>
          <a:p>
            <a:pPr lvl="0"/>
            <a:r>
              <a:rPr lang="en-US" dirty="0" smtClean="0">
                <a:latin typeface="Arial Narrow" panose="020B0606020202030204" pitchFamily="34" charset="0"/>
              </a:rPr>
              <a:t>Feed-forward </a:t>
            </a:r>
            <a:r>
              <a:rPr lang="en-US" dirty="0">
                <a:latin typeface="Arial Narrow" panose="020B0606020202030204" pitchFamily="34" charset="0"/>
              </a:rPr>
              <a:t>propagation is the process of inputting data into an input node and getting the output through the output node. </a:t>
            </a:r>
          </a:p>
          <a:p>
            <a:pPr lvl="0"/>
            <a:r>
              <a:rPr lang="en-US" dirty="0">
                <a:latin typeface="Arial Narrow" panose="020B0606020202030204" pitchFamily="34" charset="0"/>
              </a:rPr>
              <a:t>Feed-forward propagation takes place when the hidden layer accepts the input data. </a:t>
            </a:r>
            <a:endParaRPr lang="en-US" dirty="0" smtClean="0">
              <a:latin typeface="Arial Narrow" panose="020B0606020202030204" pitchFamily="34" charset="0"/>
            </a:endParaRPr>
          </a:p>
          <a:p>
            <a:pPr lvl="0"/>
            <a:r>
              <a:rPr lang="en-US" dirty="0" smtClean="0">
                <a:latin typeface="Arial Narrow" panose="020B0606020202030204" pitchFamily="34" charset="0"/>
              </a:rPr>
              <a:t>Processes </a:t>
            </a:r>
            <a:r>
              <a:rPr lang="en-US" dirty="0">
                <a:latin typeface="Arial Narrow" panose="020B0606020202030204" pitchFamily="34" charset="0"/>
              </a:rPr>
              <a:t>it as per the activation function and passes it to the output. </a:t>
            </a:r>
            <a:endParaRPr lang="en-US" dirty="0" smtClean="0">
              <a:latin typeface="Arial Narrow" panose="020B0606020202030204" pitchFamily="34" charset="0"/>
            </a:endParaRPr>
          </a:p>
          <a:p>
            <a:pPr lvl="0"/>
            <a:r>
              <a:rPr lang="en-US" dirty="0" smtClean="0">
                <a:latin typeface="Arial Narrow" panose="020B0606020202030204" pitchFamily="34" charset="0"/>
              </a:rPr>
              <a:t>The </a:t>
            </a:r>
            <a:r>
              <a:rPr lang="en-US" dirty="0">
                <a:latin typeface="Arial Narrow" panose="020B0606020202030204" pitchFamily="34" charset="0"/>
              </a:rPr>
              <a:t>neuron in the output layer with the highest probability then projects the result</a:t>
            </a:r>
            <a:r>
              <a:rPr lang="en-US" dirty="0" smtClean="0">
                <a:latin typeface="Arial Narrow" panose="020B0606020202030204" pitchFamily="34" charset="0"/>
              </a:rPr>
              <a:t>.</a:t>
            </a:r>
            <a:endParaRPr lang="en-US" dirty="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37</a:t>
            </a:fld>
            <a:endParaRPr lang="en-CA" altLang="en-US" sz="1700">
              <a:solidFill>
                <a:prstClr val="black"/>
              </a:solidFill>
            </a:endParaRPr>
          </a:p>
        </p:txBody>
      </p:sp>
    </p:spTree>
    <p:extLst>
      <p:ext uri="{BB962C8B-B14F-4D97-AF65-F5344CB8AC3E}">
        <p14:creationId xmlns:p14="http://schemas.microsoft.com/office/powerpoint/2010/main" val="167239963"/>
      </p:ext>
    </p:extLst>
  </p:cSld>
  <p:clrMapOvr>
    <a:masterClrMapping/>
  </p:clrMapOvr>
  <p:transition>
    <p:checke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t>How Neural Networks </a:t>
            </a:r>
            <a:r>
              <a:rPr lang="en-US" b="1" dirty="0" smtClean="0"/>
              <a:t>work.</a:t>
            </a:r>
            <a:endParaRPr lang="en-US" b="1" dirty="0"/>
          </a:p>
        </p:txBody>
      </p:sp>
      <p:sp>
        <p:nvSpPr>
          <p:cNvPr id="34820" name="Rectangle 7"/>
          <p:cNvSpPr>
            <a:spLocks noGrp="1" noChangeArrowheads="1"/>
          </p:cNvSpPr>
          <p:nvPr>
            <p:ph idx="1"/>
          </p:nvPr>
        </p:nvSpPr>
        <p:spPr>
          <a:xfrm>
            <a:off x="813223" y="2141996"/>
            <a:ext cx="10368598" cy="4130993"/>
          </a:xfrm>
        </p:spPr>
        <p:txBody>
          <a:bodyPr>
            <a:normAutofit/>
          </a:bodyPr>
          <a:lstStyle/>
          <a:p>
            <a:pPr lvl="0"/>
            <a:r>
              <a:rPr lang="en-US" dirty="0">
                <a:latin typeface="Arial Narrow" panose="020B0606020202030204" pitchFamily="34" charset="0"/>
              </a:rPr>
              <a:t>If the output is wrong, backpropagation takes place. </a:t>
            </a:r>
          </a:p>
          <a:p>
            <a:pPr lvl="0"/>
            <a:r>
              <a:rPr lang="en-US" dirty="0">
                <a:latin typeface="Arial Narrow" panose="020B0606020202030204" pitchFamily="34" charset="0"/>
              </a:rPr>
              <a:t>While designing a neural network, weights are initialized to each input. </a:t>
            </a:r>
          </a:p>
          <a:p>
            <a:pPr lvl="0"/>
            <a:r>
              <a:rPr lang="en-US" dirty="0">
                <a:latin typeface="Arial Narrow" panose="020B0606020202030204" pitchFamily="34" charset="0"/>
              </a:rPr>
              <a:t>Backpropagation means re-adjusting each input’s weights to minimize the errors, thus resulting in a more accurate output.</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38</a:t>
            </a:fld>
            <a:endParaRPr lang="en-CA" altLang="en-US" sz="1700">
              <a:solidFill>
                <a:prstClr val="black"/>
              </a:solidFill>
            </a:endParaRPr>
          </a:p>
        </p:txBody>
      </p:sp>
    </p:spTree>
    <p:extLst>
      <p:ext uri="{BB962C8B-B14F-4D97-AF65-F5344CB8AC3E}">
        <p14:creationId xmlns:p14="http://schemas.microsoft.com/office/powerpoint/2010/main" val="3451577409"/>
      </p:ext>
    </p:extLst>
  </p:cSld>
  <p:clrMapOvr>
    <a:masterClrMapping/>
  </p:clrMapOvr>
  <p:transition>
    <p:checke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smtClean="0">
                <a:latin typeface="Arial Narrow" panose="020B0606020202030204" pitchFamily="34" charset="0"/>
              </a:rPr>
              <a:t>Group Discussion.</a:t>
            </a:r>
            <a:endParaRPr lang="en-US" b="1" dirty="0">
              <a:latin typeface="Arial Narrow" panose="020B0606020202030204" pitchFamily="34" charset="0"/>
            </a:endParaRPr>
          </a:p>
        </p:txBody>
      </p:sp>
      <p:sp>
        <p:nvSpPr>
          <p:cNvPr id="34820" name="Rectangle 7"/>
          <p:cNvSpPr>
            <a:spLocks noGrp="1" noChangeArrowheads="1"/>
          </p:cNvSpPr>
          <p:nvPr>
            <p:ph idx="1"/>
          </p:nvPr>
        </p:nvSpPr>
        <p:spPr>
          <a:xfrm>
            <a:off x="813223" y="2141996"/>
            <a:ext cx="10368598" cy="4130993"/>
          </a:xfrm>
        </p:spPr>
        <p:txBody>
          <a:bodyPr>
            <a:normAutofit/>
          </a:bodyPr>
          <a:lstStyle/>
          <a:p>
            <a:pPr lvl="1">
              <a:buFont typeface="Wingdings" panose="05000000000000000000" pitchFamily="2" charset="2"/>
              <a:buChar char="§"/>
            </a:pPr>
            <a:r>
              <a:rPr lang="en-US" sz="4800" dirty="0" smtClean="0">
                <a:latin typeface="Arial Narrow" panose="020B0606020202030204" pitchFamily="34" charset="0"/>
              </a:rPr>
              <a:t>Activity</a:t>
            </a:r>
            <a:r>
              <a:rPr lang="en-US" sz="4800" dirty="0">
                <a:latin typeface="Arial Narrow" panose="020B0606020202030204" pitchFamily="34" charset="0"/>
              </a:rPr>
              <a:t>: </a:t>
            </a:r>
            <a:r>
              <a:rPr lang="en-US" sz="4800" dirty="0" smtClean="0">
                <a:latin typeface="Arial Narrow" panose="020B0606020202030204" pitchFamily="34" charset="0"/>
              </a:rPr>
              <a:t>Class </a:t>
            </a:r>
            <a:r>
              <a:rPr lang="en-US" sz="4800" dirty="0">
                <a:latin typeface="Arial Narrow" panose="020B0606020202030204" pitchFamily="34" charset="0"/>
              </a:rPr>
              <a:t>Discussion:</a:t>
            </a:r>
            <a:r>
              <a:rPr lang="en-US" sz="4800" b="1" dirty="0">
                <a:latin typeface="Arial Narrow" panose="020B0606020202030204" pitchFamily="34" charset="0"/>
              </a:rPr>
              <a:t> </a:t>
            </a:r>
            <a:endParaRPr lang="en-US" sz="4800" b="1" dirty="0" smtClean="0">
              <a:latin typeface="Arial Narrow" panose="020B0606020202030204" pitchFamily="34" charset="0"/>
            </a:endParaRPr>
          </a:p>
          <a:p>
            <a:pPr lvl="2">
              <a:buFont typeface="Wingdings" panose="05000000000000000000" pitchFamily="2" charset="2"/>
              <a:buChar char="§"/>
            </a:pPr>
            <a:r>
              <a:rPr lang="en-US" sz="4400" b="1" i="1" dirty="0" smtClean="0">
                <a:latin typeface="Arial Narrow" panose="020B0606020202030204" pitchFamily="34" charset="0"/>
              </a:rPr>
              <a:t>How </a:t>
            </a:r>
            <a:r>
              <a:rPr lang="en-US" sz="4400" b="1" i="1" dirty="0">
                <a:latin typeface="Arial Narrow" panose="020B0606020202030204" pitchFamily="34" charset="0"/>
              </a:rPr>
              <a:t>supervised and reinforced is used in modern neural </a:t>
            </a:r>
            <a:r>
              <a:rPr lang="en-US" sz="4400" b="1" i="1" dirty="0" smtClean="0">
                <a:latin typeface="Arial Narrow" panose="020B0606020202030204" pitchFamily="34" charset="0"/>
              </a:rPr>
              <a:t>networks systems.</a:t>
            </a:r>
          </a:p>
          <a:p>
            <a:pPr lvl="2">
              <a:buFont typeface="Wingdings" panose="05000000000000000000" pitchFamily="2" charset="2"/>
              <a:buChar char="§"/>
            </a:pPr>
            <a:r>
              <a:rPr lang="en-US" sz="4400" b="1" i="1" dirty="0" smtClean="0">
                <a:latin typeface="Arial Narrow" panose="020B0606020202030204" pitchFamily="34" charset="0"/>
              </a:rPr>
              <a:t>Cite example</a:t>
            </a:r>
          </a:p>
          <a:p>
            <a:pPr lvl="2">
              <a:buFont typeface="Wingdings" panose="05000000000000000000" pitchFamily="2" charset="2"/>
              <a:buChar char="§"/>
            </a:pPr>
            <a:r>
              <a:rPr lang="en-US" sz="4400" b="1" i="1" dirty="0" smtClean="0">
                <a:latin typeface="Arial Narrow" panose="020B0606020202030204" pitchFamily="34" charset="0"/>
              </a:rPr>
              <a:t>Python code for </a:t>
            </a:r>
            <a:r>
              <a:rPr lang="en-US" sz="4400" b="1" i="1" smtClean="0">
                <a:latin typeface="Arial Narrow" panose="020B0606020202030204" pitchFamily="34" charset="0"/>
              </a:rPr>
              <a:t>each example.</a:t>
            </a:r>
            <a:endParaRPr lang="en-US" sz="4400" dirty="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39</a:t>
            </a:fld>
            <a:endParaRPr lang="en-CA" altLang="en-US" sz="1700">
              <a:solidFill>
                <a:prstClr val="black"/>
              </a:solidFill>
            </a:endParaRPr>
          </a:p>
        </p:txBody>
      </p:sp>
    </p:spTree>
    <p:extLst>
      <p:ext uri="{BB962C8B-B14F-4D97-AF65-F5344CB8AC3E}">
        <p14:creationId xmlns:p14="http://schemas.microsoft.com/office/powerpoint/2010/main" val="3742117734"/>
      </p:ext>
    </p:extLst>
  </p:cSld>
  <p:clrMapOvr>
    <a:masterClrMapping/>
  </p:clrMapOvr>
  <p:transition>
    <p:check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396844"/>
            <a:ext cx="10779445" cy="1147498"/>
          </a:xfrm>
        </p:spPr>
        <p:txBody>
          <a:bodyPr/>
          <a:lstStyle/>
          <a:p>
            <a:r>
              <a:rPr lang="en-US" dirty="0">
                <a:latin typeface="Arial Narrow" panose="020B0606020202030204" pitchFamily="34" charset="0"/>
              </a:rPr>
              <a:t>Feedforward Network</a:t>
            </a:r>
          </a:p>
        </p:txBody>
      </p:sp>
      <p:sp>
        <p:nvSpPr>
          <p:cNvPr id="34820" name="Rectangle 7"/>
          <p:cNvSpPr>
            <a:spLocks noGrp="1" noChangeArrowheads="1"/>
          </p:cNvSpPr>
          <p:nvPr>
            <p:ph idx="1"/>
          </p:nvPr>
        </p:nvSpPr>
        <p:spPr>
          <a:xfrm>
            <a:off x="917848" y="1674857"/>
            <a:ext cx="10368598" cy="4130993"/>
          </a:xfrm>
        </p:spPr>
        <p:txBody>
          <a:bodyPr>
            <a:normAutofit lnSpcReduction="10000"/>
          </a:bodyPr>
          <a:lstStyle/>
          <a:p>
            <a:pPr lvl="0"/>
            <a:r>
              <a:rPr lang="en-US" dirty="0">
                <a:latin typeface="Arial Narrow" panose="020B0606020202030204" pitchFamily="34" charset="0"/>
              </a:rPr>
              <a:t>It is a non-recurrent network having processing units/nodes in layers and all the nodes in a layer are connected with the nodes of the previous layers. </a:t>
            </a:r>
            <a:endParaRPr lang="en-US" dirty="0" smtClean="0">
              <a:latin typeface="Arial Narrow" panose="020B0606020202030204" pitchFamily="34" charset="0"/>
            </a:endParaRPr>
          </a:p>
          <a:p>
            <a:pPr lvl="0"/>
            <a:r>
              <a:rPr lang="en-US" dirty="0" smtClean="0">
                <a:latin typeface="Arial Narrow" panose="020B0606020202030204" pitchFamily="34" charset="0"/>
              </a:rPr>
              <a:t>The </a:t>
            </a:r>
            <a:r>
              <a:rPr lang="en-US" dirty="0">
                <a:latin typeface="Arial Narrow" panose="020B0606020202030204" pitchFamily="34" charset="0"/>
              </a:rPr>
              <a:t>connection has different weights upon them. </a:t>
            </a:r>
            <a:endParaRPr lang="en-US" dirty="0" smtClean="0">
              <a:latin typeface="Arial Narrow" panose="020B0606020202030204" pitchFamily="34" charset="0"/>
            </a:endParaRPr>
          </a:p>
          <a:p>
            <a:pPr lvl="0"/>
            <a:r>
              <a:rPr lang="en-US" dirty="0" smtClean="0">
                <a:latin typeface="Arial Narrow" panose="020B0606020202030204" pitchFamily="34" charset="0"/>
              </a:rPr>
              <a:t>There </a:t>
            </a:r>
            <a:r>
              <a:rPr lang="en-US" dirty="0">
                <a:latin typeface="Arial Narrow" panose="020B0606020202030204" pitchFamily="34" charset="0"/>
              </a:rPr>
              <a:t>is no feedback loop means the signal can only flow in one direction, from input to output. </a:t>
            </a:r>
            <a:endParaRPr lang="en-US" dirty="0" smtClean="0">
              <a:latin typeface="Arial Narrow" panose="020B0606020202030204" pitchFamily="34" charset="0"/>
            </a:endParaRPr>
          </a:p>
          <a:p>
            <a:pPr lvl="0"/>
            <a:r>
              <a:rPr lang="en-US" dirty="0" smtClean="0">
                <a:latin typeface="Arial Narrow" panose="020B0606020202030204" pitchFamily="34" charset="0"/>
              </a:rPr>
              <a:t>It </a:t>
            </a:r>
            <a:r>
              <a:rPr lang="en-US" dirty="0">
                <a:latin typeface="Arial Narrow" panose="020B0606020202030204" pitchFamily="34" charset="0"/>
              </a:rPr>
              <a:t>may be divided into the following two types −</a:t>
            </a:r>
            <a:endParaRPr lang="en-US"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4</a:t>
            </a:fld>
            <a:endParaRPr lang="en-CA" altLang="en-US" sz="1700">
              <a:solidFill>
                <a:prstClr val="black"/>
              </a:solidFill>
            </a:endParaRPr>
          </a:p>
        </p:txBody>
      </p:sp>
    </p:spTree>
    <p:extLst>
      <p:ext uri="{BB962C8B-B14F-4D97-AF65-F5344CB8AC3E}">
        <p14:creationId xmlns:p14="http://schemas.microsoft.com/office/powerpoint/2010/main" val="919187815"/>
      </p:ext>
    </p:extLst>
  </p:cSld>
  <p:clrMapOvr>
    <a:masterClrMapping/>
  </p:clrMapOvr>
  <p:transition>
    <p:checke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object 6">
            <a:extLst>
              <a:ext uri="{FF2B5EF4-FFF2-40B4-BE49-F238E27FC236}">
                <a16:creationId xmlns:a16="http://schemas.microsoft.com/office/drawing/2014/main" id="{5B3852C5-495A-4CAB-AC95-6C13DE63ACC7}"/>
              </a:ext>
            </a:extLst>
          </p:cNvPr>
          <p:cNvSpPr/>
          <p:nvPr/>
        </p:nvSpPr>
        <p:spPr>
          <a:xfrm>
            <a:off x="3845922" y="1708032"/>
            <a:ext cx="4577640" cy="3487418"/>
          </a:xfrm>
          <a:custGeom>
            <a:avLst/>
            <a:gdLst/>
            <a:ahLst/>
            <a:cxnLst/>
            <a:rect l="l" t="t" r="r" b="b"/>
            <a:pathLst>
              <a:path w="4999355" h="4593590">
                <a:moveTo>
                  <a:pt x="4030776" y="0"/>
                </a:moveTo>
                <a:lnTo>
                  <a:pt x="3982805" y="1583"/>
                </a:lnTo>
                <a:lnTo>
                  <a:pt x="796946" y="196655"/>
                </a:lnTo>
                <a:lnTo>
                  <a:pt x="749137" y="200936"/>
                </a:lnTo>
                <a:lnTo>
                  <a:pt x="702168" y="207822"/>
                </a:lnTo>
                <a:lnTo>
                  <a:pt x="656107" y="217236"/>
                </a:lnTo>
                <a:lnTo>
                  <a:pt x="611023" y="229101"/>
                </a:lnTo>
                <a:lnTo>
                  <a:pt x="566984" y="243340"/>
                </a:lnTo>
                <a:lnTo>
                  <a:pt x="524058" y="259874"/>
                </a:lnTo>
                <a:lnTo>
                  <a:pt x="482314" y="278626"/>
                </a:lnTo>
                <a:lnTo>
                  <a:pt x="441820" y="299520"/>
                </a:lnTo>
                <a:lnTo>
                  <a:pt x="402646" y="322477"/>
                </a:lnTo>
                <a:lnTo>
                  <a:pt x="364859" y="347421"/>
                </a:lnTo>
                <a:lnTo>
                  <a:pt x="328528" y="374273"/>
                </a:lnTo>
                <a:lnTo>
                  <a:pt x="293721" y="402957"/>
                </a:lnTo>
                <a:lnTo>
                  <a:pt x="260507" y="433394"/>
                </a:lnTo>
                <a:lnTo>
                  <a:pt x="228954" y="465509"/>
                </a:lnTo>
                <a:lnTo>
                  <a:pt x="199132" y="499222"/>
                </a:lnTo>
                <a:lnTo>
                  <a:pt x="171107" y="534457"/>
                </a:lnTo>
                <a:lnTo>
                  <a:pt x="144949" y="571136"/>
                </a:lnTo>
                <a:lnTo>
                  <a:pt x="120726" y="609183"/>
                </a:lnTo>
                <a:lnTo>
                  <a:pt x="98507" y="648518"/>
                </a:lnTo>
                <a:lnTo>
                  <a:pt x="78360" y="689066"/>
                </a:lnTo>
                <a:lnTo>
                  <a:pt x="60354" y="730748"/>
                </a:lnTo>
                <a:lnTo>
                  <a:pt x="44557" y="773488"/>
                </a:lnTo>
                <a:lnTo>
                  <a:pt x="31037" y="817207"/>
                </a:lnTo>
                <a:lnTo>
                  <a:pt x="19864" y="861829"/>
                </a:lnTo>
                <a:lnTo>
                  <a:pt x="11105" y="907276"/>
                </a:lnTo>
                <a:lnTo>
                  <a:pt x="4829" y="953470"/>
                </a:lnTo>
                <a:lnTo>
                  <a:pt x="1104" y="1000335"/>
                </a:lnTo>
                <a:lnTo>
                  <a:pt x="0" y="1047792"/>
                </a:lnTo>
                <a:lnTo>
                  <a:pt x="1583" y="1095764"/>
                </a:lnTo>
                <a:lnTo>
                  <a:pt x="117039" y="2981283"/>
                </a:lnTo>
                <a:lnTo>
                  <a:pt x="121320" y="3029093"/>
                </a:lnTo>
                <a:lnTo>
                  <a:pt x="128206" y="3076063"/>
                </a:lnTo>
                <a:lnTo>
                  <a:pt x="137620" y="3122125"/>
                </a:lnTo>
                <a:lnTo>
                  <a:pt x="149485" y="3167211"/>
                </a:lnTo>
                <a:lnTo>
                  <a:pt x="163723" y="3211252"/>
                </a:lnTo>
                <a:lnTo>
                  <a:pt x="180258" y="3254179"/>
                </a:lnTo>
                <a:lnTo>
                  <a:pt x="199010" y="3295924"/>
                </a:lnTo>
                <a:lnTo>
                  <a:pt x="219904" y="3336418"/>
                </a:lnTo>
                <a:lnTo>
                  <a:pt x="242861" y="3375594"/>
                </a:lnTo>
                <a:lnTo>
                  <a:pt x="267805" y="3413382"/>
                </a:lnTo>
                <a:lnTo>
                  <a:pt x="294657" y="3449714"/>
                </a:lnTo>
                <a:lnTo>
                  <a:pt x="323341" y="3484522"/>
                </a:lnTo>
                <a:lnTo>
                  <a:pt x="353778" y="3517736"/>
                </a:lnTo>
                <a:lnTo>
                  <a:pt x="385892" y="3549290"/>
                </a:lnTo>
                <a:lnTo>
                  <a:pt x="419606" y="3579113"/>
                </a:lnTo>
                <a:lnTo>
                  <a:pt x="454841" y="3607139"/>
                </a:lnTo>
                <a:lnTo>
                  <a:pt x="491520" y="3633297"/>
                </a:lnTo>
                <a:lnTo>
                  <a:pt x="529566" y="3657520"/>
                </a:lnTo>
                <a:lnTo>
                  <a:pt x="568902" y="3679739"/>
                </a:lnTo>
                <a:lnTo>
                  <a:pt x="609450" y="3699886"/>
                </a:lnTo>
                <a:lnTo>
                  <a:pt x="651132" y="3717893"/>
                </a:lnTo>
                <a:lnTo>
                  <a:pt x="693872" y="3733690"/>
                </a:lnTo>
                <a:lnTo>
                  <a:pt x="737591" y="3747209"/>
                </a:lnTo>
                <a:lnTo>
                  <a:pt x="782213" y="3758382"/>
                </a:lnTo>
                <a:lnTo>
                  <a:pt x="827660" y="3767141"/>
                </a:lnTo>
                <a:lnTo>
                  <a:pt x="873854" y="3773416"/>
                </a:lnTo>
                <a:lnTo>
                  <a:pt x="920718" y="3777140"/>
                </a:lnTo>
                <a:lnTo>
                  <a:pt x="968176" y="3778243"/>
                </a:lnTo>
                <a:lnTo>
                  <a:pt x="1016148" y="3776658"/>
                </a:lnTo>
                <a:lnTo>
                  <a:pt x="3144135" y="3646369"/>
                </a:lnTo>
                <a:lnTo>
                  <a:pt x="3162533" y="3675136"/>
                </a:lnTo>
                <a:lnTo>
                  <a:pt x="3197458" y="3739317"/>
                </a:lnTo>
                <a:lnTo>
                  <a:pt x="3213300" y="3774638"/>
                </a:lnTo>
                <a:lnTo>
                  <a:pt x="3227607" y="3812050"/>
                </a:lnTo>
                <a:lnTo>
                  <a:pt x="3240035" y="3851508"/>
                </a:lnTo>
                <a:lnTo>
                  <a:pt x="3250243" y="3892965"/>
                </a:lnTo>
                <a:lnTo>
                  <a:pt x="3257889" y="3936375"/>
                </a:lnTo>
                <a:lnTo>
                  <a:pt x="3262631" y="3981690"/>
                </a:lnTo>
                <a:lnTo>
                  <a:pt x="3264126" y="4028864"/>
                </a:lnTo>
                <a:lnTo>
                  <a:pt x="3262032" y="4077852"/>
                </a:lnTo>
                <a:lnTo>
                  <a:pt x="3256008" y="4128607"/>
                </a:lnTo>
                <a:lnTo>
                  <a:pt x="3245711" y="4181081"/>
                </a:lnTo>
                <a:lnTo>
                  <a:pt x="3230800" y="4235229"/>
                </a:lnTo>
                <a:lnTo>
                  <a:pt x="3210931" y="4291005"/>
                </a:lnTo>
                <a:lnTo>
                  <a:pt x="3185764" y="4348361"/>
                </a:lnTo>
                <a:lnTo>
                  <a:pt x="3154955" y="4407251"/>
                </a:lnTo>
                <a:lnTo>
                  <a:pt x="3297678" y="4593319"/>
                </a:lnTo>
                <a:lnTo>
                  <a:pt x="3696006" y="4461073"/>
                </a:lnTo>
                <a:lnTo>
                  <a:pt x="3916931" y="4311974"/>
                </a:lnTo>
                <a:lnTo>
                  <a:pt x="4039790" y="4051507"/>
                </a:lnTo>
                <a:lnTo>
                  <a:pt x="4143917" y="3585155"/>
                </a:lnTo>
                <a:lnTo>
                  <a:pt x="4201981" y="3581612"/>
                </a:lnTo>
                <a:lnTo>
                  <a:pt x="4249786" y="3577331"/>
                </a:lnTo>
                <a:lnTo>
                  <a:pt x="4296752" y="3570445"/>
                </a:lnTo>
                <a:lnTo>
                  <a:pt x="4342811" y="3561030"/>
                </a:lnTo>
                <a:lnTo>
                  <a:pt x="4387893" y="3549165"/>
                </a:lnTo>
                <a:lnTo>
                  <a:pt x="4431930" y="3534927"/>
                </a:lnTo>
                <a:lnTo>
                  <a:pt x="4474855" y="3518393"/>
                </a:lnTo>
                <a:lnTo>
                  <a:pt x="4516598" y="3499640"/>
                </a:lnTo>
                <a:lnTo>
                  <a:pt x="4557090" y="3478747"/>
                </a:lnTo>
                <a:lnTo>
                  <a:pt x="4596264" y="3455789"/>
                </a:lnTo>
                <a:lnTo>
                  <a:pt x="4634051" y="3430846"/>
                </a:lnTo>
                <a:lnTo>
                  <a:pt x="4670383" y="3403994"/>
                </a:lnTo>
                <a:lnTo>
                  <a:pt x="4705190" y="3375310"/>
                </a:lnTo>
                <a:lnTo>
                  <a:pt x="4738405" y="3344872"/>
                </a:lnTo>
                <a:lnTo>
                  <a:pt x="4769958" y="3312758"/>
                </a:lnTo>
                <a:lnTo>
                  <a:pt x="4799782" y="3279045"/>
                </a:lnTo>
                <a:lnTo>
                  <a:pt x="4827808" y="3243810"/>
                </a:lnTo>
                <a:lnTo>
                  <a:pt x="4853967" y="3207131"/>
                </a:lnTo>
                <a:lnTo>
                  <a:pt x="4878191" y="3169084"/>
                </a:lnTo>
                <a:lnTo>
                  <a:pt x="4900411" y="3129749"/>
                </a:lnTo>
                <a:lnTo>
                  <a:pt x="4920559" y="3089201"/>
                </a:lnTo>
                <a:lnTo>
                  <a:pt x="4938567" y="3047519"/>
                </a:lnTo>
                <a:lnTo>
                  <a:pt x="4954365" y="3004779"/>
                </a:lnTo>
                <a:lnTo>
                  <a:pt x="4967886" y="2961060"/>
                </a:lnTo>
                <a:lnTo>
                  <a:pt x="4979061" y="2916438"/>
                </a:lnTo>
                <a:lnTo>
                  <a:pt x="4987821" y="2870991"/>
                </a:lnTo>
                <a:lnTo>
                  <a:pt x="4994098" y="2824797"/>
                </a:lnTo>
                <a:lnTo>
                  <a:pt x="4997823" y="2777932"/>
                </a:lnTo>
                <a:lnTo>
                  <a:pt x="4998928" y="2730475"/>
                </a:lnTo>
                <a:lnTo>
                  <a:pt x="4997344" y="2682502"/>
                </a:lnTo>
                <a:lnTo>
                  <a:pt x="4881901" y="796933"/>
                </a:lnTo>
                <a:lnTo>
                  <a:pt x="4877619" y="749127"/>
                </a:lnTo>
                <a:lnTo>
                  <a:pt x="4870732" y="702160"/>
                </a:lnTo>
                <a:lnTo>
                  <a:pt x="4861317" y="656101"/>
                </a:lnTo>
                <a:lnTo>
                  <a:pt x="4849451" y="611019"/>
                </a:lnTo>
                <a:lnTo>
                  <a:pt x="4835212" y="566981"/>
                </a:lnTo>
                <a:lnTo>
                  <a:pt x="4818678" y="524056"/>
                </a:lnTo>
                <a:lnTo>
                  <a:pt x="4799925" y="482314"/>
                </a:lnTo>
                <a:lnTo>
                  <a:pt x="4779031" y="441821"/>
                </a:lnTo>
                <a:lnTo>
                  <a:pt x="4756074" y="402647"/>
                </a:lnTo>
                <a:lnTo>
                  <a:pt x="4731130" y="364861"/>
                </a:lnTo>
                <a:lnTo>
                  <a:pt x="4704278" y="328530"/>
                </a:lnTo>
                <a:lnTo>
                  <a:pt x="4675595" y="293724"/>
                </a:lnTo>
                <a:lnTo>
                  <a:pt x="4645158" y="260510"/>
                </a:lnTo>
                <a:lnTo>
                  <a:pt x="4613044" y="228958"/>
                </a:lnTo>
                <a:lnTo>
                  <a:pt x="4579332" y="199135"/>
                </a:lnTo>
                <a:lnTo>
                  <a:pt x="4544097" y="171110"/>
                </a:lnTo>
                <a:lnTo>
                  <a:pt x="4507419" y="144952"/>
                </a:lnTo>
                <a:lnTo>
                  <a:pt x="4469373" y="120729"/>
                </a:lnTo>
                <a:lnTo>
                  <a:pt x="4430039" y="98510"/>
                </a:lnTo>
                <a:lnTo>
                  <a:pt x="4389492" y="78363"/>
                </a:lnTo>
                <a:lnTo>
                  <a:pt x="4347811" y="60356"/>
                </a:lnTo>
                <a:lnTo>
                  <a:pt x="4305072" y="44558"/>
                </a:lnTo>
                <a:lnTo>
                  <a:pt x="4261354" y="31039"/>
                </a:lnTo>
                <a:lnTo>
                  <a:pt x="4216734" y="19865"/>
                </a:lnTo>
                <a:lnTo>
                  <a:pt x="4171288" y="11105"/>
                </a:lnTo>
                <a:lnTo>
                  <a:pt x="4125095" y="4829"/>
                </a:lnTo>
                <a:lnTo>
                  <a:pt x="4078232" y="1104"/>
                </a:lnTo>
                <a:lnTo>
                  <a:pt x="4030776" y="0"/>
                </a:lnTo>
                <a:close/>
              </a:path>
            </a:pathLst>
          </a:custGeom>
          <a:solidFill>
            <a:srgbClr val="00BBF2"/>
          </a:solidFill>
        </p:spPr>
        <p:txBody>
          <a:bodyPr wrap="square" lIns="0" tIns="0" rIns="0" bIns="0" rtlCol="0"/>
          <a:lstStyle/>
          <a:p>
            <a:endParaRPr/>
          </a:p>
        </p:txBody>
      </p:sp>
      <p:sp>
        <p:nvSpPr>
          <p:cNvPr id="11" name="Rectangle 10">
            <a:extLst>
              <a:ext uri="{FF2B5EF4-FFF2-40B4-BE49-F238E27FC236}">
                <a16:creationId xmlns:a16="http://schemas.microsoft.com/office/drawing/2014/main" id="{75EFBCF1-00F2-479E-9BF6-ABEE92FB3755}"/>
              </a:ext>
            </a:extLst>
          </p:cNvPr>
          <p:cNvSpPr/>
          <p:nvPr/>
        </p:nvSpPr>
        <p:spPr>
          <a:xfrm rot="21289207">
            <a:off x="4608704" y="2257462"/>
            <a:ext cx="2834412" cy="1785096"/>
          </a:xfrm>
          <a:prstGeom prst="rect">
            <a:avLst/>
          </a:prstGeom>
        </p:spPr>
        <p:txBody>
          <a:bodyPr wrap="none" lIns="91431" tIns="45716" rIns="91431" bIns="45716">
            <a:spAutoFit/>
          </a:bodyPr>
          <a:lstStyle/>
          <a:p>
            <a:pPr>
              <a:lnSpc>
                <a:spcPts val="13184"/>
              </a:lnSpc>
            </a:pPr>
            <a:r>
              <a:rPr lang="en-US" sz="9500" b="1" spc="-150" dirty="0">
                <a:solidFill>
                  <a:srgbClr val="FFFFFF"/>
                </a:solidFill>
                <a:latin typeface="Arial"/>
                <a:cs typeface="Arial"/>
              </a:rPr>
              <a:t>Q</a:t>
            </a:r>
            <a:r>
              <a:rPr lang="en-US" sz="9500" b="1" spc="-150" dirty="0">
                <a:solidFill>
                  <a:srgbClr val="7ED3F3"/>
                </a:solidFill>
                <a:latin typeface="Arial"/>
                <a:cs typeface="Arial"/>
              </a:rPr>
              <a:t>&amp;</a:t>
            </a:r>
            <a:r>
              <a:rPr lang="en-US" sz="9500" b="1" spc="-150" dirty="0">
                <a:solidFill>
                  <a:srgbClr val="FFFFFF"/>
                </a:solidFill>
                <a:latin typeface="Arial"/>
                <a:cs typeface="Arial"/>
              </a:rPr>
              <a:t>A</a:t>
            </a:r>
            <a:endParaRPr lang="en-US" sz="9500" b="1" dirty="0">
              <a:latin typeface="Arial"/>
              <a:cs typeface="Arial"/>
            </a:endParaRPr>
          </a:p>
        </p:txBody>
      </p:sp>
    </p:spTree>
    <p:extLst>
      <p:ext uri="{BB962C8B-B14F-4D97-AF65-F5344CB8AC3E}">
        <p14:creationId xmlns:p14="http://schemas.microsoft.com/office/powerpoint/2010/main" val="1027460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b="1" dirty="0">
                <a:latin typeface="Arial Narrow" panose="020B0606020202030204" pitchFamily="34" charset="0"/>
              </a:rPr>
              <a:t>Feedforward Network</a:t>
            </a:r>
          </a:p>
        </p:txBody>
      </p:sp>
      <p:sp>
        <p:nvSpPr>
          <p:cNvPr id="34820" name="Rectangle 7"/>
          <p:cNvSpPr>
            <a:spLocks noGrp="1" noChangeArrowheads="1"/>
          </p:cNvSpPr>
          <p:nvPr>
            <p:ph idx="1"/>
          </p:nvPr>
        </p:nvSpPr>
        <p:spPr>
          <a:xfrm>
            <a:off x="813223" y="2141996"/>
            <a:ext cx="10368598" cy="4130993"/>
          </a:xfrm>
        </p:spPr>
        <p:txBody>
          <a:bodyPr>
            <a:normAutofit/>
          </a:bodyPr>
          <a:lstStyle/>
          <a:p>
            <a:pPr lvl="0"/>
            <a:r>
              <a:rPr lang="en-US" b="1" u="sng" dirty="0">
                <a:latin typeface="Arial Narrow" panose="020B0606020202030204" pitchFamily="34" charset="0"/>
              </a:rPr>
              <a:t>Single layer feedforward network </a:t>
            </a:r>
            <a:r>
              <a:rPr lang="en-US" dirty="0" smtClean="0">
                <a:latin typeface="Arial Narrow" panose="020B0606020202030204" pitchFamily="34" charset="0"/>
              </a:rPr>
              <a:t>−</a:t>
            </a:r>
          </a:p>
          <a:p>
            <a:pPr lvl="0"/>
            <a:r>
              <a:rPr lang="en-US" dirty="0" smtClean="0">
                <a:latin typeface="Arial Narrow" panose="020B0606020202030204" pitchFamily="34" charset="0"/>
              </a:rPr>
              <a:t>The </a:t>
            </a:r>
            <a:r>
              <a:rPr lang="en-US" dirty="0">
                <a:latin typeface="Arial Narrow" panose="020B0606020202030204" pitchFamily="34" charset="0"/>
              </a:rPr>
              <a:t>concept is of feedforward ANN having only one weighted layer. </a:t>
            </a:r>
            <a:endParaRPr lang="en-US" dirty="0" smtClean="0">
              <a:latin typeface="Arial Narrow" panose="020B0606020202030204" pitchFamily="34" charset="0"/>
            </a:endParaRPr>
          </a:p>
          <a:p>
            <a:pPr lvl="0"/>
            <a:r>
              <a:rPr lang="en-US" dirty="0" smtClean="0">
                <a:latin typeface="Arial Narrow" panose="020B0606020202030204" pitchFamily="34" charset="0"/>
              </a:rPr>
              <a:t>In </a:t>
            </a:r>
            <a:r>
              <a:rPr lang="en-US" dirty="0">
                <a:latin typeface="Arial Narrow" panose="020B0606020202030204" pitchFamily="34" charset="0"/>
              </a:rPr>
              <a:t>other words, we can say the input layer is fully connected to the output layer.</a:t>
            </a:r>
            <a:endParaRPr lang="en-US" dirty="0" smtClean="0">
              <a:latin typeface="Arial Narrow" panose="020B0606020202030204" pitchFamily="34" charset="0"/>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5</a:t>
            </a:fld>
            <a:endParaRPr lang="en-CA" altLang="en-US" sz="1700">
              <a:solidFill>
                <a:prstClr val="black"/>
              </a:solidFill>
            </a:endParaRPr>
          </a:p>
        </p:txBody>
      </p:sp>
    </p:spTree>
    <p:extLst>
      <p:ext uri="{BB962C8B-B14F-4D97-AF65-F5344CB8AC3E}">
        <p14:creationId xmlns:p14="http://schemas.microsoft.com/office/powerpoint/2010/main" val="3584776918"/>
      </p:ext>
    </p:extLst>
  </p:cSld>
  <p:clrMapOvr>
    <a:masterClrMapping/>
  </p:clrMapOvr>
  <p:transition>
    <p:checke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dirty="0"/>
              <a:t>Feedforward Network</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6</a:t>
            </a:fld>
            <a:endParaRPr lang="en-CA" altLang="en-US" sz="1700">
              <a:solidFill>
                <a:prstClr val="black"/>
              </a:solidFill>
            </a:endParaRPr>
          </a:p>
        </p:txBody>
      </p:sp>
      <p:pic>
        <p:nvPicPr>
          <p:cNvPr id="3" name="Picture 2"/>
          <p:cNvPicPr>
            <a:picLocks noChangeAspect="1"/>
          </p:cNvPicPr>
          <p:nvPr/>
        </p:nvPicPr>
        <p:blipFill>
          <a:blip r:embed="rId2"/>
          <a:stretch>
            <a:fillRect/>
          </a:stretch>
        </p:blipFill>
        <p:spPr>
          <a:xfrm>
            <a:off x="308114" y="1842367"/>
            <a:ext cx="5377069" cy="3625984"/>
          </a:xfrm>
          <a:prstGeom prst="rect">
            <a:avLst/>
          </a:prstGeom>
        </p:spPr>
      </p:pic>
      <p:pic>
        <p:nvPicPr>
          <p:cNvPr id="2" name="Picture 1"/>
          <p:cNvPicPr>
            <a:picLocks noChangeAspect="1"/>
          </p:cNvPicPr>
          <p:nvPr/>
        </p:nvPicPr>
        <p:blipFill>
          <a:blip r:embed="rId3"/>
          <a:stretch>
            <a:fillRect/>
          </a:stretch>
        </p:blipFill>
        <p:spPr>
          <a:xfrm>
            <a:off x="6509785" y="2174371"/>
            <a:ext cx="5178632" cy="3783854"/>
          </a:xfrm>
          <a:prstGeom prst="rect">
            <a:avLst/>
          </a:prstGeom>
        </p:spPr>
      </p:pic>
    </p:spTree>
    <p:extLst>
      <p:ext uri="{BB962C8B-B14F-4D97-AF65-F5344CB8AC3E}">
        <p14:creationId xmlns:p14="http://schemas.microsoft.com/office/powerpoint/2010/main" val="4033865314"/>
      </p:ext>
    </p:extLst>
  </p:cSld>
  <p:clrMapOvr>
    <a:masterClrMapping/>
  </p:clrMapOvr>
  <p:transition>
    <p:checke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dirty="0"/>
              <a:t>Feedforward Network</a:t>
            </a:r>
          </a:p>
        </p:txBody>
      </p:sp>
      <p:sp>
        <p:nvSpPr>
          <p:cNvPr id="34820" name="Rectangle 7"/>
          <p:cNvSpPr>
            <a:spLocks noGrp="1" noChangeArrowheads="1"/>
          </p:cNvSpPr>
          <p:nvPr>
            <p:ph idx="1"/>
          </p:nvPr>
        </p:nvSpPr>
        <p:spPr>
          <a:xfrm>
            <a:off x="813223" y="2141996"/>
            <a:ext cx="10368598" cy="4130993"/>
          </a:xfrm>
        </p:spPr>
        <p:txBody>
          <a:bodyPr>
            <a:normAutofit/>
          </a:bodyPr>
          <a:lstStyle/>
          <a:p>
            <a:pPr algn="just"/>
            <a:r>
              <a:rPr lang="en-US" b="1" dirty="0">
                <a:solidFill>
                  <a:srgbClr val="000000"/>
                </a:solidFill>
                <a:latin typeface="Nunito"/>
              </a:rPr>
              <a:t>Multilayer feedforward </a:t>
            </a:r>
            <a:r>
              <a:rPr lang="en-US" b="1" dirty="0" smtClean="0">
                <a:solidFill>
                  <a:srgbClr val="000000"/>
                </a:solidFill>
                <a:latin typeface="Nunito"/>
              </a:rPr>
              <a:t>network.</a:t>
            </a:r>
          </a:p>
          <a:p>
            <a:pPr algn="just"/>
            <a:r>
              <a:rPr lang="en-US" dirty="0" smtClean="0">
                <a:solidFill>
                  <a:srgbClr val="000000"/>
                </a:solidFill>
                <a:latin typeface="Nunito"/>
              </a:rPr>
              <a:t>The </a:t>
            </a:r>
            <a:r>
              <a:rPr lang="en-US" dirty="0">
                <a:solidFill>
                  <a:srgbClr val="000000"/>
                </a:solidFill>
                <a:latin typeface="Nunito"/>
              </a:rPr>
              <a:t>concept is of feedforward ANN having more than one weighted layer. </a:t>
            </a:r>
            <a:endParaRPr lang="en-US" dirty="0" smtClean="0">
              <a:solidFill>
                <a:srgbClr val="000000"/>
              </a:solidFill>
              <a:latin typeface="Nunito"/>
            </a:endParaRPr>
          </a:p>
          <a:p>
            <a:pPr algn="just"/>
            <a:r>
              <a:rPr lang="en-US" dirty="0" smtClean="0">
                <a:solidFill>
                  <a:srgbClr val="000000"/>
                </a:solidFill>
                <a:latin typeface="Nunito"/>
              </a:rPr>
              <a:t>As </a:t>
            </a:r>
            <a:r>
              <a:rPr lang="en-US" dirty="0">
                <a:solidFill>
                  <a:srgbClr val="000000"/>
                </a:solidFill>
                <a:latin typeface="Nunito"/>
              </a:rPr>
              <a:t>this network has one or more layers between the input and the output layer, it is called hidden layers.</a:t>
            </a:r>
            <a:endParaRPr lang="en-US" b="0" i="0" dirty="0">
              <a:solidFill>
                <a:srgbClr val="000000"/>
              </a:solidFill>
              <a:effectLst/>
              <a:latin typeface="Nunito"/>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7</a:t>
            </a:fld>
            <a:endParaRPr lang="en-CA" altLang="en-US" sz="1700">
              <a:solidFill>
                <a:prstClr val="black"/>
              </a:solidFill>
            </a:endParaRPr>
          </a:p>
        </p:txBody>
      </p:sp>
    </p:spTree>
    <p:extLst>
      <p:ext uri="{BB962C8B-B14F-4D97-AF65-F5344CB8AC3E}">
        <p14:creationId xmlns:p14="http://schemas.microsoft.com/office/powerpoint/2010/main" val="1869129019"/>
      </p:ext>
    </p:extLst>
  </p:cSld>
  <p:clrMapOvr>
    <a:masterClrMapping/>
  </p:clrMapOvr>
  <p:transition>
    <p:check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371760"/>
            <a:ext cx="10779445" cy="1147498"/>
          </a:xfrm>
        </p:spPr>
        <p:txBody>
          <a:bodyPr/>
          <a:lstStyle/>
          <a:p>
            <a:pPr algn="just"/>
            <a:r>
              <a:rPr lang="en-US" b="1" dirty="0">
                <a:solidFill>
                  <a:srgbClr val="000000"/>
                </a:solidFill>
                <a:latin typeface="Nunito"/>
              </a:rPr>
              <a:t>Multilayer feedforward network.</a:t>
            </a:r>
          </a:p>
        </p:txBody>
      </p:sp>
      <p:sp>
        <p:nvSpPr>
          <p:cNvPr id="34820" name="Rectangle 7"/>
          <p:cNvSpPr>
            <a:spLocks noGrp="1" noChangeArrowheads="1"/>
          </p:cNvSpPr>
          <p:nvPr>
            <p:ph idx="1"/>
          </p:nvPr>
        </p:nvSpPr>
        <p:spPr>
          <a:xfrm>
            <a:off x="813223" y="1519258"/>
            <a:ext cx="11133612" cy="4753731"/>
          </a:xfrm>
        </p:spPr>
        <p:txBody>
          <a:bodyPr>
            <a:normAutofit fontScale="92500" lnSpcReduction="10000"/>
          </a:bodyPr>
          <a:lstStyle/>
          <a:p>
            <a:pPr algn="just"/>
            <a:r>
              <a:rPr lang="en-US" dirty="0">
                <a:solidFill>
                  <a:srgbClr val="000000"/>
                </a:solidFill>
                <a:latin typeface="Nunito"/>
              </a:rPr>
              <a:t>The total number of layers in a neural network is the same as the total number of layers of </a:t>
            </a:r>
            <a:r>
              <a:rPr lang="en-US" dirty="0" err="1">
                <a:solidFill>
                  <a:srgbClr val="000000"/>
                </a:solidFill>
                <a:latin typeface="Nunito"/>
              </a:rPr>
              <a:t>perceptrons</a:t>
            </a:r>
            <a:r>
              <a:rPr lang="en-US" dirty="0">
                <a:solidFill>
                  <a:srgbClr val="000000"/>
                </a:solidFill>
                <a:latin typeface="Nunito"/>
              </a:rPr>
              <a:t>. </a:t>
            </a:r>
            <a:endParaRPr lang="en-US" dirty="0" smtClean="0">
              <a:solidFill>
                <a:srgbClr val="000000"/>
              </a:solidFill>
              <a:latin typeface="Nunito"/>
            </a:endParaRPr>
          </a:p>
          <a:p>
            <a:pPr algn="just"/>
            <a:r>
              <a:rPr lang="en-US" dirty="0" smtClean="0">
                <a:solidFill>
                  <a:srgbClr val="000000"/>
                </a:solidFill>
                <a:latin typeface="Nunito"/>
              </a:rPr>
              <a:t>The </a:t>
            </a:r>
            <a:r>
              <a:rPr lang="en-US" dirty="0">
                <a:solidFill>
                  <a:srgbClr val="000000"/>
                </a:solidFill>
                <a:latin typeface="Nunito"/>
              </a:rPr>
              <a:t>easiest neural network is one with a single input layer and an output layer of </a:t>
            </a:r>
            <a:r>
              <a:rPr lang="en-US" dirty="0" err="1">
                <a:solidFill>
                  <a:srgbClr val="000000"/>
                </a:solidFill>
                <a:latin typeface="Nunito"/>
              </a:rPr>
              <a:t>perceptrons</a:t>
            </a:r>
            <a:r>
              <a:rPr lang="en-US" dirty="0">
                <a:solidFill>
                  <a:srgbClr val="000000"/>
                </a:solidFill>
                <a:latin typeface="Nunito"/>
              </a:rPr>
              <a:t>. </a:t>
            </a:r>
            <a:endParaRPr lang="en-US" dirty="0" smtClean="0">
              <a:solidFill>
                <a:srgbClr val="000000"/>
              </a:solidFill>
              <a:latin typeface="Nunito"/>
            </a:endParaRPr>
          </a:p>
          <a:p>
            <a:pPr algn="just"/>
            <a:r>
              <a:rPr lang="en-US" dirty="0" smtClean="0">
                <a:solidFill>
                  <a:srgbClr val="000000"/>
                </a:solidFill>
                <a:latin typeface="Nunito"/>
              </a:rPr>
              <a:t>The </a:t>
            </a:r>
            <a:r>
              <a:rPr lang="en-US" dirty="0">
                <a:solidFill>
                  <a:srgbClr val="000000"/>
                </a:solidFill>
                <a:latin typeface="Nunito"/>
              </a:rPr>
              <a:t>concept of feedforward artificial neural network having more than one weighted layer. </a:t>
            </a:r>
            <a:endParaRPr lang="en-US" dirty="0" smtClean="0">
              <a:solidFill>
                <a:srgbClr val="000000"/>
              </a:solidFill>
              <a:latin typeface="Nunito"/>
            </a:endParaRPr>
          </a:p>
          <a:p>
            <a:pPr algn="just"/>
            <a:r>
              <a:rPr lang="en-US" dirty="0" smtClean="0">
                <a:solidFill>
                  <a:srgbClr val="000000"/>
                </a:solidFill>
                <a:latin typeface="Nunito"/>
              </a:rPr>
              <a:t>As </a:t>
            </a:r>
            <a:r>
              <a:rPr lang="en-US" dirty="0">
                <a:solidFill>
                  <a:srgbClr val="000000"/>
                </a:solidFill>
                <a:latin typeface="Nunito"/>
              </a:rPr>
              <a:t>the system has at least one layer between the input and the output layer, it is called the hidden layer.</a:t>
            </a:r>
            <a:endParaRPr lang="en-US" i="0" dirty="0">
              <a:solidFill>
                <a:srgbClr val="000000"/>
              </a:solidFill>
              <a:effectLst/>
              <a:latin typeface="Nunito"/>
            </a:endParaRP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8</a:t>
            </a:fld>
            <a:endParaRPr lang="en-CA" altLang="en-US" sz="1700">
              <a:solidFill>
                <a:prstClr val="black"/>
              </a:solidFill>
            </a:endParaRPr>
          </a:p>
        </p:txBody>
      </p:sp>
    </p:spTree>
    <p:extLst>
      <p:ext uri="{BB962C8B-B14F-4D97-AF65-F5344CB8AC3E}">
        <p14:creationId xmlns:p14="http://schemas.microsoft.com/office/powerpoint/2010/main" val="690819489"/>
      </p:ext>
    </p:extLst>
  </p:cSld>
  <p:clrMapOvr>
    <a:masterClrMapping/>
  </p:clrMapOvr>
  <p:transition>
    <p:checke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4" name="Rectangle 6"/>
          <p:cNvSpPr>
            <a:spLocks noGrp="1" noChangeArrowheads="1"/>
          </p:cNvSpPr>
          <p:nvPr>
            <p:ph type="title"/>
          </p:nvPr>
        </p:nvSpPr>
        <p:spPr>
          <a:xfrm>
            <a:off x="813225" y="841499"/>
            <a:ext cx="10779445" cy="1147498"/>
          </a:xfrm>
        </p:spPr>
        <p:txBody>
          <a:bodyPr/>
          <a:lstStyle/>
          <a:p>
            <a:r>
              <a:rPr lang="en-US" dirty="0"/>
              <a:t>Feedforward Network</a:t>
            </a:r>
          </a:p>
        </p:txBody>
      </p:sp>
      <p:sp>
        <p:nvSpPr>
          <p:cNvPr id="34818" name="Slide Number Placeholder 5"/>
          <p:cNvSpPr>
            <a:spLocks noGrp="1"/>
          </p:cNvSpPr>
          <p:nvPr>
            <p:ph type="sldNum" sz="quarter" idx="12"/>
          </p:nvPr>
        </p:nvSpPr>
        <p:spPr>
          <a:noFill/>
        </p:spPr>
        <p:txBody>
          <a:bodyPr/>
          <a:lstStyle>
            <a:lvl1pPr marL="408871" indent="-408871">
              <a:defRPr sz="2900">
                <a:solidFill>
                  <a:schemeClr val="tx1"/>
                </a:solidFill>
                <a:latin typeface="Times New Roman" pitchFamily="18" charset="0"/>
              </a:defRPr>
            </a:lvl1pPr>
            <a:lvl2pPr>
              <a:defRPr sz="2900">
                <a:solidFill>
                  <a:schemeClr val="tx1"/>
                </a:solidFill>
                <a:latin typeface="Times New Roman" pitchFamily="18" charset="0"/>
              </a:defRPr>
            </a:lvl2pPr>
            <a:lvl3pPr marL="1362907" indent="-272582">
              <a:defRPr sz="2900">
                <a:solidFill>
                  <a:schemeClr val="tx1"/>
                </a:solidFill>
                <a:latin typeface="Times New Roman" pitchFamily="18" charset="0"/>
              </a:defRPr>
            </a:lvl3pPr>
            <a:lvl4pPr marL="1908069" indent="-272582">
              <a:defRPr sz="2900">
                <a:solidFill>
                  <a:schemeClr val="tx1"/>
                </a:solidFill>
                <a:latin typeface="Times New Roman" pitchFamily="18" charset="0"/>
              </a:defRPr>
            </a:lvl4pPr>
            <a:lvl5pPr marL="2453232" indent="-272582">
              <a:defRPr sz="2900">
                <a:solidFill>
                  <a:schemeClr val="tx1"/>
                </a:solidFill>
                <a:latin typeface="Times New Roman" pitchFamily="18" charset="0"/>
              </a:defRPr>
            </a:lvl5pPr>
            <a:lvl6pPr marL="2998395" indent="-272582" eaLnBrk="0" fontAlgn="base" hangingPunct="0">
              <a:spcBef>
                <a:spcPct val="0"/>
              </a:spcBef>
              <a:spcAft>
                <a:spcPct val="0"/>
              </a:spcAft>
              <a:defRPr sz="2900">
                <a:solidFill>
                  <a:schemeClr val="tx1"/>
                </a:solidFill>
                <a:latin typeface="Times New Roman" pitchFamily="18" charset="0"/>
              </a:defRPr>
            </a:lvl6pPr>
            <a:lvl7pPr marL="3543558" indent="-272582" eaLnBrk="0" fontAlgn="base" hangingPunct="0">
              <a:spcBef>
                <a:spcPct val="0"/>
              </a:spcBef>
              <a:spcAft>
                <a:spcPct val="0"/>
              </a:spcAft>
              <a:defRPr sz="2900">
                <a:solidFill>
                  <a:schemeClr val="tx1"/>
                </a:solidFill>
                <a:latin typeface="Times New Roman" pitchFamily="18" charset="0"/>
              </a:defRPr>
            </a:lvl7pPr>
            <a:lvl8pPr marL="4088720" indent="-272582" eaLnBrk="0" fontAlgn="base" hangingPunct="0">
              <a:spcBef>
                <a:spcPct val="0"/>
              </a:spcBef>
              <a:spcAft>
                <a:spcPct val="0"/>
              </a:spcAft>
              <a:defRPr sz="2900">
                <a:solidFill>
                  <a:schemeClr val="tx1"/>
                </a:solidFill>
                <a:latin typeface="Times New Roman" pitchFamily="18" charset="0"/>
              </a:defRPr>
            </a:lvl8pPr>
            <a:lvl9pPr marL="4633883" indent="-272582" eaLnBrk="0" fontAlgn="base" hangingPunct="0">
              <a:spcBef>
                <a:spcPct val="0"/>
              </a:spcBef>
              <a:spcAft>
                <a:spcPct val="0"/>
              </a:spcAft>
              <a:defRPr sz="2900">
                <a:solidFill>
                  <a:schemeClr val="tx1"/>
                </a:solidFill>
                <a:latin typeface="Times New Roman" pitchFamily="18" charset="0"/>
              </a:defRPr>
            </a:lvl9pPr>
          </a:lstStyle>
          <a:p>
            <a:pPr lvl="1"/>
            <a:fld id="{6BD6C766-747F-4189-9355-3EC04BB44F08}" type="slidenum">
              <a:rPr lang="en-CA" altLang="en-US" sz="1700">
                <a:solidFill>
                  <a:prstClr val="black"/>
                </a:solidFill>
                <a:latin typeface="Arial" charset="0"/>
              </a:rPr>
              <a:pPr lvl="1"/>
              <a:t>9</a:t>
            </a:fld>
            <a:endParaRPr lang="en-CA" altLang="en-US" sz="1700">
              <a:solidFill>
                <a:prstClr val="black"/>
              </a:solidFill>
            </a:endParaRPr>
          </a:p>
        </p:txBody>
      </p:sp>
      <p:pic>
        <p:nvPicPr>
          <p:cNvPr id="3" name="Picture 2"/>
          <p:cNvPicPr>
            <a:picLocks noChangeAspect="1"/>
          </p:cNvPicPr>
          <p:nvPr/>
        </p:nvPicPr>
        <p:blipFill>
          <a:blip r:embed="rId2"/>
          <a:stretch>
            <a:fillRect/>
          </a:stretch>
        </p:blipFill>
        <p:spPr>
          <a:xfrm>
            <a:off x="2416972" y="2036807"/>
            <a:ext cx="7571950" cy="3407378"/>
          </a:xfrm>
          <a:prstGeom prst="rect">
            <a:avLst/>
          </a:prstGeom>
        </p:spPr>
      </p:pic>
    </p:spTree>
    <p:extLst>
      <p:ext uri="{BB962C8B-B14F-4D97-AF65-F5344CB8AC3E}">
        <p14:creationId xmlns:p14="http://schemas.microsoft.com/office/powerpoint/2010/main" val="658328776"/>
      </p:ext>
    </p:extLst>
  </p:cSld>
  <p:clrMapOvr>
    <a:masterClrMapping/>
  </p:clrMapOvr>
  <p:transition>
    <p:checke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501</TotalTime>
  <Words>2293</Words>
  <Application>Microsoft Office PowerPoint</Application>
  <PresentationFormat>Custom</PresentationFormat>
  <Paragraphs>214</Paragraphs>
  <Slides>40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40</vt:i4>
      </vt:variant>
    </vt:vector>
  </HeadingPairs>
  <TitlesOfParts>
    <vt:vector size="48" baseType="lpstr">
      <vt:lpstr>Arial</vt:lpstr>
      <vt:lpstr>Arial Narrow</vt:lpstr>
      <vt:lpstr>Calibri</vt:lpstr>
      <vt:lpstr>Nunito</vt:lpstr>
      <vt:lpstr>Times New Roman</vt:lpstr>
      <vt:lpstr>Wingdings</vt:lpstr>
      <vt:lpstr>Office Theme</vt:lpstr>
      <vt:lpstr>1_Office Theme</vt:lpstr>
      <vt:lpstr>ANN Building Blocks.</vt:lpstr>
      <vt:lpstr>1.Network Topology</vt:lpstr>
      <vt:lpstr>1.Network Topology</vt:lpstr>
      <vt:lpstr>Feedforward Network</vt:lpstr>
      <vt:lpstr>Feedforward Network</vt:lpstr>
      <vt:lpstr>Feedforward Network</vt:lpstr>
      <vt:lpstr>Feedforward Network</vt:lpstr>
      <vt:lpstr>Multilayer feedforward network.</vt:lpstr>
      <vt:lpstr>Feedforward Network</vt:lpstr>
      <vt:lpstr>Feedforward Network</vt:lpstr>
      <vt:lpstr>Feedback Network</vt:lpstr>
      <vt:lpstr>Feedback Network</vt:lpstr>
      <vt:lpstr>FeedBACK Network</vt:lpstr>
      <vt:lpstr>FeedBACK Network</vt:lpstr>
      <vt:lpstr>2.Adjustments of Weights or Learning</vt:lpstr>
      <vt:lpstr>1.Supervised Learning.</vt:lpstr>
      <vt:lpstr>PowerPoint Presentation</vt:lpstr>
      <vt:lpstr>PowerPoint Presentation</vt:lpstr>
      <vt:lpstr>Adjustments of Weights or Learning</vt:lpstr>
      <vt:lpstr>2.Unsupervised Learning.</vt:lpstr>
      <vt:lpstr>PowerPoint Presentation</vt:lpstr>
      <vt:lpstr>PowerPoint Presentation</vt:lpstr>
      <vt:lpstr>3.Reinforcement Learning</vt:lpstr>
      <vt:lpstr>PowerPoint Presentation</vt:lpstr>
      <vt:lpstr>Adjustments of Weights or Learning</vt:lpstr>
      <vt:lpstr>3.Activation Functions.</vt:lpstr>
      <vt:lpstr>3.Activation Functions.</vt:lpstr>
      <vt:lpstr>Activation Functions.</vt:lpstr>
      <vt:lpstr>Activation Functions.</vt:lpstr>
      <vt:lpstr>Activation Functions.</vt:lpstr>
      <vt:lpstr>How Neural Networks work.</vt:lpstr>
      <vt:lpstr>How Neural Networks work.</vt:lpstr>
      <vt:lpstr>How Neural Networks work.</vt:lpstr>
      <vt:lpstr>How Neural Networks work.</vt:lpstr>
      <vt:lpstr>How Neural Networks work.</vt:lpstr>
      <vt:lpstr>How Neural Networks work.</vt:lpstr>
      <vt:lpstr>How Neural Networks work.</vt:lpstr>
      <vt:lpstr>How Neural Networks work.</vt:lpstr>
      <vt:lpstr>Group Discussion.</vt:lpstr>
      <vt:lpstr>PowerPoint Presentation</vt:lpstr>
    </vt:vector>
  </TitlesOfParts>
  <Company>Daystar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Corporate Affairs 2</dc:creator>
  <cp:lastModifiedBy>Fredrick Michael</cp:lastModifiedBy>
  <cp:revision>124</cp:revision>
  <dcterms:created xsi:type="dcterms:W3CDTF">2020-02-28T12:07:14Z</dcterms:created>
  <dcterms:modified xsi:type="dcterms:W3CDTF">2022-10-14T03:14:13Z</dcterms:modified>
</cp:coreProperties>
</file>