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8"/>
  </p:notesMasterIdLst>
  <p:sldIdLst>
    <p:sldId id="334" r:id="rId3"/>
    <p:sldId id="267" r:id="rId4"/>
    <p:sldId id="331" r:id="rId5"/>
    <p:sldId id="332" r:id="rId6"/>
    <p:sldId id="333" r:id="rId7"/>
    <p:sldId id="303" r:id="rId8"/>
    <p:sldId id="304" r:id="rId9"/>
    <p:sldId id="305" r:id="rId10"/>
    <p:sldId id="306" r:id="rId11"/>
    <p:sldId id="307" r:id="rId12"/>
    <p:sldId id="318" r:id="rId13"/>
    <p:sldId id="319" r:id="rId14"/>
    <p:sldId id="320" r:id="rId15"/>
    <p:sldId id="324" r:id="rId16"/>
    <p:sldId id="325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26" r:id="rId25"/>
    <p:sldId id="327" r:id="rId26"/>
    <p:sldId id="328" r:id="rId27"/>
    <p:sldId id="329" r:id="rId28"/>
    <p:sldId id="330" r:id="rId29"/>
    <p:sldId id="315" r:id="rId30"/>
    <p:sldId id="316" r:id="rId31"/>
    <p:sldId id="317" r:id="rId32"/>
    <p:sldId id="322" r:id="rId33"/>
    <p:sldId id="321" r:id="rId34"/>
    <p:sldId id="323" r:id="rId35"/>
    <p:sldId id="335" r:id="rId36"/>
    <p:sldId id="265" r:id="rId37"/>
  </p:sldIdLst>
  <p:sldSz cx="12198350" cy="6884988"/>
  <p:notesSz cx="6858000" cy="9144000"/>
  <p:defaultTextStyle>
    <a:defPPr>
      <a:defRPr lang="en-US"/>
    </a:defPPr>
    <a:lvl1pPr marL="0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5162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90325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5488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80651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5813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70976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6138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61300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907" y="62"/>
      </p:cViewPr>
      <p:guideLst>
        <p:guide orient="horz" pos="2169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69835-6940-4687-B0FD-6D13EEBF50C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85800"/>
            <a:ext cx="6073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E2B9-E630-42AA-8029-56353B0F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9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38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76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138809"/>
            <a:ext cx="10368598" cy="14758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4" y="3901493"/>
            <a:ext cx="8538845" cy="17594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5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5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0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0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1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2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98093" y="277313"/>
            <a:ext cx="3661622" cy="5896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225" y="277313"/>
            <a:ext cx="10781563" cy="58968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42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138809"/>
            <a:ext cx="10368598" cy="14758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3901493"/>
            <a:ext cx="8538845" cy="17594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5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5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1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1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10B5FE98-BEFD-45A8-BBD6-CAD3637CC1D7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22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25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585" y="4424243"/>
            <a:ext cx="10368598" cy="13674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585" y="2918152"/>
            <a:ext cx="10368598" cy="1506091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521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9042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563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084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60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12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647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616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40AA462-05DF-454A-8CE4-F4CE89364E17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63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1606498"/>
            <a:ext cx="5387605" cy="454377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606498"/>
            <a:ext cx="5387605" cy="454377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B50EE3F9-1D6B-41D2-A703-55995251032D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97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541154"/>
            <a:ext cx="5389723" cy="64228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211" indent="0">
              <a:buNone/>
              <a:defRPr sz="2400" b="1"/>
            </a:lvl2pPr>
            <a:lvl3pPr marL="1090422" indent="0">
              <a:buNone/>
              <a:defRPr sz="2100" b="1"/>
            </a:lvl3pPr>
            <a:lvl4pPr marL="1635633" indent="0">
              <a:buNone/>
              <a:defRPr sz="1900" b="1"/>
            </a:lvl4pPr>
            <a:lvl5pPr marL="2180844" indent="0">
              <a:buNone/>
              <a:defRPr sz="1900" b="1"/>
            </a:lvl5pPr>
            <a:lvl6pPr marL="2726055" indent="0">
              <a:buNone/>
              <a:defRPr sz="1900" b="1"/>
            </a:lvl6pPr>
            <a:lvl7pPr marL="3271266" indent="0">
              <a:buNone/>
              <a:defRPr sz="1900" b="1"/>
            </a:lvl7pPr>
            <a:lvl8pPr marL="3816477" indent="0">
              <a:buNone/>
              <a:defRPr sz="1900" b="1"/>
            </a:lvl8pPr>
            <a:lvl9pPr marL="4361688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183434"/>
            <a:ext cx="5389723" cy="396683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1541154"/>
            <a:ext cx="5391840" cy="64228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211" indent="0">
              <a:buNone/>
              <a:defRPr sz="2400" b="1"/>
            </a:lvl2pPr>
            <a:lvl3pPr marL="1090422" indent="0">
              <a:buNone/>
              <a:defRPr sz="2100" b="1"/>
            </a:lvl3pPr>
            <a:lvl4pPr marL="1635633" indent="0">
              <a:buNone/>
              <a:defRPr sz="1900" b="1"/>
            </a:lvl4pPr>
            <a:lvl5pPr marL="2180844" indent="0">
              <a:buNone/>
              <a:defRPr sz="1900" b="1"/>
            </a:lvl5pPr>
            <a:lvl6pPr marL="2726055" indent="0">
              <a:buNone/>
              <a:defRPr sz="1900" b="1"/>
            </a:lvl6pPr>
            <a:lvl7pPr marL="3271266" indent="0">
              <a:buNone/>
              <a:defRPr sz="1900" b="1"/>
            </a:lvl7pPr>
            <a:lvl8pPr marL="3816477" indent="0">
              <a:buNone/>
              <a:defRPr sz="1900" b="1"/>
            </a:lvl8pPr>
            <a:lvl9pPr marL="4361688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183434"/>
            <a:ext cx="5391840" cy="396683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B9942DD0-ED5F-4261-B129-5263F6542F73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08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E959FD47-C535-44CE-BEB7-FA09CAF22F75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BFE2340E-9AF8-41B6-AA5B-76B0EA26160F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76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74125"/>
            <a:ext cx="4013173" cy="116662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274125"/>
            <a:ext cx="6819216" cy="5876147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440748"/>
            <a:ext cx="4013173" cy="4709524"/>
          </a:xfrm>
        </p:spPr>
        <p:txBody>
          <a:bodyPr/>
          <a:lstStyle>
            <a:lvl1pPr marL="0" indent="0">
              <a:buNone/>
              <a:defRPr sz="1700"/>
            </a:lvl1pPr>
            <a:lvl2pPr marL="545211" indent="0">
              <a:buNone/>
              <a:defRPr sz="1400"/>
            </a:lvl2pPr>
            <a:lvl3pPr marL="1090422" indent="0">
              <a:buNone/>
              <a:defRPr sz="1200"/>
            </a:lvl3pPr>
            <a:lvl4pPr marL="1635633" indent="0">
              <a:buNone/>
              <a:defRPr sz="1100"/>
            </a:lvl4pPr>
            <a:lvl5pPr marL="2180844" indent="0">
              <a:buNone/>
              <a:defRPr sz="1100"/>
            </a:lvl5pPr>
            <a:lvl6pPr marL="2726055" indent="0">
              <a:buNone/>
              <a:defRPr sz="1100"/>
            </a:lvl6pPr>
            <a:lvl7pPr marL="3271266" indent="0">
              <a:buNone/>
              <a:defRPr sz="1100"/>
            </a:lvl7pPr>
            <a:lvl8pPr marL="3816477" indent="0">
              <a:buNone/>
              <a:defRPr sz="1100"/>
            </a:lvl8pPr>
            <a:lvl9pPr marL="436168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D925C242-6D98-4C0D-BCA1-4EF814F732E4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4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82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4819492"/>
            <a:ext cx="7319010" cy="56896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615186"/>
            <a:ext cx="7319010" cy="4130993"/>
          </a:xfrm>
        </p:spPr>
        <p:txBody>
          <a:bodyPr/>
          <a:lstStyle>
            <a:lvl1pPr marL="0" indent="0">
              <a:buNone/>
              <a:defRPr sz="3800"/>
            </a:lvl1pPr>
            <a:lvl2pPr marL="545211" indent="0">
              <a:buNone/>
              <a:defRPr sz="3300"/>
            </a:lvl2pPr>
            <a:lvl3pPr marL="1090422" indent="0">
              <a:buNone/>
              <a:defRPr sz="2900"/>
            </a:lvl3pPr>
            <a:lvl4pPr marL="1635633" indent="0">
              <a:buNone/>
              <a:defRPr sz="2400"/>
            </a:lvl4pPr>
            <a:lvl5pPr marL="2180844" indent="0">
              <a:buNone/>
              <a:defRPr sz="2400"/>
            </a:lvl5pPr>
            <a:lvl6pPr marL="2726055" indent="0">
              <a:buNone/>
              <a:defRPr sz="2400"/>
            </a:lvl6pPr>
            <a:lvl7pPr marL="3271266" indent="0">
              <a:buNone/>
              <a:defRPr sz="2400"/>
            </a:lvl7pPr>
            <a:lvl8pPr marL="3816477" indent="0">
              <a:buNone/>
              <a:defRPr sz="2400"/>
            </a:lvl8pPr>
            <a:lvl9pPr marL="4361688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5388460"/>
            <a:ext cx="7319010" cy="808029"/>
          </a:xfrm>
        </p:spPr>
        <p:txBody>
          <a:bodyPr/>
          <a:lstStyle>
            <a:lvl1pPr marL="0" indent="0">
              <a:buNone/>
              <a:defRPr sz="1700"/>
            </a:lvl1pPr>
            <a:lvl2pPr marL="545211" indent="0">
              <a:buNone/>
              <a:defRPr sz="1400"/>
            </a:lvl2pPr>
            <a:lvl3pPr marL="1090422" indent="0">
              <a:buNone/>
              <a:defRPr sz="1200"/>
            </a:lvl3pPr>
            <a:lvl4pPr marL="1635633" indent="0">
              <a:buNone/>
              <a:defRPr sz="1100"/>
            </a:lvl4pPr>
            <a:lvl5pPr marL="2180844" indent="0">
              <a:buNone/>
              <a:defRPr sz="1100"/>
            </a:lvl5pPr>
            <a:lvl6pPr marL="2726055" indent="0">
              <a:buNone/>
              <a:defRPr sz="1100"/>
            </a:lvl6pPr>
            <a:lvl7pPr marL="3271266" indent="0">
              <a:buNone/>
              <a:defRPr sz="1100"/>
            </a:lvl7pPr>
            <a:lvl8pPr marL="3816477" indent="0">
              <a:buNone/>
              <a:defRPr sz="1100"/>
            </a:lvl8pPr>
            <a:lvl9pPr marL="436168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3EB8D5B-D2C2-45EA-9747-18060F7F0FBB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694F4AB-5465-4D72-BD87-B5090B325EE6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84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275719"/>
            <a:ext cx="2744629" cy="5874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75719"/>
            <a:ext cx="8030580" cy="5874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11AB2135-E99D-4EA0-8606-E8493D39C953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21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585" y="4424244"/>
            <a:ext cx="10368598" cy="13674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585" y="2918153"/>
            <a:ext cx="10368598" cy="1506091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516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903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54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06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581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097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613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613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8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225" y="1612873"/>
            <a:ext cx="7221593" cy="456130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8124" y="1612873"/>
            <a:ext cx="7221593" cy="456130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9" y="275719"/>
            <a:ext cx="10978515" cy="11474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9" y="1541154"/>
            <a:ext cx="5389723" cy="64228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2" indent="0">
              <a:buNone/>
              <a:defRPr sz="2400" b="1"/>
            </a:lvl2pPr>
            <a:lvl3pPr marL="1090325" indent="0">
              <a:buNone/>
              <a:defRPr sz="2100" b="1"/>
            </a:lvl3pPr>
            <a:lvl4pPr marL="1635488" indent="0">
              <a:buNone/>
              <a:defRPr sz="1900" b="1"/>
            </a:lvl4pPr>
            <a:lvl5pPr marL="2180651" indent="0">
              <a:buNone/>
              <a:defRPr sz="1900" b="1"/>
            </a:lvl5pPr>
            <a:lvl6pPr marL="2725813" indent="0">
              <a:buNone/>
              <a:defRPr sz="1900" b="1"/>
            </a:lvl6pPr>
            <a:lvl7pPr marL="3270976" indent="0">
              <a:buNone/>
              <a:defRPr sz="1900" b="1"/>
            </a:lvl7pPr>
            <a:lvl8pPr marL="3816138" indent="0">
              <a:buNone/>
              <a:defRPr sz="1900" b="1"/>
            </a:lvl8pPr>
            <a:lvl9pPr marL="4361300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9" y="2183435"/>
            <a:ext cx="5389723" cy="396683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1541154"/>
            <a:ext cx="5391840" cy="64228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2" indent="0">
              <a:buNone/>
              <a:defRPr sz="2400" b="1"/>
            </a:lvl2pPr>
            <a:lvl3pPr marL="1090325" indent="0">
              <a:buNone/>
              <a:defRPr sz="2100" b="1"/>
            </a:lvl3pPr>
            <a:lvl4pPr marL="1635488" indent="0">
              <a:buNone/>
              <a:defRPr sz="1900" b="1"/>
            </a:lvl4pPr>
            <a:lvl5pPr marL="2180651" indent="0">
              <a:buNone/>
              <a:defRPr sz="1900" b="1"/>
            </a:lvl5pPr>
            <a:lvl6pPr marL="2725813" indent="0">
              <a:buNone/>
              <a:defRPr sz="1900" b="1"/>
            </a:lvl6pPr>
            <a:lvl7pPr marL="3270976" indent="0">
              <a:buNone/>
              <a:defRPr sz="1900" b="1"/>
            </a:lvl7pPr>
            <a:lvl8pPr marL="3816138" indent="0">
              <a:buNone/>
              <a:defRPr sz="1900" b="1"/>
            </a:lvl8pPr>
            <a:lvl9pPr marL="4361300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183435"/>
            <a:ext cx="5391840" cy="396683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7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0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0" y="274126"/>
            <a:ext cx="4013173" cy="116662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274126"/>
            <a:ext cx="6819216" cy="5876147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20" y="1440749"/>
            <a:ext cx="4013173" cy="4709524"/>
          </a:xfrm>
        </p:spPr>
        <p:txBody>
          <a:bodyPr/>
          <a:lstStyle>
            <a:lvl1pPr marL="0" indent="0">
              <a:buNone/>
              <a:defRPr sz="1700"/>
            </a:lvl1pPr>
            <a:lvl2pPr marL="545162" indent="0">
              <a:buNone/>
              <a:defRPr sz="1400"/>
            </a:lvl2pPr>
            <a:lvl3pPr marL="1090325" indent="0">
              <a:buNone/>
              <a:defRPr sz="1200"/>
            </a:lvl3pPr>
            <a:lvl4pPr marL="1635488" indent="0">
              <a:buNone/>
              <a:defRPr sz="1100"/>
            </a:lvl4pPr>
            <a:lvl5pPr marL="2180651" indent="0">
              <a:buNone/>
              <a:defRPr sz="1100"/>
            </a:lvl5pPr>
            <a:lvl6pPr marL="2725813" indent="0">
              <a:buNone/>
              <a:defRPr sz="1100"/>
            </a:lvl6pPr>
            <a:lvl7pPr marL="3270976" indent="0">
              <a:buNone/>
              <a:defRPr sz="1100"/>
            </a:lvl7pPr>
            <a:lvl8pPr marL="3816138" indent="0">
              <a:buNone/>
              <a:defRPr sz="1100"/>
            </a:lvl8pPr>
            <a:lvl9pPr marL="436130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4819492"/>
            <a:ext cx="7319010" cy="56896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615186"/>
            <a:ext cx="7319010" cy="4130993"/>
          </a:xfrm>
        </p:spPr>
        <p:txBody>
          <a:bodyPr/>
          <a:lstStyle>
            <a:lvl1pPr marL="0" indent="0">
              <a:buNone/>
              <a:defRPr sz="3800"/>
            </a:lvl1pPr>
            <a:lvl2pPr marL="545162" indent="0">
              <a:buNone/>
              <a:defRPr sz="3300"/>
            </a:lvl2pPr>
            <a:lvl3pPr marL="1090325" indent="0">
              <a:buNone/>
              <a:defRPr sz="2900"/>
            </a:lvl3pPr>
            <a:lvl4pPr marL="1635488" indent="0">
              <a:buNone/>
              <a:defRPr sz="2400"/>
            </a:lvl4pPr>
            <a:lvl5pPr marL="2180651" indent="0">
              <a:buNone/>
              <a:defRPr sz="2400"/>
            </a:lvl5pPr>
            <a:lvl6pPr marL="2725813" indent="0">
              <a:buNone/>
              <a:defRPr sz="2400"/>
            </a:lvl6pPr>
            <a:lvl7pPr marL="3270976" indent="0">
              <a:buNone/>
              <a:defRPr sz="2400"/>
            </a:lvl7pPr>
            <a:lvl8pPr marL="3816138" indent="0">
              <a:buNone/>
              <a:defRPr sz="2400"/>
            </a:lvl8pPr>
            <a:lvl9pPr marL="436130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5388460"/>
            <a:ext cx="7319010" cy="808029"/>
          </a:xfrm>
        </p:spPr>
        <p:txBody>
          <a:bodyPr/>
          <a:lstStyle>
            <a:lvl1pPr marL="0" indent="0">
              <a:buNone/>
              <a:defRPr sz="1700"/>
            </a:lvl1pPr>
            <a:lvl2pPr marL="545162" indent="0">
              <a:buNone/>
              <a:defRPr sz="1400"/>
            </a:lvl2pPr>
            <a:lvl3pPr marL="1090325" indent="0">
              <a:buNone/>
              <a:defRPr sz="1200"/>
            </a:lvl3pPr>
            <a:lvl4pPr marL="1635488" indent="0">
              <a:buNone/>
              <a:defRPr sz="1100"/>
            </a:lvl4pPr>
            <a:lvl5pPr marL="2180651" indent="0">
              <a:buNone/>
              <a:defRPr sz="1100"/>
            </a:lvl5pPr>
            <a:lvl6pPr marL="2725813" indent="0">
              <a:buNone/>
              <a:defRPr sz="1100"/>
            </a:lvl6pPr>
            <a:lvl7pPr marL="3270976" indent="0">
              <a:buNone/>
              <a:defRPr sz="1100"/>
            </a:lvl7pPr>
            <a:lvl8pPr marL="3816138" indent="0">
              <a:buNone/>
              <a:defRPr sz="1100"/>
            </a:lvl8pPr>
            <a:lvl9pPr marL="436130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8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9" y="275719"/>
            <a:ext cx="10978515" cy="1147498"/>
          </a:xfrm>
          <a:prstGeom prst="rect">
            <a:avLst/>
          </a:prstGeom>
        </p:spPr>
        <p:txBody>
          <a:bodyPr vert="horz" lIns="109033" tIns="54516" rIns="109033" bIns="5451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9" y="1606499"/>
            <a:ext cx="10978515" cy="4543774"/>
          </a:xfrm>
          <a:prstGeom prst="rect">
            <a:avLst/>
          </a:prstGeom>
        </p:spPr>
        <p:txBody>
          <a:bodyPr vert="horz" lIns="109033" tIns="54516" rIns="109033" bIns="545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6381364"/>
            <a:ext cx="2846282" cy="366562"/>
          </a:xfrm>
          <a:prstGeom prst="rect">
            <a:avLst/>
          </a:prstGeom>
        </p:spPr>
        <p:txBody>
          <a:bodyPr vert="horz" lIns="109033" tIns="54516" rIns="109033" bIns="54516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C71E-BA9D-1648-85C0-AFC775598E0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1" y="6381364"/>
            <a:ext cx="3862811" cy="366562"/>
          </a:xfrm>
          <a:prstGeom prst="rect">
            <a:avLst/>
          </a:prstGeom>
        </p:spPr>
        <p:txBody>
          <a:bodyPr vert="horz" lIns="109033" tIns="54516" rIns="109033" bIns="54516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6381364"/>
            <a:ext cx="2846282" cy="366562"/>
          </a:xfrm>
          <a:prstGeom prst="rect">
            <a:avLst/>
          </a:prstGeom>
        </p:spPr>
        <p:txBody>
          <a:bodyPr vert="horz" lIns="109033" tIns="54516" rIns="109033" bIns="54516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4516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871" indent="-408871" algn="l" defTabSz="545162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5889" indent="-340727" algn="l" defTabSz="545162" rtl="0" eaLnBrk="1" latinLnBrk="0" hangingPunct="1">
        <a:spcBef>
          <a:spcPct val="20000"/>
        </a:spcBef>
        <a:buFont typeface="Arial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2907" indent="-272582" algn="l" defTabSz="545162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8069" indent="-272582" algn="l" defTabSz="545162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3232" indent="-272582" algn="l" defTabSz="545162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8395" indent="-272582" algn="l" defTabSz="54516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3558" indent="-272582" algn="l" defTabSz="54516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8720" indent="-272582" algn="l" defTabSz="54516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3883" indent="-272582" algn="l" defTabSz="54516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162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325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5488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0651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5813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0976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138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1300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75719"/>
            <a:ext cx="10978515" cy="1147498"/>
          </a:xfrm>
          <a:prstGeom prst="rect">
            <a:avLst/>
          </a:prstGeom>
        </p:spPr>
        <p:txBody>
          <a:bodyPr vert="horz" lIns="109042" tIns="54521" rIns="109042" bIns="5452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606498"/>
            <a:ext cx="10978515" cy="4543774"/>
          </a:xfrm>
          <a:prstGeom prst="rect">
            <a:avLst/>
          </a:prstGeom>
        </p:spPr>
        <p:txBody>
          <a:bodyPr vert="horz" lIns="109042" tIns="54521" rIns="109042" bIns="5452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6381364"/>
            <a:ext cx="2846282" cy="366562"/>
          </a:xfrm>
          <a:prstGeom prst="rect">
            <a:avLst/>
          </a:prstGeom>
        </p:spPr>
        <p:txBody>
          <a:bodyPr vert="horz" lIns="109042" tIns="54521" rIns="109042" bIns="5452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6381364"/>
            <a:ext cx="3862811" cy="366562"/>
          </a:xfrm>
          <a:prstGeom prst="rect">
            <a:avLst/>
          </a:prstGeom>
        </p:spPr>
        <p:txBody>
          <a:bodyPr vert="horz" lIns="109042" tIns="54521" rIns="109042" bIns="5452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CA" altLang="en-US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t>Saad  Haj Bakry, PhD, CEng, FIEE</a:t>
            </a:r>
            <a:endParaRPr lang="en-CA" alt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6381364"/>
            <a:ext cx="2846282" cy="366562"/>
          </a:xfrm>
          <a:prstGeom prst="rect">
            <a:avLst/>
          </a:prstGeom>
        </p:spPr>
        <p:txBody>
          <a:bodyPr vert="horz" lIns="109042" tIns="54521" rIns="109042" bIns="5452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545211" lvl="1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C93B247-A7A3-416A-879B-0D23E6CF40DE}" type="slidenum">
              <a:rPr lang="en-CA" altLang="en-US" sz="2900" smtClean="0">
                <a:solidFill>
                  <a:prstClr val="black"/>
                </a:solidFill>
                <a:latin typeface="Times New Roman" pitchFamily="18" charset="0"/>
              </a:rPr>
              <a:pPr marL="545211" lvl="1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altLang="en-US" sz="29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8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109042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908" indent="-408908" algn="l" defTabSz="10904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5968" indent="-340757" algn="l" defTabSz="1090422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3028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8239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3450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8661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3872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9083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4294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211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422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5633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0844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6055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1266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477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1688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deep-learning" TargetMode="External"/><Relationship Id="rId2" Type="http://schemas.openxmlformats.org/officeDocument/2006/relationships/hyperlink" Target="https://www.ibm.com/cloud/learn/machine-learning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ishpatel26/Tools-to-Design-or-Visualize-Architecture-of-Neural-Network" TargetMode="External"/><Relationship Id="rId2" Type="http://schemas.openxmlformats.org/officeDocument/2006/relationships/hyperlink" Target="https://alexlenail.me/NN-SVG/index.html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3010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NEURAL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2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ANN from 1980s till Present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813223" y="1773534"/>
            <a:ext cx="10368598" cy="4130993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The historical review shows that significant progress has been made in this field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Neural network based chips are emerging and applications to complex problems are being </a:t>
            </a:r>
            <a:r>
              <a:rPr lang="en-US" dirty="0" smtClean="0">
                <a:latin typeface="Arial Narrow" panose="020B0606020202030204" pitchFamily="34" charset="0"/>
              </a:rPr>
              <a:t>developed.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Surely</a:t>
            </a:r>
            <a:r>
              <a:rPr lang="en-US" dirty="0">
                <a:latin typeface="Arial Narrow" panose="020B0606020202030204" pitchFamily="34" charset="0"/>
              </a:rPr>
              <a:t>, today is a period of transition for neural network technology.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10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2817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 smtClean="0">
                <a:latin typeface="Arial Narrow" panose="020B0606020202030204" pitchFamily="34" charset="0"/>
              </a:rPr>
              <a:t>Defining Neural Networks.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813223" y="1773534"/>
            <a:ext cx="10368598" cy="4130993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Neural networks, also known as artificial neural networks (ANNs) or simulated neural networks (SNNs), are a subset of </a:t>
            </a:r>
            <a:r>
              <a:rPr lang="en-US" dirty="0">
                <a:latin typeface="Arial Narrow" panose="020B0606020202030204" pitchFamily="34" charset="0"/>
                <a:hlinkClick r:id="rId2"/>
              </a:rPr>
              <a:t>machine learning</a:t>
            </a:r>
            <a:r>
              <a:rPr lang="en-US" dirty="0">
                <a:latin typeface="Arial Narrow" panose="020B0606020202030204" pitchFamily="34" charset="0"/>
              </a:rPr>
              <a:t> and are at the heart of </a:t>
            </a:r>
            <a:r>
              <a:rPr lang="en-US" dirty="0">
                <a:latin typeface="Arial Narrow" panose="020B0606020202030204" pitchFamily="34" charset="0"/>
                <a:hlinkClick r:id="rId3"/>
              </a:rPr>
              <a:t>deep learning</a:t>
            </a:r>
            <a:r>
              <a:rPr lang="en-US" dirty="0">
                <a:latin typeface="Arial Narrow" panose="020B0606020202030204" pitchFamily="34" charset="0"/>
              </a:rPr>
              <a:t> algorithms.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Their </a:t>
            </a:r>
            <a:r>
              <a:rPr lang="en-US" dirty="0">
                <a:latin typeface="Arial Narrow" panose="020B0606020202030204" pitchFamily="34" charset="0"/>
              </a:rPr>
              <a:t>name and structure are inspired by the human brain, mimicking the way that biological neurons signal to one another.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11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20957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 smtClean="0">
                <a:latin typeface="Arial Narrow" panose="020B0606020202030204" pitchFamily="34" charset="0"/>
              </a:rPr>
              <a:t>Defining Neural Networks.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813223" y="1773534"/>
            <a:ext cx="10368598" cy="4130993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Artificial neural networks (ANNs) are comprised of a node layers, containing an input layer, one or more hidden layers, and an output layer.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Each </a:t>
            </a:r>
            <a:r>
              <a:rPr lang="en-US" dirty="0">
                <a:latin typeface="Arial Narrow" panose="020B0606020202030204" pitchFamily="34" charset="0"/>
              </a:rPr>
              <a:t>node, or artificial neuron, connects to another and has an associated weight and threshold. </a:t>
            </a:r>
            <a:endParaRPr lang="en-US" dirty="0" smtClean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12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1532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 smtClean="0">
                <a:latin typeface="Arial Narrow" panose="020B0606020202030204" pitchFamily="34" charset="0"/>
              </a:rPr>
              <a:t>Defining Neural Networks.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813223" y="1773534"/>
            <a:ext cx="10368598" cy="4130993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If the output of any individual node is above the specified threshold value, that node is activated, sending data to the next layer of the </a:t>
            </a:r>
            <a:r>
              <a:rPr lang="en-US" dirty="0" smtClean="0">
                <a:latin typeface="Arial Narrow" panose="020B0606020202030204" pitchFamily="34" charset="0"/>
              </a:rPr>
              <a:t>network.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Otherwise</a:t>
            </a:r>
            <a:r>
              <a:rPr lang="en-US" dirty="0">
                <a:latin typeface="Arial Narrow" panose="020B0606020202030204" pitchFamily="34" charset="0"/>
              </a:rPr>
              <a:t>, no data is passed along to the next layer of the network.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13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51520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Key Terms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813223" y="1773534"/>
            <a:ext cx="10368598" cy="4130993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rial Narrow" panose="020B0606020202030204" pitchFamily="34" charset="0"/>
              </a:rPr>
              <a:t>Neuron</a:t>
            </a:r>
            <a:r>
              <a:rPr lang="en-US" sz="3600" b="1" dirty="0">
                <a:latin typeface="Arial Narrow" panose="020B0606020202030204" pitchFamily="34" charset="0"/>
              </a:rPr>
              <a:t>: </a:t>
            </a:r>
            <a:r>
              <a:rPr lang="en-US" sz="3600" dirty="0">
                <a:latin typeface="Arial Narrow" panose="020B0606020202030204" pitchFamily="34" charset="0"/>
              </a:rPr>
              <a:t>A building block of ANN. It is responsible for accepting input data, performing calculations, and producing output.</a:t>
            </a:r>
          </a:p>
          <a:p>
            <a:r>
              <a:rPr lang="en-US" sz="3600" b="1" dirty="0">
                <a:latin typeface="Arial Narrow" panose="020B0606020202030204" pitchFamily="34" charset="0"/>
              </a:rPr>
              <a:t>Input data: </a:t>
            </a:r>
            <a:r>
              <a:rPr lang="en-US" sz="3600" dirty="0">
                <a:latin typeface="Arial Narrow" panose="020B0606020202030204" pitchFamily="34" charset="0"/>
              </a:rPr>
              <a:t>Information or data provided to the neurons.</a:t>
            </a:r>
          </a:p>
          <a:p>
            <a:r>
              <a:rPr lang="en-US" sz="3600" b="1" dirty="0">
                <a:latin typeface="Arial Narrow" panose="020B0606020202030204" pitchFamily="34" charset="0"/>
              </a:rPr>
              <a:t>Artificial Neural Network(ANN): </a:t>
            </a:r>
            <a:r>
              <a:rPr lang="en-US" sz="3600" dirty="0">
                <a:latin typeface="Arial Narrow" panose="020B0606020202030204" pitchFamily="34" charset="0"/>
              </a:rPr>
              <a:t>A computational system inspired by the way biological neural networks in the human brain process information.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14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6727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Key Terms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813223" y="1773534"/>
            <a:ext cx="10368598" cy="413099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 Narrow" panose="020B0606020202030204" pitchFamily="34" charset="0"/>
              </a:rPr>
              <a:t>Deep Neural Network: </a:t>
            </a:r>
            <a:r>
              <a:rPr lang="en-US" sz="3200" dirty="0">
                <a:latin typeface="Arial Narrow" panose="020B0606020202030204" pitchFamily="34" charset="0"/>
              </a:rPr>
              <a:t>An ANN with many layers placed between the input layer and the output layer.</a:t>
            </a:r>
          </a:p>
          <a:p>
            <a:r>
              <a:rPr lang="en-US" sz="3200" b="1" dirty="0">
                <a:latin typeface="Arial Narrow" panose="020B0606020202030204" pitchFamily="34" charset="0"/>
              </a:rPr>
              <a:t>Weights: </a:t>
            </a:r>
            <a:r>
              <a:rPr lang="en-US" sz="3200" dirty="0">
                <a:latin typeface="Arial Narrow" panose="020B0606020202030204" pitchFamily="34" charset="0"/>
              </a:rPr>
              <a:t>The strength of the connection between two neurons. Weights determine what impact the input will have on the output.</a:t>
            </a:r>
          </a:p>
          <a:p>
            <a:r>
              <a:rPr lang="en-US" sz="3200" b="1" dirty="0">
                <a:latin typeface="Arial Narrow" panose="020B0606020202030204" pitchFamily="34" charset="0"/>
              </a:rPr>
              <a:t>Bias: </a:t>
            </a:r>
            <a:r>
              <a:rPr lang="en-US" sz="3200" dirty="0">
                <a:latin typeface="Arial Narrow" panose="020B0606020202030204" pitchFamily="34" charset="0"/>
              </a:rPr>
              <a:t>An additional parameter used along with the sum of the product of weights and inputs to produce an output.</a:t>
            </a:r>
          </a:p>
          <a:p>
            <a:r>
              <a:rPr lang="en-US" sz="3200" b="1" dirty="0">
                <a:latin typeface="Arial Narrow" panose="020B0606020202030204" pitchFamily="34" charset="0"/>
              </a:rPr>
              <a:t>Activation Function: </a:t>
            </a:r>
            <a:r>
              <a:rPr lang="en-US" sz="3200" dirty="0">
                <a:latin typeface="Arial Narrow" panose="020B0606020202030204" pitchFamily="34" charset="0"/>
              </a:rPr>
              <a:t>Determines the output of a neural network.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15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758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/>
              <a:t>Biological Neuron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813223" y="1773534"/>
            <a:ext cx="10368598" cy="4130993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A nerve cell neuron is a special biological cell that processes information. According to an estimation, there are huge number of neurons, approximately 1011 with numerous interconnections, approximately 1015.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16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07991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Biological </a:t>
            </a:r>
            <a:r>
              <a:rPr lang="en-US" dirty="0" smtClean="0">
                <a:latin typeface="Arial Narrow" panose="020B0606020202030204" pitchFamily="34" charset="0"/>
              </a:rPr>
              <a:t>Neuron.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17</a:t>
            </a:fld>
            <a:endParaRPr lang="en-CA" altLang="en-US" sz="170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39" y="1708943"/>
            <a:ext cx="7164595" cy="434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6890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Working of a Biological Neuron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813223" y="1773534"/>
            <a:ext cx="10368598" cy="413099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As </a:t>
            </a:r>
            <a:r>
              <a:rPr lang="en-US" dirty="0">
                <a:latin typeface="Arial Narrow" panose="020B0606020202030204" pitchFamily="34" charset="0"/>
              </a:rPr>
              <a:t>shown in the above diagram, a typical neuron consists of the following four parts with the help of which we can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explain its working −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18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355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Working of a Biological Neuron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407504" y="1773534"/>
            <a:ext cx="11589025" cy="413099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 Narrow" panose="020B0606020202030204" pitchFamily="34" charset="0"/>
              </a:rPr>
              <a:t>Dendrites</a:t>
            </a:r>
            <a:r>
              <a:rPr lang="en-US" sz="3200" dirty="0">
                <a:latin typeface="Arial Narrow" panose="020B0606020202030204" pitchFamily="34" charset="0"/>
              </a:rPr>
              <a:t> − They are tree-like branches, responsible for receiving the information from other neurons it is connected to. In other sense, we can say that they are like the ears of neuron.</a:t>
            </a:r>
          </a:p>
          <a:p>
            <a:r>
              <a:rPr lang="en-US" sz="3200" b="1" dirty="0" smtClean="0">
                <a:latin typeface="Arial Narrow" panose="020B0606020202030204" pitchFamily="34" charset="0"/>
              </a:rPr>
              <a:t>Soma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>
                <a:latin typeface="Arial Narrow" panose="020B0606020202030204" pitchFamily="34" charset="0"/>
              </a:rPr>
              <a:t>− It is the cell body of the neuron and is responsible for processing of information, they have received from dendrites.</a:t>
            </a:r>
          </a:p>
          <a:p>
            <a:r>
              <a:rPr lang="en-US" sz="3200" b="1" dirty="0" smtClean="0">
                <a:latin typeface="Arial Narrow" panose="020B0606020202030204" pitchFamily="34" charset="0"/>
              </a:rPr>
              <a:t>Axon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>
                <a:latin typeface="Arial Narrow" panose="020B0606020202030204" pitchFamily="34" charset="0"/>
              </a:rPr>
              <a:t>− It is just like a cable through which neurons send the information.</a:t>
            </a:r>
          </a:p>
          <a:p>
            <a:r>
              <a:rPr lang="en-US" sz="3200" b="1" dirty="0" smtClean="0">
                <a:latin typeface="Arial Narrow" panose="020B0606020202030204" pitchFamily="34" charset="0"/>
              </a:rPr>
              <a:t>Synapses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>
                <a:latin typeface="Arial Narrow" panose="020B0606020202030204" pitchFamily="34" charset="0"/>
              </a:rPr>
              <a:t>− It is the connection between the axon and other neuron dendrites.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19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3106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878" y="764999"/>
            <a:ext cx="10779445" cy="1147498"/>
          </a:xfrm>
        </p:spPr>
        <p:txBody>
          <a:bodyPr/>
          <a:lstStyle/>
          <a:p>
            <a:pPr eaLnBrk="1" hangingPunct="1">
              <a:defRPr/>
            </a:pPr>
            <a:r>
              <a:rPr lang="en-CA" altLang="en-US" b="1" dirty="0" smtClean="0">
                <a:latin typeface="Arial Narrow" panose="020B0606020202030204" pitchFamily="34" charset="0"/>
              </a:rPr>
              <a:t>Objectives</a:t>
            </a:r>
            <a:r>
              <a:rPr lang="en-CA" altLang="en-US" dirty="0" smtClean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914876" y="2065496"/>
            <a:ext cx="10368598" cy="413099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CA" altLang="en-US" b="1" dirty="0" smtClean="0">
                <a:latin typeface="Arial Narrow" panose="020B0606020202030204" pitchFamily="34" charset="0"/>
              </a:rPr>
              <a:t>To Provide a Background Considering: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CA" altLang="en-US" sz="1200" dirty="0">
              <a:latin typeface="Arial Narrow" panose="020B060602020203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dirty="0" smtClean="0">
                <a:latin typeface="Arial Narrow" panose="020B0606020202030204" pitchFamily="34" charset="0"/>
              </a:rPr>
              <a:t>What </a:t>
            </a:r>
            <a:r>
              <a:rPr lang="en-US" dirty="0">
                <a:latin typeface="Arial Narrow" panose="020B0606020202030204" pitchFamily="34" charset="0"/>
              </a:rPr>
              <a:t>is a neural network?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>
                <a:latin typeface="Arial Narrow" panose="020B0606020202030204" pitchFamily="34" charset="0"/>
              </a:rPr>
              <a:t>Historical background.</a:t>
            </a:r>
            <a:endParaRPr lang="en-US" dirty="0">
              <a:latin typeface="Arial Narrow" panose="020B060602020203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dirty="0" smtClean="0">
                <a:latin typeface="Arial Narrow" panose="020B0606020202030204" pitchFamily="34" charset="0"/>
              </a:rPr>
              <a:t>Why </a:t>
            </a:r>
            <a:r>
              <a:rPr lang="en-US" dirty="0">
                <a:latin typeface="Arial Narrow" panose="020B0606020202030204" pitchFamily="34" charset="0"/>
              </a:rPr>
              <a:t>use neural networks?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>
                <a:latin typeface="Arial Narrow" panose="020B0606020202030204" pitchFamily="34" charset="0"/>
              </a:rPr>
              <a:t>Neural </a:t>
            </a:r>
            <a:r>
              <a:rPr lang="en-US" dirty="0">
                <a:latin typeface="Arial Narrow" panose="020B0606020202030204" pitchFamily="34" charset="0"/>
              </a:rPr>
              <a:t>networks versus conventional computers - a comparison</a:t>
            </a:r>
            <a:endParaRPr lang="en-CA" altLang="en-US" dirty="0" smtClean="0">
              <a:latin typeface="Arial Narrow" panose="020B0606020202030204" pitchFamily="34" charset="0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57EC6B7A-4079-4E12-8C10-3E3FC4D0D3B4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2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78266"/>
      </p:ext>
    </p:extLst>
  </p:cSld>
  <p:clrMapOvr>
    <a:masterClrMapping/>
  </p:clrMapOvr>
  <p:transition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/>
              <a:t>ANN versus BNN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407504" y="1590262"/>
            <a:ext cx="11589025" cy="431426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Before taking a look at the differences between Artificial Neural Network ANN and Biological Neural Network BNN, let us take a look at the similarities based on </a:t>
            </a:r>
            <a:r>
              <a:rPr lang="en-US" sz="3200" dirty="0" smtClean="0">
                <a:latin typeface="Arial Narrow" panose="020B0606020202030204" pitchFamily="34" charset="0"/>
              </a:rPr>
              <a:t>the </a:t>
            </a:r>
            <a:r>
              <a:rPr lang="en-US" sz="3200" dirty="0">
                <a:latin typeface="Arial Narrow" panose="020B0606020202030204" pitchFamily="34" charset="0"/>
              </a:rPr>
              <a:t>terminology between these two</a:t>
            </a:r>
            <a:r>
              <a:rPr lang="en-US" sz="3200" dirty="0" smtClean="0">
                <a:latin typeface="Arial Narrow" panose="020B0606020202030204" pitchFamily="34" charset="0"/>
              </a:rPr>
              <a:t>.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20</a:t>
            </a:fld>
            <a:endParaRPr lang="en-CA" altLang="en-US" sz="1700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00162"/>
              </p:ext>
            </p:extLst>
          </p:nvPr>
        </p:nvGraphicFramePr>
        <p:xfrm>
          <a:off x="3056344" y="3269161"/>
          <a:ext cx="5529072" cy="2849880"/>
        </p:xfrm>
        <a:graphic>
          <a:graphicData uri="http://schemas.openxmlformats.org/drawingml/2006/table">
            <a:tbl>
              <a:tblPr/>
              <a:tblGrid>
                <a:gridCol w="2764536">
                  <a:extLst>
                    <a:ext uri="{9D8B030D-6E8A-4147-A177-3AD203B41FA5}">
                      <a16:colId xmlns:a16="http://schemas.microsoft.com/office/drawing/2014/main" val="1396801653"/>
                    </a:ext>
                  </a:extLst>
                </a:gridCol>
                <a:gridCol w="2764536">
                  <a:extLst>
                    <a:ext uri="{9D8B030D-6E8A-4147-A177-3AD203B41FA5}">
                      <a16:colId xmlns:a16="http://schemas.microsoft.com/office/drawing/2014/main" val="18107486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  <a:latin typeface="Arial Narrow" panose="020B0606020202030204" pitchFamily="34" charset="0"/>
                        </a:rPr>
                        <a:t>Biological Neural Network </a:t>
                      </a:r>
                      <a:r>
                        <a:rPr lang="en-US" b="1" i="0" u="none" strike="noStrike">
                          <a:effectLst/>
                          <a:latin typeface="Arial Narrow" panose="020B0606020202030204" pitchFamily="34" charset="0"/>
                        </a:rPr>
                        <a:t>BNNBNN</a:t>
                      </a:r>
                      <a:endParaRPr lang="en-US" b="1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Arial Narrow" panose="020B0606020202030204" pitchFamily="34" charset="0"/>
                        </a:rPr>
                        <a:t>Artificial Neural Network </a:t>
                      </a:r>
                      <a:r>
                        <a:rPr lang="en-US" b="1" i="0" u="none" strike="noStrike" dirty="0">
                          <a:effectLst/>
                          <a:latin typeface="Arial Narrow" panose="020B0606020202030204" pitchFamily="34" charset="0"/>
                        </a:rPr>
                        <a:t>ANNANN</a:t>
                      </a:r>
                      <a:endParaRPr lang="en-US" b="1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5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  <a:latin typeface="Arial Narrow" panose="020B0606020202030204" pitchFamily="34" charset="0"/>
                        </a:rPr>
                        <a:t>Soma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  <a:latin typeface="Arial Narrow" panose="020B0606020202030204" pitchFamily="34" charset="0"/>
                        </a:rPr>
                        <a:t>Node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888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  <a:latin typeface="Arial Narrow" panose="020B0606020202030204" pitchFamily="34" charset="0"/>
                        </a:rPr>
                        <a:t>Dendrites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  <a:latin typeface="Arial Narrow" panose="020B0606020202030204" pitchFamily="34" charset="0"/>
                        </a:rPr>
                        <a:t>Input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492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  <a:latin typeface="Arial Narrow" panose="020B0606020202030204" pitchFamily="34" charset="0"/>
                        </a:rPr>
                        <a:t>Synapse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  <a:latin typeface="Arial Narrow" panose="020B0606020202030204" pitchFamily="34" charset="0"/>
                        </a:rPr>
                        <a:t>Weights or Interconnections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098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  <a:latin typeface="Arial Narrow" panose="020B0606020202030204" pitchFamily="34" charset="0"/>
                        </a:rPr>
                        <a:t>Axon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  <a:latin typeface="Arial Narrow" panose="020B0606020202030204" pitchFamily="34" charset="0"/>
                        </a:rPr>
                        <a:t>Output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61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91179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/>
              <a:t>ANN versus BNN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407504" y="1590262"/>
            <a:ext cx="11589025" cy="431426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The following table shows the comparison between ANN and BNN based on some criteria </a:t>
            </a:r>
            <a:r>
              <a:rPr lang="en-US" sz="3200" dirty="0" smtClean="0">
                <a:latin typeface="Arial Narrow" panose="020B0606020202030204" pitchFamily="34" charset="0"/>
              </a:rPr>
              <a:t>mentioned.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21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37917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08242"/>
            <a:ext cx="10779445" cy="1147498"/>
          </a:xfrm>
        </p:spPr>
        <p:txBody>
          <a:bodyPr/>
          <a:lstStyle/>
          <a:p>
            <a:r>
              <a:rPr lang="en-US" dirty="0"/>
              <a:t>ANN versus BNN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22</a:t>
            </a:fld>
            <a:endParaRPr lang="en-CA" altLang="en-US" sz="1700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97999"/>
              </p:ext>
            </p:extLst>
          </p:nvPr>
        </p:nvGraphicFramePr>
        <p:xfrm>
          <a:off x="884583" y="1255740"/>
          <a:ext cx="10446027" cy="4927629"/>
        </p:xfrm>
        <a:graphic>
          <a:graphicData uri="http://schemas.openxmlformats.org/drawingml/2006/table">
            <a:tbl>
              <a:tblPr/>
              <a:tblGrid>
                <a:gridCol w="1292087">
                  <a:extLst>
                    <a:ext uri="{9D8B030D-6E8A-4147-A177-3AD203B41FA5}">
                      <a16:colId xmlns:a16="http://schemas.microsoft.com/office/drawing/2014/main" val="2101453443"/>
                    </a:ext>
                  </a:extLst>
                </a:gridCol>
                <a:gridCol w="3498573">
                  <a:extLst>
                    <a:ext uri="{9D8B030D-6E8A-4147-A177-3AD203B41FA5}">
                      <a16:colId xmlns:a16="http://schemas.microsoft.com/office/drawing/2014/main" val="1262720958"/>
                    </a:ext>
                  </a:extLst>
                </a:gridCol>
                <a:gridCol w="5655367">
                  <a:extLst>
                    <a:ext uri="{9D8B030D-6E8A-4147-A177-3AD203B41FA5}">
                      <a16:colId xmlns:a16="http://schemas.microsoft.com/office/drawing/2014/main" val="3662080228"/>
                    </a:ext>
                  </a:extLst>
                </a:gridCol>
              </a:tblGrid>
              <a:tr h="194335"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</a:txBody>
                  <a:tcPr marL="26805" marR="26805" marT="26805" marB="2680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BNN</a:t>
                      </a:r>
                    </a:p>
                  </a:txBody>
                  <a:tcPr marL="26805" marR="26805" marT="26805" marB="2680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ANN</a:t>
                      </a:r>
                    </a:p>
                  </a:txBody>
                  <a:tcPr marL="26805" marR="26805" marT="26805" marB="2680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526800"/>
                  </a:ext>
                </a:extLst>
              </a:tr>
              <a:tr h="616512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Processing</a:t>
                      </a:r>
                      <a:endParaRPr lang="en-US" sz="2000" dirty="0">
                        <a:effectLst/>
                      </a:endParaRPr>
                    </a:p>
                  </a:txBody>
                  <a:tcPr marL="26805" marR="26805" marT="26805" marB="2680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</a:rPr>
                        <a:t>Massively parallel, slow but superior than ANN</a:t>
                      </a:r>
                    </a:p>
                  </a:txBody>
                  <a:tcPr marL="26805" marR="26805" marT="26805" marB="2680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  <a:latin typeface="Arial Narrow" panose="020B0606020202030204" pitchFamily="34" charset="0"/>
                        </a:rPr>
                        <a:t>Massively parallel, fast but inferior than BNN</a:t>
                      </a:r>
                    </a:p>
                  </a:txBody>
                  <a:tcPr marL="26805" marR="26805" marT="26805" marB="2680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76583"/>
                  </a:ext>
                </a:extLst>
              </a:tr>
              <a:tr h="1446873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Size</a:t>
                      </a:r>
                      <a:endParaRPr lang="en-US" sz="2000">
                        <a:effectLst/>
                      </a:endParaRPr>
                    </a:p>
                  </a:txBody>
                  <a:tcPr marL="26805" marR="26805" marT="26805" marB="2680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n-US" sz="2000" baseline="30000" dirty="0"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</a:rPr>
                        <a:t> neurons and 10</a:t>
                      </a:r>
                      <a:r>
                        <a:rPr lang="en-US" sz="2000" baseline="30000" dirty="0">
                          <a:effectLst/>
                          <a:latin typeface="Arial Narrow" panose="020B0606020202030204" pitchFamily="34" charset="0"/>
                        </a:rPr>
                        <a:t>15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</a:rPr>
                        <a:t> interconnections</a:t>
                      </a:r>
                    </a:p>
                  </a:txBody>
                  <a:tcPr marL="26805" marR="26805" marT="26805" marB="2680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n-US" sz="2000" baseline="30000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</a:rPr>
                        <a:t> to 10</a:t>
                      </a:r>
                      <a:r>
                        <a:rPr lang="en-US" sz="2000" baseline="30000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</a:rPr>
                        <a:t> nodes </a:t>
                      </a:r>
                      <a:r>
                        <a:rPr lang="en-US" sz="2000" b="0" i="0" u="none" strike="noStrike" dirty="0">
                          <a:effectLst/>
                          <a:latin typeface="Arial Narrow" panose="020B0606020202030204" pitchFamily="34" charset="0"/>
                        </a:rPr>
                        <a:t>mainlydependsonthetypeofapplicationandnetworkdesignermainlydependsonthetypeofapplicationandnetworkdesigner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26805" marR="26805" marT="26805" marB="2680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76287"/>
                  </a:ext>
                </a:extLst>
              </a:tr>
              <a:tr h="897963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Learning</a:t>
                      </a:r>
                      <a:endParaRPr lang="en-US" sz="2000">
                        <a:effectLst/>
                      </a:endParaRPr>
                    </a:p>
                  </a:txBody>
                  <a:tcPr marL="26805" marR="26805" marT="26805" marB="2680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  <a:latin typeface="Arial Narrow" panose="020B0606020202030204" pitchFamily="34" charset="0"/>
                        </a:rPr>
                        <a:t>They can tolerate ambiguity</a:t>
                      </a:r>
                    </a:p>
                  </a:txBody>
                  <a:tcPr marL="26805" marR="26805" marT="26805" marB="2680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</a:rPr>
                        <a:t>Very precise, structured and formatted data is required to tolerate ambiguity</a:t>
                      </a:r>
                    </a:p>
                  </a:txBody>
                  <a:tcPr marL="26805" marR="26805" marT="26805" marB="2680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536526"/>
                  </a:ext>
                </a:extLst>
              </a:tr>
              <a:tr h="897963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Fault tolerance</a:t>
                      </a:r>
                      <a:endParaRPr lang="en-US" sz="2000">
                        <a:effectLst/>
                      </a:endParaRPr>
                    </a:p>
                  </a:txBody>
                  <a:tcPr marL="26805" marR="26805" marT="26805" marB="2680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  <a:latin typeface="Arial Narrow" panose="020B0606020202030204" pitchFamily="34" charset="0"/>
                        </a:rPr>
                        <a:t>Performance degrades with even partial damage</a:t>
                      </a:r>
                    </a:p>
                  </a:txBody>
                  <a:tcPr marL="26805" marR="26805" marT="26805" marB="2680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</a:rPr>
                        <a:t>It is capable of robust performance, hence has the potential to be fault tolerant</a:t>
                      </a:r>
                    </a:p>
                  </a:txBody>
                  <a:tcPr marL="26805" marR="26805" marT="26805" marB="2680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983450"/>
                  </a:ext>
                </a:extLst>
              </a:tr>
              <a:tr h="475786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Storage capacity</a:t>
                      </a:r>
                      <a:endParaRPr lang="en-US" sz="2000">
                        <a:effectLst/>
                      </a:endParaRPr>
                    </a:p>
                  </a:txBody>
                  <a:tcPr marL="26805" marR="26805" marT="26805" marB="2680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  <a:latin typeface="Arial Narrow" panose="020B0606020202030204" pitchFamily="34" charset="0"/>
                        </a:rPr>
                        <a:t>Stores the information in the synapse</a:t>
                      </a:r>
                    </a:p>
                  </a:txBody>
                  <a:tcPr marL="26805" marR="26805" marT="26805" marB="2680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</a:rPr>
                        <a:t>Stores the information in </a:t>
                      </a:r>
                      <a:r>
                        <a:rPr lang="en-US" sz="2000" dirty="0" smtClean="0">
                          <a:effectLst/>
                          <a:latin typeface="Arial Narrow" panose="020B0606020202030204" pitchFamily="34" charset="0"/>
                        </a:rPr>
                        <a:t>continuous.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26805" marR="26805" marT="26805" marB="2680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5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31450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 smtClean="0">
                <a:latin typeface="Arial Narrow" panose="020B0606020202030204" pitchFamily="34" charset="0"/>
              </a:rPr>
              <a:t>ANN OVERVIEW.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813223" y="1773534"/>
            <a:ext cx="10368598" cy="413099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Have you ever wondered how your brain recognizes images? No matter what or how the image looks, the brain can tell that this is an image of a cat and not a dog. 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r>
              <a:rPr lang="en-US" sz="3200" dirty="0" smtClean="0">
                <a:latin typeface="Arial Narrow" panose="020B0606020202030204" pitchFamily="34" charset="0"/>
              </a:rPr>
              <a:t>The </a:t>
            </a:r>
            <a:r>
              <a:rPr lang="en-US" sz="3200" dirty="0">
                <a:latin typeface="Arial Narrow" panose="020B0606020202030204" pitchFamily="34" charset="0"/>
              </a:rPr>
              <a:t>brain relates to the best possible pattern and concludes the result. 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r>
              <a:rPr lang="en-US" sz="3200" dirty="0" smtClean="0">
                <a:latin typeface="Arial Narrow" panose="020B0606020202030204" pitchFamily="34" charset="0"/>
              </a:rPr>
              <a:t>The </a:t>
            </a:r>
            <a:r>
              <a:rPr lang="en-US" sz="3200" dirty="0">
                <a:latin typeface="Arial Narrow" panose="020B0606020202030204" pitchFamily="34" charset="0"/>
              </a:rPr>
              <a:t>example below will help you understand neural networks</a:t>
            </a:r>
            <a:r>
              <a:rPr lang="en-US" sz="3200" dirty="0" smtClean="0">
                <a:latin typeface="Arial Narrow" panose="020B0606020202030204" pitchFamily="34" charset="0"/>
              </a:rPr>
              <a:t>:</a:t>
            </a:r>
            <a:endParaRPr lang="en-US" sz="3200" dirty="0">
              <a:latin typeface="Arial Narrow" panose="020B0606020202030204" pitchFamily="34" charset="0"/>
            </a:endParaRPr>
          </a:p>
          <a:p>
            <a:r>
              <a:rPr lang="en-US" sz="3200" dirty="0">
                <a:latin typeface="Arial Narrow" panose="020B0606020202030204" pitchFamily="34" charset="0"/>
              </a:rPr>
              <a:t>Consider a scenario where you have a set of labeled images, and you have to classify the images based on if it is a dog or a cat.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23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5621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 smtClean="0">
                <a:latin typeface="Arial Narrow" panose="020B0606020202030204" pitchFamily="34" charset="0"/>
              </a:rPr>
              <a:t>ANN OVERVIEW.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813223" y="1773534"/>
            <a:ext cx="10368598" cy="413099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To create a neural network that recognizes images of cats and dogs. 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r>
              <a:rPr lang="en-US" sz="3200" dirty="0" smtClean="0">
                <a:latin typeface="Arial Narrow" panose="020B0606020202030204" pitchFamily="34" charset="0"/>
              </a:rPr>
              <a:t>The </a:t>
            </a:r>
            <a:r>
              <a:rPr lang="en-US" sz="3200" dirty="0">
                <a:latin typeface="Arial Narrow" panose="020B0606020202030204" pitchFamily="34" charset="0"/>
              </a:rPr>
              <a:t>network starts by processing the input. 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r>
              <a:rPr lang="en-US" sz="3200" dirty="0" smtClean="0">
                <a:latin typeface="Arial Narrow" panose="020B0606020202030204" pitchFamily="34" charset="0"/>
              </a:rPr>
              <a:t>Each </a:t>
            </a:r>
            <a:r>
              <a:rPr lang="en-US" sz="3200" dirty="0">
                <a:latin typeface="Arial Narrow" panose="020B0606020202030204" pitchFamily="34" charset="0"/>
              </a:rPr>
              <a:t>image is made of pixels. 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r>
              <a:rPr lang="en-US" sz="3200" dirty="0" smtClean="0">
                <a:latin typeface="Arial Narrow" panose="020B0606020202030204" pitchFamily="34" charset="0"/>
              </a:rPr>
              <a:t>For </a:t>
            </a:r>
            <a:r>
              <a:rPr lang="en-US" sz="3200" dirty="0">
                <a:latin typeface="Arial Narrow" panose="020B0606020202030204" pitchFamily="34" charset="0"/>
              </a:rPr>
              <a:t>example, the image dimensions might be 20 X 20 pixels that make 400 pixels. 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r>
              <a:rPr lang="en-US" sz="3200" dirty="0" smtClean="0">
                <a:latin typeface="Arial Narrow" panose="020B0606020202030204" pitchFamily="34" charset="0"/>
              </a:rPr>
              <a:t>Those </a:t>
            </a:r>
            <a:r>
              <a:rPr lang="en-US" sz="3200" dirty="0">
                <a:latin typeface="Arial Narrow" panose="020B0606020202030204" pitchFamily="34" charset="0"/>
              </a:rPr>
              <a:t>400 pixels would make the first layer of our neural network.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24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8774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 smtClean="0">
                <a:latin typeface="Arial Narrow" panose="020B0606020202030204" pitchFamily="34" charset="0"/>
              </a:rPr>
              <a:t>ANN OVERVIEW.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25</a:t>
            </a:fld>
            <a:endParaRPr lang="en-CA" altLang="en-US" sz="170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" y="154872"/>
            <a:ext cx="11388356" cy="604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6196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 smtClean="0">
                <a:latin typeface="Arial Narrow" panose="020B0606020202030204" pitchFamily="34" charset="0"/>
              </a:rPr>
              <a:t>ANN OVERVIEW.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813223" y="1773534"/>
            <a:ext cx="10368598" cy="413099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A neural network is made of artificial neurons that receive and process input data</a:t>
            </a:r>
            <a:r>
              <a:rPr lang="en-US" sz="3200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>
                <a:latin typeface="Arial Narrow" panose="020B0606020202030204" pitchFamily="34" charset="0"/>
              </a:rPr>
              <a:t>Data is passed through the input layer, the hidden layer, and the output layer. 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r>
              <a:rPr lang="en-US" sz="3200" dirty="0" smtClean="0">
                <a:latin typeface="Arial Narrow" panose="020B0606020202030204" pitchFamily="34" charset="0"/>
              </a:rPr>
              <a:t>A </a:t>
            </a:r>
            <a:r>
              <a:rPr lang="en-US" sz="3200" dirty="0">
                <a:latin typeface="Arial Narrow" panose="020B0606020202030204" pitchFamily="34" charset="0"/>
              </a:rPr>
              <a:t>neural network process starts when input data is fed to it. Data is then processed via its layers to provide the desired output.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A </a:t>
            </a:r>
            <a:r>
              <a:rPr lang="en-US" sz="3200" dirty="0">
                <a:latin typeface="Arial Narrow" panose="020B0606020202030204" pitchFamily="34" charset="0"/>
              </a:rPr>
              <a:t>neural network learns from structured data and exhibits the output. 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26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0806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 smtClean="0">
                <a:latin typeface="Arial Narrow" panose="020B0606020202030204" pitchFamily="34" charset="0"/>
              </a:rPr>
              <a:t>ANN OVERVIEW.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417444" y="1773534"/>
            <a:ext cx="11780906" cy="413099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The essential building block of a neural network is </a:t>
            </a:r>
            <a:r>
              <a:rPr lang="en-US" sz="3200" b="1" i="1" u="sng" dirty="0">
                <a:latin typeface="Arial Narrow" panose="020B0606020202030204" pitchFamily="34" charset="0"/>
              </a:rPr>
              <a:t>a perceptron </a:t>
            </a:r>
            <a:r>
              <a:rPr lang="en-US" sz="3200" dirty="0">
                <a:latin typeface="Arial Narrow" panose="020B0606020202030204" pitchFamily="34" charset="0"/>
              </a:rPr>
              <a:t>or </a:t>
            </a:r>
            <a:r>
              <a:rPr lang="en-US" sz="3200" dirty="0" smtClean="0">
                <a:latin typeface="Arial Narrow" panose="020B0606020202030204" pitchFamily="34" charset="0"/>
              </a:rPr>
              <a:t>neuron.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It </a:t>
            </a:r>
            <a:r>
              <a:rPr lang="en-US" sz="3200" dirty="0">
                <a:latin typeface="Arial Narrow" panose="020B0606020202030204" pitchFamily="34" charset="0"/>
              </a:rPr>
              <a:t>uses the supervised learning method to learn and classify data.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27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18593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/>
              <a:t>Model of Artificial Neural </a:t>
            </a:r>
            <a:r>
              <a:rPr lang="en-US" dirty="0" smtClean="0"/>
              <a:t>Network.</a:t>
            </a:r>
            <a:endParaRPr lang="en-US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407504" y="1590262"/>
            <a:ext cx="11589025" cy="4314266"/>
          </a:xfrm>
        </p:spPr>
        <p:txBody>
          <a:bodyPr>
            <a:noAutofit/>
          </a:bodyPr>
          <a:lstStyle/>
          <a:p>
            <a:r>
              <a:rPr lang="en-US" dirty="0"/>
              <a:t>The following diagram represents the general model of ANN followed by its </a:t>
            </a:r>
            <a:r>
              <a:rPr lang="en-US" dirty="0" smtClean="0"/>
              <a:t>processing.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28</a:t>
            </a:fld>
            <a:endParaRPr lang="en-CA" altLang="en-US" sz="170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95" y="2837478"/>
            <a:ext cx="57150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9725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/>
              <a:t>Model of Artificial Neural </a:t>
            </a:r>
            <a:r>
              <a:rPr lang="en-US" dirty="0" smtClean="0"/>
              <a:t>Network.</a:t>
            </a:r>
            <a:endParaRPr lang="en-US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407504" y="1590262"/>
            <a:ext cx="11589025" cy="4314266"/>
          </a:xfrm>
        </p:spPr>
        <p:txBody>
          <a:bodyPr>
            <a:noAutofit/>
          </a:bodyPr>
          <a:lstStyle/>
          <a:p>
            <a:r>
              <a:rPr lang="en-US" dirty="0"/>
              <a:t>The following diagram represents the general model of ANN followed by its </a:t>
            </a:r>
            <a:r>
              <a:rPr lang="en-US" dirty="0" smtClean="0"/>
              <a:t>processing.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29</a:t>
            </a:fld>
            <a:endParaRPr lang="en-CA" altLang="en-US" sz="170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25" y="2916380"/>
            <a:ext cx="6088408" cy="3081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420" y="3160293"/>
            <a:ext cx="5216109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7782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841499"/>
            <a:ext cx="10779445" cy="1147498"/>
          </a:xfrm>
        </p:spPr>
        <p:txBody>
          <a:bodyPr/>
          <a:lstStyle/>
          <a:p>
            <a:pPr lvl="0"/>
            <a:r>
              <a:rPr lang="en-US" sz="4800" dirty="0" smtClean="0">
                <a:latin typeface="Arial Narrow" panose="020B0606020202030204" pitchFamily="34" charset="0"/>
              </a:rPr>
              <a:t>Introduction To Neural Networks.</a:t>
            </a:r>
            <a:endParaRPr lang="en-US" sz="4800" b="1" dirty="0">
              <a:latin typeface="Arial Narrow" panose="020B0606020202030204" pitchFamily="34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813223" y="2141996"/>
            <a:ext cx="10368598" cy="413099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Arial Narrow" panose="020B0606020202030204" pitchFamily="34" charset="0"/>
              </a:rPr>
              <a:t>Neural networks are parallel computing devices, which are basically an attempt to make a computer model of the brain.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Artificial Neural Network ANN is an efficient computing system whose central theme is borrowed from the analogy of biological neural networks. </a:t>
            </a:r>
          </a:p>
          <a:p>
            <a:pPr lvl="0"/>
            <a:endParaRPr lang="en-US" dirty="0" smtClean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3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1041"/>
      </p:ext>
    </p:extLst>
  </p:cSld>
  <p:clrMapOvr>
    <a:masterClrMapping/>
  </p:clrMapOvr>
  <p:transition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/>
              <a:t>Model of Artificial Neural </a:t>
            </a:r>
            <a:r>
              <a:rPr lang="en-US" dirty="0" smtClean="0"/>
              <a:t>Network.</a:t>
            </a:r>
            <a:endParaRPr lang="en-US" dirty="0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30</a:t>
            </a:fld>
            <a:endParaRPr lang="en-CA" altLang="en-US" sz="170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47" y="1480930"/>
            <a:ext cx="9541565" cy="464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9309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pPr fontAlgn="base"/>
            <a:r>
              <a:rPr lang="en-US" dirty="0">
                <a:latin typeface="Arial Narrow" panose="020B0606020202030204" pitchFamily="34" charset="0"/>
              </a:rPr>
              <a:t>How do neural networks work?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407504" y="1590262"/>
            <a:ext cx="11589025" cy="4314266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Think of each individual node as its own linear regression model, composed of input data, weights, a bias (or threshold), and an output.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The </a:t>
            </a:r>
            <a:r>
              <a:rPr lang="en-US" dirty="0">
                <a:latin typeface="Arial Narrow" panose="020B0606020202030204" pitchFamily="34" charset="0"/>
              </a:rPr>
              <a:t>formula would look something like this: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31</a:t>
            </a:fld>
            <a:endParaRPr lang="en-CA" altLang="en-US" sz="170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966" y="3737791"/>
            <a:ext cx="12468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7574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pPr fontAlgn="base"/>
            <a:r>
              <a:rPr lang="en-US" dirty="0">
                <a:latin typeface="Arial Narrow" panose="020B0606020202030204" pitchFamily="34" charset="0"/>
              </a:rPr>
              <a:t>How do neural networks work?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407504" y="1590262"/>
            <a:ext cx="11589025" cy="4314266"/>
          </a:xfrm>
        </p:spPr>
        <p:txBody>
          <a:bodyPr>
            <a:noAutofit/>
          </a:bodyPr>
          <a:lstStyle/>
          <a:p>
            <a:r>
              <a:rPr lang="pl-PL" dirty="0">
                <a:latin typeface="Arial Narrow" panose="020B0606020202030204" pitchFamily="34" charset="0"/>
              </a:rPr>
              <a:t>∑wixi + bias = w1x1 + w2x2 + w3x3 + </a:t>
            </a:r>
            <a:r>
              <a:rPr lang="pl-PL" dirty="0" smtClean="0">
                <a:latin typeface="Arial Narrow" panose="020B0606020202030204" pitchFamily="34" charset="0"/>
              </a:rPr>
              <a:t>bias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output = f(x) = 1 if ∑w1x1 + b&gt;= 0; 0 if ∑w1x1 + b &lt; 0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32</a:t>
            </a:fld>
            <a:endParaRPr lang="en-CA" altLang="en-US" sz="170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2147094"/>
            <a:ext cx="108013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3060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/>
              <a:t>Model of Artificial Neural </a:t>
            </a:r>
            <a:r>
              <a:rPr lang="en-US" dirty="0" smtClean="0"/>
              <a:t>Network.</a:t>
            </a:r>
            <a:endParaRPr lang="en-US" dirty="0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33</a:t>
            </a:fld>
            <a:endParaRPr lang="en-CA" altLang="en-US" sz="170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05" y="1590261"/>
            <a:ext cx="8868404" cy="44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4714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 VISUALIZATION TOOLS.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To demonstrate hidden layer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alexlenail.me/NN-SVG/index.html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github.com/ashishpatel26/Tools-to-Design-or-Visualize-Architecture-of-Neural-Network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34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154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6">
            <a:extLst>
              <a:ext uri="{FF2B5EF4-FFF2-40B4-BE49-F238E27FC236}">
                <a16:creationId xmlns:a16="http://schemas.microsoft.com/office/drawing/2014/main" id="{5B3852C5-495A-4CAB-AC95-6C13DE63ACC7}"/>
              </a:ext>
            </a:extLst>
          </p:cNvPr>
          <p:cNvSpPr/>
          <p:nvPr/>
        </p:nvSpPr>
        <p:spPr>
          <a:xfrm>
            <a:off x="3845922" y="1708032"/>
            <a:ext cx="4577640" cy="3487418"/>
          </a:xfrm>
          <a:custGeom>
            <a:avLst/>
            <a:gdLst/>
            <a:ahLst/>
            <a:cxnLst/>
            <a:rect l="l" t="t" r="r" b="b"/>
            <a:pathLst>
              <a:path w="4999355" h="4593590">
                <a:moveTo>
                  <a:pt x="4030776" y="0"/>
                </a:moveTo>
                <a:lnTo>
                  <a:pt x="3982805" y="1583"/>
                </a:lnTo>
                <a:lnTo>
                  <a:pt x="796946" y="196655"/>
                </a:lnTo>
                <a:lnTo>
                  <a:pt x="749137" y="200936"/>
                </a:lnTo>
                <a:lnTo>
                  <a:pt x="702168" y="207822"/>
                </a:lnTo>
                <a:lnTo>
                  <a:pt x="656107" y="217236"/>
                </a:lnTo>
                <a:lnTo>
                  <a:pt x="611023" y="229101"/>
                </a:lnTo>
                <a:lnTo>
                  <a:pt x="566984" y="243340"/>
                </a:lnTo>
                <a:lnTo>
                  <a:pt x="524058" y="259874"/>
                </a:lnTo>
                <a:lnTo>
                  <a:pt x="482314" y="278626"/>
                </a:lnTo>
                <a:lnTo>
                  <a:pt x="441820" y="299520"/>
                </a:lnTo>
                <a:lnTo>
                  <a:pt x="402646" y="322477"/>
                </a:lnTo>
                <a:lnTo>
                  <a:pt x="364859" y="347421"/>
                </a:lnTo>
                <a:lnTo>
                  <a:pt x="328528" y="374273"/>
                </a:lnTo>
                <a:lnTo>
                  <a:pt x="293721" y="402957"/>
                </a:lnTo>
                <a:lnTo>
                  <a:pt x="260507" y="433394"/>
                </a:lnTo>
                <a:lnTo>
                  <a:pt x="228954" y="465509"/>
                </a:lnTo>
                <a:lnTo>
                  <a:pt x="199132" y="499222"/>
                </a:lnTo>
                <a:lnTo>
                  <a:pt x="171107" y="534457"/>
                </a:lnTo>
                <a:lnTo>
                  <a:pt x="144949" y="571136"/>
                </a:lnTo>
                <a:lnTo>
                  <a:pt x="120726" y="609183"/>
                </a:lnTo>
                <a:lnTo>
                  <a:pt x="98507" y="648518"/>
                </a:lnTo>
                <a:lnTo>
                  <a:pt x="78360" y="689066"/>
                </a:lnTo>
                <a:lnTo>
                  <a:pt x="60354" y="730748"/>
                </a:lnTo>
                <a:lnTo>
                  <a:pt x="44557" y="773488"/>
                </a:lnTo>
                <a:lnTo>
                  <a:pt x="31037" y="817207"/>
                </a:lnTo>
                <a:lnTo>
                  <a:pt x="19864" y="861829"/>
                </a:lnTo>
                <a:lnTo>
                  <a:pt x="11105" y="907276"/>
                </a:lnTo>
                <a:lnTo>
                  <a:pt x="4829" y="953470"/>
                </a:lnTo>
                <a:lnTo>
                  <a:pt x="1104" y="1000335"/>
                </a:lnTo>
                <a:lnTo>
                  <a:pt x="0" y="1047792"/>
                </a:lnTo>
                <a:lnTo>
                  <a:pt x="1583" y="1095764"/>
                </a:lnTo>
                <a:lnTo>
                  <a:pt x="117039" y="2981283"/>
                </a:lnTo>
                <a:lnTo>
                  <a:pt x="121320" y="3029093"/>
                </a:lnTo>
                <a:lnTo>
                  <a:pt x="128206" y="3076063"/>
                </a:lnTo>
                <a:lnTo>
                  <a:pt x="137620" y="3122125"/>
                </a:lnTo>
                <a:lnTo>
                  <a:pt x="149485" y="3167211"/>
                </a:lnTo>
                <a:lnTo>
                  <a:pt x="163723" y="3211252"/>
                </a:lnTo>
                <a:lnTo>
                  <a:pt x="180258" y="3254179"/>
                </a:lnTo>
                <a:lnTo>
                  <a:pt x="199010" y="3295924"/>
                </a:lnTo>
                <a:lnTo>
                  <a:pt x="219904" y="3336418"/>
                </a:lnTo>
                <a:lnTo>
                  <a:pt x="242861" y="3375594"/>
                </a:lnTo>
                <a:lnTo>
                  <a:pt x="267805" y="3413382"/>
                </a:lnTo>
                <a:lnTo>
                  <a:pt x="294657" y="3449714"/>
                </a:lnTo>
                <a:lnTo>
                  <a:pt x="323341" y="3484522"/>
                </a:lnTo>
                <a:lnTo>
                  <a:pt x="353778" y="3517736"/>
                </a:lnTo>
                <a:lnTo>
                  <a:pt x="385892" y="3549290"/>
                </a:lnTo>
                <a:lnTo>
                  <a:pt x="419606" y="3579113"/>
                </a:lnTo>
                <a:lnTo>
                  <a:pt x="454841" y="3607139"/>
                </a:lnTo>
                <a:lnTo>
                  <a:pt x="491520" y="3633297"/>
                </a:lnTo>
                <a:lnTo>
                  <a:pt x="529566" y="3657520"/>
                </a:lnTo>
                <a:lnTo>
                  <a:pt x="568902" y="3679739"/>
                </a:lnTo>
                <a:lnTo>
                  <a:pt x="609450" y="3699886"/>
                </a:lnTo>
                <a:lnTo>
                  <a:pt x="651132" y="3717893"/>
                </a:lnTo>
                <a:lnTo>
                  <a:pt x="693872" y="3733690"/>
                </a:lnTo>
                <a:lnTo>
                  <a:pt x="737591" y="3747209"/>
                </a:lnTo>
                <a:lnTo>
                  <a:pt x="782213" y="3758382"/>
                </a:lnTo>
                <a:lnTo>
                  <a:pt x="827660" y="3767141"/>
                </a:lnTo>
                <a:lnTo>
                  <a:pt x="873854" y="3773416"/>
                </a:lnTo>
                <a:lnTo>
                  <a:pt x="920718" y="3777140"/>
                </a:lnTo>
                <a:lnTo>
                  <a:pt x="968176" y="3778243"/>
                </a:lnTo>
                <a:lnTo>
                  <a:pt x="1016148" y="3776658"/>
                </a:lnTo>
                <a:lnTo>
                  <a:pt x="3144135" y="3646369"/>
                </a:lnTo>
                <a:lnTo>
                  <a:pt x="3162533" y="3675136"/>
                </a:lnTo>
                <a:lnTo>
                  <a:pt x="3197458" y="3739317"/>
                </a:lnTo>
                <a:lnTo>
                  <a:pt x="3213300" y="3774638"/>
                </a:lnTo>
                <a:lnTo>
                  <a:pt x="3227607" y="3812050"/>
                </a:lnTo>
                <a:lnTo>
                  <a:pt x="3240035" y="3851508"/>
                </a:lnTo>
                <a:lnTo>
                  <a:pt x="3250243" y="3892965"/>
                </a:lnTo>
                <a:lnTo>
                  <a:pt x="3257889" y="3936375"/>
                </a:lnTo>
                <a:lnTo>
                  <a:pt x="3262631" y="3981690"/>
                </a:lnTo>
                <a:lnTo>
                  <a:pt x="3264126" y="4028864"/>
                </a:lnTo>
                <a:lnTo>
                  <a:pt x="3262032" y="4077852"/>
                </a:lnTo>
                <a:lnTo>
                  <a:pt x="3256008" y="4128607"/>
                </a:lnTo>
                <a:lnTo>
                  <a:pt x="3245711" y="4181081"/>
                </a:lnTo>
                <a:lnTo>
                  <a:pt x="3230800" y="4235229"/>
                </a:lnTo>
                <a:lnTo>
                  <a:pt x="3210931" y="4291005"/>
                </a:lnTo>
                <a:lnTo>
                  <a:pt x="3185764" y="4348361"/>
                </a:lnTo>
                <a:lnTo>
                  <a:pt x="3154955" y="4407251"/>
                </a:lnTo>
                <a:lnTo>
                  <a:pt x="3297678" y="4593319"/>
                </a:lnTo>
                <a:lnTo>
                  <a:pt x="3696006" y="4461073"/>
                </a:lnTo>
                <a:lnTo>
                  <a:pt x="3916931" y="4311974"/>
                </a:lnTo>
                <a:lnTo>
                  <a:pt x="4039790" y="4051507"/>
                </a:lnTo>
                <a:lnTo>
                  <a:pt x="4143917" y="3585155"/>
                </a:lnTo>
                <a:lnTo>
                  <a:pt x="4201981" y="3581612"/>
                </a:lnTo>
                <a:lnTo>
                  <a:pt x="4249786" y="3577331"/>
                </a:lnTo>
                <a:lnTo>
                  <a:pt x="4296752" y="3570445"/>
                </a:lnTo>
                <a:lnTo>
                  <a:pt x="4342811" y="3561030"/>
                </a:lnTo>
                <a:lnTo>
                  <a:pt x="4387893" y="3549165"/>
                </a:lnTo>
                <a:lnTo>
                  <a:pt x="4431930" y="3534927"/>
                </a:lnTo>
                <a:lnTo>
                  <a:pt x="4474855" y="3518393"/>
                </a:lnTo>
                <a:lnTo>
                  <a:pt x="4516598" y="3499640"/>
                </a:lnTo>
                <a:lnTo>
                  <a:pt x="4557090" y="3478747"/>
                </a:lnTo>
                <a:lnTo>
                  <a:pt x="4596264" y="3455789"/>
                </a:lnTo>
                <a:lnTo>
                  <a:pt x="4634051" y="3430846"/>
                </a:lnTo>
                <a:lnTo>
                  <a:pt x="4670383" y="3403994"/>
                </a:lnTo>
                <a:lnTo>
                  <a:pt x="4705190" y="3375310"/>
                </a:lnTo>
                <a:lnTo>
                  <a:pt x="4738405" y="3344872"/>
                </a:lnTo>
                <a:lnTo>
                  <a:pt x="4769958" y="3312758"/>
                </a:lnTo>
                <a:lnTo>
                  <a:pt x="4799782" y="3279045"/>
                </a:lnTo>
                <a:lnTo>
                  <a:pt x="4827808" y="3243810"/>
                </a:lnTo>
                <a:lnTo>
                  <a:pt x="4853967" y="3207131"/>
                </a:lnTo>
                <a:lnTo>
                  <a:pt x="4878191" y="3169084"/>
                </a:lnTo>
                <a:lnTo>
                  <a:pt x="4900411" y="3129749"/>
                </a:lnTo>
                <a:lnTo>
                  <a:pt x="4920559" y="3089201"/>
                </a:lnTo>
                <a:lnTo>
                  <a:pt x="4938567" y="3047519"/>
                </a:lnTo>
                <a:lnTo>
                  <a:pt x="4954365" y="3004779"/>
                </a:lnTo>
                <a:lnTo>
                  <a:pt x="4967886" y="2961060"/>
                </a:lnTo>
                <a:lnTo>
                  <a:pt x="4979061" y="2916438"/>
                </a:lnTo>
                <a:lnTo>
                  <a:pt x="4987821" y="2870991"/>
                </a:lnTo>
                <a:lnTo>
                  <a:pt x="4994098" y="2824797"/>
                </a:lnTo>
                <a:lnTo>
                  <a:pt x="4997823" y="2777932"/>
                </a:lnTo>
                <a:lnTo>
                  <a:pt x="4998928" y="2730475"/>
                </a:lnTo>
                <a:lnTo>
                  <a:pt x="4997344" y="2682502"/>
                </a:lnTo>
                <a:lnTo>
                  <a:pt x="4881901" y="796933"/>
                </a:lnTo>
                <a:lnTo>
                  <a:pt x="4877619" y="749127"/>
                </a:lnTo>
                <a:lnTo>
                  <a:pt x="4870732" y="702160"/>
                </a:lnTo>
                <a:lnTo>
                  <a:pt x="4861317" y="656101"/>
                </a:lnTo>
                <a:lnTo>
                  <a:pt x="4849451" y="611019"/>
                </a:lnTo>
                <a:lnTo>
                  <a:pt x="4835212" y="566981"/>
                </a:lnTo>
                <a:lnTo>
                  <a:pt x="4818678" y="524056"/>
                </a:lnTo>
                <a:lnTo>
                  <a:pt x="4799925" y="482314"/>
                </a:lnTo>
                <a:lnTo>
                  <a:pt x="4779031" y="441821"/>
                </a:lnTo>
                <a:lnTo>
                  <a:pt x="4756074" y="402647"/>
                </a:lnTo>
                <a:lnTo>
                  <a:pt x="4731130" y="364861"/>
                </a:lnTo>
                <a:lnTo>
                  <a:pt x="4704278" y="328530"/>
                </a:lnTo>
                <a:lnTo>
                  <a:pt x="4675595" y="293724"/>
                </a:lnTo>
                <a:lnTo>
                  <a:pt x="4645158" y="260510"/>
                </a:lnTo>
                <a:lnTo>
                  <a:pt x="4613044" y="228958"/>
                </a:lnTo>
                <a:lnTo>
                  <a:pt x="4579332" y="199135"/>
                </a:lnTo>
                <a:lnTo>
                  <a:pt x="4544097" y="171110"/>
                </a:lnTo>
                <a:lnTo>
                  <a:pt x="4507419" y="144952"/>
                </a:lnTo>
                <a:lnTo>
                  <a:pt x="4469373" y="120729"/>
                </a:lnTo>
                <a:lnTo>
                  <a:pt x="4430039" y="98510"/>
                </a:lnTo>
                <a:lnTo>
                  <a:pt x="4389492" y="78363"/>
                </a:lnTo>
                <a:lnTo>
                  <a:pt x="4347811" y="60356"/>
                </a:lnTo>
                <a:lnTo>
                  <a:pt x="4305072" y="44558"/>
                </a:lnTo>
                <a:lnTo>
                  <a:pt x="4261354" y="31039"/>
                </a:lnTo>
                <a:lnTo>
                  <a:pt x="4216734" y="19865"/>
                </a:lnTo>
                <a:lnTo>
                  <a:pt x="4171288" y="11105"/>
                </a:lnTo>
                <a:lnTo>
                  <a:pt x="4125095" y="4829"/>
                </a:lnTo>
                <a:lnTo>
                  <a:pt x="4078232" y="1104"/>
                </a:lnTo>
                <a:lnTo>
                  <a:pt x="4030776" y="0"/>
                </a:lnTo>
                <a:close/>
              </a:path>
            </a:pathLst>
          </a:custGeom>
          <a:solidFill>
            <a:srgbClr val="00B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EFBCF1-00F2-479E-9BF6-ABEE92FB3755}"/>
              </a:ext>
            </a:extLst>
          </p:cNvPr>
          <p:cNvSpPr/>
          <p:nvPr/>
        </p:nvSpPr>
        <p:spPr>
          <a:xfrm rot="21289207">
            <a:off x="4608704" y="2257462"/>
            <a:ext cx="2834412" cy="1785096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lnSpc>
                <a:spcPts val="13184"/>
              </a:lnSpc>
            </a:pPr>
            <a:r>
              <a:rPr lang="en-US" sz="9500" b="1" spc="-15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lang="en-US" sz="9500" b="1" spc="-150" dirty="0">
                <a:solidFill>
                  <a:srgbClr val="7ED3F3"/>
                </a:solidFill>
                <a:latin typeface="Arial"/>
                <a:cs typeface="Arial"/>
              </a:rPr>
              <a:t>&amp;</a:t>
            </a:r>
            <a:r>
              <a:rPr lang="en-US" sz="9500" b="1" spc="-1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lang="en-US" sz="9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46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841499"/>
            <a:ext cx="10779445" cy="1147498"/>
          </a:xfrm>
        </p:spPr>
        <p:txBody>
          <a:bodyPr/>
          <a:lstStyle/>
          <a:p>
            <a:pPr lvl="0"/>
            <a:r>
              <a:rPr lang="en-US" sz="4800" dirty="0">
                <a:latin typeface="Arial Narrow" panose="020B0606020202030204" pitchFamily="34" charset="0"/>
              </a:rPr>
              <a:t>Introduction To Neural Networks.</a:t>
            </a:r>
            <a:endParaRPr lang="en-US" sz="4800" b="1" dirty="0">
              <a:latin typeface="Arial Narrow" panose="020B0606020202030204" pitchFamily="34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813223" y="2141996"/>
            <a:ext cx="10368598" cy="413099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latin typeface="Arial Narrow" panose="020B0606020202030204" pitchFamily="34" charset="0"/>
              </a:rPr>
              <a:t>ANNs </a:t>
            </a:r>
            <a:r>
              <a:rPr lang="en-US" dirty="0">
                <a:latin typeface="Arial Narrow" panose="020B0606020202030204" pitchFamily="34" charset="0"/>
              </a:rPr>
              <a:t>are also named as “artificial neural systems,” or “parallel distributed processing systems,” or “connectionist systems</a:t>
            </a:r>
            <a:r>
              <a:rPr lang="en-US" dirty="0" smtClean="0">
                <a:latin typeface="Arial Narrow" panose="020B0606020202030204" pitchFamily="34" charset="0"/>
              </a:rPr>
              <a:t>.”</a:t>
            </a:r>
          </a:p>
          <a:p>
            <a:pPr lvl="0"/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ANN acquires a large collection of units that are interconnected in some pattern to allow communication between the units. 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0"/>
            <a:r>
              <a:rPr lang="en-US" dirty="0" smtClean="0">
                <a:latin typeface="Arial Narrow" panose="020B0606020202030204" pitchFamily="34" charset="0"/>
              </a:rPr>
              <a:t>These </a:t>
            </a:r>
            <a:r>
              <a:rPr lang="en-US" dirty="0">
                <a:latin typeface="Arial Narrow" panose="020B0606020202030204" pitchFamily="34" charset="0"/>
              </a:rPr>
              <a:t>units, also referred to as nodes or neurons, are simple processors which operate in parallel.</a:t>
            </a:r>
            <a:endParaRPr lang="en-US" dirty="0" smtClean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4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2943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pPr lvl="0"/>
            <a:r>
              <a:rPr lang="en-US" sz="4800" dirty="0">
                <a:latin typeface="Arial Narrow" panose="020B0606020202030204" pitchFamily="34" charset="0"/>
              </a:rPr>
              <a:t>Introduction To Neural Networks.</a:t>
            </a:r>
            <a:endParaRPr lang="en-US" sz="4800" b="1" dirty="0">
              <a:latin typeface="Arial Narrow" panose="020B0606020202030204" pitchFamily="34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813223" y="1773534"/>
            <a:ext cx="10368598" cy="4130993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latin typeface="Arial Narrow" panose="020B0606020202030204" pitchFamily="34" charset="0"/>
              </a:rPr>
              <a:t>Every neuron is connected with other neuron through a connection link. 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pPr lvl="0"/>
            <a:r>
              <a:rPr lang="en-US" sz="2800" dirty="0" smtClean="0">
                <a:latin typeface="Arial Narrow" panose="020B0606020202030204" pitchFamily="34" charset="0"/>
              </a:rPr>
              <a:t>Each </a:t>
            </a:r>
            <a:r>
              <a:rPr lang="en-US" sz="2800" dirty="0">
                <a:latin typeface="Arial Narrow" panose="020B0606020202030204" pitchFamily="34" charset="0"/>
              </a:rPr>
              <a:t>connection link is associated with a weight that has information about the input signal. 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pPr lvl="0"/>
            <a:r>
              <a:rPr lang="en-US" sz="2800" dirty="0" smtClean="0">
                <a:latin typeface="Arial Narrow" panose="020B0606020202030204" pitchFamily="34" charset="0"/>
              </a:rPr>
              <a:t>This </a:t>
            </a:r>
            <a:r>
              <a:rPr lang="en-US" sz="2800" dirty="0">
                <a:latin typeface="Arial Narrow" panose="020B0606020202030204" pitchFamily="34" charset="0"/>
              </a:rPr>
              <a:t>is the most useful information for neurons to solve a particular problem because the weight usually excites or inhibits the signal that is being communicated. 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pPr lvl="0"/>
            <a:r>
              <a:rPr lang="en-US" sz="2800" dirty="0" smtClean="0">
                <a:latin typeface="Arial Narrow" panose="020B0606020202030204" pitchFamily="34" charset="0"/>
              </a:rPr>
              <a:t>Each </a:t>
            </a:r>
            <a:r>
              <a:rPr lang="en-US" sz="2800" dirty="0">
                <a:latin typeface="Arial Narrow" panose="020B0606020202030204" pitchFamily="34" charset="0"/>
              </a:rPr>
              <a:t>neuron has an internal state, which is called an activation signal. Output signals, which are produced after combining the input signals and activation rule, may be sent to other units.</a:t>
            </a:r>
            <a:endParaRPr lang="en-US" sz="2800" dirty="0" smtClean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5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5071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A Brief History of ANN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813223" y="1773534"/>
            <a:ext cx="10368598" cy="413099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The history of ANN can be divided into the following three eras −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ANN during 1940s to 1960s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Some key developments of this era are as follows </a:t>
            </a:r>
          </a:p>
          <a:p>
            <a:r>
              <a:rPr lang="en-US" sz="3200" b="1" dirty="0">
                <a:latin typeface="Arial Narrow" panose="020B0606020202030204" pitchFamily="34" charset="0"/>
              </a:rPr>
              <a:t>1943</a:t>
            </a:r>
            <a:r>
              <a:rPr lang="en-US" sz="3200" dirty="0">
                <a:latin typeface="Arial Narrow" panose="020B0606020202030204" pitchFamily="34" charset="0"/>
              </a:rPr>
              <a:t> − It has been assumed that the concept of neural network started with the work of physiologist, Warren McCulloch, and mathematician, Walter Pitts, when in 1943 they modeled a simple neural network using electrical circuits in order to describe how neurons in the brain might work</a:t>
            </a:r>
            <a:r>
              <a:rPr lang="en-US" sz="3200" dirty="0" smtClean="0">
                <a:latin typeface="Arial Narrow" panose="020B0606020202030204" pitchFamily="34" charset="0"/>
              </a:rPr>
              <a:t>.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6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768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/>
              <a:t>A Brief History of ANN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813223" y="1773534"/>
            <a:ext cx="10368598" cy="413099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1949 − Donald Hebb’s book, The Organization of Behavior, put forth the fact that repeated activation of one neuron by another increases its strength each time they are used.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1956 − An associative memory network was introduced by Taylor.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1958 − A learning method for McCulloch and Pitts neuron model named Perceptron was invented by Rosenblatt.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1960 − Bernard </a:t>
            </a:r>
            <a:r>
              <a:rPr lang="en-US" sz="3200" dirty="0" err="1">
                <a:latin typeface="Arial Narrow" panose="020B0606020202030204" pitchFamily="34" charset="0"/>
              </a:rPr>
              <a:t>Widrow</a:t>
            </a:r>
            <a:r>
              <a:rPr lang="en-US" sz="3200" dirty="0">
                <a:latin typeface="Arial Narrow" panose="020B0606020202030204" pitchFamily="34" charset="0"/>
              </a:rPr>
              <a:t> and </a:t>
            </a:r>
            <a:r>
              <a:rPr lang="en-US" sz="3200" dirty="0" err="1">
                <a:latin typeface="Arial Narrow" panose="020B0606020202030204" pitchFamily="34" charset="0"/>
              </a:rPr>
              <a:t>Marcian</a:t>
            </a:r>
            <a:r>
              <a:rPr lang="en-US" sz="3200" dirty="0">
                <a:latin typeface="Arial Narrow" panose="020B0606020202030204" pitchFamily="34" charset="0"/>
              </a:rPr>
              <a:t> Hoff developed models called "ADALINE" and “MADALINE.”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7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5499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ANN during 1960s to 1980s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813223" y="1773534"/>
            <a:ext cx="10368598" cy="413099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Some key developments of this era are as follows −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1961 </a:t>
            </a:r>
            <a:r>
              <a:rPr lang="en-US" sz="2800" dirty="0">
                <a:latin typeface="Arial Narrow" panose="020B0606020202030204" pitchFamily="34" charset="0"/>
              </a:rPr>
              <a:t>− Rosenblatt made an unsuccessful attempt but proposed the “backpropagation” scheme for multilayer networks.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1964 </a:t>
            </a:r>
            <a:r>
              <a:rPr lang="en-US" sz="2800" dirty="0">
                <a:latin typeface="Arial Narrow" panose="020B0606020202030204" pitchFamily="34" charset="0"/>
              </a:rPr>
              <a:t>− Taylor constructed a winner-take-all circuit with inhibitions among output units.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1969 </a:t>
            </a:r>
            <a:r>
              <a:rPr lang="en-US" sz="2800" dirty="0">
                <a:latin typeface="Arial Narrow" panose="020B0606020202030204" pitchFamily="34" charset="0"/>
              </a:rPr>
              <a:t>− Multilayer perceptron MLP was invented by Minsky and </a:t>
            </a:r>
            <a:r>
              <a:rPr lang="en-US" sz="2800" dirty="0" err="1">
                <a:latin typeface="Arial Narrow" panose="020B0606020202030204" pitchFamily="34" charset="0"/>
              </a:rPr>
              <a:t>Papert</a:t>
            </a:r>
            <a:r>
              <a:rPr lang="en-US" sz="2800" dirty="0">
                <a:latin typeface="Arial Narrow" panose="020B0606020202030204" pitchFamily="34" charset="0"/>
              </a:rPr>
              <a:t>.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1971 </a:t>
            </a:r>
            <a:r>
              <a:rPr lang="en-US" sz="2800" dirty="0">
                <a:latin typeface="Arial Narrow" panose="020B0606020202030204" pitchFamily="34" charset="0"/>
              </a:rPr>
              <a:t>− </a:t>
            </a:r>
            <a:r>
              <a:rPr lang="en-US" sz="2800" dirty="0" err="1">
                <a:latin typeface="Arial Narrow" panose="020B0606020202030204" pitchFamily="34" charset="0"/>
              </a:rPr>
              <a:t>Kohonen</a:t>
            </a:r>
            <a:r>
              <a:rPr lang="en-US" sz="2800" dirty="0">
                <a:latin typeface="Arial Narrow" panose="020B0606020202030204" pitchFamily="34" charset="0"/>
              </a:rPr>
              <a:t> developed Associative memories.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1976 </a:t>
            </a:r>
            <a:r>
              <a:rPr lang="en-US" sz="2800" dirty="0">
                <a:latin typeface="Arial Narrow" panose="020B0606020202030204" pitchFamily="34" charset="0"/>
              </a:rPr>
              <a:t>− Stephen </a:t>
            </a:r>
            <a:r>
              <a:rPr lang="en-US" sz="2800" dirty="0" err="1">
                <a:latin typeface="Arial Narrow" panose="020B0606020202030204" pitchFamily="34" charset="0"/>
              </a:rPr>
              <a:t>Grossberg</a:t>
            </a:r>
            <a:r>
              <a:rPr lang="en-US" sz="2800" dirty="0">
                <a:latin typeface="Arial Narrow" panose="020B0606020202030204" pitchFamily="34" charset="0"/>
              </a:rPr>
              <a:t> and Gail Carpenter developed Adaptive resonance theory.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8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7485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593021"/>
            <a:ext cx="10779445" cy="1147498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ANN from 1980s till Present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813223" y="1773534"/>
            <a:ext cx="10368598" cy="413099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Some key developments of this era are as follows −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1982 </a:t>
            </a:r>
            <a:r>
              <a:rPr lang="en-US" sz="2800" dirty="0">
                <a:latin typeface="Arial Narrow" panose="020B0606020202030204" pitchFamily="34" charset="0"/>
              </a:rPr>
              <a:t>− The major development was Hopfield’s Energy approach.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1985 </a:t>
            </a:r>
            <a:r>
              <a:rPr lang="en-US" sz="2800" dirty="0">
                <a:latin typeface="Arial Narrow" panose="020B0606020202030204" pitchFamily="34" charset="0"/>
              </a:rPr>
              <a:t>− Boltzmann machine was developed by Ackley, Hinton, and </a:t>
            </a:r>
            <a:r>
              <a:rPr lang="en-US" sz="2800" dirty="0" err="1">
                <a:latin typeface="Arial Narrow" panose="020B0606020202030204" pitchFamily="34" charset="0"/>
              </a:rPr>
              <a:t>Sejnowski</a:t>
            </a:r>
            <a:r>
              <a:rPr lang="en-US" sz="2800" dirty="0">
                <a:latin typeface="Arial Narrow" panose="020B0606020202030204" pitchFamily="34" charset="0"/>
              </a:rPr>
              <a:t>.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1986 </a:t>
            </a:r>
            <a:r>
              <a:rPr lang="en-US" sz="2800" dirty="0">
                <a:latin typeface="Arial Narrow" panose="020B0606020202030204" pitchFamily="34" charset="0"/>
              </a:rPr>
              <a:t>− </a:t>
            </a:r>
            <a:r>
              <a:rPr lang="en-US" sz="2800" dirty="0" err="1">
                <a:latin typeface="Arial Narrow" panose="020B0606020202030204" pitchFamily="34" charset="0"/>
              </a:rPr>
              <a:t>Rumelhart</a:t>
            </a:r>
            <a:r>
              <a:rPr lang="en-US" sz="2800" dirty="0">
                <a:latin typeface="Arial Narrow" panose="020B0606020202030204" pitchFamily="34" charset="0"/>
              </a:rPr>
              <a:t>, Hinton, and Williams introduced </a:t>
            </a:r>
            <a:r>
              <a:rPr lang="en-US" sz="2800" dirty="0" err="1">
                <a:latin typeface="Arial Narrow" panose="020B0606020202030204" pitchFamily="34" charset="0"/>
              </a:rPr>
              <a:t>Generalised</a:t>
            </a:r>
            <a:r>
              <a:rPr lang="en-US" sz="2800" dirty="0">
                <a:latin typeface="Arial Narrow" panose="020B0606020202030204" pitchFamily="34" charset="0"/>
              </a:rPr>
              <a:t> Delta Rule.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1988 </a:t>
            </a:r>
            <a:r>
              <a:rPr lang="en-US" sz="2800" dirty="0">
                <a:latin typeface="Arial Narrow" panose="020B0606020202030204" pitchFamily="34" charset="0"/>
              </a:rPr>
              <a:t>− </a:t>
            </a:r>
            <a:r>
              <a:rPr lang="en-US" sz="2800" dirty="0" err="1">
                <a:latin typeface="Arial Narrow" panose="020B0606020202030204" pitchFamily="34" charset="0"/>
              </a:rPr>
              <a:t>Kosko</a:t>
            </a:r>
            <a:r>
              <a:rPr lang="en-US" sz="2800" dirty="0">
                <a:latin typeface="Arial Narrow" panose="020B0606020202030204" pitchFamily="34" charset="0"/>
              </a:rPr>
              <a:t> developed Binary Associative Memory BAM and also gave the concept of Fuzzy Logic in ANN.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9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0873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1499</Words>
  <Application>Microsoft Office PowerPoint</Application>
  <PresentationFormat>Custom</PresentationFormat>
  <Paragraphs>182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Narrow</vt:lpstr>
      <vt:lpstr>Calibri</vt:lpstr>
      <vt:lpstr>Times New Roman</vt:lpstr>
      <vt:lpstr>Wingdings</vt:lpstr>
      <vt:lpstr>Office Theme</vt:lpstr>
      <vt:lpstr>1_Office Theme</vt:lpstr>
      <vt:lpstr>APT 3010</vt:lpstr>
      <vt:lpstr>Objectives </vt:lpstr>
      <vt:lpstr>Introduction To Neural Networks.</vt:lpstr>
      <vt:lpstr>Introduction To Neural Networks.</vt:lpstr>
      <vt:lpstr>Introduction To Neural Networks.</vt:lpstr>
      <vt:lpstr>A Brief History of ANN</vt:lpstr>
      <vt:lpstr>A Brief History of ANN</vt:lpstr>
      <vt:lpstr>ANN during 1960s to 1980s</vt:lpstr>
      <vt:lpstr>ANN from 1980s till Present</vt:lpstr>
      <vt:lpstr>ANN from 1980s till Present</vt:lpstr>
      <vt:lpstr>Defining Neural Networks.</vt:lpstr>
      <vt:lpstr>Defining Neural Networks.</vt:lpstr>
      <vt:lpstr>Defining Neural Networks.</vt:lpstr>
      <vt:lpstr>Key Terms</vt:lpstr>
      <vt:lpstr>Key Terms</vt:lpstr>
      <vt:lpstr>Biological Neuron</vt:lpstr>
      <vt:lpstr>Biological Neuron.</vt:lpstr>
      <vt:lpstr>Working of a Biological Neuron</vt:lpstr>
      <vt:lpstr>Working of a Biological Neuron</vt:lpstr>
      <vt:lpstr>ANN versus BNN</vt:lpstr>
      <vt:lpstr>ANN versus BNN</vt:lpstr>
      <vt:lpstr>ANN versus BNN</vt:lpstr>
      <vt:lpstr>ANN OVERVIEW.</vt:lpstr>
      <vt:lpstr>ANN OVERVIEW.</vt:lpstr>
      <vt:lpstr>ANN OVERVIEW.</vt:lpstr>
      <vt:lpstr>ANN OVERVIEW.</vt:lpstr>
      <vt:lpstr>ANN OVERVIEW.</vt:lpstr>
      <vt:lpstr>Model of Artificial Neural Network.</vt:lpstr>
      <vt:lpstr>Model of Artificial Neural Network.</vt:lpstr>
      <vt:lpstr>Model of Artificial Neural Network.</vt:lpstr>
      <vt:lpstr>How do neural networks work?</vt:lpstr>
      <vt:lpstr>How do neural networks work?</vt:lpstr>
      <vt:lpstr>Model of Artificial Neural Network.</vt:lpstr>
      <vt:lpstr>ANN VISUALIZATION TOOLS.</vt:lpstr>
      <vt:lpstr>PowerPoint Presentation</vt:lpstr>
    </vt:vector>
  </TitlesOfParts>
  <Company>Daystar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Affairs 2</dc:creator>
  <cp:lastModifiedBy>Fredrick Michael</cp:lastModifiedBy>
  <cp:revision>66</cp:revision>
  <dcterms:created xsi:type="dcterms:W3CDTF">2020-02-28T12:07:14Z</dcterms:created>
  <dcterms:modified xsi:type="dcterms:W3CDTF">2022-10-14T03:14:19Z</dcterms:modified>
</cp:coreProperties>
</file>