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78" r:id="rId3"/>
    <p:sldId id="384" r:id="rId4"/>
    <p:sldId id="383" r:id="rId5"/>
    <p:sldId id="381" r:id="rId6"/>
    <p:sldId id="382" r:id="rId7"/>
    <p:sldId id="390" r:id="rId8"/>
    <p:sldId id="388" r:id="rId9"/>
    <p:sldId id="386" r:id="rId10"/>
    <p:sldId id="38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41FD647-7598-4071-A3A8-0655832C3CC9}" type="datetimeFigureOut">
              <a:rPr lang="en-UG" smtClean="0"/>
              <a:t>09/03/2023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111EE68-1351-4747-A9C9-D0B5BEE03CAA}" type="slidenum">
              <a:rPr lang="en-UG" smtClean="0"/>
              <a:t>‹#›</a:t>
            </a:fld>
            <a:endParaRPr lang="en-U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83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D647-7598-4071-A3A8-0655832C3CC9}" type="datetimeFigureOut">
              <a:rPr lang="en-UG" smtClean="0"/>
              <a:t>09/03/2023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EE68-1351-4747-A9C9-D0B5BEE03CA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2245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D647-7598-4071-A3A8-0655832C3CC9}" type="datetimeFigureOut">
              <a:rPr lang="en-UG" smtClean="0"/>
              <a:t>09/03/2023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EE68-1351-4747-A9C9-D0B5BEE03CAA}" type="slidenum">
              <a:rPr lang="en-UG" smtClean="0"/>
              <a:t>‹#›</a:t>
            </a:fld>
            <a:endParaRPr lang="en-U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254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D647-7598-4071-A3A8-0655832C3CC9}" type="datetimeFigureOut">
              <a:rPr lang="en-UG" smtClean="0"/>
              <a:t>09/03/2023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EE68-1351-4747-A9C9-D0B5BEE03CAA}" type="slidenum">
              <a:rPr lang="en-UG" smtClean="0"/>
              <a:t>‹#›</a:t>
            </a:fld>
            <a:endParaRPr lang="en-UG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729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D647-7598-4071-A3A8-0655832C3CC9}" type="datetimeFigureOut">
              <a:rPr lang="en-UG" smtClean="0"/>
              <a:t>09/03/2023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EE68-1351-4747-A9C9-D0B5BEE03CA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004719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D647-7598-4071-A3A8-0655832C3CC9}" type="datetimeFigureOut">
              <a:rPr lang="en-UG" smtClean="0"/>
              <a:t>09/03/2023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EE68-1351-4747-A9C9-D0B5BEE03CAA}" type="slidenum">
              <a:rPr lang="en-UG" smtClean="0"/>
              <a:t>‹#›</a:t>
            </a:fld>
            <a:endParaRPr lang="en-UG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45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D647-7598-4071-A3A8-0655832C3CC9}" type="datetimeFigureOut">
              <a:rPr lang="en-UG" smtClean="0"/>
              <a:t>09/03/2023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EE68-1351-4747-A9C9-D0B5BEE03CAA}" type="slidenum">
              <a:rPr lang="en-UG" smtClean="0"/>
              <a:t>‹#›</a:t>
            </a:fld>
            <a:endParaRPr lang="en-U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81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D647-7598-4071-A3A8-0655832C3CC9}" type="datetimeFigureOut">
              <a:rPr lang="en-UG" smtClean="0"/>
              <a:t>09/03/2023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EE68-1351-4747-A9C9-D0B5BEE03CAA}" type="slidenum">
              <a:rPr lang="en-UG" smtClean="0"/>
              <a:t>‹#›</a:t>
            </a:fld>
            <a:endParaRPr lang="en-U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375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D647-7598-4071-A3A8-0655832C3CC9}" type="datetimeFigureOut">
              <a:rPr lang="en-UG" smtClean="0"/>
              <a:t>09/03/2023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EE68-1351-4747-A9C9-D0B5BEE03CAA}" type="slidenum">
              <a:rPr lang="en-UG" smtClean="0"/>
              <a:t>‹#›</a:t>
            </a:fld>
            <a:endParaRPr lang="en-UG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D647-7598-4071-A3A8-0655832C3CC9}" type="datetimeFigureOut">
              <a:rPr lang="en-UG" smtClean="0"/>
              <a:t>09/03/2023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EE68-1351-4747-A9C9-D0B5BEE03CA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2792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D647-7598-4071-A3A8-0655832C3CC9}" type="datetimeFigureOut">
              <a:rPr lang="en-UG" smtClean="0"/>
              <a:t>09/03/2023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EE68-1351-4747-A9C9-D0B5BEE03CAA}" type="slidenum">
              <a:rPr lang="en-UG" smtClean="0"/>
              <a:t>‹#›</a:t>
            </a:fld>
            <a:endParaRPr lang="en-UG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076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D647-7598-4071-A3A8-0655832C3CC9}" type="datetimeFigureOut">
              <a:rPr lang="en-UG" smtClean="0"/>
              <a:t>09/03/2023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EE68-1351-4747-A9C9-D0B5BEE03CA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8573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D647-7598-4071-A3A8-0655832C3CC9}" type="datetimeFigureOut">
              <a:rPr lang="en-UG" smtClean="0"/>
              <a:t>09/03/2023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EE68-1351-4747-A9C9-D0B5BEE03CAA}" type="slidenum">
              <a:rPr lang="en-UG" smtClean="0"/>
              <a:t>‹#›</a:t>
            </a:fld>
            <a:endParaRPr lang="en-UG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5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D647-7598-4071-A3A8-0655832C3CC9}" type="datetimeFigureOut">
              <a:rPr lang="en-UG" smtClean="0"/>
              <a:t>09/03/2023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EE68-1351-4747-A9C9-D0B5BEE03CAA}" type="slidenum">
              <a:rPr lang="en-UG" smtClean="0"/>
              <a:t>‹#›</a:t>
            </a:fld>
            <a:endParaRPr lang="en-UG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13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D647-7598-4071-A3A8-0655832C3CC9}" type="datetimeFigureOut">
              <a:rPr lang="en-UG" smtClean="0"/>
              <a:t>09/03/2023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EE68-1351-4747-A9C9-D0B5BEE03CA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81753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D647-7598-4071-A3A8-0655832C3CC9}" type="datetimeFigureOut">
              <a:rPr lang="en-UG" smtClean="0"/>
              <a:t>09/03/2023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EE68-1351-4747-A9C9-D0B5BEE03CAA}" type="slidenum">
              <a:rPr lang="en-UG" smtClean="0"/>
              <a:t>‹#›</a:t>
            </a:fld>
            <a:endParaRPr lang="en-UG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745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FD647-7598-4071-A3A8-0655832C3CC9}" type="datetimeFigureOut">
              <a:rPr lang="en-UG" smtClean="0"/>
              <a:t>09/03/2023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1EE68-1351-4747-A9C9-D0B5BEE03CA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0078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1FD647-7598-4071-A3A8-0655832C3CC9}" type="datetimeFigureOut">
              <a:rPr lang="en-UG" smtClean="0"/>
              <a:t>09/03/2023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11EE68-1351-4747-A9C9-D0B5BEE03CAA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79010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F7F1-AC6C-4749-BCAE-B91818426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IST 3015 :WEEK 9 B</a:t>
            </a:r>
            <a:endParaRPr lang="en-U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7BF3B-7D70-4874-A241-73C2C61A7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488433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D06F-D7A9-A3DA-98AE-3C190F4B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Plotly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D31B4-250B-FF4F-EE6A-37C2E8324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 interactive chart is a chart on which you can zoom, hover shapes to get tooltips, click to trigger actions and more</a:t>
            </a:r>
          </a:p>
          <a:p>
            <a:r>
              <a:rPr lang="en-US" dirty="0"/>
              <a:t>library(</a:t>
            </a:r>
            <a:r>
              <a:rPr lang="en-US" dirty="0" err="1"/>
              <a:t>plotly</a:t>
            </a:r>
            <a:r>
              <a:rPr lang="en-US" dirty="0"/>
              <a:t>)</a:t>
            </a:r>
          </a:p>
          <a:p>
            <a:r>
              <a:rPr lang="en-US" dirty="0" err="1"/>
              <a:t>ggplotly</a:t>
            </a:r>
            <a:r>
              <a:rPr lang="en-US" dirty="0"/>
              <a:t>(plot7)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109907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03EC-2C48-099D-2C75-B6EAB578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06A1A-3B57-52A1-12EA-B1221F343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Scatter plot using </a:t>
            </a:r>
            <a:r>
              <a:rPr lang="en-US" dirty="0" err="1"/>
              <a:t>geom_point</a:t>
            </a:r>
            <a:r>
              <a:rPr lang="en-US" dirty="0"/>
              <a:t>()</a:t>
            </a:r>
          </a:p>
          <a:p>
            <a:r>
              <a:rPr lang="en-US" dirty="0"/>
              <a:t>    Line plot using </a:t>
            </a:r>
            <a:r>
              <a:rPr lang="en-US" dirty="0" err="1"/>
              <a:t>geom_line</a:t>
            </a:r>
            <a:r>
              <a:rPr lang="en-US" dirty="0"/>
              <a:t>()</a:t>
            </a:r>
          </a:p>
          <a:p>
            <a:r>
              <a:rPr lang="en-US" dirty="0"/>
              <a:t>    Bar graph using </a:t>
            </a:r>
            <a:r>
              <a:rPr lang="en-US" dirty="0" err="1"/>
              <a:t>geom_bar</a:t>
            </a:r>
            <a:r>
              <a:rPr lang="en-US" dirty="0"/>
              <a:t>()</a:t>
            </a:r>
          </a:p>
          <a:p>
            <a:r>
              <a:rPr lang="en-US" dirty="0"/>
              <a:t>    Box plot using </a:t>
            </a:r>
            <a:r>
              <a:rPr lang="en-US" dirty="0" err="1"/>
              <a:t>geom_boxplot</a:t>
            </a:r>
            <a:r>
              <a:rPr lang="en-US" dirty="0"/>
              <a:t>()</a:t>
            </a:r>
          </a:p>
          <a:p>
            <a:r>
              <a:rPr lang="en-US" dirty="0"/>
              <a:t>    Histograms using </a:t>
            </a:r>
            <a:r>
              <a:rPr lang="en-US" dirty="0" err="1"/>
              <a:t>geom_histogram</a:t>
            </a:r>
            <a:r>
              <a:rPr lang="en-US" dirty="0"/>
              <a:t>()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52962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7539-DC48-FBCC-EA2A-B1963F97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Common options for </a:t>
            </a:r>
            <a:r>
              <a:rPr lang="en-US" b="1" dirty="0" err="1"/>
              <a:t>Geom</a:t>
            </a:r>
            <a:r>
              <a:rPr lang="en-US" b="1" dirty="0"/>
              <a:t> functions</a:t>
            </a:r>
            <a:br>
              <a:rPr lang="en-US" b="1" dirty="0"/>
            </a:br>
            <a:endParaRPr lang="en-UG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DD307D0-6C5F-1A4D-1613-2B8BA6741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369568"/>
              </p:ext>
            </p:extLst>
          </p:nvPr>
        </p:nvGraphicFramePr>
        <p:xfrm>
          <a:off x="1704695" y="2557463"/>
          <a:ext cx="8782610" cy="3547531"/>
        </p:xfrm>
        <a:graphic>
          <a:graphicData uri="http://schemas.openxmlformats.org/drawingml/2006/table">
            <a:tbl>
              <a:tblPr/>
              <a:tblGrid>
                <a:gridCol w="4391305">
                  <a:extLst>
                    <a:ext uri="{9D8B030D-6E8A-4147-A177-3AD203B41FA5}">
                      <a16:colId xmlns:a16="http://schemas.microsoft.com/office/drawing/2014/main" val="651983101"/>
                    </a:ext>
                  </a:extLst>
                </a:gridCol>
                <a:gridCol w="4391305">
                  <a:extLst>
                    <a:ext uri="{9D8B030D-6E8A-4147-A177-3AD203B41FA5}">
                      <a16:colId xmlns:a16="http://schemas.microsoft.com/office/drawing/2014/main" val="2680046390"/>
                    </a:ext>
                  </a:extLst>
                </a:gridCol>
              </a:tblGrid>
              <a:tr h="594801">
                <a:tc>
                  <a:txBody>
                    <a:bodyPr/>
                    <a:lstStyle/>
                    <a:p>
                      <a:r>
                        <a:rPr lang="en-US" sz="1600"/>
                        <a:t>color</a:t>
                      </a:r>
                    </a:p>
                  </a:txBody>
                  <a:tcPr marL="46469" marR="46469" marT="46469" marB="464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Color of points, lines, and borders around filled regions.</a:t>
                      </a:r>
                    </a:p>
                  </a:txBody>
                  <a:tcPr marL="46469" marR="46469" marT="46469" marB="464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048210"/>
                  </a:ext>
                </a:extLst>
              </a:tr>
              <a:tr h="594801">
                <a:tc>
                  <a:txBody>
                    <a:bodyPr/>
                    <a:lstStyle/>
                    <a:p>
                      <a:r>
                        <a:rPr lang="en-US" sz="1600"/>
                        <a:t>fill</a:t>
                      </a:r>
                    </a:p>
                  </a:txBody>
                  <a:tcPr marL="46469" marR="46469" marT="46469" marB="464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Color of filled areas such as bars and density regions.</a:t>
                      </a:r>
                    </a:p>
                  </a:txBody>
                  <a:tcPr marL="46469" marR="46469" marT="46469" marB="464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29100"/>
                  </a:ext>
                </a:extLst>
              </a:tr>
              <a:tr h="594801">
                <a:tc>
                  <a:txBody>
                    <a:bodyPr/>
                    <a:lstStyle/>
                    <a:p>
                      <a:r>
                        <a:rPr lang="en-US" sz="1600"/>
                        <a:t>alpha</a:t>
                      </a:r>
                    </a:p>
                  </a:txBody>
                  <a:tcPr marL="46469" marR="46469" marT="46469" marB="464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Transparency of colors, ranging from 0 (fully transparent) to 1 (opaque).</a:t>
                      </a:r>
                    </a:p>
                  </a:txBody>
                  <a:tcPr marL="46469" marR="46469" marT="46469" marB="464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791250"/>
                  </a:ext>
                </a:extLst>
              </a:tr>
              <a:tr h="594801">
                <a:tc>
                  <a:txBody>
                    <a:bodyPr/>
                    <a:lstStyle/>
                    <a:p>
                      <a:r>
                        <a:rPr lang="en-US" sz="1600" dirty="0" err="1"/>
                        <a:t>linetype</a:t>
                      </a:r>
                      <a:endParaRPr lang="en-US" sz="1600" dirty="0"/>
                    </a:p>
                  </a:txBody>
                  <a:tcPr marL="46469" marR="46469" marT="46469" marB="464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Pattern for lines (1 = solid, 2 = dashed, 3 = dotted, 4 = </a:t>
                      </a:r>
                      <a:r>
                        <a:rPr lang="en-US" sz="1600" dirty="0" err="1"/>
                        <a:t>dotdash</a:t>
                      </a:r>
                      <a:r>
                        <a:rPr lang="en-US" sz="1600" dirty="0"/>
                        <a:t>, 5 = </a:t>
                      </a:r>
                      <a:r>
                        <a:rPr lang="en-US" sz="1600" dirty="0" err="1"/>
                        <a:t>longdash</a:t>
                      </a:r>
                      <a:r>
                        <a:rPr lang="en-US" sz="1600" dirty="0"/>
                        <a:t>, 6 = </a:t>
                      </a:r>
                      <a:r>
                        <a:rPr lang="en-US" sz="1600" dirty="0" err="1"/>
                        <a:t>twodash</a:t>
                      </a:r>
                      <a:r>
                        <a:rPr lang="en-US" sz="1600" dirty="0"/>
                        <a:t>).</a:t>
                      </a:r>
                    </a:p>
                    <a:p>
                      <a:endParaRPr lang="en-US" sz="1600" dirty="0"/>
                    </a:p>
                  </a:txBody>
                  <a:tcPr marL="46469" marR="46469" marT="46469" marB="464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759800"/>
                  </a:ext>
                </a:extLst>
              </a:tr>
              <a:tr h="343869">
                <a:tc>
                  <a:txBody>
                    <a:bodyPr/>
                    <a:lstStyle/>
                    <a:p>
                      <a:r>
                        <a:rPr lang="en-US" sz="1600"/>
                        <a:t>size</a:t>
                      </a:r>
                    </a:p>
                  </a:txBody>
                  <a:tcPr marL="46469" marR="46469" marT="46469" marB="464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Point size and line width.</a:t>
                      </a:r>
                    </a:p>
                  </a:txBody>
                  <a:tcPr marL="46469" marR="46469" marT="46469" marB="464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519309"/>
                  </a:ext>
                </a:extLst>
              </a:tr>
              <a:tr h="594801">
                <a:tc>
                  <a:txBody>
                    <a:bodyPr/>
                    <a:lstStyle/>
                    <a:p>
                      <a:r>
                        <a:rPr lang="en-US" sz="1600"/>
                        <a:t>shape</a:t>
                      </a:r>
                    </a:p>
                  </a:txBody>
                  <a:tcPr marL="46469" marR="46469" marT="46469" marB="464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Point shapes (same as </a:t>
                      </a:r>
                      <a:r>
                        <a:rPr lang="en-US" sz="1600" dirty="0" err="1"/>
                        <a:t>pch</a:t>
                      </a:r>
                      <a:r>
                        <a:rPr lang="en-US" sz="1600" dirty="0"/>
                        <a:t>, with 0 = open square, 1 = open circle, 2 = open triangle</a:t>
                      </a:r>
                    </a:p>
                  </a:txBody>
                  <a:tcPr marL="46469" marR="46469" marT="46469" marB="4646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3364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01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489F-EF6F-C656-9C7A-1A11FB44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 in </a:t>
            </a:r>
            <a:r>
              <a:rPr lang="en-US" dirty="0" err="1"/>
              <a:t>ggplot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4B682-BD67-4D1F-14F2-F3D77FC80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Themes give you control over things like fonts, ticks, panel strips, and backgrounds. </a:t>
            </a:r>
          </a:p>
          <a:p>
            <a:r>
              <a:rPr lang="en-US" dirty="0"/>
              <a:t>library(ggplot2)</a:t>
            </a:r>
          </a:p>
          <a:p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hrbrthemes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viridis</a:t>
            </a:r>
            <a:r>
              <a:rPr lang="en-US" dirty="0"/>
              <a:t>)</a:t>
            </a:r>
          </a:p>
          <a:p>
            <a:r>
              <a:rPr lang="en-US" dirty="0"/>
              <a:t>library(</a:t>
            </a:r>
            <a:r>
              <a:rPr lang="en-US" dirty="0" err="1"/>
              <a:t>plotly</a:t>
            </a:r>
            <a:r>
              <a:rPr lang="en-US" dirty="0"/>
              <a:t>)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310233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7FE6-C411-33C2-D863-A69B0F5D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 in </a:t>
            </a:r>
            <a:r>
              <a:rPr lang="en-US" dirty="0" err="1"/>
              <a:t>ggplot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E44A5-E168-91C4-7016-52AF171BF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theme_bw</a:t>
            </a:r>
            <a:r>
              <a:rPr lang="en-US" dirty="0"/>
              <a:t>(): a variation on </a:t>
            </a:r>
            <a:r>
              <a:rPr lang="en-US" dirty="0" err="1"/>
              <a:t>theme_grey</a:t>
            </a:r>
            <a:r>
              <a:rPr lang="en-US" dirty="0"/>
              <a:t>() that uses a white background and thin grey grid lines.</a:t>
            </a:r>
          </a:p>
          <a:p>
            <a:r>
              <a:rPr lang="en-US" dirty="0"/>
              <a:t>    </a:t>
            </a:r>
            <a:r>
              <a:rPr lang="en-US" dirty="0" err="1"/>
              <a:t>theme_linedraw</a:t>
            </a:r>
            <a:r>
              <a:rPr lang="en-US" dirty="0"/>
              <a:t>(): A theme with only black lines of various widths on white backgrounds, reminiscent of a line drawing.</a:t>
            </a:r>
          </a:p>
          <a:p>
            <a:r>
              <a:rPr lang="en-US" dirty="0"/>
              <a:t>    </a:t>
            </a:r>
            <a:r>
              <a:rPr lang="en-US" dirty="0" err="1"/>
              <a:t>theme_light</a:t>
            </a:r>
            <a:r>
              <a:rPr lang="en-US" dirty="0"/>
              <a:t>(): similar to </a:t>
            </a:r>
            <a:r>
              <a:rPr lang="en-US" dirty="0" err="1"/>
              <a:t>theme_linedraw</a:t>
            </a:r>
            <a:r>
              <a:rPr lang="en-US" dirty="0"/>
              <a:t>() but with light grey lines and axes, to direct more attention towards the data. 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23132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6730-E9D8-A477-4154-539707CB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33439-FD55-2FCF-4535-9EEC1301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theme_dark</a:t>
            </a:r>
            <a:r>
              <a:rPr lang="en-US" dirty="0"/>
              <a:t>(): the dark cousin of </a:t>
            </a:r>
            <a:r>
              <a:rPr lang="en-US" dirty="0" err="1"/>
              <a:t>theme_light</a:t>
            </a:r>
            <a:r>
              <a:rPr lang="en-US" dirty="0"/>
              <a:t>(), with similar line sizes but a dark background. Useful to make thin </a:t>
            </a:r>
            <a:r>
              <a:rPr lang="en-US" dirty="0" err="1"/>
              <a:t>coloured</a:t>
            </a:r>
            <a:r>
              <a:rPr lang="en-US" dirty="0"/>
              <a:t> lines pop out.</a:t>
            </a:r>
          </a:p>
          <a:p>
            <a:r>
              <a:rPr lang="en-US" dirty="0" err="1"/>
              <a:t>theme_minimal</a:t>
            </a:r>
            <a:r>
              <a:rPr lang="en-US" dirty="0"/>
              <a:t>(): A minimalistic theme with no background annotations.</a:t>
            </a:r>
          </a:p>
          <a:p>
            <a:r>
              <a:rPr lang="en-US" dirty="0" err="1"/>
              <a:t>theme_classic</a:t>
            </a:r>
            <a:r>
              <a:rPr lang="en-US" dirty="0"/>
              <a:t>(): A classic-looking theme, with x and y axis lines and no gridlines.</a:t>
            </a:r>
          </a:p>
          <a:p>
            <a:r>
              <a:rPr lang="en-US" dirty="0" err="1"/>
              <a:t>theme_void</a:t>
            </a:r>
            <a:r>
              <a:rPr lang="en-US" dirty="0"/>
              <a:t>(): A completely empty theme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9612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523B0-BE3D-269F-CD79-BDFA569F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Coordflip</a:t>
            </a:r>
            <a:r>
              <a:rPr lang="en-US" dirty="0"/>
              <a:t>-</a:t>
            </a:r>
            <a:r>
              <a:rPr lang="en-US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interchange the x-axis and y-axis,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3F10D-2118-9FA9-1163-8C93056D4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Plot 3&lt;- </a:t>
            </a:r>
            <a:r>
              <a:rPr lang="en-US" dirty="0" err="1"/>
              <a:t>ggplot</a:t>
            </a:r>
            <a:r>
              <a:rPr lang="en-US" dirty="0"/>
              <a:t>(data1, </a:t>
            </a:r>
            <a:r>
              <a:rPr lang="en-US" dirty="0" err="1"/>
              <a:t>aes</a:t>
            </a:r>
            <a:r>
              <a:rPr lang="en-US" dirty="0"/>
              <a:t>(x = </a:t>
            </a:r>
            <a:r>
              <a:rPr lang="en-US" dirty="0" err="1"/>
              <a:t>jobcat</a:t>
            </a:r>
            <a:r>
              <a:rPr lang="en-US" dirty="0"/>
              <a:t>)) +</a:t>
            </a:r>
            <a:r>
              <a:rPr lang="en-US" dirty="0" err="1"/>
              <a:t>geom_bar</a:t>
            </a:r>
            <a:r>
              <a:rPr lang="en-US" dirty="0"/>
              <a:t>()+</a:t>
            </a:r>
            <a:r>
              <a:rPr lang="en-US" dirty="0" err="1"/>
              <a:t>coord_flip</a:t>
            </a:r>
            <a:r>
              <a:rPr lang="en-US" dirty="0"/>
              <a:t>()</a:t>
            </a:r>
          </a:p>
          <a:p>
            <a:r>
              <a:rPr lang="en-US" b="1" dirty="0"/>
              <a:t>Different types of themes</a:t>
            </a:r>
          </a:p>
          <a:p>
            <a:r>
              <a:rPr lang="en-US" dirty="0"/>
              <a:t>#theme_classic()</a:t>
            </a:r>
          </a:p>
          <a:p>
            <a:r>
              <a:rPr lang="en-US" dirty="0"/>
              <a:t>  #theme_minimal()</a:t>
            </a:r>
          </a:p>
          <a:p>
            <a:r>
              <a:rPr lang="en-US" dirty="0"/>
              <a:t>  #theme_void()</a:t>
            </a:r>
          </a:p>
          <a:p>
            <a:r>
              <a:rPr lang="en-US" dirty="0"/>
              <a:t> # </a:t>
            </a:r>
            <a:r>
              <a:rPr lang="en-US" dirty="0" err="1"/>
              <a:t>theme_dark</a:t>
            </a:r>
            <a:r>
              <a:rPr lang="en-US" dirty="0"/>
              <a:t>()</a:t>
            </a:r>
          </a:p>
          <a:p>
            <a:r>
              <a:rPr lang="en-US" dirty="0"/>
              <a:t>  #theme_light()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52468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8DE6-F116-0661-F987-EC2EC3C1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77643-B0F2-CB68-B8DA-A442DD75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plot6&lt;-</a:t>
            </a:r>
            <a:r>
              <a:rPr lang="en-US" dirty="0" err="1"/>
              <a:t>ggplot</a:t>
            </a:r>
            <a:r>
              <a:rPr lang="en-US" dirty="0"/>
              <a:t>(df1, </a:t>
            </a:r>
            <a:r>
              <a:rPr lang="en-US" dirty="0" err="1"/>
              <a:t>aes</a:t>
            </a:r>
            <a:r>
              <a:rPr lang="en-US" dirty="0"/>
              <a:t>( x = educ, y = salary)) +</a:t>
            </a:r>
          </a:p>
          <a:p>
            <a:r>
              <a:rPr lang="en-US" dirty="0"/>
              <a:t>  </a:t>
            </a:r>
            <a:r>
              <a:rPr lang="en-US" dirty="0" err="1"/>
              <a:t>geom_tile</a:t>
            </a:r>
            <a:r>
              <a:rPr lang="en-US" dirty="0"/>
              <a:t>(</a:t>
            </a:r>
            <a:r>
              <a:rPr lang="en-US" dirty="0" err="1"/>
              <a:t>linetype</a:t>
            </a:r>
            <a:r>
              <a:rPr lang="en-US" dirty="0"/>
              <a:t>="</a:t>
            </a:r>
            <a:r>
              <a:rPr lang="en-US" dirty="0" err="1"/>
              <a:t>twodash</a:t>
            </a:r>
            <a:r>
              <a:rPr lang="en-US" dirty="0"/>
              <a:t>" ) + </a:t>
            </a:r>
            <a:r>
              <a:rPr lang="en-US" dirty="0" err="1"/>
              <a:t>ggtitle</a:t>
            </a:r>
            <a:r>
              <a:rPr lang="en-US" dirty="0"/>
              <a:t>("raster")</a:t>
            </a:r>
          </a:p>
          <a:p>
            <a:r>
              <a:rPr lang="en-US" dirty="0"/>
              <a:t>plot6</a:t>
            </a:r>
            <a:endParaRPr lang="en-UG" dirty="0"/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69570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8FC3D-E7D7-F4E7-E0BD-AD37CC76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geoms</a:t>
            </a:r>
            <a:r>
              <a:rPr lang="en-US" dirty="0"/>
              <a:t>()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90958-5DD7-BC20-CDD3-EE532228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#Jitter</a:t>
            </a:r>
          </a:p>
          <a:p>
            <a:r>
              <a:rPr lang="en-US" dirty="0"/>
              <a:t>plot7=</a:t>
            </a:r>
            <a:r>
              <a:rPr lang="en-US" dirty="0" err="1"/>
              <a:t>ggplot</a:t>
            </a:r>
            <a:r>
              <a:rPr lang="en-US" dirty="0"/>
              <a:t>(data = df1, </a:t>
            </a:r>
            <a:r>
              <a:rPr lang="en-US" dirty="0" err="1"/>
              <a:t>aes</a:t>
            </a:r>
            <a:r>
              <a:rPr lang="en-US" dirty="0"/>
              <a:t>( x = </a:t>
            </a:r>
            <a:r>
              <a:rPr lang="en-US" dirty="0" err="1"/>
              <a:t>gender,y</a:t>
            </a:r>
            <a:r>
              <a:rPr lang="en-US" dirty="0"/>
              <a:t> = salary )) + </a:t>
            </a:r>
            <a:r>
              <a:rPr lang="en-US" dirty="0" err="1"/>
              <a:t>geom_jitter</a:t>
            </a:r>
            <a:r>
              <a:rPr lang="en-US" dirty="0"/>
              <a:t>()</a:t>
            </a:r>
          </a:p>
          <a:p>
            <a:r>
              <a:rPr lang="en-US" dirty="0"/>
              <a:t>Plot7</a:t>
            </a:r>
          </a:p>
          <a:p>
            <a:r>
              <a:rPr lang="en-US" dirty="0"/>
              <a:t>#Violin</a:t>
            </a:r>
          </a:p>
          <a:p>
            <a:r>
              <a:rPr lang="en-US" dirty="0"/>
              <a:t>plot7=</a:t>
            </a:r>
            <a:r>
              <a:rPr lang="en-US" dirty="0" err="1"/>
              <a:t>ggplot</a:t>
            </a:r>
            <a:r>
              <a:rPr lang="en-US" dirty="0"/>
              <a:t>(data = df1, </a:t>
            </a:r>
            <a:r>
              <a:rPr lang="en-US" dirty="0" err="1"/>
              <a:t>aes</a:t>
            </a:r>
            <a:r>
              <a:rPr lang="en-US" dirty="0"/>
              <a:t>( x = </a:t>
            </a:r>
            <a:r>
              <a:rPr lang="en-US" dirty="0" err="1"/>
              <a:t>gender,y</a:t>
            </a:r>
            <a:r>
              <a:rPr lang="en-US" dirty="0"/>
              <a:t> = salary )) + </a:t>
            </a:r>
            <a:r>
              <a:rPr lang="en-US" dirty="0" err="1"/>
              <a:t>geom_violin</a:t>
            </a:r>
            <a:r>
              <a:rPr lang="en-US" dirty="0"/>
              <a:t>()</a:t>
            </a:r>
          </a:p>
          <a:p>
            <a:r>
              <a:rPr lang="en-US" dirty="0"/>
              <a:t>plot7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567929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1669</TotalTime>
  <Words>522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Lato</vt:lpstr>
      <vt:lpstr>Organic</vt:lpstr>
      <vt:lpstr>IST 3015 :WEEK 9 B</vt:lpstr>
      <vt:lpstr>Recap</vt:lpstr>
      <vt:lpstr>Common options for Geom functions </vt:lpstr>
      <vt:lpstr>Themes in ggplot</vt:lpstr>
      <vt:lpstr>Themes in ggplot</vt:lpstr>
      <vt:lpstr>Themes</vt:lpstr>
      <vt:lpstr>Coordflip-interchange the x-axis and y-axis,</vt:lpstr>
      <vt:lpstr>rectangle</vt:lpstr>
      <vt:lpstr>Other geoms()</vt:lpstr>
      <vt:lpstr>Plotly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3015 A:WEEK 8a</dc:title>
  <dc:creator>Kiplangat Mursi</dc:creator>
  <cp:lastModifiedBy>user</cp:lastModifiedBy>
  <cp:revision>34</cp:revision>
  <dcterms:created xsi:type="dcterms:W3CDTF">2022-03-01T12:17:03Z</dcterms:created>
  <dcterms:modified xsi:type="dcterms:W3CDTF">2023-03-09T07:53:23Z</dcterms:modified>
</cp:coreProperties>
</file>