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D20F75-47A1-4FC0-B9F6-1FD322E3BAC6}" type="datetimeFigureOut">
              <a:rPr lang="en-US" smtClean="0"/>
              <a:t>7/10/2018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142922-F42A-4533-9316-87F2BF9C614D}" type="slidenum">
              <a:rPr lang="en-US" smtClean="0"/>
              <a:t>‹#›</a:t>
            </a:fld>
            <a:endParaRPr lang="en-US"/>
          </a:p>
        </p:txBody>
      </p:sp>
    </p:spTree>
    <p:extLst>
      <p:ext uri="{BB962C8B-B14F-4D97-AF65-F5344CB8AC3E}">
        <p14:creationId xmlns:p14="http://schemas.microsoft.com/office/powerpoint/2010/main" val="129922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117296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222143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803209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134632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366538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152134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219866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228314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248434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2646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64FD0C-1ACB-49F2-9692-3B9176F83BD8}" type="slidenum">
              <a:rPr lang="en-US" smtClean="0"/>
              <a:t>‹#›</a:t>
            </a:fld>
            <a:endParaRPr lang="en-US"/>
          </a:p>
        </p:txBody>
      </p:sp>
    </p:spTree>
    <p:extLst>
      <p:ext uri="{BB962C8B-B14F-4D97-AF65-F5344CB8AC3E}">
        <p14:creationId xmlns:p14="http://schemas.microsoft.com/office/powerpoint/2010/main" val="282257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4FD0C-1ACB-49F2-9692-3B9176F83BD8}" type="slidenum">
              <a:rPr lang="en-US" smtClean="0"/>
              <a:t>‹#›</a:t>
            </a:fld>
            <a:endParaRPr lang="en-US"/>
          </a:p>
        </p:txBody>
      </p:sp>
    </p:spTree>
    <p:extLst>
      <p:ext uri="{BB962C8B-B14F-4D97-AF65-F5344CB8AC3E}">
        <p14:creationId xmlns:p14="http://schemas.microsoft.com/office/powerpoint/2010/main" val="2538713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APT 1040 </a:t>
            </a:r>
            <a:br>
              <a:rPr lang="en-US" dirty="0" smtClean="0"/>
            </a:br>
            <a:r>
              <a:rPr lang="en-US" dirty="0" smtClean="0"/>
              <a:t>INTRODUCTION TO WEB DESIGN AND APPLICATIONS</a:t>
            </a:r>
            <a:endParaRPr lang="en-US" dirty="0"/>
          </a:p>
        </p:txBody>
      </p:sp>
      <p:sp>
        <p:nvSpPr>
          <p:cNvPr id="3" name="Subtitle 2"/>
          <p:cNvSpPr>
            <a:spLocks noGrp="1"/>
          </p:cNvSpPr>
          <p:nvPr>
            <p:ph type="subTitle" idx="1"/>
          </p:nvPr>
        </p:nvSpPr>
        <p:spPr/>
        <p:txBody>
          <a:bodyPr/>
          <a:lstStyle/>
          <a:p>
            <a:r>
              <a:rPr lang="en-US" dirty="0" smtClean="0"/>
              <a:t>Lecture 10: </a:t>
            </a:r>
          </a:p>
          <a:p>
            <a:r>
              <a:rPr lang="en-US" dirty="0" smtClean="0"/>
              <a:t>WEBSITE </a:t>
            </a:r>
            <a:r>
              <a:rPr lang="en-US" dirty="0" smtClean="0"/>
              <a:t>DESIGN </a:t>
            </a:r>
            <a:r>
              <a:rPr lang="en-US" dirty="0"/>
              <a:t>USING ENHANCED </a:t>
            </a:r>
            <a:r>
              <a:rPr lang="en-US" dirty="0" smtClean="0"/>
              <a:t>CSS- Class &amp; </a:t>
            </a:r>
            <a:r>
              <a:rPr lang="en-US" dirty="0" smtClean="0"/>
              <a:t>ID, Span and DIV</a:t>
            </a:r>
            <a:endParaRPr lang="en-US" dirty="0"/>
          </a:p>
        </p:txBody>
      </p:sp>
    </p:spTree>
    <p:extLst>
      <p:ext uri="{BB962C8B-B14F-4D97-AF65-F5344CB8AC3E}">
        <p14:creationId xmlns:p14="http://schemas.microsoft.com/office/powerpoint/2010/main" val="333831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en-US" smtClean="0"/>
              <a:t>Where do you put the styles?</a:t>
            </a:r>
          </a:p>
        </p:txBody>
      </p:sp>
      <p:sp>
        <p:nvSpPr>
          <p:cNvPr id="21509" name="Rectangle 3"/>
          <p:cNvSpPr>
            <a:spLocks noGrp="1" noChangeArrowheads="1"/>
          </p:cNvSpPr>
          <p:nvPr>
            <p:ph type="body" idx="1"/>
          </p:nvPr>
        </p:nvSpPr>
        <p:spPr/>
        <p:txBody>
          <a:bodyPr>
            <a:normAutofit fontScale="92500" lnSpcReduction="20000"/>
          </a:bodyPr>
          <a:lstStyle/>
          <a:p>
            <a:r>
              <a:rPr lang="en-US" altLang="en-US" smtClean="0"/>
              <a:t>Style information can be located:</a:t>
            </a:r>
          </a:p>
          <a:p>
            <a:pPr lvl="1"/>
            <a:r>
              <a:rPr lang="en-US" altLang="en-US" smtClean="0"/>
              <a:t>Externally to the pages in a site, in a separate file</a:t>
            </a:r>
          </a:p>
          <a:p>
            <a:pPr lvl="1"/>
            <a:r>
              <a:rPr lang="en-US" altLang="en-US" smtClean="0"/>
              <a:t>Internally to each page</a:t>
            </a:r>
          </a:p>
          <a:p>
            <a:pPr lvl="1"/>
            <a:r>
              <a:rPr lang="en-US" altLang="en-US" smtClean="0"/>
              <a:t>Inline with individual tags</a:t>
            </a:r>
          </a:p>
          <a:p>
            <a:r>
              <a:rPr lang="en-US" altLang="en-US" smtClean="0"/>
              <a:t>Generally, creating an external style sheet file is the preferred method.  To take full advantage of CSS, the Style Sheet for a site should be in an external file, so that any changes made there will apply throughout the site.  This also means that only one style document has to be downloaded for a single site (making the pages load faster).</a:t>
            </a:r>
          </a:p>
        </p:txBody>
      </p:sp>
    </p:spTree>
    <p:extLst>
      <p:ext uri="{BB962C8B-B14F-4D97-AF65-F5344CB8AC3E}">
        <p14:creationId xmlns:p14="http://schemas.microsoft.com/office/powerpoint/2010/main" val="3781166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ltLang="en-US" smtClean="0"/>
              <a:t>Style Location: External</a:t>
            </a:r>
          </a:p>
        </p:txBody>
      </p:sp>
      <p:sp>
        <p:nvSpPr>
          <p:cNvPr id="22533" name="Rectangle 3"/>
          <p:cNvSpPr>
            <a:spLocks noGrp="1" noChangeArrowheads="1"/>
          </p:cNvSpPr>
          <p:nvPr>
            <p:ph type="body" idx="1"/>
          </p:nvPr>
        </p:nvSpPr>
        <p:spPr/>
        <p:txBody>
          <a:bodyPr/>
          <a:lstStyle/>
          <a:p>
            <a:r>
              <a:rPr lang="en-US" altLang="en-US" smtClean="0"/>
              <a:t>The most common place to put style information is in an external document that each page of a web site points to directly.  </a:t>
            </a:r>
          </a:p>
          <a:p>
            <a:r>
              <a:rPr lang="en-US" altLang="en-US" smtClean="0"/>
              <a:t>Any changes made to this single document will then be applied throughout the entire web site as each page is accessed by users.  </a:t>
            </a:r>
          </a:p>
          <a:p>
            <a:r>
              <a:rPr lang="en-US" altLang="en-US" smtClean="0"/>
              <a:t>External Style Sheets have a .css extension.</a:t>
            </a:r>
          </a:p>
        </p:txBody>
      </p:sp>
    </p:spTree>
    <p:extLst>
      <p:ext uri="{BB962C8B-B14F-4D97-AF65-F5344CB8AC3E}">
        <p14:creationId xmlns:p14="http://schemas.microsoft.com/office/powerpoint/2010/main" val="341730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altLang="en-US" smtClean="0"/>
              <a:t>Classes and IDs</a:t>
            </a:r>
          </a:p>
        </p:txBody>
      </p:sp>
      <p:sp>
        <p:nvSpPr>
          <p:cNvPr id="29701" name="Rectangle 3"/>
          <p:cNvSpPr>
            <a:spLocks noGrp="1" noChangeArrowheads="1"/>
          </p:cNvSpPr>
          <p:nvPr>
            <p:ph type="body" idx="1"/>
          </p:nvPr>
        </p:nvSpPr>
        <p:spPr/>
        <p:txBody>
          <a:bodyPr/>
          <a:lstStyle/>
          <a:p>
            <a:pPr>
              <a:lnSpc>
                <a:spcPct val="90000"/>
              </a:lnSpc>
            </a:pPr>
            <a:r>
              <a:rPr lang="en-US" altLang="en-US" sz="2000" dirty="0" smtClean="0"/>
              <a:t>HTML has two attributes that make CSS even more useful: </a:t>
            </a:r>
            <a:r>
              <a:rPr lang="en-US" altLang="en-US" sz="2000" b="1" i="1" dirty="0" smtClean="0"/>
              <a:t>class and ID.  </a:t>
            </a:r>
            <a:r>
              <a:rPr lang="en-US" altLang="en-US" sz="2000" dirty="0" smtClean="0"/>
              <a:t>They make it easy to apply style to just about any tag.</a:t>
            </a:r>
          </a:p>
          <a:p>
            <a:pPr>
              <a:lnSpc>
                <a:spcPct val="90000"/>
              </a:lnSpc>
            </a:pPr>
            <a:r>
              <a:rPr lang="en-US" altLang="en-US" sz="2000" dirty="0" smtClean="0"/>
              <a:t>Classes can describe a generic style that can be applied to any HTML element, or can be created for specific elements. </a:t>
            </a:r>
          </a:p>
          <a:p>
            <a:pPr>
              <a:lnSpc>
                <a:spcPct val="90000"/>
              </a:lnSpc>
            </a:pPr>
            <a:r>
              <a:rPr lang="en-US" altLang="en-US" sz="2000" dirty="0" smtClean="0"/>
              <a:t>When defining a style for elements with a particular class attribute in the Style Sheet, declare a rule using a dot (.) followed by the class name.  To limit the style to a particular element with that class attribute, use a selector combining the tag name with a dot followed immediately by the class name.</a:t>
            </a:r>
          </a:p>
          <a:p>
            <a:pPr lvl="1">
              <a:lnSpc>
                <a:spcPct val="90000"/>
              </a:lnSpc>
            </a:pPr>
            <a:r>
              <a:rPr lang="en-US" altLang="en-US" sz="1800" dirty="0" smtClean="0"/>
              <a:t>The following rule would apply to any element with the attribute </a:t>
            </a:r>
            <a:r>
              <a:rPr lang="en-US" altLang="en-US" sz="1800" b="1" dirty="0" smtClean="0"/>
              <a:t>class=“shade"</a:t>
            </a:r>
          </a:p>
          <a:p>
            <a:pPr lvl="1">
              <a:lnSpc>
                <a:spcPct val="90000"/>
              </a:lnSpc>
              <a:buFontTx/>
              <a:buNone/>
            </a:pPr>
            <a:r>
              <a:rPr lang="en-US" altLang="en-US" sz="1800" dirty="0" smtClean="0"/>
              <a:t>	  </a:t>
            </a:r>
            <a:r>
              <a:rPr lang="en-US" altLang="en-US" sz="1600" dirty="0" smtClean="0">
                <a:latin typeface="Courier New" pitchFamily="-97" charset="0"/>
              </a:rPr>
              <a:t>.shade { background: yellow; }</a:t>
            </a:r>
          </a:p>
          <a:p>
            <a:pPr lvl="1">
              <a:lnSpc>
                <a:spcPct val="90000"/>
              </a:lnSpc>
            </a:pPr>
            <a:r>
              <a:rPr lang="en-US" altLang="en-US" sz="1800" dirty="0" smtClean="0"/>
              <a:t>The following rule would apply only to paragraph tags with the class </a:t>
            </a:r>
            <a:r>
              <a:rPr lang="en-US" altLang="en-US" sz="1800" b="1" dirty="0" smtClean="0"/>
              <a:t>shade</a:t>
            </a:r>
            <a:r>
              <a:rPr lang="en-US" altLang="en-US" sz="1800" dirty="0" smtClean="0"/>
              <a:t> (</a:t>
            </a:r>
            <a:r>
              <a:rPr lang="en-US" altLang="en-US" sz="1600" dirty="0" smtClean="0">
                <a:latin typeface="Courier New" pitchFamily="-97" charset="0"/>
              </a:rPr>
              <a:t>&lt;p class="shade"&gt;</a:t>
            </a:r>
            <a:r>
              <a:rPr lang="en-US" altLang="en-US" sz="1800" dirty="0" smtClean="0"/>
              <a:t>)</a:t>
            </a:r>
          </a:p>
          <a:p>
            <a:pPr lvl="1">
              <a:lnSpc>
                <a:spcPct val="90000"/>
              </a:lnSpc>
              <a:buFontTx/>
              <a:buNone/>
            </a:pPr>
            <a:r>
              <a:rPr lang="en-US" altLang="en-US" sz="1800" dirty="0" smtClean="0"/>
              <a:t>	  </a:t>
            </a:r>
            <a:r>
              <a:rPr lang="en-US" altLang="en-US" sz="1600" dirty="0" err="1" smtClean="0">
                <a:latin typeface="Courier New" pitchFamily="-97" charset="0"/>
              </a:rPr>
              <a:t>p.shade</a:t>
            </a:r>
            <a:r>
              <a:rPr lang="en-US" altLang="en-US" sz="1600" dirty="0" smtClean="0">
                <a:latin typeface="Courier New" pitchFamily="-97" charset="0"/>
              </a:rPr>
              <a:t> { background: red; }</a:t>
            </a:r>
            <a:endParaRPr lang="en-US" altLang="en-US" sz="1800" dirty="0" smtClean="0"/>
          </a:p>
        </p:txBody>
      </p:sp>
    </p:spTree>
    <p:extLst>
      <p:ext uri="{BB962C8B-B14F-4D97-AF65-F5344CB8AC3E}">
        <p14:creationId xmlns:p14="http://schemas.microsoft.com/office/powerpoint/2010/main" val="1355106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altLang="en-US" smtClean="0"/>
              <a:t>Classes and IDs</a:t>
            </a:r>
          </a:p>
        </p:txBody>
      </p:sp>
      <p:sp>
        <p:nvSpPr>
          <p:cNvPr id="30725" name="Rectangle 3"/>
          <p:cNvSpPr>
            <a:spLocks noGrp="1" noChangeArrowheads="1"/>
          </p:cNvSpPr>
          <p:nvPr>
            <p:ph type="body" idx="1"/>
          </p:nvPr>
        </p:nvSpPr>
        <p:spPr/>
        <p:txBody>
          <a:bodyPr>
            <a:normAutofit fontScale="77500" lnSpcReduction="20000"/>
          </a:bodyPr>
          <a:lstStyle/>
          <a:p>
            <a:r>
              <a:rPr lang="en-US" altLang="en-US" smtClean="0"/>
              <a:t>IDs are similar to classes, but IDs are unique – they can only be used with one instance of an element within a document.  </a:t>
            </a:r>
          </a:p>
          <a:p>
            <a:r>
              <a:rPr lang="en-US" altLang="en-US" smtClean="0"/>
              <a:t>When defining a CSS rule using an ID-based selector, use a number/pound/hash sign (</a:t>
            </a:r>
            <a:r>
              <a:rPr lang="en-US" altLang="en-US" smtClean="0">
                <a:latin typeface="Courier New" pitchFamily="-97" charset="0"/>
              </a:rPr>
              <a:t>#</a:t>
            </a:r>
            <a:r>
              <a:rPr lang="en-US" altLang="en-US" smtClean="0"/>
              <a:t>) followed by the style name.  To limit the style to a particular element with that ID attribute, use a selector combining the tag name with a # and then the ID name.</a:t>
            </a:r>
          </a:p>
          <a:p>
            <a:pPr lvl="1"/>
            <a:r>
              <a:rPr lang="en-US" altLang="en-US" smtClean="0"/>
              <a:t>The following rule would apply to any element with the attribute </a:t>
            </a:r>
            <a:r>
              <a:rPr lang="en-US" altLang="en-US" b="1" smtClean="0"/>
              <a:t>id="intro"</a:t>
            </a:r>
          </a:p>
          <a:p>
            <a:pPr lvl="1">
              <a:buFontTx/>
              <a:buNone/>
            </a:pPr>
            <a:r>
              <a:rPr lang="en-US" altLang="en-US" sz="1800" smtClean="0">
                <a:latin typeface="Courier New" pitchFamily="-97" charset="0"/>
              </a:rPr>
              <a:t>	  #intro { font-size: 2em; }</a:t>
            </a:r>
          </a:p>
          <a:p>
            <a:pPr lvl="1"/>
            <a:r>
              <a:rPr lang="en-US" altLang="en-US" smtClean="0"/>
              <a:t>The following rule would apply only to heading 1 tags with the id </a:t>
            </a:r>
            <a:r>
              <a:rPr lang="en-US" altLang="en-US" b="1" smtClean="0"/>
              <a:t>intro</a:t>
            </a:r>
            <a:r>
              <a:rPr lang="en-US" altLang="en-US" smtClean="0"/>
              <a:t> (</a:t>
            </a:r>
            <a:r>
              <a:rPr lang="en-US" altLang="en-US" sz="1800" smtClean="0">
                <a:latin typeface="Courier New" pitchFamily="-97" charset="0"/>
              </a:rPr>
              <a:t>&lt;h1 id="intro"&gt;</a:t>
            </a:r>
            <a:r>
              <a:rPr lang="en-US" altLang="en-US" smtClean="0"/>
              <a:t>)</a:t>
            </a:r>
          </a:p>
          <a:p>
            <a:pPr lvl="1">
              <a:buFontTx/>
              <a:buNone/>
            </a:pPr>
            <a:r>
              <a:rPr lang="en-US" altLang="en-US" smtClean="0"/>
              <a:t>	  </a:t>
            </a:r>
            <a:r>
              <a:rPr lang="en-US" altLang="en-US" sz="1800" smtClean="0">
                <a:latin typeface="Courier New" pitchFamily="-97" charset="0"/>
              </a:rPr>
              <a:t>h1#intro { color: green; }</a:t>
            </a:r>
          </a:p>
        </p:txBody>
      </p:sp>
    </p:spTree>
    <p:extLst>
      <p:ext uri="{BB962C8B-B14F-4D97-AF65-F5344CB8AC3E}">
        <p14:creationId xmlns:p14="http://schemas.microsoft.com/office/powerpoint/2010/main" val="1633778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altLang="en-US" smtClean="0"/>
              <a:t>Example: Class</a:t>
            </a:r>
          </a:p>
        </p:txBody>
      </p:sp>
      <p:sp>
        <p:nvSpPr>
          <p:cNvPr id="31749" name="Rectangle 3"/>
          <p:cNvSpPr>
            <a:spLocks noGrp="1" noChangeArrowheads="1"/>
          </p:cNvSpPr>
          <p:nvPr>
            <p:ph type="body" idx="1"/>
          </p:nvPr>
        </p:nvSpPr>
        <p:spPr/>
        <p:txBody>
          <a:bodyPr/>
          <a:lstStyle/>
          <a:p>
            <a:r>
              <a:rPr lang="en-US" altLang="en-US" smtClean="0"/>
              <a:t>Here’s an example of a web page with an internal CSS style containing a class called “highlight”:</a:t>
            </a:r>
          </a:p>
        </p:txBody>
      </p:sp>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05150"/>
            <a:ext cx="4724400" cy="3124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3175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233" y="4081462"/>
            <a:ext cx="2819400" cy="119538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291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r>
              <a:rPr lang="en-US" altLang="en-US" smtClean="0"/>
              <a:t>Inline vs. Block Display (HTML)</a:t>
            </a:r>
          </a:p>
        </p:txBody>
      </p:sp>
      <p:sp>
        <p:nvSpPr>
          <p:cNvPr id="32773" name="Rectangle 3"/>
          <p:cNvSpPr>
            <a:spLocks noGrp="1" noChangeArrowheads="1"/>
          </p:cNvSpPr>
          <p:nvPr>
            <p:ph type="body" idx="1"/>
          </p:nvPr>
        </p:nvSpPr>
        <p:spPr/>
        <p:txBody>
          <a:bodyPr>
            <a:normAutofit fontScale="77500" lnSpcReduction="20000"/>
          </a:bodyPr>
          <a:lstStyle/>
          <a:p>
            <a:pPr>
              <a:lnSpc>
                <a:spcPct val="90000"/>
              </a:lnSpc>
            </a:pPr>
            <a:r>
              <a:rPr lang="en-US" altLang="en-US" smtClean="0"/>
              <a:t>All HTML elements (tags) are assigned a display property value of either inline or block.</a:t>
            </a:r>
          </a:p>
          <a:p>
            <a:pPr>
              <a:lnSpc>
                <a:spcPct val="90000"/>
              </a:lnSpc>
            </a:pPr>
            <a:r>
              <a:rPr lang="en-US" altLang="en-US" smtClean="0"/>
              <a:t>Inline elements display in browsers horizontally.</a:t>
            </a:r>
          </a:p>
          <a:p>
            <a:pPr lvl="1">
              <a:lnSpc>
                <a:spcPct val="90000"/>
              </a:lnSpc>
              <a:buFontTx/>
              <a:buNone/>
            </a:pPr>
            <a:r>
              <a:rPr lang="en-US" altLang="en-US" sz="1100" smtClean="0">
                <a:latin typeface="Courier New" pitchFamily="-97" charset="0"/>
              </a:rPr>
              <a:t>[INLINE ELEMENT 1]   [INLINE ELEMENT 2]   [INLINE ELEMENT 3]</a:t>
            </a:r>
          </a:p>
          <a:p>
            <a:pPr>
              <a:lnSpc>
                <a:spcPct val="90000"/>
              </a:lnSpc>
            </a:pPr>
            <a:r>
              <a:rPr lang="en-US" altLang="en-US" smtClean="0"/>
              <a:t>Block elements display in browsers vertically (stacked one on top of the other).</a:t>
            </a:r>
          </a:p>
          <a:p>
            <a:pPr lvl="1">
              <a:lnSpc>
                <a:spcPct val="90000"/>
              </a:lnSpc>
              <a:buFontTx/>
              <a:buNone/>
            </a:pPr>
            <a:r>
              <a:rPr lang="en-US" altLang="en-US" sz="1000" smtClean="0">
                <a:latin typeface="Courier New" pitchFamily="-97" charset="0"/>
              </a:rPr>
              <a:t>	</a:t>
            </a:r>
            <a:r>
              <a:rPr lang="en-US" altLang="en-US" sz="1100" smtClean="0">
                <a:latin typeface="Courier New" pitchFamily="-97" charset="0"/>
              </a:rPr>
              <a:t>[BLOCK ELEMENT 1]</a:t>
            </a:r>
            <a:br>
              <a:rPr lang="en-US" altLang="en-US" sz="1100" smtClean="0">
                <a:latin typeface="Courier New" pitchFamily="-97" charset="0"/>
              </a:rPr>
            </a:br>
            <a:r>
              <a:rPr lang="en-US" altLang="en-US" sz="1100" smtClean="0">
                <a:latin typeface="Courier New" pitchFamily="-97" charset="0"/>
              </a:rPr>
              <a:t>[BLOCK ELEMENT 2]</a:t>
            </a:r>
            <a:br>
              <a:rPr lang="en-US" altLang="en-US" sz="1100" smtClean="0">
                <a:latin typeface="Courier New" pitchFamily="-97" charset="0"/>
              </a:rPr>
            </a:br>
            <a:r>
              <a:rPr lang="en-US" altLang="en-US" sz="1100" smtClean="0">
                <a:latin typeface="Courier New" pitchFamily="-97" charset="0"/>
              </a:rPr>
              <a:t>[BLOCK ELEMENT 3]</a:t>
            </a:r>
            <a:endParaRPr lang="en-US" altLang="en-US" sz="1000" smtClean="0">
              <a:latin typeface="Courier New" pitchFamily="-97" charset="0"/>
            </a:endParaRPr>
          </a:p>
          <a:p>
            <a:pPr>
              <a:lnSpc>
                <a:spcPct val="90000"/>
              </a:lnSpc>
            </a:pPr>
            <a:endParaRPr lang="en-US" altLang="en-US" smtClean="0"/>
          </a:p>
          <a:p>
            <a:pPr>
              <a:lnSpc>
                <a:spcPct val="90000"/>
              </a:lnSpc>
            </a:pPr>
            <a:r>
              <a:rPr lang="en-US" altLang="en-US" smtClean="0"/>
              <a:t>Examples of inline elements:</a:t>
            </a:r>
          </a:p>
          <a:p>
            <a:pPr lvl="1">
              <a:lnSpc>
                <a:spcPct val="90000"/>
              </a:lnSpc>
              <a:buFontTx/>
              <a:buNone/>
            </a:pPr>
            <a:r>
              <a:rPr lang="en-US" altLang="en-US" smtClean="0">
                <a:latin typeface="Courier New" pitchFamily="-97" charset="0"/>
              </a:rPr>
              <a:t>&lt;a&gt;  &lt;img&gt;  &lt;strong&gt; &lt;em&gt;  &lt;span&gt;</a:t>
            </a:r>
          </a:p>
          <a:p>
            <a:pPr>
              <a:lnSpc>
                <a:spcPct val="90000"/>
              </a:lnSpc>
            </a:pPr>
            <a:endParaRPr lang="en-US" altLang="en-US" smtClean="0"/>
          </a:p>
          <a:p>
            <a:pPr>
              <a:lnSpc>
                <a:spcPct val="90000"/>
              </a:lnSpc>
            </a:pPr>
            <a:r>
              <a:rPr lang="en-US" altLang="en-US" smtClean="0"/>
              <a:t>Examples of block elements:</a:t>
            </a:r>
          </a:p>
          <a:p>
            <a:pPr lvl="1">
              <a:lnSpc>
                <a:spcPct val="90000"/>
              </a:lnSpc>
              <a:buFontTx/>
              <a:buNone/>
            </a:pPr>
            <a:r>
              <a:rPr lang="en-US" altLang="en-US" smtClean="0">
                <a:latin typeface="Courier New" pitchFamily="-97" charset="0"/>
              </a:rPr>
              <a:t>&lt;p&gt;  &lt;h1-h6&gt;  &lt;div&gt;  &lt;hr&gt;  &lt;table&gt;  &lt;ul&gt;  &lt;ol&gt;</a:t>
            </a:r>
          </a:p>
        </p:txBody>
      </p:sp>
    </p:spTree>
    <p:extLst>
      <p:ext uri="{BB962C8B-B14F-4D97-AF65-F5344CB8AC3E}">
        <p14:creationId xmlns:p14="http://schemas.microsoft.com/office/powerpoint/2010/main" val="2294982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ltLang="en-US" smtClean="0"/>
              <a:t>Inline vs. Block Display (CSS)</a:t>
            </a:r>
          </a:p>
        </p:txBody>
      </p:sp>
      <p:sp>
        <p:nvSpPr>
          <p:cNvPr id="33797" name="Rectangle 3"/>
          <p:cNvSpPr>
            <a:spLocks noGrp="1" noChangeArrowheads="1"/>
          </p:cNvSpPr>
          <p:nvPr>
            <p:ph type="body" idx="1"/>
          </p:nvPr>
        </p:nvSpPr>
        <p:spPr/>
        <p:txBody>
          <a:bodyPr>
            <a:normAutofit fontScale="92500" lnSpcReduction="10000"/>
          </a:bodyPr>
          <a:lstStyle/>
          <a:p>
            <a:r>
              <a:rPr lang="en-US" altLang="en-US" smtClean="0"/>
              <a:t>Using CSS, you can change the inherent display property:</a:t>
            </a:r>
          </a:p>
          <a:p>
            <a:pPr lvl="1"/>
            <a:r>
              <a:rPr lang="en-US" altLang="en-US" smtClean="0"/>
              <a:t>To force a block display, use the declaration </a:t>
            </a:r>
            <a:r>
              <a:rPr lang="en-US" altLang="en-US" smtClean="0">
                <a:latin typeface="Courier New" pitchFamily="-97" charset="0"/>
              </a:rPr>
              <a:t>display: block;</a:t>
            </a:r>
          </a:p>
          <a:p>
            <a:pPr lvl="1"/>
            <a:r>
              <a:rPr lang="en-US" altLang="en-US" smtClean="0"/>
              <a:t>To force an inline display, use the declaration </a:t>
            </a:r>
            <a:r>
              <a:rPr lang="en-US" altLang="en-US" smtClean="0">
                <a:latin typeface="Courier New" pitchFamily="-97" charset="0"/>
              </a:rPr>
              <a:t>display: inline;</a:t>
            </a:r>
          </a:p>
          <a:p>
            <a:pPr lvl="1"/>
            <a:r>
              <a:rPr lang="en-US" altLang="en-US" smtClean="0"/>
              <a:t>To force a list, use the declaration </a:t>
            </a:r>
            <a:br>
              <a:rPr lang="en-US" altLang="en-US" smtClean="0"/>
            </a:br>
            <a:r>
              <a:rPr lang="en-US" altLang="en-US" smtClean="0">
                <a:latin typeface="Courier New" pitchFamily="-97" charset="0"/>
              </a:rPr>
              <a:t>display: list-item;</a:t>
            </a:r>
          </a:p>
          <a:p>
            <a:pPr lvl="1"/>
            <a:r>
              <a:rPr lang="en-US" altLang="en-US" smtClean="0"/>
              <a:t>To hide elements matching the selector, use the declaration </a:t>
            </a:r>
            <a:br>
              <a:rPr lang="en-US" altLang="en-US" smtClean="0"/>
            </a:br>
            <a:r>
              <a:rPr lang="en-US" altLang="en-US" smtClean="0">
                <a:latin typeface="Courier New" pitchFamily="-97" charset="0"/>
              </a:rPr>
              <a:t>display: none;</a:t>
            </a:r>
            <a:endParaRPr lang="en-US" altLang="en-US" smtClean="0"/>
          </a:p>
        </p:txBody>
      </p:sp>
    </p:spTree>
    <p:extLst>
      <p:ext uri="{BB962C8B-B14F-4D97-AF65-F5344CB8AC3E}">
        <p14:creationId xmlns:p14="http://schemas.microsoft.com/office/powerpoint/2010/main" val="26861636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altLang="en-US" smtClean="0"/>
              <a:t>Example –  display: block;</a:t>
            </a:r>
          </a:p>
        </p:txBody>
      </p:sp>
      <p:sp>
        <p:nvSpPr>
          <p:cNvPr id="34821" name="Rectangle 3"/>
          <p:cNvSpPr>
            <a:spLocks noGrp="1" noChangeArrowheads="1"/>
          </p:cNvSpPr>
          <p:nvPr>
            <p:ph type="body" idx="1"/>
          </p:nvPr>
        </p:nvSpPr>
        <p:spPr>
          <a:xfrm>
            <a:off x="685800" y="1828800"/>
            <a:ext cx="7772400" cy="4743450"/>
          </a:xfrm>
        </p:spPr>
        <p:txBody>
          <a:bodyPr>
            <a:normAutofit/>
          </a:bodyPr>
          <a:lstStyle/>
          <a:p>
            <a:r>
              <a:rPr lang="en-US" altLang="en-US" sz="1600" dirty="0" smtClean="0"/>
              <a:t>Normally, &lt;a&gt; tags display inline.</a:t>
            </a:r>
          </a:p>
          <a:p>
            <a:endParaRPr lang="en-US" altLang="en-US" sz="1600" dirty="0" smtClean="0"/>
          </a:p>
          <a:p>
            <a:endParaRPr lang="en-US" altLang="en-US" sz="1600" dirty="0" smtClean="0"/>
          </a:p>
          <a:p>
            <a:endParaRPr lang="en-US" altLang="en-US" sz="1600" dirty="0" smtClean="0"/>
          </a:p>
          <a:p>
            <a:endParaRPr lang="en-US" altLang="en-US" sz="1600" dirty="0" smtClean="0"/>
          </a:p>
          <a:p>
            <a:endParaRPr lang="en-US" altLang="en-US" sz="1600" dirty="0" smtClean="0"/>
          </a:p>
          <a:p>
            <a:r>
              <a:rPr lang="en-US" altLang="en-US" sz="1600" dirty="0" smtClean="0"/>
              <a:t>But, by changing the style of the </a:t>
            </a:r>
            <a:r>
              <a:rPr lang="en-US" altLang="en-US" sz="1600" dirty="0" smtClean="0">
                <a:latin typeface="Courier New" pitchFamily="-97" charset="0"/>
              </a:rPr>
              <a:t>a</a:t>
            </a:r>
            <a:r>
              <a:rPr lang="en-US" altLang="en-US" sz="1600" dirty="0" smtClean="0"/>
              <a:t> tag with </a:t>
            </a:r>
            <a:br>
              <a:rPr lang="en-US" altLang="en-US" sz="1600" dirty="0" smtClean="0"/>
            </a:br>
            <a:r>
              <a:rPr lang="en-US" altLang="en-US" sz="1600" dirty="0" smtClean="0">
                <a:latin typeface="Courier New" pitchFamily="-97" charset="0"/>
              </a:rPr>
              <a:t>a {display: block;}</a:t>
            </a:r>
            <a:r>
              <a:rPr lang="en-US" altLang="en-US" sz="1600" dirty="0" smtClean="0"/>
              <a:t>, they will display as a vertical navigation menu:</a:t>
            </a:r>
          </a:p>
          <a:p>
            <a:pPr>
              <a:buFontTx/>
              <a:buNone/>
            </a:pPr>
            <a:endParaRPr lang="en-US" altLang="en-US" sz="1600" dirty="0" smtClean="0"/>
          </a:p>
        </p:txBody>
      </p:sp>
      <p:pic>
        <p:nvPicPr>
          <p:cNvPr id="348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1" y="2286000"/>
            <a:ext cx="6362700" cy="457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8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884" y="2990850"/>
            <a:ext cx="1276349" cy="2857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82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4376" y="4419600"/>
            <a:ext cx="6381749" cy="13716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482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5943600"/>
            <a:ext cx="552451" cy="6667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4826" name="AutoShape 8"/>
          <p:cNvSpPr>
            <a:spLocks noChangeArrowheads="1"/>
          </p:cNvSpPr>
          <p:nvPr/>
        </p:nvSpPr>
        <p:spPr bwMode="auto">
          <a:xfrm rot="5400000">
            <a:off x="3475898" y="2850820"/>
            <a:ext cx="441722" cy="378883"/>
          </a:xfrm>
          <a:custGeom>
            <a:avLst/>
            <a:gdLst>
              <a:gd name="T0" fmla="*/ 312780576 w 21600"/>
              <a:gd name="T1" fmla="*/ 0 h 21600"/>
              <a:gd name="T2" fmla="*/ 187660613 w 21600"/>
              <a:gd name="T3" fmla="*/ 16393464 h 21600"/>
              <a:gd name="T4" fmla="*/ 0 w 21600"/>
              <a:gd name="T5" fmla="*/ 40985815 h 21600"/>
              <a:gd name="T6" fmla="*/ 187660613 w 21600"/>
              <a:gd name="T7" fmla="*/ 49180202 h 21600"/>
              <a:gd name="T8" fmla="*/ 375321226 w 21600"/>
              <a:gd name="T9" fmla="*/ 34152984 h 21600"/>
              <a:gd name="T10" fmla="*/ 437881289 w 21600"/>
              <a:gd name="T11" fmla="*/ 16393464 h 21600"/>
              <a:gd name="T12" fmla="*/ 0 60000 65536"/>
              <a:gd name="T13" fmla="*/ 0 60000 65536"/>
              <a:gd name="T14" fmla="*/ 0 60000 65536"/>
              <a:gd name="T15" fmla="*/ 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34827" name="AutoShape 9"/>
          <p:cNvSpPr>
            <a:spLocks noChangeArrowheads="1"/>
          </p:cNvSpPr>
          <p:nvPr/>
        </p:nvSpPr>
        <p:spPr bwMode="auto">
          <a:xfrm rot="5400000">
            <a:off x="3473782" y="6032170"/>
            <a:ext cx="441722" cy="378884"/>
          </a:xfrm>
          <a:custGeom>
            <a:avLst/>
            <a:gdLst>
              <a:gd name="T0" fmla="*/ 312780576 w 21600"/>
              <a:gd name="T1" fmla="*/ 0 h 21600"/>
              <a:gd name="T2" fmla="*/ 187660613 w 21600"/>
              <a:gd name="T3" fmla="*/ 16393588 h 21600"/>
              <a:gd name="T4" fmla="*/ 0 w 21600"/>
              <a:gd name="T5" fmla="*/ 40986275 h 21600"/>
              <a:gd name="T6" fmla="*/ 187660613 w 21600"/>
              <a:gd name="T7" fmla="*/ 49180744 h 21600"/>
              <a:gd name="T8" fmla="*/ 375321226 w 21600"/>
              <a:gd name="T9" fmla="*/ 34153210 h 21600"/>
              <a:gd name="T10" fmla="*/ 437881289 w 21600"/>
              <a:gd name="T11" fmla="*/ 16393588 h 21600"/>
              <a:gd name="T12" fmla="*/ 0 60000 65536"/>
              <a:gd name="T13" fmla="*/ 0 60000 65536"/>
              <a:gd name="T14" fmla="*/ 0 60000 65536"/>
              <a:gd name="T15" fmla="*/ 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696356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smtClean="0"/>
              <a:t>Example – display: inline;</a:t>
            </a:r>
          </a:p>
        </p:txBody>
      </p:sp>
      <p:sp>
        <p:nvSpPr>
          <p:cNvPr id="35845" name="Rectangle 3"/>
          <p:cNvSpPr>
            <a:spLocks noGrp="1" noChangeArrowheads="1"/>
          </p:cNvSpPr>
          <p:nvPr>
            <p:ph type="body" idx="1"/>
          </p:nvPr>
        </p:nvSpPr>
        <p:spPr>
          <a:xfrm>
            <a:off x="406400" y="2000250"/>
            <a:ext cx="8432800" cy="4400550"/>
          </a:xfrm>
        </p:spPr>
        <p:txBody>
          <a:bodyPr>
            <a:normAutofit/>
          </a:bodyPr>
          <a:lstStyle/>
          <a:p>
            <a:r>
              <a:rPr lang="en-US" altLang="en-US" sz="1600" dirty="0" smtClean="0"/>
              <a:t>Normally, the heading tags display in block format:</a:t>
            </a:r>
          </a:p>
          <a:p>
            <a:endParaRPr lang="en-US" altLang="en-US" sz="1600" dirty="0" smtClean="0"/>
          </a:p>
          <a:p>
            <a:endParaRPr lang="en-US" altLang="en-US" sz="1600" dirty="0" smtClean="0"/>
          </a:p>
          <a:p>
            <a:endParaRPr lang="en-US" altLang="en-US" sz="1600" dirty="0" smtClean="0"/>
          </a:p>
          <a:p>
            <a:endParaRPr lang="en-US" altLang="en-US" sz="1600" dirty="0" smtClean="0"/>
          </a:p>
          <a:p>
            <a:endParaRPr lang="en-US" altLang="en-US" sz="1600" dirty="0" smtClean="0"/>
          </a:p>
          <a:p>
            <a:endParaRPr lang="en-US" altLang="en-US" sz="1600" dirty="0" smtClean="0"/>
          </a:p>
          <a:p>
            <a:endParaRPr lang="en-US" altLang="en-US" sz="1600" dirty="0" smtClean="0"/>
          </a:p>
          <a:p>
            <a:r>
              <a:rPr lang="en-US" altLang="en-US" sz="1600" dirty="0" smtClean="0"/>
              <a:t>To have them display inline, add the style </a:t>
            </a:r>
            <a:br>
              <a:rPr lang="en-US" altLang="en-US" sz="1600" dirty="0" smtClean="0"/>
            </a:br>
            <a:r>
              <a:rPr lang="en-US" altLang="en-US" sz="1600" dirty="0" smtClean="0">
                <a:latin typeface="Courier New" pitchFamily="-97" charset="0"/>
              </a:rPr>
              <a:t>h1,h2,h3 {display: inline;}</a:t>
            </a:r>
            <a:r>
              <a:rPr lang="en-US" altLang="en-US" sz="1600" dirty="0" smtClean="0"/>
              <a:t>:</a:t>
            </a:r>
          </a:p>
          <a:p>
            <a:pPr>
              <a:buFontTx/>
              <a:buNone/>
            </a:pPr>
            <a:endParaRPr lang="en-US" altLang="en-US" sz="1600" dirty="0" smtClean="0"/>
          </a:p>
        </p:txBody>
      </p:sp>
      <p:sp>
        <p:nvSpPr>
          <p:cNvPr id="35846" name="AutoShape 8"/>
          <p:cNvSpPr>
            <a:spLocks noChangeArrowheads="1"/>
          </p:cNvSpPr>
          <p:nvPr/>
        </p:nvSpPr>
        <p:spPr bwMode="auto">
          <a:xfrm rot="5400000">
            <a:off x="3475898" y="2927020"/>
            <a:ext cx="441722" cy="378883"/>
          </a:xfrm>
          <a:custGeom>
            <a:avLst/>
            <a:gdLst>
              <a:gd name="T0" fmla="*/ 312780576 w 21600"/>
              <a:gd name="T1" fmla="*/ 0 h 21600"/>
              <a:gd name="T2" fmla="*/ 187660613 w 21600"/>
              <a:gd name="T3" fmla="*/ 16393464 h 21600"/>
              <a:gd name="T4" fmla="*/ 0 w 21600"/>
              <a:gd name="T5" fmla="*/ 40985815 h 21600"/>
              <a:gd name="T6" fmla="*/ 187660613 w 21600"/>
              <a:gd name="T7" fmla="*/ 49180202 h 21600"/>
              <a:gd name="T8" fmla="*/ 375321226 w 21600"/>
              <a:gd name="T9" fmla="*/ 34152984 h 21600"/>
              <a:gd name="T10" fmla="*/ 437881289 w 21600"/>
              <a:gd name="T11" fmla="*/ 16393464 h 21600"/>
              <a:gd name="T12" fmla="*/ 0 60000 65536"/>
              <a:gd name="T13" fmla="*/ 0 60000 65536"/>
              <a:gd name="T14" fmla="*/ 0 60000 65536"/>
              <a:gd name="T15" fmla="*/ 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9525">
            <a:solidFill>
              <a:schemeClr val="tx1"/>
            </a:solidFill>
            <a:miter lim="800000"/>
            <a:headEnd/>
            <a:tailEnd/>
          </a:ln>
        </p:spPr>
        <p:txBody>
          <a:bodyPr wrap="none" anchor="ctr"/>
          <a:lstStyle/>
          <a:p>
            <a:endParaRPr lang="en-US"/>
          </a:p>
        </p:txBody>
      </p:sp>
      <p:pic>
        <p:nvPicPr>
          <p:cNvPr id="3584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3784" y="2362200"/>
            <a:ext cx="3638549" cy="457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84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133" y="2943225"/>
            <a:ext cx="1380067" cy="11715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84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1" y="4924425"/>
            <a:ext cx="3619500" cy="136207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850"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7584" y="5372100"/>
            <a:ext cx="3132667" cy="3429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51" name="AutoShape 14"/>
          <p:cNvSpPr>
            <a:spLocks noChangeArrowheads="1"/>
          </p:cNvSpPr>
          <p:nvPr/>
        </p:nvSpPr>
        <p:spPr bwMode="auto">
          <a:xfrm>
            <a:off x="4724400" y="5448300"/>
            <a:ext cx="381000" cy="189310"/>
          </a:xfrm>
          <a:prstGeom prst="rightArrow">
            <a:avLst>
              <a:gd name="adj1" fmla="val 50000"/>
              <a:gd name="adj2" fmla="val 28302"/>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itchFamily="-97" charset="0"/>
                <a:ea typeface="ＭＳ Ｐゴシック" pitchFamily="-97" charset="-128"/>
              </a:defRPr>
            </a:lvl1pPr>
            <a:lvl2pPr marL="742950" indent="-285750">
              <a:defRPr sz="2400">
                <a:solidFill>
                  <a:schemeClr val="tx1"/>
                </a:solidFill>
                <a:latin typeface="Times New Roman" pitchFamily="-97" charset="0"/>
                <a:ea typeface="ＭＳ Ｐゴシック" pitchFamily="-97" charset="-128"/>
              </a:defRPr>
            </a:lvl2pPr>
            <a:lvl3pPr marL="1143000" indent="-228600">
              <a:defRPr sz="2400">
                <a:solidFill>
                  <a:schemeClr val="tx1"/>
                </a:solidFill>
                <a:latin typeface="Times New Roman" pitchFamily="-97" charset="0"/>
                <a:ea typeface="ＭＳ Ｐゴシック" pitchFamily="-97" charset="-128"/>
              </a:defRPr>
            </a:lvl3pPr>
            <a:lvl4pPr marL="1600200" indent="-228600">
              <a:defRPr sz="2400">
                <a:solidFill>
                  <a:schemeClr val="tx1"/>
                </a:solidFill>
                <a:latin typeface="Times New Roman" pitchFamily="-97" charset="0"/>
                <a:ea typeface="ＭＳ Ｐゴシック" pitchFamily="-97" charset="-128"/>
              </a:defRPr>
            </a:lvl4pPr>
            <a:lvl5pPr marL="2057400" indent="-228600">
              <a:defRPr sz="2400">
                <a:solidFill>
                  <a:schemeClr val="tx1"/>
                </a:solidFill>
                <a:latin typeface="Times New Roman" pitchFamily="-97" charset="0"/>
                <a:ea typeface="ＭＳ Ｐゴシック" pitchFamily="-97" charset="-128"/>
              </a:defRPr>
            </a:lvl5pPr>
            <a:lvl6pPr marL="2514600" indent="-228600" eaLnBrk="0" fontAlgn="base" hangingPunct="0">
              <a:spcBef>
                <a:spcPct val="0"/>
              </a:spcBef>
              <a:spcAft>
                <a:spcPct val="0"/>
              </a:spcAft>
              <a:defRPr sz="2400">
                <a:solidFill>
                  <a:schemeClr val="tx1"/>
                </a:solidFill>
                <a:latin typeface="Times New Roman" pitchFamily="-97" charset="0"/>
                <a:ea typeface="ＭＳ Ｐゴシック" pitchFamily="-97" charset="-128"/>
              </a:defRPr>
            </a:lvl6pPr>
            <a:lvl7pPr marL="2971800" indent="-228600" eaLnBrk="0" fontAlgn="base" hangingPunct="0">
              <a:spcBef>
                <a:spcPct val="0"/>
              </a:spcBef>
              <a:spcAft>
                <a:spcPct val="0"/>
              </a:spcAft>
              <a:defRPr sz="2400">
                <a:solidFill>
                  <a:schemeClr val="tx1"/>
                </a:solidFill>
                <a:latin typeface="Times New Roman" pitchFamily="-97" charset="0"/>
                <a:ea typeface="ＭＳ Ｐゴシック" pitchFamily="-97" charset="-128"/>
              </a:defRPr>
            </a:lvl7pPr>
            <a:lvl8pPr marL="3429000" indent="-228600" eaLnBrk="0" fontAlgn="base" hangingPunct="0">
              <a:spcBef>
                <a:spcPct val="0"/>
              </a:spcBef>
              <a:spcAft>
                <a:spcPct val="0"/>
              </a:spcAft>
              <a:defRPr sz="2400">
                <a:solidFill>
                  <a:schemeClr val="tx1"/>
                </a:solidFill>
                <a:latin typeface="Times New Roman" pitchFamily="-97" charset="0"/>
                <a:ea typeface="ＭＳ Ｐゴシック" pitchFamily="-97" charset="-128"/>
              </a:defRPr>
            </a:lvl8pPr>
            <a:lvl9pPr marL="3886200" indent="-228600" eaLnBrk="0" fontAlgn="base" hangingPunct="0">
              <a:spcBef>
                <a:spcPct val="0"/>
              </a:spcBef>
              <a:spcAft>
                <a:spcPct val="0"/>
              </a:spcAft>
              <a:defRPr sz="2400">
                <a:solidFill>
                  <a:schemeClr val="tx1"/>
                </a:solidFill>
                <a:latin typeface="Times New Roman" pitchFamily="-97" charset="0"/>
                <a:ea typeface="ＭＳ Ｐゴシック" pitchFamily="-97" charset="-128"/>
              </a:defRPr>
            </a:lvl9pPr>
          </a:lstStyle>
          <a:p>
            <a:endParaRPr lang="en-US" altLang="en-US"/>
          </a:p>
        </p:txBody>
      </p:sp>
    </p:spTree>
    <p:extLst>
      <p:ext uri="{BB962C8B-B14F-4D97-AF65-F5344CB8AC3E}">
        <p14:creationId xmlns:p14="http://schemas.microsoft.com/office/powerpoint/2010/main" val="30572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smtClean="0"/>
              <a:t>Span and Div</a:t>
            </a:r>
          </a:p>
        </p:txBody>
      </p:sp>
      <p:sp>
        <p:nvSpPr>
          <p:cNvPr id="36869" name="Rectangle 3"/>
          <p:cNvSpPr>
            <a:spLocks noGrp="1" noChangeArrowheads="1"/>
          </p:cNvSpPr>
          <p:nvPr>
            <p:ph type="body" idx="1"/>
          </p:nvPr>
        </p:nvSpPr>
        <p:spPr/>
        <p:txBody>
          <a:bodyPr>
            <a:normAutofit fontScale="92500" lnSpcReduction="20000"/>
          </a:bodyPr>
          <a:lstStyle/>
          <a:p>
            <a:r>
              <a:rPr lang="en-US" altLang="en-US" smtClean="0"/>
              <a:t>There are two tags that are particularly useful when using CSS: </a:t>
            </a:r>
            <a:r>
              <a:rPr lang="en-US" altLang="en-US" smtClean="0">
                <a:latin typeface="Courier New" pitchFamily="-97" charset="0"/>
              </a:rPr>
              <a:t>&lt;span&gt;</a:t>
            </a:r>
            <a:r>
              <a:rPr lang="en-US" altLang="en-US" smtClean="0"/>
              <a:t> and </a:t>
            </a:r>
            <a:r>
              <a:rPr lang="en-US" altLang="en-US" smtClean="0">
                <a:latin typeface="Courier New" pitchFamily="-97" charset="0"/>
              </a:rPr>
              <a:t>&lt;div&gt;</a:t>
            </a:r>
            <a:r>
              <a:rPr lang="en-US" altLang="en-US" smtClean="0"/>
              <a:t>.  They are both container tags that have minimal formatting associated with them.   </a:t>
            </a:r>
          </a:p>
          <a:p>
            <a:r>
              <a:rPr lang="en-US" altLang="en-US" smtClean="0"/>
              <a:t>The </a:t>
            </a:r>
            <a:r>
              <a:rPr lang="en-US" altLang="en-US" smtClean="0">
                <a:latin typeface="Courier New" pitchFamily="-97" charset="0"/>
              </a:rPr>
              <a:t>&lt;span&gt;</a:t>
            </a:r>
            <a:r>
              <a:rPr lang="en-US" altLang="en-US" smtClean="0"/>
              <a:t> tag is an inline element that simply holds text without doing anything special to it. </a:t>
            </a:r>
          </a:p>
          <a:p>
            <a:r>
              <a:rPr lang="en-US" altLang="en-US" smtClean="0"/>
              <a:t>The </a:t>
            </a:r>
            <a:r>
              <a:rPr lang="en-US" altLang="en-US" smtClean="0">
                <a:latin typeface="Courier New" pitchFamily="-97" charset="0"/>
              </a:rPr>
              <a:t>&lt;div&gt;</a:t>
            </a:r>
            <a:r>
              <a:rPr lang="en-US" altLang="en-US" smtClean="0"/>
              <a:t> tag is a block element and causes the text it encloses to start on a new line.  </a:t>
            </a:r>
          </a:p>
          <a:p>
            <a:r>
              <a:rPr lang="en-US" altLang="en-US" smtClean="0"/>
              <a:t>Using </a:t>
            </a:r>
            <a:r>
              <a:rPr lang="en-US" altLang="en-US" smtClean="0">
                <a:latin typeface="Courier New" pitchFamily="-97" charset="0"/>
              </a:rPr>
              <a:t>&lt;span&gt;</a:t>
            </a:r>
            <a:r>
              <a:rPr lang="en-US" altLang="en-US" smtClean="0"/>
              <a:t> and </a:t>
            </a:r>
            <a:r>
              <a:rPr lang="en-US" altLang="en-US" smtClean="0">
                <a:latin typeface="Courier New" pitchFamily="-97" charset="0"/>
              </a:rPr>
              <a:t>&lt;div&gt;</a:t>
            </a:r>
            <a:r>
              <a:rPr lang="en-US" altLang="en-US" smtClean="0"/>
              <a:t> tags in conjunction with classes and IDs allows for great flexibility in creating pages.</a:t>
            </a:r>
          </a:p>
        </p:txBody>
      </p:sp>
    </p:spTree>
    <p:extLst>
      <p:ext uri="{BB962C8B-B14F-4D97-AF65-F5344CB8AC3E}">
        <p14:creationId xmlns:p14="http://schemas.microsoft.com/office/powerpoint/2010/main" val="1837496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altLang="en-US" smtClean="0"/>
              <a:t>CSS Basics</a:t>
            </a:r>
          </a:p>
        </p:txBody>
      </p:sp>
      <p:sp>
        <p:nvSpPr>
          <p:cNvPr id="13317" name="Rectangle 3"/>
          <p:cNvSpPr>
            <a:spLocks noGrp="1" noChangeArrowheads="1"/>
          </p:cNvSpPr>
          <p:nvPr>
            <p:ph type="body" idx="1"/>
          </p:nvPr>
        </p:nvSpPr>
        <p:spPr/>
        <p:txBody>
          <a:bodyPr>
            <a:normAutofit/>
          </a:bodyPr>
          <a:lstStyle/>
          <a:p>
            <a:r>
              <a:rPr lang="en-US" altLang="en-US" sz="2000" dirty="0" smtClean="0"/>
              <a:t>Under standard HTML, to create a web site with </a:t>
            </a:r>
            <a:r>
              <a:rPr lang="en-US" altLang="en-US" sz="2000" dirty="0" smtClean="0">
                <a:latin typeface="Courier New" pitchFamily="-97" charset="0"/>
              </a:rPr>
              <a:t>&lt;h2&gt;</a:t>
            </a:r>
            <a:r>
              <a:rPr lang="en-US" altLang="en-US" sz="2000" dirty="0" smtClean="0"/>
              <a:t> tags that have the standard features of a Header tag (that is, their own paragraph, bold, with a size change) and also are dark blue, you have to code each one as follows:</a:t>
            </a:r>
          </a:p>
          <a:p>
            <a:pPr lvl="1">
              <a:buFontTx/>
              <a:buNone/>
            </a:pPr>
            <a:r>
              <a:rPr lang="en-US" altLang="en-US" sz="2000" dirty="0" smtClean="0">
                <a:latin typeface="Courier New" pitchFamily="-97" charset="0"/>
              </a:rPr>
              <a:t>&lt;h2&gt;&lt;font-color="</a:t>
            </a:r>
            <a:r>
              <a:rPr lang="en-US" altLang="en-US" sz="2000" dirty="0" err="1" smtClean="0">
                <a:latin typeface="Courier New" pitchFamily="-97" charset="0"/>
              </a:rPr>
              <a:t>darkblue</a:t>
            </a:r>
            <a:r>
              <a:rPr lang="en-US" altLang="en-US" sz="2000" dirty="0" smtClean="0">
                <a:latin typeface="Courier New" pitchFamily="-97" charset="0"/>
              </a:rPr>
              <a:t>"&gt;This is a </a:t>
            </a:r>
            <a:r>
              <a:rPr lang="en-US" altLang="en-US" sz="2000" dirty="0" err="1" smtClean="0">
                <a:latin typeface="Courier New" pitchFamily="-97" charset="0"/>
              </a:rPr>
              <a:t>darkblue</a:t>
            </a:r>
            <a:r>
              <a:rPr lang="en-US" altLang="en-US" sz="2000" dirty="0" smtClean="0">
                <a:latin typeface="Courier New" pitchFamily="-97" charset="0"/>
              </a:rPr>
              <a:t> H2 tag&lt;/font&gt;&lt;/h2&gt;</a:t>
            </a:r>
          </a:p>
          <a:p>
            <a:r>
              <a:rPr lang="en-US" altLang="en-US" sz="2000" dirty="0" smtClean="0"/>
              <a:t>That’s a lot of information to type every time you want to use a dark blue </a:t>
            </a:r>
            <a:r>
              <a:rPr lang="en-US" altLang="en-US" sz="2000" dirty="0" smtClean="0">
                <a:latin typeface="Courier New" pitchFamily="-97" charset="0"/>
              </a:rPr>
              <a:t>&lt;h2&gt;</a:t>
            </a:r>
            <a:r>
              <a:rPr lang="en-US" altLang="en-US" sz="2000" dirty="0" smtClean="0"/>
              <a:t> tag.  Using CSS, all you need to do is type a regular </a:t>
            </a:r>
            <a:r>
              <a:rPr lang="en-US" altLang="en-US" sz="2000" dirty="0" smtClean="0">
                <a:latin typeface="Courier New" pitchFamily="-97" charset="0"/>
              </a:rPr>
              <a:t>&lt;h2&gt;</a:t>
            </a:r>
            <a:r>
              <a:rPr lang="en-US" altLang="en-US" sz="2000" dirty="0" smtClean="0"/>
              <a:t> tag.  The style information will be included in the Style Sheet as follows:</a:t>
            </a:r>
          </a:p>
          <a:p>
            <a:pPr lvl="1">
              <a:buFontTx/>
              <a:buNone/>
            </a:pPr>
            <a:r>
              <a:rPr lang="en-US" altLang="en-US" sz="2000" dirty="0" smtClean="0">
                <a:latin typeface="Courier New" pitchFamily="-97" charset="0"/>
              </a:rPr>
              <a:t>h2 { color: </a:t>
            </a:r>
            <a:r>
              <a:rPr lang="en-US" altLang="en-US" sz="2000" dirty="0" err="1" smtClean="0">
                <a:latin typeface="Courier New" pitchFamily="-97" charset="0"/>
              </a:rPr>
              <a:t>darkblue</a:t>
            </a:r>
            <a:r>
              <a:rPr lang="en-US" altLang="en-US" sz="2000" dirty="0" smtClean="0">
                <a:latin typeface="Courier New" pitchFamily="-97" charset="0"/>
              </a:rPr>
              <a:t>;}</a:t>
            </a:r>
          </a:p>
        </p:txBody>
      </p:sp>
    </p:spTree>
    <p:extLst>
      <p:ext uri="{BB962C8B-B14F-4D97-AF65-F5344CB8AC3E}">
        <p14:creationId xmlns:p14="http://schemas.microsoft.com/office/powerpoint/2010/main" val="7318145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r>
              <a:rPr lang="en-US" altLang="en-US" smtClean="0"/>
              <a:t>Example: SPAN, DIV, Class, and ID</a:t>
            </a:r>
          </a:p>
        </p:txBody>
      </p:sp>
      <p:sp>
        <p:nvSpPr>
          <p:cNvPr id="37893" name="Rectangle 3"/>
          <p:cNvSpPr>
            <a:spLocks noGrp="1" noChangeArrowheads="1"/>
          </p:cNvSpPr>
          <p:nvPr>
            <p:ph type="body" idx="1"/>
          </p:nvPr>
        </p:nvSpPr>
        <p:spPr/>
        <p:txBody>
          <a:bodyPr/>
          <a:lstStyle/>
          <a:p>
            <a:r>
              <a:rPr lang="en-US" altLang="en-US" smtClean="0"/>
              <a:t>Here’s an example of a web page using a class, an id, and the span and div tags:</a:t>
            </a:r>
          </a:p>
        </p:txBody>
      </p:sp>
      <p:pic>
        <p:nvPicPr>
          <p:cNvPr id="37894" name="Picture 4" descr="c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667" y="3733800"/>
            <a:ext cx="1591733"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789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2743200"/>
            <a:ext cx="4781551" cy="3819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489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b="1" dirty="0" smtClean="0"/>
              <a:t>LAB</a:t>
            </a:r>
            <a:r>
              <a:rPr lang="en-US" dirty="0" smtClean="0"/>
              <a:t> </a:t>
            </a:r>
          </a:p>
          <a:p>
            <a:r>
              <a:rPr lang="en-US" dirty="0" smtClean="0"/>
              <a:t>Open Lab 9 to learn more on class&amp; ID as well as Span and DIV</a:t>
            </a:r>
          </a:p>
          <a:p>
            <a:pPr marL="0" indent="0">
              <a:buNone/>
            </a:pPr>
            <a:endParaRPr lang="en-US" b="1" dirty="0"/>
          </a:p>
          <a:p>
            <a:pPr marL="0" indent="0">
              <a:buNone/>
            </a:pPr>
            <a:r>
              <a:rPr lang="en-US" b="1" dirty="0" smtClean="0"/>
              <a:t>Reading Assignment (</a:t>
            </a:r>
            <a:r>
              <a:rPr lang="en-US" b="1" i="1" dirty="0" smtClean="0"/>
              <a:t>ensure you do it</a:t>
            </a:r>
            <a:r>
              <a:rPr lang="en-US" b="1" dirty="0" smtClean="0"/>
              <a:t>):</a:t>
            </a:r>
          </a:p>
          <a:p>
            <a:r>
              <a:rPr lang="en-US" dirty="0" smtClean="0"/>
              <a:t>Discuss the Box Model in relation to CSS</a:t>
            </a:r>
          </a:p>
          <a:p>
            <a:endParaRPr lang="en-US" dirty="0" smtClean="0"/>
          </a:p>
          <a:p>
            <a:endParaRPr lang="en-US" dirty="0"/>
          </a:p>
        </p:txBody>
      </p:sp>
    </p:spTree>
    <p:extLst>
      <p:ext uri="{BB962C8B-B14F-4D97-AF65-F5344CB8AC3E}">
        <p14:creationId xmlns:p14="http://schemas.microsoft.com/office/powerpoint/2010/main" val="142116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altLang="en-US" smtClean="0"/>
              <a:t>CSS Rules</a:t>
            </a:r>
          </a:p>
        </p:txBody>
      </p:sp>
      <p:sp>
        <p:nvSpPr>
          <p:cNvPr id="14341" name="Rectangle 3"/>
          <p:cNvSpPr>
            <a:spLocks noGrp="1" noChangeArrowheads="1"/>
          </p:cNvSpPr>
          <p:nvPr>
            <p:ph type="body" idx="1"/>
          </p:nvPr>
        </p:nvSpPr>
        <p:spPr/>
        <p:txBody>
          <a:bodyPr/>
          <a:lstStyle/>
          <a:p>
            <a:pPr>
              <a:spcAft>
                <a:spcPct val="35000"/>
              </a:spcAft>
            </a:pPr>
            <a:r>
              <a:rPr lang="en-US" altLang="en-US" sz="2000" dirty="0" smtClean="0"/>
              <a:t>To change the color of ALL </a:t>
            </a:r>
            <a:r>
              <a:rPr lang="en-US" altLang="en-US" sz="2000" dirty="0" smtClean="0">
                <a:latin typeface="Courier New" pitchFamily="-97" charset="0"/>
              </a:rPr>
              <a:t>&lt;h2&gt;</a:t>
            </a:r>
            <a:r>
              <a:rPr lang="en-US" altLang="en-US" sz="2000" dirty="0" smtClean="0"/>
              <a:t> tags from </a:t>
            </a:r>
            <a:r>
              <a:rPr lang="en-US" altLang="en-US" sz="2000" dirty="0" err="1" smtClean="0"/>
              <a:t>darkblue</a:t>
            </a:r>
            <a:r>
              <a:rPr lang="en-US" altLang="en-US" sz="2000" dirty="0" smtClean="0"/>
              <a:t> to green, simply change the called-for color to “green.”  The next time anyone sees the site, all the </a:t>
            </a:r>
            <a:r>
              <a:rPr lang="en-US" altLang="en-US" sz="2000" dirty="0" smtClean="0">
                <a:latin typeface="Courier New" pitchFamily="-97" charset="0"/>
              </a:rPr>
              <a:t>&lt;h2&gt;</a:t>
            </a:r>
            <a:r>
              <a:rPr lang="en-US" altLang="en-US" sz="2000" dirty="0" smtClean="0"/>
              <a:t> tags on all the pages will be displayed as green instead of </a:t>
            </a:r>
            <a:r>
              <a:rPr lang="en-US" altLang="en-US" sz="2000" dirty="0" err="1" smtClean="0"/>
              <a:t>darkblue</a:t>
            </a:r>
            <a:r>
              <a:rPr lang="en-US" altLang="en-US" sz="2000" dirty="0" smtClean="0"/>
              <a:t>.</a:t>
            </a:r>
          </a:p>
          <a:p>
            <a:pPr>
              <a:spcAft>
                <a:spcPct val="35000"/>
              </a:spcAft>
            </a:pPr>
            <a:r>
              <a:rPr lang="en-US" altLang="en-US" sz="2000" dirty="0" smtClean="0"/>
              <a:t>These styles are called </a:t>
            </a:r>
            <a:r>
              <a:rPr lang="en-US" altLang="en-US" sz="2000" i="1" dirty="0" smtClean="0"/>
              <a:t>rules</a:t>
            </a:r>
            <a:r>
              <a:rPr lang="en-US" altLang="en-US" sz="2000" dirty="0" smtClean="0"/>
              <a:t>.  Each rule consists of a </a:t>
            </a:r>
            <a:r>
              <a:rPr lang="en-US" altLang="en-US" sz="2000" i="1" dirty="0" smtClean="0"/>
              <a:t>selector </a:t>
            </a:r>
            <a:r>
              <a:rPr lang="en-US" altLang="en-US" sz="2000" dirty="0" smtClean="0"/>
              <a:t>and a </a:t>
            </a:r>
            <a:r>
              <a:rPr lang="en-US" altLang="en-US" sz="2000" i="1" dirty="0" smtClean="0"/>
              <a:t>declaration </a:t>
            </a:r>
            <a:r>
              <a:rPr lang="en-US" altLang="en-US" sz="2000" dirty="0" smtClean="0"/>
              <a:t>(which is made up of a </a:t>
            </a:r>
            <a:r>
              <a:rPr lang="en-US" altLang="en-US" sz="2000" i="1" dirty="0" smtClean="0"/>
              <a:t>property </a:t>
            </a:r>
            <a:r>
              <a:rPr lang="en-US" altLang="en-US" sz="2000" dirty="0" smtClean="0"/>
              <a:t>and a</a:t>
            </a:r>
            <a:r>
              <a:rPr lang="en-US" altLang="en-US" sz="2000" i="1" dirty="0" smtClean="0"/>
              <a:t> value)</a:t>
            </a:r>
            <a:r>
              <a:rPr lang="en-US" altLang="en-US" sz="2000" dirty="0" smtClean="0"/>
              <a:t>.  </a:t>
            </a:r>
          </a:p>
          <a:p>
            <a:pPr>
              <a:spcAft>
                <a:spcPct val="35000"/>
              </a:spcAft>
            </a:pPr>
            <a:r>
              <a:rPr lang="en-US" altLang="en-US" sz="2000" dirty="0" smtClean="0"/>
              <a:t>In the example below, </a:t>
            </a:r>
            <a:r>
              <a:rPr lang="en-US" altLang="en-US" sz="2000" i="1" dirty="0" smtClean="0"/>
              <a:t>h2</a:t>
            </a:r>
            <a:r>
              <a:rPr lang="en-US" altLang="en-US" sz="2000" dirty="0" smtClean="0"/>
              <a:t> is the selector, </a:t>
            </a:r>
            <a:r>
              <a:rPr lang="en-US" altLang="en-US" sz="2000" i="1" dirty="0" smtClean="0"/>
              <a:t>color</a:t>
            </a:r>
            <a:r>
              <a:rPr lang="en-US" altLang="en-US" sz="2000" dirty="0" smtClean="0"/>
              <a:t> is the property, and </a:t>
            </a:r>
            <a:r>
              <a:rPr lang="en-US" altLang="en-US" sz="2000" i="1" dirty="0" err="1" smtClean="0"/>
              <a:t>darkblue</a:t>
            </a:r>
            <a:r>
              <a:rPr lang="en-US" altLang="en-US" sz="2000" dirty="0" smtClean="0"/>
              <a:t> is the value.  When used with web pages, selectors are usually HTML tags.</a:t>
            </a:r>
          </a:p>
          <a:p>
            <a:pPr lvl="1">
              <a:spcAft>
                <a:spcPct val="35000"/>
              </a:spcAft>
              <a:buFontTx/>
              <a:buNone/>
            </a:pPr>
            <a:r>
              <a:rPr lang="en-US" altLang="en-US" sz="1800" dirty="0" smtClean="0">
                <a:latin typeface="Courier New" pitchFamily="-97" charset="0"/>
              </a:rPr>
              <a:t>h2 { color: </a:t>
            </a:r>
            <a:r>
              <a:rPr lang="en-US" altLang="en-US" sz="1800" dirty="0" err="1" smtClean="0">
                <a:latin typeface="Courier New" pitchFamily="-97" charset="0"/>
              </a:rPr>
              <a:t>darkblue</a:t>
            </a:r>
            <a:r>
              <a:rPr lang="en-US" altLang="en-US" sz="1800" dirty="0" smtClean="0">
                <a:latin typeface="Courier New" pitchFamily="-97" charset="0"/>
              </a:rPr>
              <a:t>;}</a:t>
            </a:r>
            <a:endParaRPr lang="en-US" altLang="en-US" sz="1800" dirty="0" smtClean="0"/>
          </a:p>
          <a:p>
            <a:pPr>
              <a:spcAft>
                <a:spcPct val="35000"/>
              </a:spcAft>
            </a:pPr>
            <a:r>
              <a:rPr lang="en-US" altLang="en-US" sz="2000" b="1" dirty="0" smtClean="0"/>
              <a:t>Syntax for a CSS rule:</a:t>
            </a:r>
          </a:p>
          <a:p>
            <a:pPr lvl="1">
              <a:spcAft>
                <a:spcPct val="35000"/>
              </a:spcAft>
              <a:buFontTx/>
              <a:buNone/>
            </a:pPr>
            <a:r>
              <a:rPr lang="en-US" altLang="en-US" sz="1800" b="1" dirty="0" smtClean="0">
                <a:latin typeface="Courier New" pitchFamily="-97" charset="0"/>
              </a:rPr>
              <a:t>selector { property: value; }</a:t>
            </a:r>
          </a:p>
        </p:txBody>
      </p:sp>
    </p:spTree>
    <p:extLst>
      <p:ext uri="{BB962C8B-B14F-4D97-AF65-F5344CB8AC3E}">
        <p14:creationId xmlns:p14="http://schemas.microsoft.com/office/powerpoint/2010/main" val="1891327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smtClean="0"/>
              <a:t>Grouping Styles and Selectors</a:t>
            </a:r>
          </a:p>
        </p:txBody>
      </p:sp>
      <p:sp>
        <p:nvSpPr>
          <p:cNvPr id="65539" name="Rectangle 3"/>
          <p:cNvSpPr>
            <a:spLocks noGrp="1" noChangeArrowheads="1"/>
          </p:cNvSpPr>
          <p:nvPr>
            <p:ph type="body" idx="1"/>
          </p:nvPr>
        </p:nvSpPr>
        <p:spPr/>
        <p:txBody>
          <a:bodyPr/>
          <a:lstStyle/>
          <a:p>
            <a:pPr>
              <a:lnSpc>
                <a:spcPct val="80000"/>
              </a:lnSpc>
              <a:spcAft>
                <a:spcPct val="10000"/>
              </a:spcAft>
            </a:pPr>
            <a:r>
              <a:rPr lang="en-US" altLang="en-US" sz="3600" smtClean="0"/>
              <a:t>Styles can be grouped:</a:t>
            </a:r>
          </a:p>
          <a:p>
            <a:pPr lvl="1">
              <a:lnSpc>
                <a:spcPct val="80000"/>
              </a:lnSpc>
              <a:spcAft>
                <a:spcPct val="10000"/>
              </a:spcAft>
            </a:pPr>
            <a:r>
              <a:rPr lang="en-US" altLang="en-US" sz="2400" smtClean="0"/>
              <a:t>Using multiple styles</a:t>
            </a:r>
          </a:p>
          <a:p>
            <a:pPr lvl="1">
              <a:lnSpc>
                <a:spcPct val="80000"/>
              </a:lnSpc>
              <a:spcAft>
                <a:spcPct val="10000"/>
              </a:spcAft>
            </a:pPr>
            <a:r>
              <a:rPr lang="en-US" altLang="en-US" sz="2400" smtClean="0"/>
              <a:t>Using multiple selectors</a:t>
            </a:r>
          </a:p>
          <a:p>
            <a:pPr lvl="1">
              <a:lnSpc>
                <a:spcPct val="80000"/>
              </a:lnSpc>
              <a:spcAft>
                <a:spcPct val="10000"/>
              </a:spcAft>
            </a:pPr>
            <a:r>
              <a:rPr lang="en-US" altLang="en-US" sz="2400" smtClean="0"/>
              <a:t>Using contextual selectors</a:t>
            </a:r>
          </a:p>
          <a:p>
            <a:pPr lvl="1">
              <a:lnSpc>
                <a:spcPct val="80000"/>
              </a:lnSpc>
              <a:spcAft>
                <a:spcPct val="10000"/>
              </a:spcAft>
            </a:pPr>
            <a:r>
              <a:rPr lang="en-US" altLang="en-US" sz="2400" smtClean="0"/>
              <a:t>Using direct child selectors</a:t>
            </a:r>
          </a:p>
          <a:p>
            <a:pPr lvl="1">
              <a:lnSpc>
                <a:spcPct val="80000"/>
              </a:lnSpc>
              <a:spcAft>
                <a:spcPct val="10000"/>
              </a:spcAft>
            </a:pPr>
            <a:r>
              <a:rPr lang="en-US" altLang="en-US" sz="2400" smtClean="0"/>
              <a:t>Using adjacent selectors</a:t>
            </a:r>
          </a:p>
          <a:p>
            <a:pPr lvl="1">
              <a:lnSpc>
                <a:spcPct val="80000"/>
              </a:lnSpc>
              <a:spcAft>
                <a:spcPct val="10000"/>
              </a:spcAft>
            </a:pPr>
            <a:r>
              <a:rPr lang="en-US" altLang="en-US" sz="2400" smtClean="0"/>
              <a:t>By attribute</a:t>
            </a:r>
          </a:p>
        </p:txBody>
      </p:sp>
    </p:spTree>
    <p:extLst>
      <p:ext uri="{BB962C8B-B14F-4D97-AF65-F5344CB8AC3E}">
        <p14:creationId xmlns:p14="http://schemas.microsoft.com/office/powerpoint/2010/main" val="2806159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539">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en-US" smtClean="0"/>
              <a:t>Grouping Styles and Selectors</a:t>
            </a:r>
          </a:p>
        </p:txBody>
      </p:sp>
      <p:sp>
        <p:nvSpPr>
          <p:cNvPr id="131075" name="Rectangle 3"/>
          <p:cNvSpPr>
            <a:spLocks noGrp="1" noChangeArrowheads="1"/>
          </p:cNvSpPr>
          <p:nvPr>
            <p:ph type="body" idx="1"/>
          </p:nvPr>
        </p:nvSpPr>
        <p:spPr/>
        <p:txBody>
          <a:bodyPr/>
          <a:lstStyle/>
          <a:p>
            <a:pPr>
              <a:lnSpc>
                <a:spcPct val="80000"/>
              </a:lnSpc>
              <a:spcAft>
                <a:spcPct val="10000"/>
              </a:spcAft>
            </a:pPr>
            <a:r>
              <a:rPr lang="en-US" altLang="en-US" sz="3200" smtClean="0"/>
              <a:t>Each rule can include </a:t>
            </a:r>
            <a:r>
              <a:rPr lang="en-US" altLang="en-US" sz="3200" i="1" smtClean="0"/>
              <a:t>multiple styles</a:t>
            </a:r>
            <a:r>
              <a:rPr lang="en-US" altLang="en-US" sz="3200" smtClean="0"/>
              <a:t> using semicolons to separate them:</a:t>
            </a:r>
          </a:p>
          <a:p>
            <a:pPr lvl="1">
              <a:lnSpc>
                <a:spcPct val="80000"/>
              </a:lnSpc>
              <a:spcAft>
                <a:spcPct val="10000"/>
              </a:spcAft>
              <a:buFontTx/>
              <a:buNone/>
            </a:pPr>
            <a:r>
              <a:rPr lang="en-US" altLang="en-US" smtClean="0">
                <a:latin typeface="Courier New" pitchFamily="-97" charset="0"/>
              </a:rPr>
              <a:t>h2 { color: darkblue; </a:t>
            </a:r>
            <a:br>
              <a:rPr lang="en-US" altLang="en-US" smtClean="0">
                <a:latin typeface="Courier New" pitchFamily="-97" charset="0"/>
              </a:rPr>
            </a:br>
            <a:r>
              <a:rPr lang="en-US" altLang="en-US" smtClean="0">
                <a:latin typeface="Courier New" pitchFamily="-97" charset="0"/>
              </a:rPr>
              <a:t>   font-style: italic;}</a:t>
            </a:r>
          </a:p>
          <a:p>
            <a:pPr lvl="1">
              <a:lnSpc>
                <a:spcPct val="80000"/>
              </a:lnSpc>
              <a:spcAft>
                <a:spcPct val="10000"/>
              </a:spcAft>
              <a:buFontTx/>
              <a:buNone/>
            </a:pPr>
            <a:endParaRPr lang="en-US" altLang="en-US" smtClean="0">
              <a:latin typeface="Courier New" pitchFamily="-97" charset="0"/>
            </a:endParaRPr>
          </a:p>
          <a:p>
            <a:pPr>
              <a:lnSpc>
                <a:spcPct val="80000"/>
              </a:lnSpc>
              <a:spcAft>
                <a:spcPct val="10000"/>
              </a:spcAft>
            </a:pPr>
            <a:r>
              <a:rPr lang="en-US" altLang="en-US" sz="3200" smtClean="0"/>
              <a:t>Additionally, </a:t>
            </a:r>
            <a:r>
              <a:rPr lang="en-US" altLang="en-US" sz="3200" i="1" smtClean="0"/>
              <a:t>multiple selectors</a:t>
            </a:r>
            <a:r>
              <a:rPr lang="en-US" altLang="en-US" sz="3200" smtClean="0"/>
              <a:t> that have the same styles can be grouped using commas to separate them:</a:t>
            </a:r>
          </a:p>
          <a:p>
            <a:pPr lvl="1">
              <a:lnSpc>
                <a:spcPct val="80000"/>
              </a:lnSpc>
              <a:spcAft>
                <a:spcPct val="10000"/>
              </a:spcAft>
              <a:buFontTx/>
              <a:buNone/>
            </a:pPr>
            <a:r>
              <a:rPr lang="en-US" altLang="en-US" smtClean="0">
                <a:latin typeface="Courier New" pitchFamily="-97" charset="0"/>
              </a:rPr>
              <a:t>h1, h2, h3 { color: yellow; }</a:t>
            </a:r>
          </a:p>
        </p:txBody>
      </p:sp>
    </p:spTree>
    <p:extLst>
      <p:ext uri="{BB962C8B-B14F-4D97-AF65-F5344CB8AC3E}">
        <p14:creationId xmlns:p14="http://schemas.microsoft.com/office/powerpoint/2010/main" val="1996773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07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107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en-US" smtClean="0"/>
              <a:t>Grouping Styles and Selectors</a:t>
            </a:r>
          </a:p>
        </p:txBody>
      </p:sp>
      <p:sp>
        <p:nvSpPr>
          <p:cNvPr id="132099" name="Rectangle 3"/>
          <p:cNvSpPr>
            <a:spLocks noGrp="1" noChangeArrowheads="1"/>
          </p:cNvSpPr>
          <p:nvPr>
            <p:ph type="body" idx="1"/>
          </p:nvPr>
        </p:nvSpPr>
        <p:spPr/>
        <p:txBody>
          <a:bodyPr/>
          <a:lstStyle/>
          <a:p>
            <a:pPr lvl="1">
              <a:lnSpc>
                <a:spcPct val="80000"/>
              </a:lnSpc>
              <a:spcAft>
                <a:spcPct val="10000"/>
              </a:spcAft>
              <a:buFontTx/>
              <a:buNone/>
            </a:pPr>
            <a:endParaRPr lang="en-US" altLang="en-US" sz="1800" smtClean="0">
              <a:latin typeface="Courier New" pitchFamily="-97" charset="0"/>
            </a:endParaRPr>
          </a:p>
          <a:p>
            <a:pPr>
              <a:lnSpc>
                <a:spcPct val="80000"/>
              </a:lnSpc>
              <a:spcAft>
                <a:spcPct val="10000"/>
              </a:spcAft>
            </a:pPr>
            <a:r>
              <a:rPr lang="en-US" altLang="en-US" sz="2800" i="1" smtClean="0"/>
              <a:t>Contextual selectors</a:t>
            </a:r>
            <a:r>
              <a:rPr lang="en-US" altLang="en-US" sz="2800" smtClean="0"/>
              <a:t> allow you to specify that something will occur when it is used in conjunction with something else.  In the style below, </a:t>
            </a:r>
            <a:r>
              <a:rPr lang="en-US" altLang="en-US" sz="2800" smtClean="0">
                <a:latin typeface="Courier New" pitchFamily="-97" charset="0"/>
              </a:rPr>
              <a:t>strong</a:t>
            </a:r>
            <a:r>
              <a:rPr lang="en-US" altLang="en-US" sz="2800" smtClean="0"/>
              <a:t> will be displayed in red, but only when it occurs within </a:t>
            </a:r>
            <a:r>
              <a:rPr lang="en-US" altLang="en-US" sz="2800" smtClean="0">
                <a:latin typeface="Courier New" pitchFamily="-97" charset="0"/>
              </a:rPr>
              <a:t>li</a:t>
            </a:r>
            <a:r>
              <a:rPr lang="en-US" altLang="en-US" sz="2800" smtClean="0"/>
              <a:t> within </a:t>
            </a:r>
            <a:r>
              <a:rPr lang="en-US" altLang="en-US" sz="2800" smtClean="0">
                <a:latin typeface="Courier New" pitchFamily="-97" charset="0"/>
              </a:rPr>
              <a:t>ul</a:t>
            </a:r>
            <a:r>
              <a:rPr lang="en-US" altLang="en-US" sz="2800" smtClean="0"/>
              <a:t>.</a:t>
            </a:r>
          </a:p>
          <a:p>
            <a:pPr lvl="1">
              <a:lnSpc>
                <a:spcPct val="80000"/>
              </a:lnSpc>
              <a:spcAft>
                <a:spcPct val="10000"/>
              </a:spcAft>
              <a:buFontTx/>
              <a:buNone/>
            </a:pPr>
            <a:r>
              <a:rPr lang="en-US" altLang="en-US" sz="1800" smtClean="0">
                <a:latin typeface="Courier New" pitchFamily="-97" charset="0"/>
              </a:rPr>
              <a:t>ul li strong { color: red;}</a:t>
            </a:r>
          </a:p>
          <a:p>
            <a:pPr>
              <a:lnSpc>
                <a:spcPct val="80000"/>
              </a:lnSpc>
              <a:spcAft>
                <a:spcPct val="10000"/>
              </a:spcAft>
              <a:buFontTx/>
              <a:buNone/>
            </a:pPr>
            <a:r>
              <a:rPr lang="en-US" altLang="en-US" sz="2800" smtClean="0"/>
              <a:t>	</a:t>
            </a:r>
            <a:br>
              <a:rPr lang="en-US" altLang="en-US" sz="2800" smtClean="0"/>
            </a:br>
            <a:r>
              <a:rPr lang="en-US" altLang="en-US" sz="2800" smtClean="0"/>
              <a:t>Elements being modified by contextual selectors need not appear immediately inside one another. For example, using this style, </a:t>
            </a:r>
            <a:r>
              <a:rPr lang="en-US" altLang="en-US" sz="2800" b="1" smtClean="0"/>
              <a:t>blah</a:t>
            </a:r>
            <a:r>
              <a:rPr lang="en-US" altLang="en-US" sz="2800" smtClean="0"/>
              <a:t> would still be red text: </a:t>
            </a:r>
            <a:r>
              <a:rPr lang="en-US" altLang="en-US" sz="1800" smtClean="0">
                <a:latin typeface="Courier New" pitchFamily="-97" charset="0"/>
              </a:rPr>
              <a:t>&lt;ul&gt;&lt;ol&gt;&lt;li&gt;&lt;strong&gt; blah &lt;/strong&gt;&lt;/li&gt;&lt;/ol&gt;&lt;/ul&gt;</a:t>
            </a:r>
            <a:endParaRPr lang="en-US" altLang="en-US" sz="1600" smtClean="0">
              <a:solidFill>
                <a:srgbClr val="9A0B09"/>
              </a:solidFill>
              <a:latin typeface="Courier New" pitchFamily="-97" charset="0"/>
            </a:endParaRPr>
          </a:p>
        </p:txBody>
      </p:sp>
    </p:spTree>
    <p:extLst>
      <p:ext uri="{BB962C8B-B14F-4D97-AF65-F5344CB8AC3E}">
        <p14:creationId xmlns:p14="http://schemas.microsoft.com/office/powerpoint/2010/main" val="2658454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2099">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smtClean="0"/>
              <a:t>Grouping Styles and Selectors</a:t>
            </a:r>
          </a:p>
        </p:txBody>
      </p:sp>
      <p:sp>
        <p:nvSpPr>
          <p:cNvPr id="133123" name="Rectangle 3"/>
          <p:cNvSpPr>
            <a:spLocks noGrp="1" noChangeArrowheads="1"/>
          </p:cNvSpPr>
          <p:nvPr>
            <p:ph type="body" idx="1"/>
          </p:nvPr>
        </p:nvSpPr>
        <p:spPr/>
        <p:txBody>
          <a:bodyPr/>
          <a:lstStyle/>
          <a:p>
            <a:pPr>
              <a:lnSpc>
                <a:spcPct val="80000"/>
              </a:lnSpc>
              <a:spcAft>
                <a:spcPct val="10000"/>
              </a:spcAft>
            </a:pPr>
            <a:r>
              <a:rPr lang="en-US" altLang="en-US" sz="3200" i="1" smtClean="0"/>
              <a:t>Direct child selectors</a:t>
            </a:r>
            <a:r>
              <a:rPr lang="en-US" altLang="en-US" sz="3200" smtClean="0"/>
              <a:t> allow you to specify that something will change, but only when immediately inside of another element.  With the following style, only those </a:t>
            </a:r>
            <a:r>
              <a:rPr lang="en-US" altLang="en-US" sz="3200" smtClean="0">
                <a:latin typeface="Courier New" pitchFamily="-97" charset="0"/>
              </a:rPr>
              <a:t>strong</a:t>
            </a:r>
            <a:r>
              <a:rPr lang="en-US" altLang="en-US" sz="3200" smtClean="0"/>
              <a:t> elements that are directly inside of an </a:t>
            </a:r>
            <a:r>
              <a:rPr lang="en-US" altLang="en-US" sz="3200" smtClean="0">
                <a:latin typeface="Courier New" pitchFamily="-97" charset="0"/>
              </a:rPr>
              <a:t>h1</a:t>
            </a:r>
            <a:r>
              <a:rPr lang="en-US" altLang="en-US" sz="3200" smtClean="0"/>
              <a:t> will be purple.  No </a:t>
            </a:r>
            <a:r>
              <a:rPr lang="en-US" altLang="en-US" sz="3200" smtClean="0">
                <a:latin typeface="Courier New" pitchFamily="-97" charset="0"/>
              </a:rPr>
              <a:t>strong</a:t>
            </a:r>
            <a:r>
              <a:rPr lang="en-US" altLang="en-US" sz="3200" smtClean="0"/>
              <a:t> tags deeper within the sheet will be purple. </a:t>
            </a:r>
          </a:p>
          <a:p>
            <a:pPr lvl="1">
              <a:lnSpc>
                <a:spcPct val="80000"/>
              </a:lnSpc>
              <a:spcAft>
                <a:spcPct val="10000"/>
              </a:spcAft>
              <a:buFontTx/>
              <a:buNone/>
            </a:pPr>
            <a:r>
              <a:rPr lang="en-US" altLang="en-US" smtClean="0">
                <a:latin typeface="Courier New" pitchFamily="-97" charset="0"/>
              </a:rPr>
              <a:t>h1 &gt; strong { color: purple;}</a:t>
            </a:r>
            <a:endParaRPr lang="en-US" altLang="en-US" i="1" smtClean="0"/>
          </a:p>
        </p:txBody>
      </p:sp>
    </p:spTree>
    <p:extLst>
      <p:ext uri="{BB962C8B-B14F-4D97-AF65-F5344CB8AC3E}">
        <p14:creationId xmlns:p14="http://schemas.microsoft.com/office/powerpoint/2010/main" val="1258654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3123">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2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smtClean="0"/>
              <a:t>Grouping Styles and Selectors</a:t>
            </a:r>
          </a:p>
        </p:txBody>
      </p:sp>
      <p:sp>
        <p:nvSpPr>
          <p:cNvPr id="134147" name="Rectangle 3"/>
          <p:cNvSpPr>
            <a:spLocks noGrp="1" noChangeArrowheads="1"/>
          </p:cNvSpPr>
          <p:nvPr>
            <p:ph type="body" idx="1"/>
          </p:nvPr>
        </p:nvSpPr>
        <p:spPr>
          <a:xfrm>
            <a:off x="508000" y="2057400"/>
            <a:ext cx="8128000" cy="4114800"/>
          </a:xfrm>
        </p:spPr>
        <p:txBody>
          <a:bodyPr>
            <a:normAutofit lnSpcReduction="10000"/>
          </a:bodyPr>
          <a:lstStyle/>
          <a:p>
            <a:pPr>
              <a:lnSpc>
                <a:spcPct val="80000"/>
              </a:lnSpc>
              <a:spcAft>
                <a:spcPct val="10000"/>
              </a:spcAft>
            </a:pPr>
            <a:r>
              <a:rPr lang="en-US" altLang="en-US" sz="2800" i="1" smtClean="0"/>
              <a:t>Adjacent selectors</a:t>
            </a:r>
            <a:r>
              <a:rPr lang="en-US" altLang="en-US" sz="2800" smtClean="0"/>
              <a:t> allow you to specify that something will change only when preceded by something else.  In the style below, only those links (</a:t>
            </a:r>
            <a:r>
              <a:rPr lang="en-US" altLang="en-US" sz="2800" smtClean="0">
                <a:latin typeface="Courier New" pitchFamily="-97" charset="0"/>
              </a:rPr>
              <a:t>a</a:t>
            </a:r>
            <a:r>
              <a:rPr lang="en-US" altLang="en-US" sz="2800" smtClean="0"/>
              <a:t>) that are preceded by an </a:t>
            </a:r>
            <a:r>
              <a:rPr lang="en-US" altLang="en-US" sz="2800" smtClean="0">
                <a:latin typeface="Courier New" pitchFamily="-97" charset="0"/>
              </a:rPr>
              <a:t>h2</a:t>
            </a:r>
            <a:r>
              <a:rPr lang="en-US" altLang="en-US" sz="2800" smtClean="0"/>
              <a:t> will be green.  </a:t>
            </a:r>
          </a:p>
          <a:p>
            <a:pPr lvl="1">
              <a:lnSpc>
                <a:spcPct val="80000"/>
              </a:lnSpc>
              <a:spcAft>
                <a:spcPct val="10000"/>
              </a:spcAft>
              <a:buFontTx/>
              <a:buNone/>
            </a:pPr>
            <a:r>
              <a:rPr lang="en-US" altLang="en-US" sz="1800" smtClean="0">
                <a:latin typeface="Courier New" pitchFamily="-97" charset="0"/>
              </a:rPr>
              <a:t>h2 + a { color: green;}</a:t>
            </a:r>
          </a:p>
          <a:p>
            <a:pPr>
              <a:lnSpc>
                <a:spcPct val="80000"/>
              </a:lnSpc>
              <a:spcAft>
                <a:spcPct val="10000"/>
              </a:spcAft>
              <a:buFontTx/>
              <a:buNone/>
            </a:pPr>
            <a:r>
              <a:rPr lang="en-US" altLang="en-US" sz="2800" smtClean="0"/>
              <a:t>	Elements being modified by adjacent selectors appear immediately after one another.  Using this style, this link would be green: </a:t>
            </a:r>
            <a:br>
              <a:rPr lang="en-US" altLang="en-US" sz="2800" smtClean="0"/>
            </a:br>
            <a:r>
              <a:rPr lang="en-US" altLang="en-US" sz="1800" smtClean="0">
                <a:latin typeface="Courier New" pitchFamily="-97" charset="0"/>
              </a:rPr>
              <a:t>&lt;h2&gt;Visit Stanford!&lt;/h2&gt;</a:t>
            </a:r>
            <a:br>
              <a:rPr lang="en-US" altLang="en-US" sz="1800" smtClean="0">
                <a:latin typeface="Courier New" pitchFamily="-97" charset="0"/>
              </a:rPr>
            </a:br>
            <a:r>
              <a:rPr lang="en-US" altLang="en-US" sz="1800" smtClean="0">
                <a:latin typeface="Courier New" pitchFamily="-97" charset="0"/>
              </a:rPr>
              <a:t>&lt;a href="http://www.stanford.edu"&gt;click here&lt;/a&gt; </a:t>
            </a:r>
            <a:br>
              <a:rPr lang="en-US" altLang="en-US" sz="1800" smtClean="0">
                <a:latin typeface="Courier New" pitchFamily="-97" charset="0"/>
              </a:rPr>
            </a:br>
            <a:r>
              <a:rPr lang="en-US" altLang="en-US" sz="1800" smtClean="0">
                <a:latin typeface="Courier New" pitchFamily="-97" charset="0"/>
              </a:rPr>
              <a:t/>
            </a:r>
            <a:br>
              <a:rPr lang="en-US" altLang="en-US" sz="1800" smtClean="0">
                <a:latin typeface="Courier New" pitchFamily="-97" charset="0"/>
              </a:rPr>
            </a:br>
            <a:r>
              <a:rPr lang="en-US" altLang="en-US" sz="2800" smtClean="0"/>
              <a:t>This link would not:</a:t>
            </a:r>
            <a:r>
              <a:rPr lang="en-US" altLang="en-US" sz="1800" smtClean="0">
                <a:latin typeface="Courier New" pitchFamily="-97" charset="0"/>
              </a:rPr>
              <a:t> </a:t>
            </a:r>
            <a:br>
              <a:rPr lang="en-US" altLang="en-US" sz="1800" smtClean="0">
                <a:latin typeface="Courier New" pitchFamily="-97" charset="0"/>
              </a:rPr>
            </a:br>
            <a:r>
              <a:rPr lang="en-US" altLang="en-US" sz="1800" smtClean="0">
                <a:latin typeface="Courier New" pitchFamily="-97" charset="0"/>
              </a:rPr>
              <a:t>&lt;h2&gt;Visit Stanford! </a:t>
            </a:r>
            <a:br>
              <a:rPr lang="en-US" altLang="en-US" sz="1800" smtClean="0">
                <a:latin typeface="Courier New" pitchFamily="-97" charset="0"/>
              </a:rPr>
            </a:br>
            <a:r>
              <a:rPr lang="en-US" altLang="en-US" sz="1800" smtClean="0">
                <a:latin typeface="Courier New" pitchFamily="-97" charset="0"/>
              </a:rPr>
              <a:t>&lt;a href="http://www.stanford.edu"&gt;click here&lt;/a&gt;&lt;/h2&gt;</a:t>
            </a:r>
            <a:endParaRPr lang="en-US" altLang="en-US" sz="1800" smtClean="0"/>
          </a:p>
        </p:txBody>
      </p:sp>
    </p:spTree>
    <p:extLst>
      <p:ext uri="{BB962C8B-B14F-4D97-AF65-F5344CB8AC3E}">
        <p14:creationId xmlns:p14="http://schemas.microsoft.com/office/powerpoint/2010/main" val="2657099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414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14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altLang="en-US" smtClean="0"/>
              <a:t>Grouping Styles and Selectors</a:t>
            </a:r>
          </a:p>
        </p:txBody>
      </p:sp>
      <p:sp>
        <p:nvSpPr>
          <p:cNvPr id="135171" name="Rectangle 3"/>
          <p:cNvSpPr>
            <a:spLocks noGrp="1" noChangeArrowheads="1"/>
          </p:cNvSpPr>
          <p:nvPr>
            <p:ph type="body" idx="1"/>
          </p:nvPr>
        </p:nvSpPr>
        <p:spPr/>
        <p:txBody>
          <a:bodyPr/>
          <a:lstStyle/>
          <a:p>
            <a:pPr lvl="1">
              <a:lnSpc>
                <a:spcPct val="80000"/>
              </a:lnSpc>
              <a:spcAft>
                <a:spcPct val="10000"/>
              </a:spcAft>
              <a:buFontTx/>
              <a:buNone/>
            </a:pPr>
            <a:endParaRPr lang="en-US" altLang="en-US" sz="2800" smtClean="0">
              <a:solidFill>
                <a:srgbClr val="9A0B09"/>
              </a:solidFill>
              <a:latin typeface="Courier New" pitchFamily="-97" charset="0"/>
            </a:endParaRPr>
          </a:p>
          <a:p>
            <a:pPr>
              <a:lnSpc>
                <a:spcPct val="80000"/>
              </a:lnSpc>
              <a:spcAft>
                <a:spcPct val="10000"/>
              </a:spcAft>
            </a:pPr>
            <a:r>
              <a:rPr lang="en-US" altLang="en-US" sz="4000" smtClean="0"/>
              <a:t>You can also group selectors </a:t>
            </a:r>
            <a:r>
              <a:rPr lang="en-US" altLang="en-US" sz="4000" i="1" smtClean="0"/>
              <a:t>by</a:t>
            </a:r>
            <a:r>
              <a:rPr lang="en-US" altLang="en-US" sz="4000" smtClean="0"/>
              <a:t> </a:t>
            </a:r>
            <a:r>
              <a:rPr lang="en-US" altLang="en-US" sz="4000" i="1" smtClean="0"/>
              <a:t>attribute</a:t>
            </a:r>
            <a:r>
              <a:rPr lang="en-US" altLang="en-US" sz="4000" smtClean="0"/>
              <a:t>.  With the style below, text that is centered using h2 tags </a:t>
            </a:r>
            <a:br>
              <a:rPr lang="en-US" altLang="en-US" sz="4000" smtClean="0"/>
            </a:br>
            <a:r>
              <a:rPr lang="en-US" altLang="en-US" sz="4000" smtClean="0"/>
              <a:t>(&lt;h2 align="center"&gt;) display surrounded by a dotted border: </a:t>
            </a:r>
          </a:p>
          <a:p>
            <a:pPr lvl="1">
              <a:lnSpc>
                <a:spcPct val="80000"/>
              </a:lnSpc>
              <a:spcAft>
                <a:spcPct val="10000"/>
              </a:spcAft>
              <a:buFontTx/>
              <a:buNone/>
            </a:pPr>
            <a:r>
              <a:rPr lang="en-US" altLang="en-US" sz="2800" smtClean="0">
                <a:latin typeface="Courier New" pitchFamily="-97" charset="0"/>
              </a:rPr>
              <a:t>h2[align="center"] { border: dotted;}</a:t>
            </a:r>
          </a:p>
        </p:txBody>
      </p:sp>
    </p:spTree>
    <p:extLst>
      <p:ext uri="{BB962C8B-B14F-4D97-AF65-F5344CB8AC3E}">
        <p14:creationId xmlns:p14="http://schemas.microsoft.com/office/powerpoint/2010/main" val="1180624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5171">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1258</Words>
  <Application>Microsoft Office PowerPoint</Application>
  <PresentationFormat>On-screen Show (4:3)</PresentationFormat>
  <Paragraphs>121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APT 1040  INTRODUCTION TO WEB DESIGN AND APPLICATIONS</vt:lpstr>
      <vt:lpstr>CSS Basics</vt:lpstr>
      <vt:lpstr>CSS Rules</vt:lpstr>
      <vt:lpstr>Grouping Styles and Selectors</vt:lpstr>
      <vt:lpstr>Grouping Styles and Selectors</vt:lpstr>
      <vt:lpstr>Grouping Styles and Selectors</vt:lpstr>
      <vt:lpstr>Grouping Styles and Selectors</vt:lpstr>
      <vt:lpstr>Grouping Styles and Selectors</vt:lpstr>
      <vt:lpstr>Grouping Styles and Selectors</vt:lpstr>
      <vt:lpstr>Where do you put the styles?</vt:lpstr>
      <vt:lpstr>Style Location: External</vt:lpstr>
      <vt:lpstr>Classes and IDs</vt:lpstr>
      <vt:lpstr>Classes and IDs</vt:lpstr>
      <vt:lpstr>Example: Class</vt:lpstr>
      <vt:lpstr>Inline vs. Block Display (HTML)</vt:lpstr>
      <vt:lpstr>Inline vs. Block Display (CSS)</vt:lpstr>
      <vt:lpstr>Example –  display: block;</vt:lpstr>
      <vt:lpstr>Example – display: inline;</vt:lpstr>
      <vt:lpstr>Span and Div</vt:lpstr>
      <vt:lpstr>Example: SPAN, DIV, Class, and ID</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 1040  INTRODUCTION TO WEB DESIGN AND APPLICATIONS</dc:title>
  <dc:creator>Lawrence W. Thuku</dc:creator>
  <cp:lastModifiedBy>Lawrence W. Thuku</cp:lastModifiedBy>
  <cp:revision>5</cp:revision>
  <dcterms:created xsi:type="dcterms:W3CDTF">2018-07-10T17:12:54Z</dcterms:created>
  <dcterms:modified xsi:type="dcterms:W3CDTF">2018-07-10T18:06:26Z</dcterms:modified>
</cp:coreProperties>
</file>