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3"/>
  </p:notesMasterIdLst>
  <p:sldIdLst>
    <p:sldId id="256" r:id="rId3"/>
    <p:sldId id="365" r:id="rId4"/>
    <p:sldId id="348" r:id="rId5"/>
    <p:sldId id="357" r:id="rId6"/>
    <p:sldId id="358" r:id="rId7"/>
    <p:sldId id="359" r:id="rId8"/>
    <p:sldId id="360" r:id="rId9"/>
    <p:sldId id="361" r:id="rId10"/>
    <p:sldId id="362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64" r:id="rId20"/>
    <p:sldId id="375" r:id="rId21"/>
    <p:sldId id="377" r:id="rId22"/>
    <p:sldId id="399" r:id="rId23"/>
    <p:sldId id="400" r:id="rId24"/>
    <p:sldId id="398" r:id="rId25"/>
    <p:sldId id="363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6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5" r:id="rId44"/>
    <p:sldId id="394" r:id="rId45"/>
    <p:sldId id="396" r:id="rId46"/>
    <p:sldId id="397" r:id="rId47"/>
    <p:sldId id="367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368" r:id="rId56"/>
    <p:sldId id="369" r:id="rId57"/>
    <p:sldId id="370" r:id="rId58"/>
    <p:sldId id="371" r:id="rId59"/>
    <p:sldId id="372" r:id="rId60"/>
    <p:sldId id="373" r:id="rId61"/>
    <p:sldId id="374" r:id="rId62"/>
  </p:sldIdLst>
  <p:sldSz cx="12198350" cy="6884988"/>
  <p:notesSz cx="6858000" cy="9144000"/>
  <p:defaultTextStyle>
    <a:defPPr>
      <a:defRPr lang="en-US"/>
    </a:defPPr>
    <a:lvl1pPr marL="0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5162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90325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5488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80651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5813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70976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6138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61300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907" y="62"/>
      </p:cViewPr>
      <p:guideLst>
        <p:guide orient="horz" pos="2169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69835-6940-4687-B0FD-6D13EEBF50C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85800"/>
            <a:ext cx="6073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E2B9-E630-42AA-8029-56353B0F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9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8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6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138809"/>
            <a:ext cx="10368598" cy="14758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4" y="3901493"/>
            <a:ext cx="8538845" cy="17594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0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98093" y="277313"/>
            <a:ext cx="3661622" cy="5896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225" y="277313"/>
            <a:ext cx="10781563" cy="58968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138809"/>
            <a:ext cx="10368598" cy="14758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3901493"/>
            <a:ext cx="8538845" cy="17594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1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10B5FE98-BEFD-45A8-BBD6-CAD3637CC1D7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2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25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85" y="4424243"/>
            <a:ext cx="10368598" cy="13674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585" y="2918152"/>
            <a:ext cx="10368598" cy="1506091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21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42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63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84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60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12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47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6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40AA462-05DF-454A-8CE4-F4CE89364E17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63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606498"/>
            <a:ext cx="5387605" cy="4543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606498"/>
            <a:ext cx="5387605" cy="4543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B50EE3F9-1D6B-41D2-A703-55995251032D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9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541154"/>
            <a:ext cx="5389723" cy="64228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211" indent="0">
              <a:buNone/>
              <a:defRPr sz="2400" b="1"/>
            </a:lvl2pPr>
            <a:lvl3pPr marL="1090422" indent="0">
              <a:buNone/>
              <a:defRPr sz="2100" b="1"/>
            </a:lvl3pPr>
            <a:lvl4pPr marL="1635633" indent="0">
              <a:buNone/>
              <a:defRPr sz="1900" b="1"/>
            </a:lvl4pPr>
            <a:lvl5pPr marL="2180844" indent="0">
              <a:buNone/>
              <a:defRPr sz="1900" b="1"/>
            </a:lvl5pPr>
            <a:lvl6pPr marL="2726055" indent="0">
              <a:buNone/>
              <a:defRPr sz="1900" b="1"/>
            </a:lvl6pPr>
            <a:lvl7pPr marL="3271266" indent="0">
              <a:buNone/>
              <a:defRPr sz="1900" b="1"/>
            </a:lvl7pPr>
            <a:lvl8pPr marL="3816477" indent="0">
              <a:buNone/>
              <a:defRPr sz="1900" b="1"/>
            </a:lvl8pPr>
            <a:lvl9pPr marL="436168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183434"/>
            <a:ext cx="5389723" cy="39668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1541154"/>
            <a:ext cx="5391840" cy="64228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211" indent="0">
              <a:buNone/>
              <a:defRPr sz="2400" b="1"/>
            </a:lvl2pPr>
            <a:lvl3pPr marL="1090422" indent="0">
              <a:buNone/>
              <a:defRPr sz="2100" b="1"/>
            </a:lvl3pPr>
            <a:lvl4pPr marL="1635633" indent="0">
              <a:buNone/>
              <a:defRPr sz="1900" b="1"/>
            </a:lvl4pPr>
            <a:lvl5pPr marL="2180844" indent="0">
              <a:buNone/>
              <a:defRPr sz="1900" b="1"/>
            </a:lvl5pPr>
            <a:lvl6pPr marL="2726055" indent="0">
              <a:buNone/>
              <a:defRPr sz="1900" b="1"/>
            </a:lvl6pPr>
            <a:lvl7pPr marL="3271266" indent="0">
              <a:buNone/>
              <a:defRPr sz="1900" b="1"/>
            </a:lvl7pPr>
            <a:lvl8pPr marL="3816477" indent="0">
              <a:buNone/>
              <a:defRPr sz="1900" b="1"/>
            </a:lvl8pPr>
            <a:lvl9pPr marL="436168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183434"/>
            <a:ext cx="5391840" cy="39668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B9942DD0-ED5F-4261-B129-5263F6542F73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0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E959FD47-C535-44CE-BEB7-FA09CAF22F75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BFE2340E-9AF8-41B6-AA5B-76B0EA26160F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7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74125"/>
            <a:ext cx="4013173" cy="116662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274125"/>
            <a:ext cx="6819216" cy="587614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440748"/>
            <a:ext cx="4013173" cy="4709524"/>
          </a:xfrm>
        </p:spPr>
        <p:txBody>
          <a:bodyPr/>
          <a:lstStyle>
            <a:lvl1pPr marL="0" indent="0">
              <a:buNone/>
              <a:defRPr sz="1700"/>
            </a:lvl1pPr>
            <a:lvl2pPr marL="545211" indent="0">
              <a:buNone/>
              <a:defRPr sz="1400"/>
            </a:lvl2pPr>
            <a:lvl3pPr marL="1090422" indent="0">
              <a:buNone/>
              <a:defRPr sz="1200"/>
            </a:lvl3pPr>
            <a:lvl4pPr marL="1635633" indent="0">
              <a:buNone/>
              <a:defRPr sz="1100"/>
            </a:lvl4pPr>
            <a:lvl5pPr marL="2180844" indent="0">
              <a:buNone/>
              <a:defRPr sz="1100"/>
            </a:lvl5pPr>
            <a:lvl6pPr marL="2726055" indent="0">
              <a:buNone/>
              <a:defRPr sz="1100"/>
            </a:lvl6pPr>
            <a:lvl7pPr marL="3271266" indent="0">
              <a:buNone/>
              <a:defRPr sz="1100"/>
            </a:lvl7pPr>
            <a:lvl8pPr marL="3816477" indent="0">
              <a:buNone/>
              <a:defRPr sz="1100"/>
            </a:lvl8pPr>
            <a:lvl9pPr marL="436168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D925C242-6D98-4C0D-BCA1-4EF814F732E4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4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8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4819492"/>
            <a:ext cx="7319010" cy="56896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615186"/>
            <a:ext cx="7319010" cy="4130993"/>
          </a:xfrm>
        </p:spPr>
        <p:txBody>
          <a:bodyPr/>
          <a:lstStyle>
            <a:lvl1pPr marL="0" indent="0">
              <a:buNone/>
              <a:defRPr sz="3800"/>
            </a:lvl1pPr>
            <a:lvl2pPr marL="545211" indent="0">
              <a:buNone/>
              <a:defRPr sz="3300"/>
            </a:lvl2pPr>
            <a:lvl3pPr marL="1090422" indent="0">
              <a:buNone/>
              <a:defRPr sz="2900"/>
            </a:lvl3pPr>
            <a:lvl4pPr marL="1635633" indent="0">
              <a:buNone/>
              <a:defRPr sz="2400"/>
            </a:lvl4pPr>
            <a:lvl5pPr marL="2180844" indent="0">
              <a:buNone/>
              <a:defRPr sz="2400"/>
            </a:lvl5pPr>
            <a:lvl6pPr marL="2726055" indent="0">
              <a:buNone/>
              <a:defRPr sz="2400"/>
            </a:lvl6pPr>
            <a:lvl7pPr marL="3271266" indent="0">
              <a:buNone/>
              <a:defRPr sz="2400"/>
            </a:lvl7pPr>
            <a:lvl8pPr marL="3816477" indent="0">
              <a:buNone/>
              <a:defRPr sz="2400"/>
            </a:lvl8pPr>
            <a:lvl9pPr marL="4361688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5388460"/>
            <a:ext cx="7319010" cy="808029"/>
          </a:xfrm>
        </p:spPr>
        <p:txBody>
          <a:bodyPr/>
          <a:lstStyle>
            <a:lvl1pPr marL="0" indent="0">
              <a:buNone/>
              <a:defRPr sz="1700"/>
            </a:lvl1pPr>
            <a:lvl2pPr marL="545211" indent="0">
              <a:buNone/>
              <a:defRPr sz="1400"/>
            </a:lvl2pPr>
            <a:lvl3pPr marL="1090422" indent="0">
              <a:buNone/>
              <a:defRPr sz="1200"/>
            </a:lvl3pPr>
            <a:lvl4pPr marL="1635633" indent="0">
              <a:buNone/>
              <a:defRPr sz="1100"/>
            </a:lvl4pPr>
            <a:lvl5pPr marL="2180844" indent="0">
              <a:buNone/>
              <a:defRPr sz="1100"/>
            </a:lvl5pPr>
            <a:lvl6pPr marL="2726055" indent="0">
              <a:buNone/>
              <a:defRPr sz="1100"/>
            </a:lvl6pPr>
            <a:lvl7pPr marL="3271266" indent="0">
              <a:buNone/>
              <a:defRPr sz="1100"/>
            </a:lvl7pPr>
            <a:lvl8pPr marL="3816477" indent="0">
              <a:buNone/>
              <a:defRPr sz="1100"/>
            </a:lvl8pPr>
            <a:lvl9pPr marL="436168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EB8D5B-D2C2-45EA-9747-18060F7F0FBB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694F4AB-5465-4D72-BD87-B5090B325EE6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84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275719"/>
            <a:ext cx="2744629" cy="5874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75719"/>
            <a:ext cx="8030580" cy="5874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11AB2135-E99D-4EA0-8606-E8493D39C953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1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85" y="4424244"/>
            <a:ext cx="10368598" cy="13674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585" y="2918153"/>
            <a:ext cx="10368598" cy="1506091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16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3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4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6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58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09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13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3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225" y="1612873"/>
            <a:ext cx="7221593" cy="456130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8124" y="1612873"/>
            <a:ext cx="7221593" cy="456130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9" y="275719"/>
            <a:ext cx="10978515" cy="11474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9" y="1541154"/>
            <a:ext cx="5389723" cy="64228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2" indent="0">
              <a:buNone/>
              <a:defRPr sz="2400" b="1"/>
            </a:lvl2pPr>
            <a:lvl3pPr marL="1090325" indent="0">
              <a:buNone/>
              <a:defRPr sz="2100" b="1"/>
            </a:lvl3pPr>
            <a:lvl4pPr marL="1635488" indent="0">
              <a:buNone/>
              <a:defRPr sz="1900" b="1"/>
            </a:lvl4pPr>
            <a:lvl5pPr marL="2180651" indent="0">
              <a:buNone/>
              <a:defRPr sz="1900" b="1"/>
            </a:lvl5pPr>
            <a:lvl6pPr marL="2725813" indent="0">
              <a:buNone/>
              <a:defRPr sz="1900" b="1"/>
            </a:lvl6pPr>
            <a:lvl7pPr marL="3270976" indent="0">
              <a:buNone/>
              <a:defRPr sz="1900" b="1"/>
            </a:lvl7pPr>
            <a:lvl8pPr marL="3816138" indent="0">
              <a:buNone/>
              <a:defRPr sz="1900" b="1"/>
            </a:lvl8pPr>
            <a:lvl9pPr marL="4361300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9" y="2183435"/>
            <a:ext cx="5389723" cy="39668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1541154"/>
            <a:ext cx="5391840" cy="64228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2" indent="0">
              <a:buNone/>
              <a:defRPr sz="2400" b="1"/>
            </a:lvl2pPr>
            <a:lvl3pPr marL="1090325" indent="0">
              <a:buNone/>
              <a:defRPr sz="2100" b="1"/>
            </a:lvl3pPr>
            <a:lvl4pPr marL="1635488" indent="0">
              <a:buNone/>
              <a:defRPr sz="1900" b="1"/>
            </a:lvl4pPr>
            <a:lvl5pPr marL="2180651" indent="0">
              <a:buNone/>
              <a:defRPr sz="1900" b="1"/>
            </a:lvl5pPr>
            <a:lvl6pPr marL="2725813" indent="0">
              <a:buNone/>
              <a:defRPr sz="1900" b="1"/>
            </a:lvl6pPr>
            <a:lvl7pPr marL="3270976" indent="0">
              <a:buNone/>
              <a:defRPr sz="1900" b="1"/>
            </a:lvl7pPr>
            <a:lvl8pPr marL="3816138" indent="0">
              <a:buNone/>
              <a:defRPr sz="1900" b="1"/>
            </a:lvl8pPr>
            <a:lvl9pPr marL="4361300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183435"/>
            <a:ext cx="5391840" cy="39668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0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74126"/>
            <a:ext cx="4013173" cy="116662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274126"/>
            <a:ext cx="6819216" cy="587614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20" y="1440749"/>
            <a:ext cx="4013173" cy="4709524"/>
          </a:xfrm>
        </p:spPr>
        <p:txBody>
          <a:bodyPr/>
          <a:lstStyle>
            <a:lvl1pPr marL="0" indent="0">
              <a:buNone/>
              <a:defRPr sz="1700"/>
            </a:lvl1pPr>
            <a:lvl2pPr marL="545162" indent="0">
              <a:buNone/>
              <a:defRPr sz="1400"/>
            </a:lvl2pPr>
            <a:lvl3pPr marL="1090325" indent="0">
              <a:buNone/>
              <a:defRPr sz="1200"/>
            </a:lvl3pPr>
            <a:lvl4pPr marL="1635488" indent="0">
              <a:buNone/>
              <a:defRPr sz="1100"/>
            </a:lvl4pPr>
            <a:lvl5pPr marL="2180651" indent="0">
              <a:buNone/>
              <a:defRPr sz="1100"/>
            </a:lvl5pPr>
            <a:lvl6pPr marL="2725813" indent="0">
              <a:buNone/>
              <a:defRPr sz="1100"/>
            </a:lvl6pPr>
            <a:lvl7pPr marL="3270976" indent="0">
              <a:buNone/>
              <a:defRPr sz="1100"/>
            </a:lvl7pPr>
            <a:lvl8pPr marL="3816138" indent="0">
              <a:buNone/>
              <a:defRPr sz="1100"/>
            </a:lvl8pPr>
            <a:lvl9pPr marL="436130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4819492"/>
            <a:ext cx="7319010" cy="56896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615186"/>
            <a:ext cx="7319010" cy="4130993"/>
          </a:xfrm>
        </p:spPr>
        <p:txBody>
          <a:bodyPr/>
          <a:lstStyle>
            <a:lvl1pPr marL="0" indent="0">
              <a:buNone/>
              <a:defRPr sz="3800"/>
            </a:lvl1pPr>
            <a:lvl2pPr marL="545162" indent="0">
              <a:buNone/>
              <a:defRPr sz="3300"/>
            </a:lvl2pPr>
            <a:lvl3pPr marL="1090325" indent="0">
              <a:buNone/>
              <a:defRPr sz="2900"/>
            </a:lvl3pPr>
            <a:lvl4pPr marL="1635488" indent="0">
              <a:buNone/>
              <a:defRPr sz="2400"/>
            </a:lvl4pPr>
            <a:lvl5pPr marL="2180651" indent="0">
              <a:buNone/>
              <a:defRPr sz="2400"/>
            </a:lvl5pPr>
            <a:lvl6pPr marL="2725813" indent="0">
              <a:buNone/>
              <a:defRPr sz="2400"/>
            </a:lvl6pPr>
            <a:lvl7pPr marL="3270976" indent="0">
              <a:buNone/>
              <a:defRPr sz="2400"/>
            </a:lvl7pPr>
            <a:lvl8pPr marL="3816138" indent="0">
              <a:buNone/>
              <a:defRPr sz="2400"/>
            </a:lvl8pPr>
            <a:lvl9pPr marL="436130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5388460"/>
            <a:ext cx="7319010" cy="808029"/>
          </a:xfrm>
        </p:spPr>
        <p:txBody>
          <a:bodyPr/>
          <a:lstStyle>
            <a:lvl1pPr marL="0" indent="0">
              <a:buNone/>
              <a:defRPr sz="1700"/>
            </a:lvl1pPr>
            <a:lvl2pPr marL="545162" indent="0">
              <a:buNone/>
              <a:defRPr sz="1400"/>
            </a:lvl2pPr>
            <a:lvl3pPr marL="1090325" indent="0">
              <a:buNone/>
              <a:defRPr sz="1200"/>
            </a:lvl3pPr>
            <a:lvl4pPr marL="1635488" indent="0">
              <a:buNone/>
              <a:defRPr sz="1100"/>
            </a:lvl4pPr>
            <a:lvl5pPr marL="2180651" indent="0">
              <a:buNone/>
              <a:defRPr sz="1100"/>
            </a:lvl5pPr>
            <a:lvl6pPr marL="2725813" indent="0">
              <a:buNone/>
              <a:defRPr sz="1100"/>
            </a:lvl6pPr>
            <a:lvl7pPr marL="3270976" indent="0">
              <a:buNone/>
              <a:defRPr sz="1100"/>
            </a:lvl7pPr>
            <a:lvl8pPr marL="3816138" indent="0">
              <a:buNone/>
              <a:defRPr sz="1100"/>
            </a:lvl8pPr>
            <a:lvl9pPr marL="436130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8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9" y="275719"/>
            <a:ext cx="10978515" cy="1147498"/>
          </a:xfrm>
          <a:prstGeom prst="rect">
            <a:avLst/>
          </a:prstGeom>
        </p:spPr>
        <p:txBody>
          <a:bodyPr vert="horz" lIns="109033" tIns="54516" rIns="109033" bIns="5451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9" y="1606499"/>
            <a:ext cx="10978515" cy="4543774"/>
          </a:xfrm>
          <a:prstGeom prst="rect">
            <a:avLst/>
          </a:prstGeom>
        </p:spPr>
        <p:txBody>
          <a:bodyPr vert="horz" lIns="109033" tIns="54516" rIns="109033" bIns="545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6381364"/>
            <a:ext cx="2846282" cy="366562"/>
          </a:xfrm>
          <a:prstGeom prst="rect">
            <a:avLst/>
          </a:prstGeom>
        </p:spPr>
        <p:txBody>
          <a:bodyPr vert="horz" lIns="109033" tIns="54516" rIns="109033" bIns="54516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C71E-BA9D-1648-85C0-AFC775598E0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1" y="6381364"/>
            <a:ext cx="3862811" cy="366562"/>
          </a:xfrm>
          <a:prstGeom prst="rect">
            <a:avLst/>
          </a:prstGeom>
        </p:spPr>
        <p:txBody>
          <a:bodyPr vert="horz" lIns="109033" tIns="54516" rIns="109033" bIns="54516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6381364"/>
            <a:ext cx="2846282" cy="366562"/>
          </a:xfrm>
          <a:prstGeom prst="rect">
            <a:avLst/>
          </a:prstGeom>
        </p:spPr>
        <p:txBody>
          <a:bodyPr vert="horz" lIns="109033" tIns="54516" rIns="109033" bIns="54516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516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871" indent="-408871" algn="l" defTabSz="545162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889" indent="-340727" algn="l" defTabSz="545162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2907" indent="-272582" algn="l" defTabSz="545162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069" indent="-272582" algn="l" defTabSz="545162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232" indent="-272582" algn="l" defTabSz="545162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395" indent="-272582" algn="l" defTabSz="545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558" indent="-272582" algn="l" defTabSz="545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8720" indent="-272582" algn="l" defTabSz="545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3883" indent="-272582" algn="l" defTabSz="545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162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325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488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651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5813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0976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138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300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75719"/>
            <a:ext cx="10978515" cy="1147498"/>
          </a:xfrm>
          <a:prstGeom prst="rect">
            <a:avLst/>
          </a:prstGeom>
        </p:spPr>
        <p:txBody>
          <a:bodyPr vert="horz" lIns="109042" tIns="54521" rIns="109042" bIns="5452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606498"/>
            <a:ext cx="10978515" cy="4543774"/>
          </a:xfrm>
          <a:prstGeom prst="rect">
            <a:avLst/>
          </a:prstGeom>
        </p:spPr>
        <p:txBody>
          <a:bodyPr vert="horz" lIns="109042" tIns="54521" rIns="109042" bIns="545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6381364"/>
            <a:ext cx="2846282" cy="366562"/>
          </a:xfrm>
          <a:prstGeom prst="rect">
            <a:avLst/>
          </a:prstGeom>
        </p:spPr>
        <p:txBody>
          <a:bodyPr vert="horz" lIns="109042" tIns="54521" rIns="109042" bIns="5452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6381364"/>
            <a:ext cx="3862811" cy="366562"/>
          </a:xfrm>
          <a:prstGeom prst="rect">
            <a:avLst/>
          </a:prstGeom>
        </p:spPr>
        <p:txBody>
          <a:bodyPr vert="horz" lIns="109042" tIns="54521" rIns="109042" bIns="5452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CA" alt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t>Saad  Haj Bakry, PhD, CEng, FIEE</a:t>
            </a:r>
            <a:endParaRPr lang="en-CA" alt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6381364"/>
            <a:ext cx="2846282" cy="366562"/>
          </a:xfrm>
          <a:prstGeom prst="rect">
            <a:avLst/>
          </a:prstGeom>
        </p:spPr>
        <p:txBody>
          <a:bodyPr vert="horz" lIns="109042" tIns="54521" rIns="109042" bIns="5452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545211" lvl="1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C93B247-A7A3-416A-879B-0D23E6CF40DE}" type="slidenum">
              <a:rPr lang="en-CA" altLang="en-US" sz="2900" smtClean="0">
                <a:solidFill>
                  <a:prstClr val="black"/>
                </a:solidFill>
                <a:latin typeface="Times New Roman" pitchFamily="18" charset="0"/>
              </a:rPr>
              <a:pPr marL="545211" lvl="1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altLang="en-US" sz="29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8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09042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908" indent="-408908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968" indent="-340757" algn="l" defTabSz="109042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3028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239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450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661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872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9083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4294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211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422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633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844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6055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1266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477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688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" y="-71437"/>
            <a:ext cx="12340415" cy="69679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832" y="4084119"/>
            <a:ext cx="10369550" cy="1249876"/>
          </a:xfrm>
        </p:spPr>
        <p:txBody>
          <a:bodyPr>
            <a:normAutofit/>
          </a:bodyPr>
          <a:lstStyle/>
          <a:p>
            <a:r>
              <a:rPr lang="en-US" sz="2000" spc="301" dirty="0" smtClean="0">
                <a:solidFill>
                  <a:srgbClr val="FFFFFF"/>
                </a:solidFill>
                <a:latin typeface="Futura Medium"/>
                <a:cs typeface="Futura Medium"/>
              </a:rPr>
              <a:t>Fredrick Michael Ogore||0717105568||</a:t>
            </a:r>
            <a:endParaRPr lang="en-US" sz="2000" dirty="0"/>
          </a:p>
        </p:txBody>
      </p:sp>
      <p:sp>
        <p:nvSpPr>
          <p:cNvPr id="13" name="object 5"/>
          <p:cNvSpPr/>
          <p:nvPr/>
        </p:nvSpPr>
        <p:spPr>
          <a:xfrm flipV="1">
            <a:off x="1006751" y="3962829"/>
            <a:ext cx="5655725" cy="72459"/>
          </a:xfrm>
          <a:custGeom>
            <a:avLst/>
            <a:gdLst/>
            <a:ahLst/>
            <a:cxnLst/>
            <a:rect l="l" t="t" r="r" b="b"/>
            <a:pathLst>
              <a:path w="6515734" h="90804">
                <a:moveTo>
                  <a:pt x="6515214" y="0"/>
                </a:moveTo>
                <a:lnTo>
                  <a:pt x="0" y="0"/>
                </a:lnTo>
                <a:lnTo>
                  <a:pt x="0" y="90373"/>
                </a:lnTo>
                <a:lnTo>
                  <a:pt x="6515214" y="90373"/>
                </a:lnTo>
                <a:lnTo>
                  <a:pt x="6515214" y="0"/>
                </a:lnTo>
                <a:close/>
              </a:path>
            </a:pathLst>
          </a:custGeom>
          <a:solidFill>
            <a:srgbClr val="142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FEE352-FD4F-49CC-8980-FD3BE12FA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" y="2049703"/>
            <a:ext cx="11623040" cy="1160857"/>
          </a:xfrm>
        </p:spPr>
        <p:txBody>
          <a:bodyPr>
            <a:noAutofit/>
          </a:bodyPr>
          <a:lstStyle/>
          <a:p>
            <a:r>
              <a:rPr lang="en-CA" alt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Introducing Python</a:t>
            </a:r>
            <a:r>
              <a:rPr lang="en-CA" alt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CA" alt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sz="6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CA" alt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IDE.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9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>
            <a:noAutofit/>
          </a:bodyPr>
          <a:lstStyle/>
          <a:p>
            <a:r>
              <a:rPr lang="en-US" sz="4000" b="1" dirty="0"/>
              <a:t>Step 1. Create and run your first Python project</a:t>
            </a:r>
            <a:endParaRPr lang="en-US" sz="4000" b="1" dirty="0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10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1150630"/>
            <a:ext cx="7863840" cy="545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1536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AI.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616226" y="1313136"/>
            <a:ext cx="11582125" cy="4959853"/>
          </a:xfrm>
        </p:spPr>
        <p:txBody>
          <a:bodyPr>
            <a:normAutofit/>
          </a:bodyPr>
          <a:lstStyle/>
          <a:p>
            <a:r>
              <a:rPr lang="en-US" dirty="0"/>
              <a:t>If you’re on the Welcome screen, click New Project. If you’ve already got any project open, choose File | New Project from the main menu.</a:t>
            </a:r>
          </a:p>
          <a:p>
            <a:r>
              <a:rPr lang="en-US" dirty="0" smtClean="0"/>
              <a:t>Although </a:t>
            </a:r>
            <a:r>
              <a:rPr lang="en-US" dirty="0"/>
              <a:t>you can create projects of various types in </a:t>
            </a:r>
            <a:r>
              <a:rPr lang="en-US" dirty="0" err="1"/>
              <a:t>PyCharm</a:t>
            </a:r>
            <a:r>
              <a:rPr lang="en-US" dirty="0"/>
              <a:t>, in this tutorial let's create a simple Pure Python project. This template will create an empty project.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11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2339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AI.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616226" y="1313136"/>
            <a:ext cx="11582125" cy="49598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Choose the project location. Click the Browse button </a:t>
            </a:r>
            <a:r>
              <a:rPr lang="en-US" dirty="0" err="1"/>
              <a:t>button</a:t>
            </a:r>
            <a:r>
              <a:rPr lang="en-US" dirty="0"/>
              <a:t> next to the Location field and specify the directory for your project.</a:t>
            </a:r>
          </a:p>
          <a:p>
            <a:r>
              <a:rPr lang="en-US" dirty="0" smtClean="0"/>
              <a:t>Also</a:t>
            </a:r>
            <a:r>
              <a:rPr lang="en-US" dirty="0"/>
              <a:t>, deselect the Create a main.py welcome script checkbox because you will create a new Python file for this tutorial.</a:t>
            </a:r>
          </a:p>
          <a:p>
            <a:r>
              <a:rPr lang="en-US" dirty="0" smtClean="0"/>
              <a:t>Python </a:t>
            </a:r>
            <a:r>
              <a:rPr lang="en-US" dirty="0"/>
              <a:t>best practice is to create a </a:t>
            </a:r>
            <a:r>
              <a:rPr lang="en-US" dirty="0" err="1"/>
              <a:t>virtualenv</a:t>
            </a:r>
            <a:r>
              <a:rPr lang="en-US" dirty="0"/>
              <a:t> for each project. In most cases, </a:t>
            </a:r>
            <a:r>
              <a:rPr lang="en-US" dirty="0" err="1"/>
              <a:t>PyCharm</a:t>
            </a:r>
            <a:r>
              <a:rPr lang="en-US" dirty="0"/>
              <a:t> create a new virtual environment automatically and you don't need to configure anything. Still, you can preview and modify the </a:t>
            </a:r>
            <a:r>
              <a:rPr lang="en-US" dirty="0" err="1"/>
              <a:t>venv</a:t>
            </a:r>
            <a:r>
              <a:rPr lang="en-US" dirty="0"/>
              <a:t> options. Expand the Python Interpreter: New </a:t>
            </a:r>
            <a:r>
              <a:rPr lang="en-US" dirty="0" err="1"/>
              <a:t>Virtualenv</a:t>
            </a:r>
            <a:r>
              <a:rPr lang="en-US" dirty="0"/>
              <a:t> Environment node and select a tool used to create a new virtual environment. Let's choose </a:t>
            </a:r>
            <a:r>
              <a:rPr lang="en-US" dirty="0" err="1"/>
              <a:t>Virtualenv</a:t>
            </a:r>
            <a:r>
              <a:rPr lang="en-US" dirty="0"/>
              <a:t> tool, and specify the location of the environment and the base Python interpreter used for the new virtual environment.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12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65644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Create a Python file﻿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198784" y="1313136"/>
            <a:ext cx="4015408" cy="49598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STEP-1:In </a:t>
            </a:r>
            <a:r>
              <a:rPr lang="en-US" dirty="0"/>
              <a:t>the Project tool window, select the project root (typically, it is the root node in the project tree), right-click it, and select File | New </a:t>
            </a:r>
            <a:r>
              <a:rPr lang="en-US" dirty="0" smtClean="0"/>
              <a:t>....</a:t>
            </a:r>
          </a:p>
          <a:p>
            <a:endParaRPr lang="en-US" dirty="0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13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190" y="1189679"/>
            <a:ext cx="7024909" cy="53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7654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Create a Python file﻿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198784" y="1313136"/>
            <a:ext cx="4015408" cy="4959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2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/>
              <a:t>the option Python File from the context menu, and then type the new filename.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14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53" y="1212243"/>
            <a:ext cx="7448561" cy="567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7460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Create a Python file﻿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198784" y="1313136"/>
            <a:ext cx="4015408" cy="4959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</a:t>
            </a:r>
            <a:r>
              <a:rPr lang="en-US" dirty="0" smtClean="0"/>
              <a:t>3:</a:t>
            </a:r>
          </a:p>
          <a:p>
            <a:pPr marL="0" indent="0">
              <a:buNone/>
            </a:pPr>
            <a:r>
              <a:rPr lang="en-US" dirty="0" err="1"/>
              <a:t>PyCharm</a:t>
            </a:r>
            <a:r>
              <a:rPr lang="en-US" dirty="0"/>
              <a:t> creates a new Python file and opens it for editing.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15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202635"/>
            <a:ext cx="7390571" cy="56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1725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Edit Python code﻿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198784" y="1313136"/>
            <a:ext cx="4015408" cy="49598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Let's start editing the Python file you've just created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i="1" dirty="0"/>
              <a:t>STEP 1</a:t>
            </a:r>
            <a:r>
              <a:rPr lang="en-US" i="1" dirty="0"/>
              <a:t>:Start </a:t>
            </a:r>
            <a:r>
              <a:rPr lang="en-US" dirty="0"/>
              <a:t>with declaring a class. Immediately as you start typing, </a:t>
            </a:r>
            <a:r>
              <a:rPr lang="en-US" dirty="0" err="1"/>
              <a:t>PyCharm</a:t>
            </a:r>
            <a:r>
              <a:rPr lang="en-US" dirty="0"/>
              <a:t> suggests how to complete your line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Choose the keyword class and type the class name, Car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16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165" y="1313136"/>
            <a:ext cx="7941365" cy="54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6517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Edit Python code﻿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198784" y="1313136"/>
            <a:ext cx="4015408" cy="4959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STEP 2</a:t>
            </a:r>
            <a:r>
              <a:rPr lang="en-US" i="1" dirty="0"/>
              <a:t>:PyCharm informs you about the missing colon, then expected indentation: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17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60" y="1377405"/>
            <a:ext cx="7416164" cy="50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9590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PyCharm</a:t>
            </a:r>
            <a:r>
              <a:rPr lang="en-US" dirty="0"/>
              <a:t> includes various standards for writing code with proper indentations valid for Python.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makes it interesting to improve the code standards and writing the complete code in </a:t>
            </a:r>
            <a:r>
              <a:rPr lang="en-US" dirty="0" err="1"/>
              <a:t>PyCharm</a:t>
            </a:r>
            <a:r>
              <a:rPr lang="en-US" dirty="0"/>
              <a:t> editor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Improving Code Completion</a:t>
            </a:r>
          </a:p>
          <a:p>
            <a:r>
              <a:rPr lang="en-US" dirty="0"/>
              <a:t>Code completion in </a:t>
            </a:r>
            <a:r>
              <a:rPr lang="en-US" dirty="0" err="1"/>
              <a:t>PyCharm</a:t>
            </a:r>
            <a:r>
              <a:rPr lang="en-US" dirty="0"/>
              <a:t> is really unique. You can enhance it further using many other features. Note that the editor provides start and end of the code block. </a:t>
            </a:r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a file named </a:t>
            </a:r>
            <a:r>
              <a:rPr lang="en-US" b="1" dirty="0" smtClean="0"/>
              <a:t>Apt3010.py</a:t>
            </a:r>
            <a:r>
              <a:rPr lang="en-US" dirty="0" smtClean="0"/>
              <a:t> </a:t>
            </a:r>
            <a:r>
              <a:rPr lang="en-US" dirty="0"/>
              <a:t>with the following code −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18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00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Code#1:Add 2 numbers.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x = 5</a:t>
            </a:r>
          </a:p>
          <a:p>
            <a:pPr marL="0" indent="0">
              <a:buNone/>
            </a:pPr>
            <a:r>
              <a:rPr lang="es-ES" dirty="0"/>
              <a:t>y = 10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(x + 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19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2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01" y="305111"/>
            <a:ext cx="10065581" cy="65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3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Date Output</a:t>
            </a:r>
            <a:br>
              <a:rPr lang="en-US" sz="4000" b="1" dirty="0"/>
            </a:br>
            <a:r>
              <a:rPr lang="en-US" sz="4000" b="1" dirty="0" smtClean="0"/>
              <a:t>Code#3:Add 2 </a:t>
            </a:r>
            <a:r>
              <a:rPr lang="en-US" sz="4000" b="1" dirty="0" err="1" smtClean="0"/>
              <a:t>numbers+user</a:t>
            </a:r>
            <a:r>
              <a:rPr lang="en-US" sz="4000" b="1" dirty="0" smtClean="0"/>
              <a:t> input.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dirty="0"/>
              <a:t>import </a:t>
            </a:r>
            <a:r>
              <a:rPr lang="nn-NO" dirty="0" smtClean="0"/>
              <a:t>datetime</a:t>
            </a:r>
            <a:endParaRPr lang="nn-NO" dirty="0"/>
          </a:p>
          <a:p>
            <a:pPr marL="0" indent="0">
              <a:buNone/>
            </a:pPr>
            <a:r>
              <a:rPr lang="nn-NO" dirty="0"/>
              <a:t>x = datetime.datetime.now()</a:t>
            </a:r>
          </a:p>
          <a:p>
            <a:pPr marL="0" indent="0">
              <a:buNone/>
            </a:pPr>
            <a:r>
              <a:rPr lang="nn-NO" dirty="0"/>
              <a:t>print(x)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20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6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Python allows for user input.</a:t>
            </a:r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means we are able to ask the user for input.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method is a bit different in Python 3.6 than Python 2.7.</a:t>
            </a:r>
          </a:p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3.6 uses the </a:t>
            </a:r>
            <a:r>
              <a:rPr lang="en-US" dirty="0">
                <a:solidFill>
                  <a:srgbClr val="FF0000"/>
                </a:solidFill>
              </a:rPr>
              <a:t>input() </a:t>
            </a:r>
            <a:r>
              <a:rPr lang="en-US" dirty="0"/>
              <a:t>method.</a:t>
            </a:r>
          </a:p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2.7 uses the </a:t>
            </a:r>
            <a:r>
              <a:rPr lang="en-US" dirty="0" err="1">
                <a:solidFill>
                  <a:srgbClr val="FF0000"/>
                </a:solidFill>
              </a:rPr>
              <a:t>raw_input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following example asks for the username, and when you entered the username, it gets printed on the screen: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21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21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Python 3.6</a:t>
            </a:r>
          </a:p>
          <a:p>
            <a:pPr marL="0" indent="0">
              <a:buNone/>
            </a:pPr>
            <a:r>
              <a:rPr lang="en-US" dirty="0"/>
              <a:t>username = input("Enter username:")</a:t>
            </a:r>
          </a:p>
          <a:p>
            <a:pPr marL="0" indent="0">
              <a:buNone/>
            </a:pPr>
            <a:r>
              <a:rPr lang="en-US" dirty="0"/>
              <a:t>print("Username is: " + username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Python 2.7</a:t>
            </a:r>
          </a:p>
          <a:p>
            <a:pPr marL="0" indent="0">
              <a:buNone/>
            </a:pPr>
            <a:r>
              <a:rPr lang="en-US" dirty="0"/>
              <a:t>username = </a:t>
            </a:r>
            <a:r>
              <a:rPr lang="en-US" dirty="0" err="1"/>
              <a:t>raw_input</a:t>
            </a:r>
            <a:r>
              <a:rPr lang="en-US" dirty="0"/>
              <a:t>("Enter username:")</a:t>
            </a:r>
          </a:p>
          <a:p>
            <a:pPr marL="0" indent="0">
              <a:buNone/>
            </a:pPr>
            <a:r>
              <a:rPr lang="en-US" dirty="0"/>
              <a:t>print("Username is: " + username)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22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217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Code#2:Add 2 </a:t>
            </a:r>
            <a:r>
              <a:rPr lang="en-US" b="1" dirty="0" err="1" smtClean="0"/>
              <a:t>numbers+user</a:t>
            </a:r>
            <a:r>
              <a:rPr lang="en-US" b="1" dirty="0" smtClean="0"/>
              <a:t> input.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 = input("Type a number: ")</a:t>
            </a:r>
            <a:br>
              <a:rPr lang="en-US" dirty="0"/>
            </a:br>
            <a:r>
              <a:rPr lang="en-US" dirty="0"/>
              <a:t>y = input("Type another number: ")</a:t>
            </a:r>
            <a:br>
              <a:rPr lang="en-US" dirty="0"/>
            </a:br>
            <a:r>
              <a:rPr lang="en-US" dirty="0" smtClean="0"/>
              <a:t>sum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(x) + </a:t>
            </a:r>
            <a:r>
              <a:rPr lang="en-US" dirty="0" err="1"/>
              <a:t>int</a:t>
            </a:r>
            <a:r>
              <a:rPr lang="en-US" dirty="0"/>
              <a:t>(y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print("The sum is: ", sum)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23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80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message = '</a:t>
            </a:r>
            <a:r>
              <a:rPr lang="en-US" dirty="0" err="1"/>
              <a:t>GIEWIVrGMTLIVrHIQS</a:t>
            </a:r>
            <a:r>
              <a:rPr lang="en-US" dirty="0"/>
              <a:t>' #encrypted message</a:t>
            </a:r>
          </a:p>
          <a:p>
            <a:pPr marL="0" indent="0">
              <a:buNone/>
            </a:pPr>
            <a:r>
              <a:rPr lang="en-US" dirty="0"/>
              <a:t>LETTERS = 'ABCDEFGHIJKLMNOPQRSTUVWXYZ'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key in range(</a:t>
            </a:r>
            <a:r>
              <a:rPr lang="en-US" dirty="0" err="1"/>
              <a:t>len</a:t>
            </a:r>
            <a:r>
              <a:rPr lang="en-US" dirty="0"/>
              <a:t>(LETTERS)):</a:t>
            </a:r>
          </a:p>
          <a:p>
            <a:pPr marL="0" indent="0">
              <a:buNone/>
            </a:pPr>
            <a:r>
              <a:rPr lang="en-US" dirty="0"/>
              <a:t>   translated = ''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for symbol in message:</a:t>
            </a:r>
          </a:p>
          <a:p>
            <a:pPr marL="0" indent="0">
              <a:buNone/>
            </a:pPr>
            <a:r>
              <a:rPr lang="en-US" dirty="0"/>
              <a:t>      if symbol in LETTERS: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LETTERS.find</a:t>
            </a:r>
            <a:r>
              <a:rPr lang="en-US" dirty="0"/>
              <a:t>(symbol)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num</a:t>
            </a:r>
            <a:r>
              <a:rPr lang="en-US" dirty="0"/>
              <a:t> - key</a:t>
            </a:r>
          </a:p>
          <a:p>
            <a:pPr marL="0" indent="0">
              <a:buNone/>
            </a:pPr>
            <a:r>
              <a:rPr lang="en-US" dirty="0"/>
              <a:t>         if </a:t>
            </a:r>
            <a:r>
              <a:rPr lang="en-US" dirty="0" err="1"/>
              <a:t>num</a:t>
            </a:r>
            <a:r>
              <a:rPr lang="en-US" dirty="0"/>
              <a:t> &lt; 0: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num</a:t>
            </a:r>
            <a:r>
              <a:rPr lang="en-US" dirty="0"/>
              <a:t> + </a:t>
            </a:r>
            <a:r>
              <a:rPr lang="en-US" dirty="0" err="1"/>
              <a:t>len</a:t>
            </a:r>
            <a:r>
              <a:rPr lang="en-US" dirty="0"/>
              <a:t>(LETTERS)</a:t>
            </a:r>
          </a:p>
          <a:p>
            <a:pPr marL="0" indent="0">
              <a:buNone/>
            </a:pPr>
            <a:r>
              <a:rPr lang="en-US" dirty="0"/>
              <a:t>         translated = translated + LETTERS[</a:t>
            </a:r>
            <a:r>
              <a:rPr lang="en-US" dirty="0" err="1"/>
              <a:t>num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else:</a:t>
            </a:r>
          </a:p>
          <a:p>
            <a:pPr marL="0" indent="0">
              <a:buNone/>
            </a:pPr>
            <a:r>
              <a:rPr lang="en-US" dirty="0"/>
              <a:t>         translated = translated + symbol</a:t>
            </a:r>
          </a:p>
          <a:p>
            <a:pPr marL="0" indent="0">
              <a:buNone/>
            </a:pPr>
            <a:r>
              <a:rPr lang="en-US" dirty="0"/>
              <a:t>   print('Hacking key #%s: %s' % (key, translated))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24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85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Classes/Objects. 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is an object oriented programming language.</a:t>
            </a:r>
          </a:p>
          <a:p>
            <a:r>
              <a:rPr lang="en-US" dirty="0"/>
              <a:t>Almost everything in Python is an object, with its properties and methods.</a:t>
            </a:r>
          </a:p>
          <a:p>
            <a:r>
              <a:rPr lang="en-US" dirty="0"/>
              <a:t>A Class is like an object constructor, or a "blueprint" for creating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25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Classes/Objects. 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Class</a:t>
            </a:r>
          </a:p>
          <a:p>
            <a:r>
              <a:rPr lang="en-US" dirty="0" smtClean="0"/>
              <a:t>To </a:t>
            </a:r>
            <a:r>
              <a:rPr lang="en-US" dirty="0"/>
              <a:t>create a class, use the keyword class</a:t>
            </a:r>
            <a:r>
              <a:rPr lang="en-US" dirty="0" smtClean="0"/>
              <a:t>: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class named </a:t>
            </a:r>
            <a:r>
              <a:rPr lang="en-US" dirty="0" err="1"/>
              <a:t>MyClass</a:t>
            </a:r>
            <a:r>
              <a:rPr lang="en-US" dirty="0"/>
              <a:t>, with a property named x: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x = 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26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06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Classes/Objects. 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Object</a:t>
            </a:r>
          </a:p>
          <a:p>
            <a:r>
              <a:rPr lang="en-US" dirty="0" smtClean="0"/>
              <a:t>Now </a:t>
            </a:r>
            <a:r>
              <a:rPr lang="en-US" dirty="0"/>
              <a:t>we can use the class named </a:t>
            </a:r>
            <a:r>
              <a:rPr lang="en-US" dirty="0" err="1"/>
              <a:t>MyClass</a:t>
            </a:r>
            <a:r>
              <a:rPr lang="en-US" dirty="0"/>
              <a:t> to create objects:</a:t>
            </a:r>
          </a:p>
          <a:p>
            <a:r>
              <a:rPr lang="en-US" b="1" dirty="0"/>
              <a:t>Example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an object named p1, and print the value of x:</a:t>
            </a:r>
          </a:p>
          <a:p>
            <a:pPr marL="545211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p1 = </a:t>
            </a:r>
            <a:r>
              <a:rPr lang="en-US" dirty="0" err="1">
                <a:solidFill>
                  <a:srgbClr val="FF0000"/>
                </a:solidFill>
              </a:rPr>
              <a:t>MyClass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545211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print(p1.x)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27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01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__</a:t>
            </a:r>
            <a:r>
              <a:rPr lang="en-US" b="1" dirty="0" err="1"/>
              <a:t>init</a:t>
            </a:r>
            <a:r>
              <a:rPr lang="en-US" b="1" dirty="0"/>
              <a:t>__()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examples above are classes and objects in their simplest form, and are not really useful in real life applications.</a:t>
            </a:r>
          </a:p>
          <a:p>
            <a:r>
              <a:rPr lang="en-US" dirty="0" smtClean="0"/>
              <a:t>To </a:t>
            </a:r>
            <a:r>
              <a:rPr lang="en-US" dirty="0"/>
              <a:t>understand the meaning of classes we have to understand the built-in __</a:t>
            </a:r>
            <a:r>
              <a:rPr lang="en-US" dirty="0" err="1"/>
              <a:t>init</a:t>
            </a:r>
            <a:r>
              <a:rPr lang="en-US" dirty="0"/>
              <a:t>__() function.</a:t>
            </a:r>
          </a:p>
          <a:p>
            <a:r>
              <a:rPr lang="en-US" dirty="0" smtClean="0"/>
              <a:t>All </a:t>
            </a:r>
            <a:r>
              <a:rPr lang="en-US" dirty="0"/>
              <a:t>classes have a function called __</a:t>
            </a:r>
            <a:r>
              <a:rPr lang="en-US" dirty="0" err="1"/>
              <a:t>init</a:t>
            </a:r>
            <a:r>
              <a:rPr lang="en-US" dirty="0"/>
              <a:t>__(), which is always executed when the class is being initiated.</a:t>
            </a:r>
          </a:p>
          <a:p>
            <a:r>
              <a:rPr lang="en-US" dirty="0" smtClean="0"/>
              <a:t>Use </a:t>
            </a:r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__() function to assign values to object properties, or other operations that are necessary to do when the object is being created: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28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59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__</a:t>
            </a:r>
            <a:r>
              <a:rPr lang="en-US" b="1" dirty="0" err="1"/>
              <a:t>init</a:t>
            </a:r>
            <a:r>
              <a:rPr lang="en-US" b="1" dirty="0"/>
              <a:t>__()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9" y="1606498"/>
            <a:ext cx="4528612" cy="4543774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  <a:p>
            <a:r>
              <a:rPr lang="en-US" dirty="0"/>
              <a:t>Create a class named Person, use the __</a:t>
            </a:r>
            <a:r>
              <a:rPr lang="en-US" dirty="0" err="1"/>
              <a:t>init</a:t>
            </a:r>
            <a:r>
              <a:rPr lang="en-US" dirty="0"/>
              <a:t>__() function to assign values for name and age: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29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9258" y="1974267"/>
            <a:ext cx="6099175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 Person: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__(self, name, age):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self.name = name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p1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= Person("John", 36)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print(p1.name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print(p1.age) </a:t>
            </a:r>
          </a:p>
        </p:txBody>
      </p:sp>
    </p:spTree>
    <p:extLst>
      <p:ext uri="{BB962C8B-B14F-4D97-AF65-F5344CB8AC3E}">
        <p14:creationId xmlns:p14="http://schemas.microsoft.com/office/powerpoint/2010/main" val="127350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AI.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616226" y="1313136"/>
            <a:ext cx="11582125" cy="495985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pycharm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Created </a:t>
            </a:r>
            <a:r>
              <a:rPr lang="en-US" dirty="0"/>
              <a:t>a project.</a:t>
            </a:r>
          </a:p>
          <a:p>
            <a:r>
              <a:rPr lang="en-US" dirty="0"/>
              <a:t>Created a file in the project.</a:t>
            </a:r>
          </a:p>
          <a:p>
            <a:r>
              <a:rPr lang="en-US" dirty="0"/>
              <a:t>Created the source code.</a:t>
            </a:r>
          </a:p>
          <a:p>
            <a:r>
              <a:rPr lang="en-US" dirty="0"/>
              <a:t>Ran this source code.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3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2336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__</a:t>
            </a:r>
            <a:r>
              <a:rPr lang="en-US" b="1" dirty="0" err="1"/>
              <a:t>init</a:t>
            </a:r>
            <a:r>
              <a:rPr lang="en-US" b="1" dirty="0"/>
              <a:t>__()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1606498"/>
            <a:ext cx="6500192" cy="45437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__</a:t>
            </a:r>
            <a:r>
              <a:rPr lang="en-US" b="1" dirty="0" err="1"/>
              <a:t>str</a:t>
            </a:r>
            <a:r>
              <a:rPr lang="en-US" b="1" dirty="0"/>
              <a:t>__() Function</a:t>
            </a:r>
          </a:p>
          <a:p>
            <a:r>
              <a:rPr lang="en-US" dirty="0"/>
              <a:t>The __</a:t>
            </a:r>
            <a:r>
              <a:rPr lang="en-US" dirty="0" err="1"/>
              <a:t>str</a:t>
            </a:r>
            <a:r>
              <a:rPr lang="en-US" dirty="0"/>
              <a:t>__() function controls what should be returned when the class object is represented as a string.</a:t>
            </a:r>
          </a:p>
          <a:p>
            <a:r>
              <a:rPr lang="en-US" dirty="0"/>
              <a:t>If the __</a:t>
            </a:r>
            <a:r>
              <a:rPr lang="en-US" dirty="0" err="1"/>
              <a:t>str</a:t>
            </a:r>
            <a:r>
              <a:rPr lang="en-US" dirty="0"/>
              <a:t>__() function is not set, the string representation of the object is returned: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30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8488" y="1974267"/>
            <a:ext cx="50093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Person: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__(self, name, age):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self.name = name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p1 = Person("John", 36)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print(p1) </a:t>
            </a:r>
          </a:p>
        </p:txBody>
      </p:sp>
    </p:spTree>
    <p:extLst>
      <p:ext uri="{BB962C8B-B14F-4D97-AF65-F5344CB8AC3E}">
        <p14:creationId xmlns:p14="http://schemas.microsoft.com/office/powerpoint/2010/main" val="3140383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__</a:t>
            </a:r>
            <a:r>
              <a:rPr lang="en-US" b="1" dirty="0" err="1" smtClean="0"/>
              <a:t>init</a:t>
            </a:r>
            <a:r>
              <a:rPr lang="en-US" b="1" dirty="0" smtClean="0"/>
              <a:t>__()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1606498"/>
            <a:ext cx="4224130" cy="4543774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  <a:p>
            <a:r>
              <a:rPr lang="en-US" dirty="0"/>
              <a:t>The string representation of an object WITH the __</a:t>
            </a:r>
            <a:r>
              <a:rPr lang="en-US" dirty="0" err="1"/>
              <a:t>str</a:t>
            </a:r>
            <a:r>
              <a:rPr lang="en-US" dirty="0"/>
              <a:t>__()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31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8104" y="1484947"/>
            <a:ext cx="657970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Person: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__(self, name, age):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self.name = name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__(self):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return f"{self.name}({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})"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p1 = Person("John", 36)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print(p1) </a:t>
            </a:r>
          </a:p>
        </p:txBody>
      </p:sp>
    </p:spTree>
    <p:extLst>
      <p:ext uri="{BB962C8B-B14F-4D97-AF65-F5344CB8AC3E}">
        <p14:creationId xmlns:p14="http://schemas.microsoft.com/office/powerpoint/2010/main" val="365992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</a:t>
            </a:r>
            <a:r>
              <a:rPr lang="en-US" b="1" dirty="0" smtClean="0"/>
              <a:t>Methods.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1606498"/>
            <a:ext cx="4224130" cy="4543774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Object Methods</a:t>
            </a:r>
          </a:p>
          <a:p>
            <a:r>
              <a:rPr lang="en-US" dirty="0"/>
              <a:t>Objects can also contain methods. Methods in objects are functions that belong to the object.</a:t>
            </a:r>
          </a:p>
          <a:p>
            <a:r>
              <a:rPr lang="en-US" dirty="0"/>
              <a:t>Let us create a method in the Person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32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8104" y="1484947"/>
            <a:ext cx="657970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Person: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__(self, name, age):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self.name = name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myfunc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(self):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print("Hello my name is " + self.name)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p1 = Person("John", 36)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p1.myfunc() </a:t>
            </a:r>
          </a:p>
        </p:txBody>
      </p:sp>
    </p:spTree>
    <p:extLst>
      <p:ext uri="{BB962C8B-B14F-4D97-AF65-F5344CB8AC3E}">
        <p14:creationId xmlns:p14="http://schemas.microsoft.com/office/powerpoint/2010/main" val="2014762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self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1606498"/>
            <a:ext cx="4770782" cy="45437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self</a:t>
            </a:r>
            <a:r>
              <a:rPr lang="en-US" dirty="0"/>
              <a:t> parameter is a reference to the current instance of the class, and is used to access variables that belongs to the class.</a:t>
            </a:r>
          </a:p>
          <a:p>
            <a:r>
              <a:rPr lang="en-US" dirty="0" smtClean="0"/>
              <a:t>It </a:t>
            </a:r>
            <a:r>
              <a:rPr lang="en-US" dirty="0"/>
              <a:t>does not have to be named </a:t>
            </a:r>
            <a:r>
              <a:rPr lang="en-US" dirty="0">
                <a:solidFill>
                  <a:srgbClr val="FF0000"/>
                </a:solidFill>
              </a:rPr>
              <a:t>self</a:t>
            </a:r>
            <a:r>
              <a:rPr lang="en-US" dirty="0"/>
              <a:t> , you can call it whatever you like, but it has to be the first parameter of any function in the class: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33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08104" y="1484947"/>
            <a:ext cx="657970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Person: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__(self, name, age):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self.name = name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self.age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age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myfunc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(self):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print("Hello my name is " + self.name)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p1 = Person("John", 36)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p1.myfunc() </a:t>
            </a:r>
          </a:p>
        </p:txBody>
      </p:sp>
    </p:spTree>
    <p:extLst>
      <p:ext uri="{BB962C8B-B14F-4D97-AF65-F5344CB8AC3E}">
        <p14:creationId xmlns:p14="http://schemas.microsoft.com/office/powerpoint/2010/main" val="2432928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PyCharm</a:t>
            </a:r>
            <a:r>
              <a:rPr lang="en-US" dirty="0"/>
              <a:t> supports interface support with various types of databases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Once a user grants access to the created database, it provides schema diagram of the database with SQL writing tools which provide code completion.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34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81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Python Inheritance</a:t>
            </a:r>
          </a:p>
          <a:p>
            <a:r>
              <a:rPr lang="en-US" dirty="0"/>
              <a:t>Inheritance allows us to define a class that inherits all the methods and properties from another class.</a:t>
            </a:r>
          </a:p>
          <a:p>
            <a:r>
              <a:rPr lang="en-US" b="1" dirty="0"/>
              <a:t>Parent class</a:t>
            </a:r>
            <a:r>
              <a:rPr lang="en-US" dirty="0"/>
              <a:t> is the class being inherited from, also called base class.</a:t>
            </a:r>
          </a:p>
          <a:p>
            <a:r>
              <a:rPr lang="en-US" b="1" dirty="0"/>
              <a:t>Child class</a:t>
            </a:r>
            <a:r>
              <a:rPr lang="en-US" dirty="0"/>
              <a:t> is the class that inherits from another class, also called derived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35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42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 Parent Class</a:t>
            </a:r>
          </a:p>
          <a:p>
            <a:r>
              <a:rPr lang="en-US" dirty="0"/>
              <a:t>Any class can be a parent class, so the syntax is the same as creating any other class</a:t>
            </a:r>
            <a:r>
              <a:rPr lang="en-US" dirty="0" smtClean="0"/>
              <a:t>:</a:t>
            </a:r>
          </a:p>
          <a:p>
            <a:r>
              <a:rPr lang="en-US" b="1" dirty="0"/>
              <a:t>Example</a:t>
            </a:r>
          </a:p>
          <a:p>
            <a:r>
              <a:rPr lang="en-US" dirty="0" smtClean="0"/>
              <a:t>Create </a:t>
            </a:r>
            <a:r>
              <a:rPr lang="en-US" dirty="0"/>
              <a:t>a class named Person, with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 properties, and a </a:t>
            </a:r>
            <a:r>
              <a:rPr lang="en-US" dirty="0" err="1"/>
              <a:t>printname</a:t>
            </a:r>
            <a:r>
              <a:rPr lang="en-US" dirty="0"/>
              <a:t> method: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36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87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77060" lvl="1" indent="0">
              <a:buNone/>
            </a:pPr>
            <a:r>
              <a:rPr lang="en-US" dirty="0"/>
              <a:t>class Person:</a:t>
            </a:r>
          </a:p>
          <a:p>
            <a:pPr marL="477060" lvl="1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 marL="477060" lvl="1" indent="0">
              <a:buNone/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 marL="477060" lvl="1" indent="0">
              <a:buNone/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 marL="477060" lvl="1" indent="0">
              <a:buNone/>
            </a:pPr>
            <a:r>
              <a:rPr lang="en-US" dirty="0" smtClean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 marL="477060" lvl="1" indent="0">
              <a:buNone/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 marL="477060" lvl="1" indent="0">
              <a:buNone/>
            </a:pPr>
            <a:r>
              <a:rPr lang="en-US" dirty="0" smtClean="0"/>
              <a:t>#</a:t>
            </a:r>
            <a:r>
              <a:rPr lang="en-US" dirty="0"/>
              <a:t>Use the Person class to create an object, and then execute the </a:t>
            </a:r>
            <a:r>
              <a:rPr lang="en-US" dirty="0" err="1"/>
              <a:t>printname</a:t>
            </a:r>
            <a:r>
              <a:rPr lang="en-US" dirty="0"/>
              <a:t> method:</a:t>
            </a:r>
          </a:p>
          <a:p>
            <a:pPr marL="477060" lvl="1" indent="0">
              <a:buNone/>
            </a:pPr>
            <a:r>
              <a:rPr lang="en-US" dirty="0" smtClean="0"/>
              <a:t>x </a:t>
            </a:r>
            <a:r>
              <a:rPr lang="en-US" dirty="0"/>
              <a:t>= Person("John", "Doe")</a:t>
            </a:r>
          </a:p>
          <a:p>
            <a:pPr marL="477060" lvl="1" indent="0">
              <a:buNone/>
            </a:pPr>
            <a:r>
              <a:rPr lang="en-US" dirty="0" err="1"/>
              <a:t>x.printname</a:t>
            </a:r>
            <a:r>
              <a:rPr lang="en-US" dirty="0"/>
              <a:t>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37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32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Create a Child Class</a:t>
            </a:r>
          </a:p>
          <a:p>
            <a:r>
              <a:rPr lang="en-US" dirty="0"/>
              <a:t>To create a class that inherits the functionality from another class, send the parent class as a parameter when creating the child class:</a:t>
            </a:r>
          </a:p>
          <a:p>
            <a:r>
              <a:rPr lang="en-US" b="1" dirty="0" smtClean="0"/>
              <a:t>Example</a:t>
            </a:r>
          </a:p>
          <a:p>
            <a:r>
              <a:rPr lang="en-US" dirty="0"/>
              <a:t>Create a class named Student, which will inherit the properties and methods from the Person class: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Student(Person):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pass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38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444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Create a Child Class</a:t>
            </a:r>
          </a:p>
          <a:p>
            <a:r>
              <a:rPr lang="en-US" dirty="0" smtClean="0"/>
              <a:t>To </a:t>
            </a:r>
            <a:r>
              <a:rPr lang="en-US" dirty="0"/>
              <a:t>create a class that inherits the functionality from another class, send the parent class as a parameter when creating the child class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class named Student, which will inherit the properties and methods from the Person class:</a:t>
            </a:r>
          </a:p>
          <a:p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Student(Person):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pass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39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AI.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616226" y="1313136"/>
            <a:ext cx="11582125" cy="495985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PyCharm</a:t>
            </a:r>
            <a:r>
              <a:rPr lang="en-US" dirty="0"/>
              <a:t> is the most popular IDE for Python, and includes great features such as excellent code completion and inspection with advanced debugger and support for web programming and various frameworks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PyCharm</a:t>
            </a:r>
            <a:r>
              <a:rPr lang="en-US" dirty="0"/>
              <a:t> is created by Czech company, Jet brains which focusses on creating integrated development environment for various web development languages like JavaScript and PHP.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4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1518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6498"/>
            <a:ext cx="5641795" cy="4543774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Add the __</a:t>
            </a:r>
            <a:r>
              <a:rPr lang="en-US" b="1" dirty="0" err="1"/>
              <a:t>init</a:t>
            </a:r>
            <a:r>
              <a:rPr lang="en-US" b="1" dirty="0"/>
              <a:t>__() Function</a:t>
            </a:r>
          </a:p>
          <a:p>
            <a:r>
              <a:rPr lang="en-US" sz="3200" dirty="0" smtClean="0"/>
              <a:t>So </a:t>
            </a:r>
            <a:r>
              <a:rPr lang="en-US" sz="3200" dirty="0"/>
              <a:t>far we have created a child class that inherits the properties and methods from its parent.</a:t>
            </a:r>
          </a:p>
          <a:p>
            <a:r>
              <a:rPr lang="en-US" sz="3200" dirty="0" smtClean="0"/>
              <a:t>We </a:t>
            </a:r>
            <a:r>
              <a:rPr lang="en-US" sz="3200" dirty="0"/>
              <a:t>want to add the __</a:t>
            </a:r>
            <a:r>
              <a:rPr lang="en-US" sz="3200" dirty="0" err="1"/>
              <a:t>init</a:t>
            </a:r>
            <a:r>
              <a:rPr lang="en-US" sz="3200" dirty="0"/>
              <a:t>__() function to the child class (instead of the pass keyword).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Note: The __</a:t>
            </a:r>
            <a:r>
              <a:rPr lang="en-US" sz="3200" dirty="0" err="1">
                <a:solidFill>
                  <a:srgbClr val="FF0000"/>
                </a:solidFill>
              </a:rPr>
              <a:t>init</a:t>
            </a:r>
            <a:r>
              <a:rPr lang="en-US" sz="3200" dirty="0">
                <a:solidFill>
                  <a:srgbClr val="FF0000"/>
                </a:solidFill>
              </a:rPr>
              <a:t>__() function is called automatically every time the class is being used to create a new object.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40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8223" y="2927627"/>
            <a:ext cx="6099175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Student(Person):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Person.__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29752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the super()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6498"/>
            <a:ext cx="5641795" cy="45437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Python also has a super() function that will make the child class inherit all the methods and properties from its parent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 using the </a:t>
            </a:r>
            <a:r>
              <a:rPr lang="en-US" dirty="0">
                <a:solidFill>
                  <a:srgbClr val="FF0000"/>
                </a:solidFill>
              </a:rPr>
              <a:t>super()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function, you do not have to use the name of the parent element, it will automatically inherit the methods and properties from its parent.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41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8223" y="2927627"/>
            <a:ext cx="609917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Example</a:t>
            </a:r>
          </a:p>
          <a:p>
            <a:r>
              <a:rPr lang="en-US" dirty="0"/>
              <a:t>class Student(Person):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 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20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6498"/>
            <a:ext cx="11237525" cy="45437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</a:p>
          <a:p>
            <a:r>
              <a:rPr lang="en-US" dirty="0" smtClean="0"/>
              <a:t>Add </a:t>
            </a:r>
            <a:r>
              <a:rPr lang="en-US" dirty="0"/>
              <a:t>a year parameter, and pass the correct year when creating objects: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class Student(Person):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__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__(self, 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lname</a:t>
            </a:r>
            <a:r>
              <a:rPr lang="en-US" dirty="0">
                <a:solidFill>
                  <a:srgbClr val="FF0000"/>
                </a:solidFill>
              </a:rPr>
              <a:t>, year):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super().__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__(</a:t>
            </a:r>
            <a:r>
              <a:rPr lang="en-US" dirty="0" err="1">
                <a:solidFill>
                  <a:srgbClr val="FF0000"/>
                </a:solidFill>
              </a:rPr>
              <a:t>fname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lname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self.graduationyear</a:t>
            </a:r>
            <a:r>
              <a:rPr lang="en-US" dirty="0">
                <a:solidFill>
                  <a:srgbClr val="FF0000"/>
                </a:solidFill>
              </a:rPr>
              <a:t> = year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 = Student("Mike", "Olsen", 2019)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42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31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</a:t>
            </a:r>
            <a:r>
              <a:rPr lang="en-US" b="1" dirty="0" smtClean="0"/>
              <a:t>Properties.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6498"/>
            <a:ext cx="5641795" cy="4543774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example below, the year 2019 should be a variable, and passed into the Student class when creating student objects.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do so, add another parameter in the __</a:t>
            </a:r>
            <a:r>
              <a:rPr lang="en-US" dirty="0" err="1"/>
              <a:t>init</a:t>
            </a:r>
            <a:r>
              <a:rPr lang="en-US" dirty="0"/>
              <a:t>__() function: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43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9175" y="2033105"/>
            <a:ext cx="609917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Example</a:t>
            </a:r>
          </a:p>
          <a:p>
            <a:endParaRPr lang="en-US" dirty="0"/>
          </a:p>
          <a:p>
            <a:r>
              <a:rPr lang="en-US" dirty="0"/>
              <a:t>Add a property called </a:t>
            </a:r>
            <a:r>
              <a:rPr lang="en-US" dirty="0" err="1"/>
              <a:t>graduationyear</a:t>
            </a:r>
            <a:r>
              <a:rPr lang="en-US" dirty="0"/>
              <a:t> to the Student class:</a:t>
            </a:r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2019 </a:t>
            </a:r>
          </a:p>
        </p:txBody>
      </p:sp>
    </p:spTree>
    <p:extLst>
      <p:ext uri="{BB962C8B-B14F-4D97-AF65-F5344CB8AC3E}">
        <p14:creationId xmlns:p14="http://schemas.microsoft.com/office/powerpoint/2010/main" val="3394447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</a:t>
            </a:r>
            <a:r>
              <a:rPr lang="en-US" b="1" dirty="0" smtClean="0"/>
              <a:t>Properties.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6498"/>
            <a:ext cx="5641795" cy="4543774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example below, the year 2019 should be a variable, and passed into the Student class when creating student objects.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do so, add another parameter in the __</a:t>
            </a:r>
            <a:r>
              <a:rPr lang="en-US" dirty="0" err="1"/>
              <a:t>init</a:t>
            </a:r>
            <a:r>
              <a:rPr lang="en-US" dirty="0"/>
              <a:t>__()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44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6190" y="2569818"/>
            <a:ext cx="51519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Student(Person):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  <a:br>
              <a:rPr lang="en-US" dirty="0"/>
            </a:br>
            <a:r>
              <a:rPr lang="en-US" dirty="0"/>
              <a:t>   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self.graduationyear</a:t>
            </a:r>
            <a:r>
              <a:rPr lang="en-US" dirty="0"/>
              <a:t> = year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Student("Mike", "Olsen",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14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653" y="1490360"/>
            <a:ext cx="10287000" cy="4543774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 smtClean="0"/>
              <a:t>Add </a:t>
            </a:r>
            <a:r>
              <a:rPr lang="en-US" dirty="0"/>
              <a:t>a method called </a:t>
            </a:r>
            <a:r>
              <a:rPr lang="en-US" dirty="0">
                <a:solidFill>
                  <a:srgbClr val="FF0000"/>
                </a:solidFill>
              </a:rPr>
              <a:t>welcome</a:t>
            </a:r>
            <a:r>
              <a:rPr lang="en-US" dirty="0"/>
              <a:t> to the </a:t>
            </a:r>
            <a:r>
              <a:rPr lang="en-US" dirty="0">
                <a:solidFill>
                  <a:srgbClr val="FF0000"/>
                </a:solidFill>
              </a:rPr>
              <a:t>Student </a:t>
            </a:r>
            <a:r>
              <a:rPr lang="en-US" dirty="0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45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4470" y="4042334"/>
            <a:ext cx="1011803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/>
              <a:t>(Person):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</a:p>
          <a:p>
            <a:r>
              <a:rPr lang="en-US" dirty="0"/>
              <a:t>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year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welcome</a:t>
            </a:r>
            <a:r>
              <a:rPr lang="en-US" dirty="0"/>
              <a:t>(self):</a:t>
            </a:r>
          </a:p>
          <a:p>
            <a:r>
              <a:rPr lang="en-US" dirty="0"/>
              <a:t>    print("Welcome", 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, "to the class of", </a:t>
            </a:r>
            <a:r>
              <a:rPr lang="en-US" dirty="0" err="1"/>
              <a:t>self.graduationyear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70852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9" y="1606498"/>
            <a:ext cx="10820082" cy="4543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Adding a Data Source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important to keep a note that </a:t>
            </a:r>
            <a:r>
              <a:rPr lang="en-US" dirty="0" err="1"/>
              <a:t>PyCharm</a:t>
            </a:r>
            <a:r>
              <a:rPr lang="en-US" dirty="0"/>
              <a:t> supports a wide variety of database connectivity.</a:t>
            </a:r>
          </a:p>
          <a:p>
            <a:pPr marL="0" indent="0">
              <a:buNone/>
            </a:pPr>
            <a:r>
              <a:rPr lang="en-US" b="1" dirty="0"/>
              <a:t>Step 1</a:t>
            </a:r>
          </a:p>
          <a:p>
            <a:pPr marL="0" indent="0">
              <a:buNone/>
            </a:pPr>
            <a:r>
              <a:rPr lang="en-US" dirty="0" smtClean="0"/>
              <a:t>Open the </a:t>
            </a:r>
            <a:r>
              <a:rPr lang="en-US" dirty="0"/>
              <a:t>database tool window View -&gt; Tool Windows -&gt; Database&gt; and open the dialog called Data Sources and Dialog.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46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4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9" y="1606498"/>
            <a:ext cx="10820082" cy="45437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ile</a:t>
            </a:r>
            <a:r>
              <a:rPr lang="en-US" dirty="0"/>
              <a:t> handling is an important part of any web application.</a:t>
            </a:r>
          </a:p>
          <a:p>
            <a:r>
              <a:rPr lang="en-US" dirty="0"/>
              <a:t>Python has several functions for creating, reading, updating, and deleting files</a:t>
            </a:r>
            <a:r>
              <a:rPr lang="en-US" dirty="0" smtClean="0"/>
              <a:t>.</a:t>
            </a:r>
          </a:p>
          <a:p>
            <a:r>
              <a:rPr lang="en-US" dirty="0"/>
              <a:t>The key function for working with files in Python is the </a:t>
            </a:r>
            <a:r>
              <a:rPr lang="en-US" dirty="0">
                <a:solidFill>
                  <a:srgbClr val="FF0000"/>
                </a:solidFill>
              </a:rPr>
              <a:t>open() </a:t>
            </a:r>
            <a:r>
              <a:rPr lang="en-US" dirty="0"/>
              <a:t>function.</a:t>
            </a:r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open() </a:t>
            </a:r>
            <a:r>
              <a:rPr lang="en-US" dirty="0"/>
              <a:t>function takes two parameters; filename, and mode.</a:t>
            </a:r>
          </a:p>
          <a:p>
            <a:r>
              <a:rPr lang="en-US" dirty="0" smtClean="0"/>
              <a:t>There </a:t>
            </a:r>
            <a:r>
              <a:rPr lang="en-US" dirty="0"/>
              <a:t>are four different methods (modes) for opening a file: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47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869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9" y="1606498"/>
            <a:ext cx="10820082" cy="45437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r" </a:t>
            </a:r>
            <a:r>
              <a:rPr lang="en-US" dirty="0"/>
              <a:t>- Read - Default value. Opens a file for reading, error if the file does not exist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a" </a:t>
            </a:r>
            <a:r>
              <a:rPr lang="en-US" dirty="0"/>
              <a:t>- Append - Opens a file for appending, creates the file if it does not exist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w" </a:t>
            </a:r>
            <a:r>
              <a:rPr lang="en-US" dirty="0"/>
              <a:t>- Write - Opens a file for writing, creates the file if it does not exist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x" </a:t>
            </a:r>
            <a:r>
              <a:rPr lang="en-US" dirty="0"/>
              <a:t>- Create - Creates the specified file, returns an error if the file exists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48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478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9" y="1606498"/>
            <a:ext cx="10820082" cy="4543774"/>
          </a:xfrm>
        </p:spPr>
        <p:txBody>
          <a:bodyPr>
            <a:normAutofit/>
          </a:bodyPr>
          <a:lstStyle/>
          <a:p>
            <a:r>
              <a:rPr lang="en-US" b="1" dirty="0"/>
              <a:t>Syntax</a:t>
            </a:r>
          </a:p>
          <a:p>
            <a:r>
              <a:rPr lang="en-US" dirty="0"/>
              <a:t>To open a file for reading it is enough to specify the name of the file:</a:t>
            </a:r>
          </a:p>
          <a:p>
            <a:r>
              <a:rPr lang="en-US" dirty="0">
                <a:solidFill>
                  <a:srgbClr val="000000"/>
                </a:solidFill>
              </a:rPr>
              <a:t>f = </a:t>
            </a:r>
            <a:r>
              <a:rPr lang="en-US" dirty="0">
                <a:solidFill>
                  <a:srgbClr val="0000CD"/>
                </a:solidFill>
              </a:rPr>
              <a:t>open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52A2A"/>
                </a:solidFill>
              </a:rPr>
              <a:t>"demofile.txt</a:t>
            </a:r>
            <a:r>
              <a:rPr lang="en-US" dirty="0" smtClean="0">
                <a:solidFill>
                  <a:srgbClr val="A52A2A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dirty="0"/>
              <a:t>The code above is the same as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f = </a:t>
            </a:r>
            <a:r>
              <a:rPr lang="en-US" dirty="0">
                <a:solidFill>
                  <a:srgbClr val="0000CD"/>
                </a:solidFill>
              </a:rPr>
              <a:t>open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52A2A"/>
                </a:solidFill>
              </a:rPr>
              <a:t>"demofile.txt"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52A2A"/>
                </a:solidFill>
              </a:rPr>
              <a:t>"</a:t>
            </a:r>
            <a:r>
              <a:rPr lang="en-US" dirty="0" err="1">
                <a:solidFill>
                  <a:srgbClr val="A52A2A"/>
                </a:solidFill>
              </a:rPr>
              <a:t>rt</a:t>
            </a:r>
            <a:r>
              <a:rPr lang="en-US" dirty="0" smtClean="0">
                <a:solidFill>
                  <a:srgbClr val="A52A2A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49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2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AI.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616226" y="1313136"/>
            <a:ext cx="11582125" cy="495985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PyCharm</a:t>
            </a:r>
            <a:r>
              <a:rPr lang="en-US" dirty="0"/>
              <a:t> is the most popular IDE used for Python scripting language. This chapter will give you an introduction to </a:t>
            </a:r>
            <a:r>
              <a:rPr lang="en-US" dirty="0" err="1"/>
              <a:t>PyCharm</a:t>
            </a:r>
            <a:r>
              <a:rPr lang="en-US" dirty="0"/>
              <a:t> and explains its features.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en-US" dirty="0"/>
              <a:t>offers some of the best features to its users and developers in the following aspects −</a:t>
            </a:r>
          </a:p>
          <a:p>
            <a:r>
              <a:rPr lang="en-US" dirty="0" smtClean="0"/>
              <a:t>    </a:t>
            </a:r>
            <a:r>
              <a:rPr lang="en-US" dirty="0"/>
              <a:t>Code completion and inspection</a:t>
            </a:r>
          </a:p>
          <a:p>
            <a:r>
              <a:rPr lang="en-US" dirty="0"/>
              <a:t>    Advanced debugging</a:t>
            </a:r>
          </a:p>
          <a:p>
            <a:r>
              <a:rPr lang="en-US" dirty="0"/>
              <a:t>    Support for web programming and frameworks such as Django and Flask</a:t>
            </a:r>
          </a:p>
          <a:p>
            <a:endParaRPr lang="en-US" dirty="0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5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5740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a File on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9" y="1606498"/>
            <a:ext cx="10820082" cy="454377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Assume we have the following file, located in the same folder as Python: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demofile.txt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/>
              <a:t>Hello! Welcome to </a:t>
            </a:r>
            <a:r>
              <a:rPr lang="en-US" sz="3200" dirty="0" smtClean="0"/>
              <a:t>demofile.txt</a:t>
            </a:r>
            <a:endParaRPr lang="en-US" sz="3200" dirty="0"/>
          </a:p>
          <a:p>
            <a:r>
              <a:rPr lang="en-US" sz="3200" dirty="0"/>
              <a:t>This file is for testing purposes.</a:t>
            </a:r>
          </a:p>
          <a:p>
            <a:r>
              <a:rPr lang="en-US" sz="3200" dirty="0"/>
              <a:t>Good Luck!</a:t>
            </a:r>
          </a:p>
          <a:p>
            <a:r>
              <a:rPr lang="en-US" sz="3200" dirty="0"/>
              <a:t>To open the file, use the built-in open() function.</a:t>
            </a:r>
          </a:p>
          <a:p>
            <a:r>
              <a:rPr lang="en-US" sz="3200" dirty="0" smtClean="0"/>
              <a:t>The </a:t>
            </a:r>
            <a:r>
              <a:rPr lang="en-US" sz="3200" dirty="0">
                <a:solidFill>
                  <a:srgbClr val="FF0000"/>
                </a:solidFill>
              </a:rPr>
              <a:t>open() </a:t>
            </a:r>
            <a:r>
              <a:rPr lang="en-US" sz="3200" dirty="0"/>
              <a:t>function returns a file object, which has a </a:t>
            </a:r>
            <a:r>
              <a:rPr lang="en-US" sz="3200" dirty="0">
                <a:solidFill>
                  <a:srgbClr val="FF0000"/>
                </a:solidFill>
              </a:rPr>
              <a:t>read() </a:t>
            </a:r>
            <a:r>
              <a:rPr lang="en-US" sz="3200" dirty="0"/>
              <a:t>method for reading the content of the file: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50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15704" y="2835227"/>
            <a:ext cx="609917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 = </a:t>
            </a:r>
            <a:r>
              <a:rPr lang="en-US" dirty="0">
                <a:solidFill>
                  <a:srgbClr val="0000CD"/>
                </a:solidFill>
              </a:rPr>
              <a:t>open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52A2A"/>
                </a:solidFill>
              </a:rPr>
              <a:t>"demofile.txt"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52A2A"/>
                </a:solidFill>
              </a:rPr>
              <a:t>"r"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f.read</a:t>
            </a:r>
            <a:r>
              <a:rPr lang="en-US" dirty="0">
                <a:solidFill>
                  <a:srgbClr val="000000"/>
                </a:solidFill>
              </a:rPr>
              <a:t>())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20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a File on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9" y="1606498"/>
            <a:ext cx="10820082" cy="4543774"/>
          </a:xfrm>
        </p:spPr>
        <p:txBody>
          <a:bodyPr>
            <a:normAutofit/>
          </a:bodyPr>
          <a:lstStyle/>
          <a:p>
            <a:r>
              <a:rPr lang="en-US" sz="3200" dirty="0"/>
              <a:t>Open a file on a different location:</a:t>
            </a:r>
          </a:p>
          <a:p>
            <a:r>
              <a:rPr lang="en-US" sz="3200" dirty="0">
                <a:solidFill>
                  <a:srgbClr val="000000"/>
                </a:solidFill>
              </a:rPr>
              <a:t>f = </a:t>
            </a:r>
            <a:r>
              <a:rPr lang="en-US" sz="3200" dirty="0">
                <a:solidFill>
                  <a:srgbClr val="0000CD"/>
                </a:solidFill>
              </a:rPr>
              <a:t>open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>
                <a:solidFill>
                  <a:srgbClr val="A52A2A"/>
                </a:solidFill>
              </a:rPr>
              <a:t>"D:\\myfiles\welcome.txt"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>
                <a:solidFill>
                  <a:srgbClr val="A52A2A"/>
                </a:solidFill>
              </a:rPr>
              <a:t>"r"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3200" dirty="0">
                <a:solidFill>
                  <a:srgbClr val="0000CD"/>
                </a:solidFill>
              </a:rPr>
              <a:t>print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 err="1">
                <a:solidFill>
                  <a:srgbClr val="000000"/>
                </a:solidFill>
              </a:rPr>
              <a:t>f.read</a:t>
            </a:r>
            <a:r>
              <a:rPr lang="en-US" sz="3200" dirty="0">
                <a:solidFill>
                  <a:srgbClr val="000000"/>
                </a:solidFill>
              </a:rPr>
              <a:t>())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51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06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File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4448"/>
            <a:ext cx="7003455" cy="454377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Write to an Existing File</a:t>
            </a:r>
          </a:p>
          <a:p>
            <a:r>
              <a:rPr lang="en-US" sz="3200" dirty="0" smtClean="0"/>
              <a:t>To </a:t>
            </a:r>
            <a:r>
              <a:rPr lang="en-US" sz="3200" dirty="0"/>
              <a:t>write to an existing file, you must add a parameter to the open() function: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"</a:t>
            </a:r>
            <a:r>
              <a:rPr lang="en-US" sz="3200" dirty="0">
                <a:solidFill>
                  <a:srgbClr val="FF0000"/>
                </a:solidFill>
              </a:rPr>
              <a:t>a" </a:t>
            </a:r>
            <a:r>
              <a:rPr lang="en-US" sz="3200" dirty="0"/>
              <a:t>- Append - will append to the end of the file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"</a:t>
            </a:r>
            <a:r>
              <a:rPr lang="en-US" sz="3200" dirty="0">
                <a:solidFill>
                  <a:srgbClr val="FF0000"/>
                </a:solidFill>
              </a:rPr>
              <a:t>w" </a:t>
            </a:r>
            <a:r>
              <a:rPr lang="en-US" sz="3200" dirty="0" smtClean="0"/>
              <a:t>- Write </a:t>
            </a:r>
            <a:r>
              <a:rPr lang="en-US" sz="3200" dirty="0"/>
              <a:t>- will overwrite any existing </a:t>
            </a:r>
            <a:r>
              <a:rPr lang="en-US" sz="3200" dirty="0" smtClean="0"/>
              <a:t>content.</a:t>
            </a:r>
          </a:p>
          <a:p>
            <a:r>
              <a:rPr lang="en-US" sz="3200" b="1" dirty="0"/>
              <a:t>Example</a:t>
            </a:r>
          </a:p>
          <a:p>
            <a:r>
              <a:rPr lang="en-US" sz="3200" dirty="0"/>
              <a:t>Open the file "demofile2.txt" and append content to the file: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52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6214" y="2334029"/>
            <a:ext cx="6099175" cy="23544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 = </a:t>
            </a:r>
            <a:r>
              <a:rPr lang="en-US" dirty="0">
                <a:solidFill>
                  <a:srgbClr val="0000CD"/>
                </a:solidFill>
              </a:rPr>
              <a:t>open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52A2A"/>
                </a:solidFill>
              </a:rPr>
              <a:t>"demofile2.txt"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52A2A"/>
                </a:solidFill>
              </a:rPr>
              <a:t>"a"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f.write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52A2A"/>
                </a:solidFill>
              </a:rPr>
              <a:t>"Now the file has more content!"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f.close</a:t>
            </a:r>
            <a:r>
              <a:rPr lang="en-US" dirty="0">
                <a:solidFill>
                  <a:srgbClr val="000000"/>
                </a:solidFill>
              </a:rPr>
              <a:t>()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#open and read the file after the appending: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f = </a:t>
            </a:r>
            <a:r>
              <a:rPr lang="en-US" dirty="0">
                <a:solidFill>
                  <a:srgbClr val="0000CD"/>
                </a:solidFill>
              </a:rPr>
              <a:t>open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52A2A"/>
                </a:solidFill>
              </a:rPr>
              <a:t>"demofile2.txt"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52A2A"/>
                </a:solidFill>
              </a:rPr>
              <a:t>"r"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CD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f.read</a:t>
            </a:r>
            <a:r>
              <a:rPr lang="en-US" dirty="0">
                <a:solidFill>
                  <a:srgbClr val="000000"/>
                </a:solidFill>
              </a:rPr>
              <a:t>())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9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File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4448"/>
            <a:ext cx="10694504" cy="4543774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Example</a:t>
            </a:r>
          </a:p>
          <a:p>
            <a:r>
              <a:rPr lang="en-US" sz="3200" dirty="0"/>
              <a:t>Open the file "demofile3.txt" and overwrite the content:</a:t>
            </a:r>
          </a:p>
          <a:p>
            <a:r>
              <a:rPr lang="en-US" sz="3200" dirty="0">
                <a:solidFill>
                  <a:srgbClr val="000000"/>
                </a:solidFill>
              </a:rPr>
              <a:t>f = </a:t>
            </a:r>
            <a:r>
              <a:rPr lang="en-US" sz="3200" dirty="0">
                <a:solidFill>
                  <a:srgbClr val="0000CD"/>
                </a:solidFill>
              </a:rPr>
              <a:t>open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>
                <a:solidFill>
                  <a:srgbClr val="A52A2A"/>
                </a:solidFill>
              </a:rPr>
              <a:t>"demofile3.txt"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>
                <a:solidFill>
                  <a:srgbClr val="A52A2A"/>
                </a:solidFill>
              </a:rPr>
              <a:t>"w"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3200" dirty="0" err="1">
                <a:solidFill>
                  <a:srgbClr val="000000"/>
                </a:solidFill>
              </a:rPr>
              <a:t>f.write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>
                <a:solidFill>
                  <a:srgbClr val="A52A2A"/>
                </a:solidFill>
              </a:rPr>
              <a:t>"Woops! I have deleted the content!"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3200" dirty="0" err="1">
                <a:solidFill>
                  <a:srgbClr val="000000"/>
                </a:solidFill>
              </a:rPr>
              <a:t>f.close</a:t>
            </a:r>
            <a:r>
              <a:rPr lang="en-US" sz="3200" dirty="0">
                <a:solidFill>
                  <a:srgbClr val="000000"/>
                </a:solidFill>
              </a:rPr>
              <a:t>()</a:t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3200" dirty="0">
                <a:solidFill>
                  <a:srgbClr val="000000"/>
                </a:solidFill>
              </a:rPr>
              <a:t/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3200" dirty="0">
                <a:solidFill>
                  <a:srgbClr val="008000"/>
                </a:solidFill>
              </a:rPr>
              <a:t>#open and read the file after the appending:</a:t>
            </a:r>
            <a:br>
              <a:rPr lang="en-US" sz="3200" dirty="0">
                <a:solidFill>
                  <a:srgbClr val="008000"/>
                </a:solidFill>
              </a:rPr>
            </a:br>
            <a:r>
              <a:rPr lang="en-US" sz="3200" dirty="0">
                <a:solidFill>
                  <a:srgbClr val="000000"/>
                </a:solidFill>
              </a:rPr>
              <a:t>f = </a:t>
            </a:r>
            <a:r>
              <a:rPr lang="en-US" sz="3200" dirty="0">
                <a:solidFill>
                  <a:srgbClr val="0000CD"/>
                </a:solidFill>
              </a:rPr>
              <a:t>open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>
                <a:solidFill>
                  <a:srgbClr val="A52A2A"/>
                </a:solidFill>
              </a:rPr>
              <a:t>"demofile3.txt"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>
                <a:solidFill>
                  <a:srgbClr val="A52A2A"/>
                </a:solidFill>
              </a:rPr>
              <a:t>"r"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3200" dirty="0">
                <a:solidFill>
                  <a:srgbClr val="0000CD"/>
                </a:solidFill>
              </a:rPr>
              <a:t>print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 err="1">
                <a:solidFill>
                  <a:srgbClr val="000000"/>
                </a:solidFill>
              </a:rPr>
              <a:t>f.read</a:t>
            </a:r>
            <a:r>
              <a:rPr lang="en-US" sz="3200" dirty="0">
                <a:solidFill>
                  <a:srgbClr val="000000"/>
                </a:solidFill>
              </a:rPr>
              <a:t>())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53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61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54</a:t>
            </a:fld>
            <a:endParaRPr lang="en-CA" altLang="en-US">
              <a:solidFill>
                <a:prstClr val="black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796" y="1668046"/>
            <a:ext cx="10086700" cy="45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16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Pycharm</a:t>
            </a:r>
            <a:r>
              <a:rPr lang="en-US" b="1" dirty="0"/>
              <a:t> - Exporting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55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40" y="1606498"/>
            <a:ext cx="6351104" cy="4543774"/>
          </a:xfrm>
        </p:spPr>
        <p:txBody>
          <a:bodyPr>
            <a:noAutofit/>
          </a:bodyPr>
          <a:lstStyle/>
          <a:p>
            <a:r>
              <a:rPr lang="en-US" sz="3600" dirty="0" err="1"/>
              <a:t>PyCharm</a:t>
            </a:r>
            <a:r>
              <a:rPr lang="en-US" sz="3600" dirty="0"/>
              <a:t> IDE includes various features for converting the existing code file into HTML format or CSV format. </a:t>
            </a:r>
            <a:endParaRPr lang="en-US" sz="3600" dirty="0" smtClean="0"/>
          </a:p>
          <a:p>
            <a:r>
              <a:rPr lang="en-US" sz="3600" dirty="0"/>
              <a:t>The export settings of </a:t>
            </a:r>
            <a:r>
              <a:rPr lang="en-US" sz="3600" dirty="0" err="1"/>
              <a:t>PyCharm</a:t>
            </a:r>
            <a:r>
              <a:rPr lang="en-US" sz="3600" dirty="0"/>
              <a:t> editor are shown in the figure given below </a:t>
            </a:r>
            <a:r>
              <a:rPr lang="en-US" sz="3600" dirty="0" smtClean="0"/>
              <a:t>−</a:t>
            </a:r>
          </a:p>
          <a:p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810" y="1676641"/>
            <a:ext cx="5779540" cy="38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76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Export to HTML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56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40" y="1606498"/>
            <a:ext cx="6351104" cy="4543774"/>
          </a:xfrm>
        </p:spPr>
        <p:txBody>
          <a:bodyPr>
            <a:noAutofit/>
          </a:bodyPr>
          <a:lstStyle/>
          <a:p>
            <a:r>
              <a:rPr lang="en-US" sz="3600" dirty="0"/>
              <a:t>This feature helps in exporting the specific file in HTML format. </a:t>
            </a:r>
            <a:endParaRPr lang="en-US" sz="3600" dirty="0" smtClean="0"/>
          </a:p>
          <a:p>
            <a:r>
              <a:rPr lang="en-US" sz="3600" dirty="0" smtClean="0"/>
              <a:t>This </a:t>
            </a:r>
            <a:r>
              <a:rPr lang="en-US" sz="3600" dirty="0"/>
              <a:t>is done to improve the security purposes of the given module. The following screenshot gives a better understanding −</a:t>
            </a:r>
            <a:endParaRPr lang="en-US" sz="3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103" y="1802330"/>
            <a:ext cx="5205758" cy="44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78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Export to HTML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57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40" y="1606498"/>
            <a:ext cx="3766930" cy="4543774"/>
          </a:xfrm>
        </p:spPr>
        <p:txBody>
          <a:bodyPr>
            <a:noAutofit/>
          </a:bodyPr>
          <a:lstStyle/>
          <a:p>
            <a:r>
              <a:rPr lang="en-US" sz="3600" dirty="0"/>
              <a:t>Once the export operation is successful, the generated HTML file will display in browser output as shown below −</a:t>
            </a:r>
            <a:endParaRPr lang="en-US" sz="3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292" y="2244940"/>
            <a:ext cx="5715000" cy="24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015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Export to HTML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58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40" y="1201188"/>
            <a:ext cx="9750286" cy="4543774"/>
          </a:xfrm>
        </p:spPr>
        <p:txBody>
          <a:bodyPr>
            <a:noAutofit/>
          </a:bodyPr>
          <a:lstStyle/>
          <a:p>
            <a:r>
              <a:rPr lang="en-US" sz="3600" dirty="0"/>
              <a:t>Now, if you check the HTML code generated after the export operation, you can observe that line numbers are also included to achieve this operation.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098262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Pycharm</a:t>
            </a:r>
            <a:r>
              <a:rPr lang="en-US" b="1" dirty="0"/>
              <a:t> - Web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59</a:t>
            </a:fld>
            <a:endParaRPr lang="en-CA" altLang="en-US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40" y="1201188"/>
            <a:ext cx="9750286" cy="4543774"/>
          </a:xfrm>
        </p:spPr>
        <p:txBody>
          <a:bodyPr>
            <a:noAutofit/>
          </a:bodyPr>
          <a:lstStyle/>
          <a:p>
            <a:r>
              <a:rPr lang="en-US" sz="3600" dirty="0" err="1"/>
              <a:t>PyCharm</a:t>
            </a:r>
            <a:r>
              <a:rPr lang="en-US" sz="3600" dirty="0"/>
              <a:t> has a simple functionality to deploy code and files. </a:t>
            </a:r>
            <a:endParaRPr lang="en-US" sz="3600" dirty="0" smtClean="0"/>
          </a:p>
          <a:p>
            <a:r>
              <a:rPr lang="en-US" sz="3600" dirty="0" smtClean="0"/>
              <a:t>To </a:t>
            </a:r>
            <a:r>
              <a:rPr lang="en-US" sz="3600" dirty="0"/>
              <a:t>deploy code with </a:t>
            </a:r>
            <a:r>
              <a:rPr lang="en-US" sz="3600" dirty="0" err="1"/>
              <a:t>PyCharm</a:t>
            </a:r>
            <a:r>
              <a:rPr lang="en-US" sz="3600" dirty="0"/>
              <a:t>, we need to add a web server with Menu </a:t>
            </a:r>
            <a:r>
              <a:rPr lang="en-US" sz="3600" dirty="0" smtClean="0"/>
              <a:t>Option: </a:t>
            </a:r>
            <a:r>
              <a:rPr lang="en-US" sz="3600" b="1" dirty="0" smtClean="0"/>
              <a:t>File-&gt;Settings </a:t>
            </a:r>
            <a:r>
              <a:rPr lang="en-US" sz="3600" b="1" dirty="0"/>
              <a:t>-&gt; Build, Execution-&gt; Deployment</a:t>
            </a:r>
            <a:r>
              <a:rPr lang="en-US" sz="3600" dirty="0"/>
              <a:t>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577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Features of </a:t>
            </a:r>
            <a:r>
              <a:rPr lang="en-US" b="1" dirty="0" err="1"/>
              <a:t>PyCharm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337930" y="1063488"/>
            <a:ext cx="11860421" cy="55758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Besides</a:t>
            </a:r>
            <a:r>
              <a:rPr lang="en-US" dirty="0"/>
              <a:t>, a developer will find </a:t>
            </a:r>
            <a:r>
              <a:rPr lang="en-US" dirty="0" err="1"/>
              <a:t>PyCharm</a:t>
            </a:r>
            <a:r>
              <a:rPr lang="en-US" dirty="0"/>
              <a:t> comfortable to work with because of the features mentioned below −</a:t>
            </a:r>
          </a:p>
          <a:p>
            <a:pPr marL="0" indent="0">
              <a:buNone/>
            </a:pPr>
            <a:r>
              <a:rPr lang="en-US" b="1" dirty="0"/>
              <a:t>Code Completion</a:t>
            </a:r>
          </a:p>
          <a:p>
            <a:r>
              <a:rPr lang="en-US" dirty="0" err="1" smtClean="0"/>
              <a:t>PyCharm</a:t>
            </a:r>
            <a:r>
              <a:rPr lang="en-US" dirty="0" smtClean="0"/>
              <a:t> </a:t>
            </a:r>
            <a:r>
              <a:rPr lang="en-US" dirty="0"/>
              <a:t>enables smoother code completion whether it is for built in or for an external package.</a:t>
            </a:r>
          </a:p>
          <a:p>
            <a:pPr marL="0" indent="0">
              <a:buNone/>
            </a:pPr>
            <a:r>
              <a:rPr lang="en-US" b="1" dirty="0" err="1"/>
              <a:t>SQLAlchemy</a:t>
            </a:r>
            <a:r>
              <a:rPr lang="en-US" b="1" dirty="0"/>
              <a:t> as Debugger</a:t>
            </a:r>
          </a:p>
          <a:p>
            <a:r>
              <a:rPr lang="en-US" dirty="0" smtClean="0"/>
              <a:t>You </a:t>
            </a:r>
            <a:r>
              <a:rPr lang="en-US" dirty="0"/>
              <a:t>can set a breakpoint, pause in the debugger and can see the SQL representation of the user expression for SQL Language code.</a:t>
            </a:r>
          </a:p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Visualization in Editor</a:t>
            </a:r>
          </a:p>
          <a:p>
            <a:r>
              <a:rPr lang="en-US" dirty="0" smtClean="0"/>
              <a:t>When </a:t>
            </a:r>
            <a:r>
              <a:rPr lang="en-US" dirty="0"/>
              <a:t>coding in Python, queries are normal for a developer. You can check the last commit easily in </a:t>
            </a:r>
            <a:r>
              <a:rPr lang="en-US" dirty="0" err="1"/>
              <a:t>PyCharm</a:t>
            </a:r>
            <a:r>
              <a:rPr lang="en-US" dirty="0"/>
              <a:t> as it has the blue sections that can define the difference between the last commit and the current one.</a:t>
            </a:r>
          </a:p>
          <a:p>
            <a:pPr marL="0" indent="0">
              <a:buNone/>
            </a:pPr>
            <a:r>
              <a:rPr lang="en-US" b="1" dirty="0"/>
              <a:t>Code Coverage in Editor</a:t>
            </a:r>
          </a:p>
          <a:p>
            <a:r>
              <a:rPr lang="en-US" dirty="0" smtClean="0"/>
              <a:t>You </a:t>
            </a:r>
            <a:r>
              <a:rPr lang="en-US" dirty="0"/>
              <a:t>can run .</a:t>
            </a:r>
            <a:r>
              <a:rPr lang="en-US" dirty="0" err="1"/>
              <a:t>py</a:t>
            </a:r>
            <a:r>
              <a:rPr lang="en-US" dirty="0"/>
              <a:t> files outside </a:t>
            </a:r>
            <a:r>
              <a:rPr lang="en-US" dirty="0" err="1"/>
              <a:t>PyCharm</a:t>
            </a:r>
            <a:r>
              <a:rPr lang="en-US" dirty="0"/>
              <a:t> Editor as well marking it as code coverage details elsewhere in the project tree, in the summary section etc.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6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6378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Pycharm</a:t>
            </a:r>
            <a:r>
              <a:rPr lang="en-US" b="1" dirty="0"/>
              <a:t> - Web Frameworks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 smtClean="0">
                <a:solidFill>
                  <a:prstClr val="black"/>
                </a:solidFill>
              </a:rPr>
              <a:pPr lvl="1">
                <a:defRPr/>
              </a:pPr>
              <a:t>60</a:t>
            </a:fld>
            <a:endParaRPr lang="en-CA" altLang="en-US">
              <a:solidFill>
                <a:prstClr val="black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765" y="1567801"/>
            <a:ext cx="6958910" cy="39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5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Features of </a:t>
            </a:r>
            <a:r>
              <a:rPr lang="en-US" b="1" dirty="0" err="1"/>
              <a:t>PyCharm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337930" y="1063488"/>
            <a:ext cx="11860421" cy="55758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Package Management</a:t>
            </a:r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the installed packages are displayed with proper visual representation. This includes list of installed packages and the ability to search and add new packages.</a:t>
            </a:r>
          </a:p>
          <a:p>
            <a:pPr marL="0" indent="0">
              <a:buNone/>
            </a:pPr>
            <a:r>
              <a:rPr lang="en-US" b="1" dirty="0"/>
              <a:t>Local History</a:t>
            </a:r>
          </a:p>
          <a:p>
            <a:pPr marL="0" indent="0">
              <a:buNone/>
            </a:pPr>
            <a:r>
              <a:rPr lang="en-US" dirty="0" smtClean="0"/>
              <a:t>Local </a:t>
            </a:r>
            <a:r>
              <a:rPr lang="en-US" dirty="0"/>
              <a:t>History is always keeping track of the changes in a way that complements like </a:t>
            </a:r>
            <a:r>
              <a:rPr lang="en-US" dirty="0" err="1"/>
              <a:t>Git</a:t>
            </a:r>
            <a:r>
              <a:rPr lang="en-US" dirty="0"/>
              <a:t>. Local history in </a:t>
            </a:r>
            <a:r>
              <a:rPr lang="en-US" dirty="0" err="1"/>
              <a:t>PyCharm</a:t>
            </a:r>
            <a:r>
              <a:rPr lang="en-US" dirty="0"/>
              <a:t> gives complete details of what is needed to rollback and what is to be added.</a:t>
            </a:r>
          </a:p>
          <a:p>
            <a:pPr marL="0" indent="0">
              <a:buNone/>
            </a:pPr>
            <a:r>
              <a:rPr lang="en-US" b="1" dirty="0"/>
              <a:t>Refactoring</a:t>
            </a:r>
          </a:p>
          <a:p>
            <a:pPr marL="0" indent="0">
              <a:buNone/>
            </a:pPr>
            <a:r>
              <a:rPr lang="en-US" dirty="0" smtClean="0"/>
              <a:t>Refactoring </a:t>
            </a:r>
            <a:r>
              <a:rPr lang="en-US" dirty="0"/>
              <a:t>is the process of renaming one or more files at a time and </a:t>
            </a:r>
            <a:r>
              <a:rPr lang="en-US" dirty="0" err="1"/>
              <a:t>PyCharm</a:t>
            </a:r>
            <a:r>
              <a:rPr lang="en-US" dirty="0"/>
              <a:t> includes various shortcuts for a smooth refactoring process.</a:t>
            </a:r>
          </a:p>
          <a:p>
            <a:pPr marL="0" indent="0">
              <a:buNone/>
            </a:pPr>
            <a:r>
              <a:rPr lang="en-US" b="1" dirty="0"/>
              <a:t>User Interface of </a:t>
            </a:r>
            <a:r>
              <a:rPr lang="en-US" b="1" dirty="0" err="1"/>
              <a:t>PyCharm</a:t>
            </a:r>
            <a:r>
              <a:rPr lang="en-US" b="1" dirty="0"/>
              <a:t> Editor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user interface of </a:t>
            </a:r>
            <a:r>
              <a:rPr lang="en-US" dirty="0" err="1"/>
              <a:t>PyCharm</a:t>
            </a:r>
            <a:r>
              <a:rPr lang="en-US" dirty="0"/>
              <a:t> editor is shown in the screenshot given below. Observe that the editor includes various features to create a new project or import from an existing project.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7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6889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 err="1" smtClean="0"/>
              <a:t>PyCharm</a:t>
            </a:r>
            <a:r>
              <a:rPr lang="en-US" b="1" dirty="0" smtClean="0"/>
              <a:t> Download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337930" y="1063488"/>
            <a:ext cx="11860421" cy="5575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https://www.jetbrains.com/pycharm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8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09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 err="1" smtClean="0"/>
              <a:t>PyCharm</a:t>
            </a:r>
            <a:r>
              <a:rPr lang="en-US" b="1" dirty="0" smtClean="0"/>
              <a:t> Basics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337930" y="1063488"/>
            <a:ext cx="11860421" cy="5575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When you launch </a:t>
            </a:r>
            <a:r>
              <a:rPr lang="en-US" b="1" dirty="0" err="1"/>
              <a:t>PyCharm</a:t>
            </a:r>
            <a:r>
              <a:rPr lang="en-US" b="1" dirty="0"/>
              <a:t> for the first time, you can see a welcome screen with entry points to IDE such as −</a:t>
            </a:r>
          </a:p>
          <a:p>
            <a:r>
              <a:rPr lang="en-US" b="1" dirty="0" smtClean="0"/>
              <a:t>    </a:t>
            </a:r>
            <a:r>
              <a:rPr lang="en-US" dirty="0"/>
              <a:t>Creating or opening the project</a:t>
            </a:r>
          </a:p>
          <a:p>
            <a:r>
              <a:rPr lang="en-US" dirty="0"/>
              <a:t>    Checking out the project from version control</a:t>
            </a:r>
          </a:p>
          <a:p>
            <a:r>
              <a:rPr lang="en-US" dirty="0"/>
              <a:t>    Viewing the documentation</a:t>
            </a:r>
          </a:p>
          <a:p>
            <a:r>
              <a:rPr lang="en-US" dirty="0"/>
              <a:t>    Configuring the IDE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9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3704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12017</TotalTime>
  <Words>3081</Words>
  <Application>Microsoft Office PowerPoint</Application>
  <PresentationFormat>Custom</PresentationFormat>
  <Paragraphs>401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Futura Medium</vt:lpstr>
      <vt:lpstr>Times New Roman</vt:lpstr>
      <vt:lpstr>Office Theme</vt:lpstr>
      <vt:lpstr>1_Office Theme</vt:lpstr>
      <vt:lpstr>Introducing Python. Pycharm IDE.</vt:lpstr>
      <vt:lpstr>PowerPoint Presentation</vt:lpstr>
      <vt:lpstr>Python AI.</vt:lpstr>
      <vt:lpstr>Python AI.</vt:lpstr>
      <vt:lpstr>Python AI.</vt:lpstr>
      <vt:lpstr>Features of PyCharm</vt:lpstr>
      <vt:lpstr>Features of PyCharm</vt:lpstr>
      <vt:lpstr>PyCharm Download</vt:lpstr>
      <vt:lpstr>PyCharm Basics</vt:lpstr>
      <vt:lpstr>Step 1. Create and run your first Python project</vt:lpstr>
      <vt:lpstr>Python AI.</vt:lpstr>
      <vt:lpstr>Python AI.</vt:lpstr>
      <vt:lpstr>Create a Python file﻿.</vt:lpstr>
      <vt:lpstr>Create a Python file﻿.</vt:lpstr>
      <vt:lpstr>Create a Python file﻿.</vt:lpstr>
      <vt:lpstr>Edit Python code﻿</vt:lpstr>
      <vt:lpstr>Edit Python code﻿</vt:lpstr>
      <vt:lpstr>TRY THE CODE</vt:lpstr>
      <vt:lpstr>Code#1:Add 2 numbers.</vt:lpstr>
      <vt:lpstr>Date Output Code#3:Add 2 numbers+user input.</vt:lpstr>
      <vt:lpstr>User Input</vt:lpstr>
      <vt:lpstr>User Input</vt:lpstr>
      <vt:lpstr>Code#2:Add 2 numbers+user input.</vt:lpstr>
      <vt:lpstr>TRY THE CODE</vt:lpstr>
      <vt:lpstr>Python Classes/Objects.  </vt:lpstr>
      <vt:lpstr>Python Classes/Objects.  </vt:lpstr>
      <vt:lpstr>Python Classes/Objects.  </vt:lpstr>
      <vt:lpstr>The __init__() Function</vt:lpstr>
      <vt:lpstr>The __init__() Function</vt:lpstr>
      <vt:lpstr>The __init__() Function</vt:lpstr>
      <vt:lpstr>The __init__() Function</vt:lpstr>
      <vt:lpstr>Object Methods.</vt:lpstr>
      <vt:lpstr>The self Parameter</vt:lpstr>
      <vt:lpstr>DATABASES.</vt:lpstr>
      <vt:lpstr>Python Inheritance</vt:lpstr>
      <vt:lpstr>Python Inheritance</vt:lpstr>
      <vt:lpstr>Python Inheritance</vt:lpstr>
      <vt:lpstr>Python Inheritance</vt:lpstr>
      <vt:lpstr>Python Inheritance</vt:lpstr>
      <vt:lpstr>Python Inheritance</vt:lpstr>
      <vt:lpstr>Use the super() Function</vt:lpstr>
      <vt:lpstr>Add Properties</vt:lpstr>
      <vt:lpstr>Add Properties.</vt:lpstr>
      <vt:lpstr>Add Properties.</vt:lpstr>
      <vt:lpstr>Add Methods</vt:lpstr>
      <vt:lpstr>DATABASES.</vt:lpstr>
      <vt:lpstr>File Handling</vt:lpstr>
      <vt:lpstr>File Handling</vt:lpstr>
      <vt:lpstr>File Handling</vt:lpstr>
      <vt:lpstr>Open a File on the Server</vt:lpstr>
      <vt:lpstr>Open a File on the Server</vt:lpstr>
      <vt:lpstr>Python File Write</vt:lpstr>
      <vt:lpstr>Python File Write</vt:lpstr>
      <vt:lpstr>DATABASES.</vt:lpstr>
      <vt:lpstr>Pycharm - Exporting Data</vt:lpstr>
      <vt:lpstr>Export to HTML feature</vt:lpstr>
      <vt:lpstr>Export to HTML feature</vt:lpstr>
      <vt:lpstr>Export to HTML feature</vt:lpstr>
      <vt:lpstr>Pycharm - Web Frameworks</vt:lpstr>
      <vt:lpstr>Pycharm - Web Frameworks</vt:lpstr>
    </vt:vector>
  </TitlesOfParts>
  <Company>Daystar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Affairs 2</dc:creator>
  <cp:lastModifiedBy>Fredrick Michael</cp:lastModifiedBy>
  <cp:revision>282</cp:revision>
  <dcterms:created xsi:type="dcterms:W3CDTF">2020-02-28T12:07:14Z</dcterms:created>
  <dcterms:modified xsi:type="dcterms:W3CDTF">2022-12-02T03:13:50Z</dcterms:modified>
</cp:coreProperties>
</file>