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348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</p:sldIdLst>
  <p:sldSz cx="12198350" cy="6884988"/>
  <p:notesSz cx="6858000" cy="9144000"/>
  <p:defaultTextStyle>
    <a:defPPr>
      <a:defRPr lang="en-US"/>
    </a:defPPr>
    <a:lvl1pPr marL="0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5162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90325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5488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80651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5813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70976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6138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61300" algn="l" defTabSz="54516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907" y="62"/>
      </p:cViewPr>
      <p:guideLst>
        <p:guide orient="horz" pos="2169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69835-6940-4687-B0FD-6D13EEBF50C6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2113" y="685800"/>
            <a:ext cx="60737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E2B9-E630-42AA-8029-56353B0F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9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38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76" algn="l" defTabSz="9143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138809"/>
            <a:ext cx="10368598" cy="14758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4" y="3901493"/>
            <a:ext cx="8538845" cy="17594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5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5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0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0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1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2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98093" y="277313"/>
            <a:ext cx="3661622" cy="5896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3225" y="277313"/>
            <a:ext cx="10781563" cy="58968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42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138809"/>
            <a:ext cx="10368598" cy="14758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3901493"/>
            <a:ext cx="8538845" cy="17594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5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5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1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6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1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10B5FE98-BEFD-45A8-BBD6-CAD3637CC1D7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22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F55A0A5-7D91-41A4-8E10-559A5577AC9F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25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585" y="4424243"/>
            <a:ext cx="10368598" cy="13674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585" y="2918152"/>
            <a:ext cx="10368598" cy="1506091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521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9042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563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084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60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12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647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616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40AA462-05DF-454A-8CE4-F4CE89364E17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63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1606498"/>
            <a:ext cx="5387605" cy="454377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1606498"/>
            <a:ext cx="5387605" cy="454377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B50EE3F9-1D6B-41D2-A703-55995251032D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97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541154"/>
            <a:ext cx="5389723" cy="64228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211" indent="0">
              <a:buNone/>
              <a:defRPr sz="2400" b="1"/>
            </a:lvl2pPr>
            <a:lvl3pPr marL="1090422" indent="0">
              <a:buNone/>
              <a:defRPr sz="2100" b="1"/>
            </a:lvl3pPr>
            <a:lvl4pPr marL="1635633" indent="0">
              <a:buNone/>
              <a:defRPr sz="1900" b="1"/>
            </a:lvl4pPr>
            <a:lvl5pPr marL="2180844" indent="0">
              <a:buNone/>
              <a:defRPr sz="1900" b="1"/>
            </a:lvl5pPr>
            <a:lvl6pPr marL="2726055" indent="0">
              <a:buNone/>
              <a:defRPr sz="1900" b="1"/>
            </a:lvl6pPr>
            <a:lvl7pPr marL="3271266" indent="0">
              <a:buNone/>
              <a:defRPr sz="1900" b="1"/>
            </a:lvl7pPr>
            <a:lvl8pPr marL="3816477" indent="0">
              <a:buNone/>
              <a:defRPr sz="1900" b="1"/>
            </a:lvl8pPr>
            <a:lvl9pPr marL="4361688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183434"/>
            <a:ext cx="5389723" cy="396683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1541154"/>
            <a:ext cx="5391840" cy="64228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211" indent="0">
              <a:buNone/>
              <a:defRPr sz="2400" b="1"/>
            </a:lvl2pPr>
            <a:lvl3pPr marL="1090422" indent="0">
              <a:buNone/>
              <a:defRPr sz="2100" b="1"/>
            </a:lvl3pPr>
            <a:lvl4pPr marL="1635633" indent="0">
              <a:buNone/>
              <a:defRPr sz="1900" b="1"/>
            </a:lvl4pPr>
            <a:lvl5pPr marL="2180844" indent="0">
              <a:buNone/>
              <a:defRPr sz="1900" b="1"/>
            </a:lvl5pPr>
            <a:lvl6pPr marL="2726055" indent="0">
              <a:buNone/>
              <a:defRPr sz="1900" b="1"/>
            </a:lvl6pPr>
            <a:lvl7pPr marL="3271266" indent="0">
              <a:buNone/>
              <a:defRPr sz="1900" b="1"/>
            </a:lvl7pPr>
            <a:lvl8pPr marL="3816477" indent="0">
              <a:buNone/>
              <a:defRPr sz="1900" b="1"/>
            </a:lvl8pPr>
            <a:lvl9pPr marL="4361688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183434"/>
            <a:ext cx="5391840" cy="396683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B9942DD0-ED5F-4261-B129-5263F6542F73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08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E959FD47-C535-44CE-BEB7-FA09CAF22F75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BFE2340E-9AF8-41B6-AA5B-76B0EA26160F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176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274125"/>
            <a:ext cx="4013173" cy="116662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274125"/>
            <a:ext cx="6819216" cy="5876147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440748"/>
            <a:ext cx="4013173" cy="4709524"/>
          </a:xfrm>
        </p:spPr>
        <p:txBody>
          <a:bodyPr/>
          <a:lstStyle>
            <a:lvl1pPr marL="0" indent="0">
              <a:buNone/>
              <a:defRPr sz="1700"/>
            </a:lvl1pPr>
            <a:lvl2pPr marL="545211" indent="0">
              <a:buNone/>
              <a:defRPr sz="1400"/>
            </a:lvl2pPr>
            <a:lvl3pPr marL="1090422" indent="0">
              <a:buNone/>
              <a:defRPr sz="1200"/>
            </a:lvl3pPr>
            <a:lvl4pPr marL="1635633" indent="0">
              <a:buNone/>
              <a:defRPr sz="1100"/>
            </a:lvl4pPr>
            <a:lvl5pPr marL="2180844" indent="0">
              <a:buNone/>
              <a:defRPr sz="1100"/>
            </a:lvl5pPr>
            <a:lvl6pPr marL="2726055" indent="0">
              <a:buNone/>
              <a:defRPr sz="1100"/>
            </a:lvl6pPr>
            <a:lvl7pPr marL="3271266" indent="0">
              <a:buNone/>
              <a:defRPr sz="1100"/>
            </a:lvl7pPr>
            <a:lvl8pPr marL="3816477" indent="0">
              <a:buNone/>
              <a:defRPr sz="1100"/>
            </a:lvl8pPr>
            <a:lvl9pPr marL="436168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D925C242-6D98-4C0D-BCA1-4EF814F732E4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4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823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4819492"/>
            <a:ext cx="7319010" cy="56896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615186"/>
            <a:ext cx="7319010" cy="4130993"/>
          </a:xfrm>
        </p:spPr>
        <p:txBody>
          <a:bodyPr/>
          <a:lstStyle>
            <a:lvl1pPr marL="0" indent="0">
              <a:buNone/>
              <a:defRPr sz="3800"/>
            </a:lvl1pPr>
            <a:lvl2pPr marL="545211" indent="0">
              <a:buNone/>
              <a:defRPr sz="3300"/>
            </a:lvl2pPr>
            <a:lvl3pPr marL="1090422" indent="0">
              <a:buNone/>
              <a:defRPr sz="2900"/>
            </a:lvl3pPr>
            <a:lvl4pPr marL="1635633" indent="0">
              <a:buNone/>
              <a:defRPr sz="2400"/>
            </a:lvl4pPr>
            <a:lvl5pPr marL="2180844" indent="0">
              <a:buNone/>
              <a:defRPr sz="2400"/>
            </a:lvl5pPr>
            <a:lvl6pPr marL="2726055" indent="0">
              <a:buNone/>
              <a:defRPr sz="2400"/>
            </a:lvl6pPr>
            <a:lvl7pPr marL="3271266" indent="0">
              <a:buNone/>
              <a:defRPr sz="2400"/>
            </a:lvl7pPr>
            <a:lvl8pPr marL="3816477" indent="0">
              <a:buNone/>
              <a:defRPr sz="2400"/>
            </a:lvl8pPr>
            <a:lvl9pPr marL="4361688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5388460"/>
            <a:ext cx="7319010" cy="808029"/>
          </a:xfrm>
        </p:spPr>
        <p:txBody>
          <a:bodyPr/>
          <a:lstStyle>
            <a:lvl1pPr marL="0" indent="0">
              <a:buNone/>
              <a:defRPr sz="1700"/>
            </a:lvl1pPr>
            <a:lvl2pPr marL="545211" indent="0">
              <a:buNone/>
              <a:defRPr sz="1400"/>
            </a:lvl2pPr>
            <a:lvl3pPr marL="1090422" indent="0">
              <a:buNone/>
              <a:defRPr sz="1200"/>
            </a:lvl3pPr>
            <a:lvl4pPr marL="1635633" indent="0">
              <a:buNone/>
              <a:defRPr sz="1100"/>
            </a:lvl4pPr>
            <a:lvl5pPr marL="2180844" indent="0">
              <a:buNone/>
              <a:defRPr sz="1100"/>
            </a:lvl5pPr>
            <a:lvl6pPr marL="2726055" indent="0">
              <a:buNone/>
              <a:defRPr sz="1100"/>
            </a:lvl6pPr>
            <a:lvl7pPr marL="3271266" indent="0">
              <a:buNone/>
              <a:defRPr sz="1100"/>
            </a:lvl7pPr>
            <a:lvl8pPr marL="3816477" indent="0">
              <a:buNone/>
              <a:defRPr sz="1100"/>
            </a:lvl8pPr>
            <a:lvl9pPr marL="436168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3EB8D5B-D2C2-45EA-9747-18060F7F0FBB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41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694F4AB-5465-4D72-BD87-B5090B325EE6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84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275719"/>
            <a:ext cx="2744629" cy="5874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75719"/>
            <a:ext cx="8030580" cy="5874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>
                <a:solidFill>
                  <a:prstClr val="black">
                    <a:tint val="75000"/>
                  </a:prstClr>
                </a:solidFill>
              </a:rPr>
              <a:t>Saad  Haj Bakry, PhD, CEng, FIEE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11AB2135-E99D-4EA0-8606-E8493D39C953}" type="slidenum">
              <a:rPr lang="en-CA" altLang="en-US">
                <a:solidFill>
                  <a:prstClr val="black"/>
                </a:solidFill>
              </a:rPr>
              <a:pPr lvl="1">
                <a:defRPr/>
              </a:pPr>
              <a:t>‹#›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21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585" y="4424244"/>
            <a:ext cx="10368598" cy="13674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585" y="2918153"/>
            <a:ext cx="10368598" cy="1506091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516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903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54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065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581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097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613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613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8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225" y="1612873"/>
            <a:ext cx="7221593" cy="456130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8124" y="1612873"/>
            <a:ext cx="7221593" cy="456130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9" y="275719"/>
            <a:ext cx="10978515" cy="11474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9" y="1541154"/>
            <a:ext cx="5389723" cy="64228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2" indent="0">
              <a:buNone/>
              <a:defRPr sz="2400" b="1"/>
            </a:lvl2pPr>
            <a:lvl3pPr marL="1090325" indent="0">
              <a:buNone/>
              <a:defRPr sz="2100" b="1"/>
            </a:lvl3pPr>
            <a:lvl4pPr marL="1635488" indent="0">
              <a:buNone/>
              <a:defRPr sz="1900" b="1"/>
            </a:lvl4pPr>
            <a:lvl5pPr marL="2180651" indent="0">
              <a:buNone/>
              <a:defRPr sz="1900" b="1"/>
            </a:lvl5pPr>
            <a:lvl6pPr marL="2725813" indent="0">
              <a:buNone/>
              <a:defRPr sz="1900" b="1"/>
            </a:lvl6pPr>
            <a:lvl7pPr marL="3270976" indent="0">
              <a:buNone/>
              <a:defRPr sz="1900" b="1"/>
            </a:lvl7pPr>
            <a:lvl8pPr marL="3816138" indent="0">
              <a:buNone/>
              <a:defRPr sz="1900" b="1"/>
            </a:lvl8pPr>
            <a:lvl9pPr marL="4361300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9" y="2183435"/>
            <a:ext cx="5389723" cy="396683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1541154"/>
            <a:ext cx="5391840" cy="64228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5162" indent="0">
              <a:buNone/>
              <a:defRPr sz="2400" b="1"/>
            </a:lvl2pPr>
            <a:lvl3pPr marL="1090325" indent="0">
              <a:buNone/>
              <a:defRPr sz="2100" b="1"/>
            </a:lvl3pPr>
            <a:lvl4pPr marL="1635488" indent="0">
              <a:buNone/>
              <a:defRPr sz="1900" b="1"/>
            </a:lvl4pPr>
            <a:lvl5pPr marL="2180651" indent="0">
              <a:buNone/>
              <a:defRPr sz="1900" b="1"/>
            </a:lvl5pPr>
            <a:lvl6pPr marL="2725813" indent="0">
              <a:buNone/>
              <a:defRPr sz="1900" b="1"/>
            </a:lvl6pPr>
            <a:lvl7pPr marL="3270976" indent="0">
              <a:buNone/>
              <a:defRPr sz="1900" b="1"/>
            </a:lvl7pPr>
            <a:lvl8pPr marL="3816138" indent="0">
              <a:buNone/>
              <a:defRPr sz="1900" b="1"/>
            </a:lvl8pPr>
            <a:lvl9pPr marL="4361300" indent="0">
              <a:buNone/>
              <a:defRPr sz="1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183435"/>
            <a:ext cx="5391840" cy="396683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76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0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20" y="274126"/>
            <a:ext cx="4013173" cy="116662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274126"/>
            <a:ext cx="6819216" cy="5876147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20" y="1440749"/>
            <a:ext cx="4013173" cy="4709524"/>
          </a:xfrm>
        </p:spPr>
        <p:txBody>
          <a:bodyPr/>
          <a:lstStyle>
            <a:lvl1pPr marL="0" indent="0">
              <a:buNone/>
              <a:defRPr sz="1700"/>
            </a:lvl1pPr>
            <a:lvl2pPr marL="545162" indent="0">
              <a:buNone/>
              <a:defRPr sz="1400"/>
            </a:lvl2pPr>
            <a:lvl3pPr marL="1090325" indent="0">
              <a:buNone/>
              <a:defRPr sz="1200"/>
            </a:lvl3pPr>
            <a:lvl4pPr marL="1635488" indent="0">
              <a:buNone/>
              <a:defRPr sz="1100"/>
            </a:lvl4pPr>
            <a:lvl5pPr marL="2180651" indent="0">
              <a:buNone/>
              <a:defRPr sz="1100"/>
            </a:lvl5pPr>
            <a:lvl6pPr marL="2725813" indent="0">
              <a:buNone/>
              <a:defRPr sz="1100"/>
            </a:lvl6pPr>
            <a:lvl7pPr marL="3270976" indent="0">
              <a:buNone/>
              <a:defRPr sz="1100"/>
            </a:lvl7pPr>
            <a:lvl8pPr marL="3816138" indent="0">
              <a:buNone/>
              <a:defRPr sz="1100"/>
            </a:lvl8pPr>
            <a:lvl9pPr marL="436130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4819492"/>
            <a:ext cx="7319010" cy="56896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615186"/>
            <a:ext cx="7319010" cy="4130993"/>
          </a:xfrm>
        </p:spPr>
        <p:txBody>
          <a:bodyPr/>
          <a:lstStyle>
            <a:lvl1pPr marL="0" indent="0">
              <a:buNone/>
              <a:defRPr sz="3800"/>
            </a:lvl1pPr>
            <a:lvl2pPr marL="545162" indent="0">
              <a:buNone/>
              <a:defRPr sz="3300"/>
            </a:lvl2pPr>
            <a:lvl3pPr marL="1090325" indent="0">
              <a:buNone/>
              <a:defRPr sz="2900"/>
            </a:lvl3pPr>
            <a:lvl4pPr marL="1635488" indent="0">
              <a:buNone/>
              <a:defRPr sz="2400"/>
            </a:lvl4pPr>
            <a:lvl5pPr marL="2180651" indent="0">
              <a:buNone/>
              <a:defRPr sz="2400"/>
            </a:lvl5pPr>
            <a:lvl6pPr marL="2725813" indent="0">
              <a:buNone/>
              <a:defRPr sz="2400"/>
            </a:lvl6pPr>
            <a:lvl7pPr marL="3270976" indent="0">
              <a:buNone/>
              <a:defRPr sz="2400"/>
            </a:lvl7pPr>
            <a:lvl8pPr marL="3816138" indent="0">
              <a:buNone/>
              <a:defRPr sz="2400"/>
            </a:lvl8pPr>
            <a:lvl9pPr marL="436130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5388460"/>
            <a:ext cx="7319010" cy="808029"/>
          </a:xfrm>
        </p:spPr>
        <p:txBody>
          <a:bodyPr/>
          <a:lstStyle>
            <a:lvl1pPr marL="0" indent="0">
              <a:buNone/>
              <a:defRPr sz="1700"/>
            </a:lvl1pPr>
            <a:lvl2pPr marL="545162" indent="0">
              <a:buNone/>
              <a:defRPr sz="1400"/>
            </a:lvl2pPr>
            <a:lvl3pPr marL="1090325" indent="0">
              <a:buNone/>
              <a:defRPr sz="1200"/>
            </a:lvl3pPr>
            <a:lvl4pPr marL="1635488" indent="0">
              <a:buNone/>
              <a:defRPr sz="1100"/>
            </a:lvl4pPr>
            <a:lvl5pPr marL="2180651" indent="0">
              <a:buNone/>
              <a:defRPr sz="1100"/>
            </a:lvl5pPr>
            <a:lvl6pPr marL="2725813" indent="0">
              <a:buNone/>
              <a:defRPr sz="1100"/>
            </a:lvl6pPr>
            <a:lvl7pPr marL="3270976" indent="0">
              <a:buNone/>
              <a:defRPr sz="1100"/>
            </a:lvl7pPr>
            <a:lvl8pPr marL="3816138" indent="0">
              <a:buNone/>
              <a:defRPr sz="1100"/>
            </a:lvl8pPr>
            <a:lvl9pPr marL="436130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C71E-BA9D-1648-85C0-AFC775598E0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8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9" y="275719"/>
            <a:ext cx="10978515" cy="1147498"/>
          </a:xfrm>
          <a:prstGeom prst="rect">
            <a:avLst/>
          </a:prstGeom>
        </p:spPr>
        <p:txBody>
          <a:bodyPr vert="horz" lIns="109033" tIns="54516" rIns="109033" bIns="5451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9" y="1606499"/>
            <a:ext cx="10978515" cy="4543774"/>
          </a:xfrm>
          <a:prstGeom prst="rect">
            <a:avLst/>
          </a:prstGeom>
        </p:spPr>
        <p:txBody>
          <a:bodyPr vert="horz" lIns="109033" tIns="54516" rIns="109033" bIns="545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6381364"/>
            <a:ext cx="2846282" cy="366562"/>
          </a:xfrm>
          <a:prstGeom prst="rect">
            <a:avLst/>
          </a:prstGeom>
        </p:spPr>
        <p:txBody>
          <a:bodyPr vert="horz" lIns="109033" tIns="54516" rIns="109033" bIns="54516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1C71E-BA9D-1648-85C0-AFC775598E0D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1" y="6381364"/>
            <a:ext cx="3862811" cy="366562"/>
          </a:xfrm>
          <a:prstGeom prst="rect">
            <a:avLst/>
          </a:prstGeom>
        </p:spPr>
        <p:txBody>
          <a:bodyPr vert="horz" lIns="109033" tIns="54516" rIns="109033" bIns="54516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6381364"/>
            <a:ext cx="2846282" cy="366562"/>
          </a:xfrm>
          <a:prstGeom prst="rect">
            <a:avLst/>
          </a:prstGeom>
        </p:spPr>
        <p:txBody>
          <a:bodyPr vert="horz" lIns="109033" tIns="54516" rIns="109033" bIns="54516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399BF-4CE5-8346-8851-8FE0D722A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4516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871" indent="-408871" algn="l" defTabSz="545162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5889" indent="-340727" algn="l" defTabSz="545162" rtl="0" eaLnBrk="1" latinLnBrk="0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2907" indent="-272582" algn="l" defTabSz="545162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8069" indent="-272582" algn="l" defTabSz="545162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3232" indent="-272582" algn="l" defTabSz="545162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8395" indent="-272582" algn="l" defTabSz="54516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558" indent="-272582" algn="l" defTabSz="54516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8720" indent="-272582" algn="l" defTabSz="54516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3883" indent="-272582" algn="l" defTabSz="54516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162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325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488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651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5813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0976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138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300" algn="l" defTabSz="54516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75719"/>
            <a:ext cx="10978515" cy="1147498"/>
          </a:xfrm>
          <a:prstGeom prst="rect">
            <a:avLst/>
          </a:prstGeom>
        </p:spPr>
        <p:txBody>
          <a:bodyPr vert="horz" lIns="109042" tIns="54521" rIns="109042" bIns="5452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1606498"/>
            <a:ext cx="10978515" cy="4543774"/>
          </a:xfrm>
          <a:prstGeom prst="rect">
            <a:avLst/>
          </a:prstGeom>
        </p:spPr>
        <p:txBody>
          <a:bodyPr vert="horz" lIns="109042" tIns="54521" rIns="109042" bIns="5452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6381364"/>
            <a:ext cx="2846282" cy="366562"/>
          </a:xfrm>
          <a:prstGeom prst="rect">
            <a:avLst/>
          </a:prstGeom>
        </p:spPr>
        <p:txBody>
          <a:bodyPr vert="horz" lIns="109042" tIns="54521" rIns="109042" bIns="5452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CA" alt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6381364"/>
            <a:ext cx="3862811" cy="366562"/>
          </a:xfrm>
          <a:prstGeom prst="rect">
            <a:avLst/>
          </a:prstGeom>
        </p:spPr>
        <p:txBody>
          <a:bodyPr vert="horz" lIns="109042" tIns="54521" rIns="109042" bIns="5452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CA" altLang="en-US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t>Saad  Haj Bakry, PhD, CEng, FIEE</a:t>
            </a:r>
            <a:endParaRPr lang="en-CA" alt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6381364"/>
            <a:ext cx="2846282" cy="366562"/>
          </a:xfrm>
          <a:prstGeom prst="rect">
            <a:avLst/>
          </a:prstGeom>
        </p:spPr>
        <p:txBody>
          <a:bodyPr vert="horz" lIns="109042" tIns="54521" rIns="109042" bIns="5452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545211" lvl="1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C93B247-A7A3-416A-879B-0D23E6CF40DE}" type="slidenum">
              <a:rPr lang="en-CA" altLang="en-US" sz="2900" smtClean="0">
                <a:solidFill>
                  <a:prstClr val="black"/>
                </a:solidFill>
                <a:latin typeface="Times New Roman" pitchFamily="18" charset="0"/>
              </a:rPr>
              <a:pPr marL="545211" lvl="1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altLang="en-US" sz="29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8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1090422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908" indent="-408908" algn="l" defTabSz="10904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5968" indent="-340757" algn="l" defTabSz="1090422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3028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8239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53450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8661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3872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9083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4294" indent="-272606" algn="l" defTabSz="10904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5211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422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5633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80844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6055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71266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6477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61688" algn="l" defTabSz="109042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5" y="-71437"/>
            <a:ext cx="12340415" cy="69679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832" y="4084119"/>
            <a:ext cx="10369550" cy="1249876"/>
          </a:xfrm>
        </p:spPr>
        <p:txBody>
          <a:bodyPr>
            <a:normAutofit/>
          </a:bodyPr>
          <a:lstStyle/>
          <a:p>
            <a:r>
              <a:rPr lang="en-US" sz="2000" spc="301" dirty="0" smtClean="0">
                <a:solidFill>
                  <a:srgbClr val="FFFFFF"/>
                </a:solidFill>
                <a:latin typeface="Futura Medium"/>
                <a:cs typeface="Futura Medium"/>
              </a:rPr>
              <a:t>Fredrick Michael Ogore||0717105568||</a:t>
            </a:r>
            <a:endParaRPr lang="en-US" sz="2000" dirty="0"/>
          </a:p>
        </p:txBody>
      </p:sp>
      <p:sp>
        <p:nvSpPr>
          <p:cNvPr id="13" name="object 5"/>
          <p:cNvSpPr/>
          <p:nvPr/>
        </p:nvSpPr>
        <p:spPr>
          <a:xfrm flipV="1">
            <a:off x="1006751" y="3962829"/>
            <a:ext cx="5655725" cy="72459"/>
          </a:xfrm>
          <a:custGeom>
            <a:avLst/>
            <a:gdLst/>
            <a:ahLst/>
            <a:cxnLst/>
            <a:rect l="l" t="t" r="r" b="b"/>
            <a:pathLst>
              <a:path w="6515734" h="90804">
                <a:moveTo>
                  <a:pt x="6515214" y="0"/>
                </a:moveTo>
                <a:lnTo>
                  <a:pt x="0" y="0"/>
                </a:lnTo>
                <a:lnTo>
                  <a:pt x="0" y="90373"/>
                </a:lnTo>
                <a:lnTo>
                  <a:pt x="6515214" y="90373"/>
                </a:lnTo>
                <a:lnTo>
                  <a:pt x="6515214" y="0"/>
                </a:lnTo>
                <a:close/>
              </a:path>
            </a:pathLst>
          </a:custGeom>
          <a:solidFill>
            <a:srgbClr val="1429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FEE352-FD4F-49CC-8980-FD3BE12FA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" y="2049703"/>
            <a:ext cx="11623040" cy="1160857"/>
          </a:xfrm>
        </p:spPr>
        <p:txBody>
          <a:bodyPr>
            <a:noAutofit/>
          </a:bodyPr>
          <a:lstStyle/>
          <a:p>
            <a:r>
              <a:rPr lang="en-CA" alt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Introducing Python.</a:t>
            </a:r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9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>
            <a:normAutofit/>
          </a:bodyPr>
          <a:lstStyle/>
          <a:p>
            <a:r>
              <a:rPr lang="en-US" b="1" dirty="0"/>
              <a:t>Setting Path at </a:t>
            </a:r>
            <a:r>
              <a:rPr lang="en-US" b="1" dirty="0" smtClean="0"/>
              <a:t>Windows.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427384" y="1313136"/>
            <a:ext cx="11770968" cy="4959853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To add the Python directory to the path for a particular session in Windows −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At </a:t>
            </a:r>
            <a:r>
              <a:rPr lang="en-US" dirty="0">
                <a:latin typeface="Arial Narrow" panose="020B0606020202030204" pitchFamily="34" charset="0"/>
              </a:rPr>
              <a:t>the command prompt − type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path %path%;C:\Python</a:t>
            </a:r>
            <a:r>
              <a:rPr lang="en-US" dirty="0">
                <a:latin typeface="Arial Narrow" panose="020B0606020202030204" pitchFamily="34" charset="0"/>
              </a:rPr>
              <a:t> and press Enter.</a:t>
            </a:r>
          </a:p>
          <a:p>
            <a:r>
              <a:rPr lang="en-US" b="1" dirty="0" smtClean="0">
                <a:latin typeface="Arial Narrow" panose="020B0606020202030204" pitchFamily="34" charset="0"/>
              </a:rPr>
              <a:t>Note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− C</a:t>
            </a:r>
            <a:r>
              <a:rPr lang="en-US" dirty="0" smtClean="0">
                <a:latin typeface="Arial Narrow" panose="020B0606020202030204" pitchFamily="34" charset="0"/>
              </a:rPr>
              <a:t>:\</a:t>
            </a:r>
            <a:r>
              <a:rPr lang="en-US" dirty="0">
                <a:latin typeface="Arial Narrow" panose="020B0606020202030204" pitchFamily="34" charset="0"/>
              </a:rPr>
              <a:t>Python is the path of the Python directory</a:t>
            </a:r>
            <a:endParaRPr lang="en-US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10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9713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>
            <a:normAutofit/>
          </a:bodyPr>
          <a:lstStyle/>
          <a:p>
            <a:r>
              <a:rPr lang="en-US" b="1" dirty="0"/>
              <a:t>Multi-Line </a:t>
            </a:r>
            <a:r>
              <a:rPr lang="en-US" b="1" dirty="0" smtClean="0"/>
              <a:t>Statements.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427384" y="1313136"/>
            <a:ext cx="11770968" cy="4959853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Statements in Python typically end with a new line. Python, however, allows the use of the line continuation character (\) to denote that the line should continue.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For </a:t>
            </a:r>
            <a:r>
              <a:rPr lang="en-US" dirty="0">
                <a:latin typeface="Arial Narrow" panose="020B0606020202030204" pitchFamily="34" charset="0"/>
              </a:rPr>
              <a:t>example −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total </a:t>
            </a:r>
            <a:r>
              <a:rPr lang="en-US" dirty="0">
                <a:latin typeface="Arial Narrow" panose="020B0606020202030204" pitchFamily="34" charset="0"/>
              </a:rPr>
              <a:t>= </a:t>
            </a:r>
            <a:r>
              <a:rPr lang="en-US" dirty="0" err="1">
                <a:latin typeface="Arial Narrow" panose="020B0606020202030204" pitchFamily="34" charset="0"/>
              </a:rPr>
              <a:t>item_one</a:t>
            </a:r>
            <a:r>
              <a:rPr lang="en-US" dirty="0">
                <a:latin typeface="Arial Narrow" panose="020B0606020202030204" pitchFamily="34" charset="0"/>
              </a:rPr>
              <a:t> + \</a:t>
            </a:r>
          </a:p>
          <a:p>
            <a:r>
              <a:rPr lang="en-US" dirty="0">
                <a:latin typeface="Arial Narrow" panose="020B0606020202030204" pitchFamily="34" charset="0"/>
              </a:rPr>
              <a:t>   </a:t>
            </a:r>
            <a:r>
              <a:rPr lang="en-US" dirty="0" err="1">
                <a:latin typeface="Arial Narrow" panose="020B0606020202030204" pitchFamily="34" charset="0"/>
              </a:rPr>
              <a:t>item_two</a:t>
            </a:r>
            <a:r>
              <a:rPr lang="en-US" dirty="0">
                <a:latin typeface="Arial Narrow" panose="020B0606020202030204" pitchFamily="34" charset="0"/>
              </a:rPr>
              <a:t> + \</a:t>
            </a:r>
          </a:p>
          <a:p>
            <a:r>
              <a:rPr lang="en-US" dirty="0">
                <a:latin typeface="Arial Narrow" panose="020B0606020202030204" pitchFamily="34" charset="0"/>
              </a:rPr>
              <a:t>   </a:t>
            </a:r>
            <a:r>
              <a:rPr lang="en-US" dirty="0" err="1">
                <a:latin typeface="Arial Narrow" panose="020B0606020202030204" pitchFamily="34" charset="0"/>
              </a:rPr>
              <a:t>item_three</a:t>
            </a:r>
            <a:endParaRPr lang="en-US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11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92735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>
            <a:normAutofit/>
          </a:bodyPr>
          <a:lstStyle/>
          <a:p>
            <a:r>
              <a:rPr lang="en-US" b="1" dirty="0"/>
              <a:t>Multi-Line </a:t>
            </a:r>
            <a:r>
              <a:rPr lang="en-US" b="1" dirty="0" smtClean="0"/>
              <a:t>Statements.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427384" y="1313136"/>
            <a:ext cx="11770968" cy="4959853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The statements contained within the [], {}, or () brackets do not need to use the line continuation character.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For </a:t>
            </a:r>
            <a:r>
              <a:rPr lang="en-US" dirty="0">
                <a:latin typeface="Arial Narrow" panose="020B0606020202030204" pitchFamily="34" charset="0"/>
              </a:rPr>
              <a:t>example </a:t>
            </a:r>
            <a:r>
              <a:rPr lang="en-US" dirty="0" smtClean="0">
                <a:latin typeface="Arial Narrow" panose="020B0606020202030204" pitchFamily="34" charset="0"/>
              </a:rPr>
              <a:t>−</a:t>
            </a:r>
          </a:p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days = ['Monday', 'Tuesday', 'Wednesday', 'Thursday', 'Friday</a:t>
            </a:r>
            <a:r>
              <a:rPr lang="en-US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'].</a:t>
            </a:r>
          </a:p>
          <a:p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12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7738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>
            <a:normAutofit/>
          </a:bodyPr>
          <a:lstStyle/>
          <a:p>
            <a:r>
              <a:rPr lang="en-US" b="1" dirty="0"/>
              <a:t>Quotation in </a:t>
            </a:r>
            <a:r>
              <a:rPr lang="en-US" b="1" dirty="0" smtClean="0"/>
              <a:t>Python.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427384" y="1313136"/>
            <a:ext cx="7335077" cy="4959853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Python accepts single ('), double (") and triple (''' or """) quotes to denote </a:t>
            </a:r>
            <a:r>
              <a:rPr lang="en-US" b="1" dirty="0">
                <a:latin typeface="Arial Narrow" panose="020B0606020202030204" pitchFamily="34" charset="0"/>
              </a:rPr>
              <a:t>string literals</a:t>
            </a:r>
            <a:r>
              <a:rPr lang="en-US" dirty="0">
                <a:latin typeface="Arial Narrow" panose="020B0606020202030204" pitchFamily="34" charset="0"/>
              </a:rPr>
              <a:t>, as long as the same type of quote starts and ends the string.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The </a:t>
            </a:r>
            <a:r>
              <a:rPr lang="en-US" dirty="0">
                <a:latin typeface="Arial Narrow" panose="020B0606020202030204" pitchFamily="34" charset="0"/>
              </a:rPr>
              <a:t>triple quotes are used to span the string across multiple lines. </a:t>
            </a:r>
            <a:r>
              <a:rPr lang="en-US" dirty="0" smtClean="0">
                <a:latin typeface="Arial Narrow" panose="020B0606020202030204" pitchFamily="34" charset="0"/>
              </a:rPr>
              <a:t>For </a:t>
            </a:r>
            <a:r>
              <a:rPr lang="en-US" dirty="0">
                <a:latin typeface="Arial Narrow" panose="020B0606020202030204" pitchFamily="34" charset="0"/>
              </a:rPr>
              <a:t>example, all the following are legal −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13</a:t>
            </a:fld>
            <a:endParaRPr lang="en-CA" altLang="en-US" sz="170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53840" y="2775084"/>
            <a:ext cx="609917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word = 'word'</a:t>
            </a:r>
          </a:p>
          <a:p>
            <a:r>
              <a:rPr lang="en-US" dirty="0"/>
              <a:t>sentence = "This is a sentence."</a:t>
            </a:r>
          </a:p>
          <a:p>
            <a:r>
              <a:rPr lang="en-US" dirty="0"/>
              <a:t>paragraph = """This is a paragraph. It is</a:t>
            </a:r>
          </a:p>
          <a:p>
            <a:r>
              <a:rPr lang="en-US" dirty="0"/>
              <a:t>made up of multiple lines and sentences."""</a:t>
            </a:r>
          </a:p>
        </p:txBody>
      </p:sp>
    </p:spTree>
    <p:extLst>
      <p:ext uri="{BB962C8B-B14F-4D97-AF65-F5344CB8AC3E}">
        <p14:creationId xmlns:p14="http://schemas.microsoft.com/office/powerpoint/2010/main" val="90514650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>
            <a:normAutofit/>
          </a:bodyPr>
          <a:lstStyle/>
          <a:p>
            <a:r>
              <a:rPr lang="en-US" b="1" dirty="0"/>
              <a:t>Comments in </a:t>
            </a:r>
            <a:r>
              <a:rPr lang="en-US" b="1" dirty="0" smtClean="0"/>
              <a:t>Python.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149087" y="1313136"/>
            <a:ext cx="11171583" cy="5434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A hash sign (#) that is not inside a string literal is the beginning of a comment.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All </a:t>
            </a:r>
            <a:r>
              <a:rPr lang="en-US" dirty="0">
                <a:latin typeface="Arial Narrow" panose="020B0606020202030204" pitchFamily="34" charset="0"/>
              </a:rPr>
              <a:t>characters after the #, up to the end of the physical line, are part of the comment and the Python interpreter ignores them.</a:t>
            </a:r>
          </a:p>
          <a:p>
            <a:pPr marL="545211" lvl="1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#</a:t>
            </a:r>
            <a:r>
              <a:rPr lang="en-US" sz="3200" dirty="0" smtClean="0">
                <a:latin typeface="Arial Narrow" panose="020B0606020202030204" pitchFamily="34" charset="0"/>
              </a:rPr>
              <a:t>!/</a:t>
            </a:r>
            <a:r>
              <a:rPr lang="en-US" sz="3200" dirty="0" err="1">
                <a:latin typeface="Arial Narrow" panose="020B0606020202030204" pitchFamily="34" charset="0"/>
              </a:rPr>
              <a:t>usr</a:t>
            </a:r>
            <a:r>
              <a:rPr lang="en-US" sz="3200" dirty="0">
                <a:latin typeface="Arial Narrow" panose="020B0606020202030204" pitchFamily="34" charset="0"/>
              </a:rPr>
              <a:t>/bin/python3</a:t>
            </a:r>
          </a:p>
          <a:p>
            <a:pPr marL="545211" lvl="1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# </a:t>
            </a:r>
            <a:r>
              <a:rPr lang="en-US" sz="3200" dirty="0">
                <a:latin typeface="Arial Narrow" panose="020B0606020202030204" pitchFamily="34" charset="0"/>
              </a:rPr>
              <a:t>First comment</a:t>
            </a:r>
          </a:p>
          <a:p>
            <a:pPr marL="545211" lvl="1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print ("Hello, Python!") </a:t>
            </a:r>
            <a:r>
              <a:rPr 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# </a:t>
            </a:r>
            <a:r>
              <a:rPr lang="en-US" sz="3200" dirty="0">
                <a:latin typeface="Arial Narrow" panose="020B0606020202030204" pitchFamily="34" charset="0"/>
              </a:rPr>
              <a:t>second </a:t>
            </a:r>
            <a:r>
              <a:rPr lang="en-US" sz="3200" dirty="0" smtClean="0">
                <a:latin typeface="Arial Narrow" panose="020B0606020202030204" pitchFamily="34" charset="0"/>
              </a:rPr>
              <a:t>comment</a:t>
            </a:r>
          </a:p>
          <a:p>
            <a:pPr marL="545211" lvl="1" indent="0">
              <a:buNone/>
            </a:pPr>
            <a:r>
              <a:rPr lang="en-US" sz="3200" dirty="0">
                <a:latin typeface="Arial Narrow" panose="020B0606020202030204" pitchFamily="34" charset="0"/>
              </a:rPr>
              <a:t>name = </a:t>
            </a:r>
            <a:r>
              <a:rPr lang="en-US" sz="3200" dirty="0" smtClean="0">
                <a:latin typeface="Arial Narrow" panose="020B0606020202030204" pitchFamily="34" charset="0"/>
              </a:rPr>
              <a:t>“Learning python late is disastrous" </a:t>
            </a:r>
            <a:r>
              <a:rPr lang="en-US" sz="3200" dirty="0">
                <a:solidFill>
                  <a:srgbClr val="FF0000"/>
                </a:solidFill>
                <a:latin typeface="Arial Narrow" panose="020B0606020202030204" pitchFamily="34" charset="0"/>
              </a:rPr>
              <a:t># </a:t>
            </a:r>
            <a:r>
              <a:rPr lang="en-US" sz="3200" dirty="0">
                <a:latin typeface="Arial Narrow" panose="020B0606020202030204" pitchFamily="34" charset="0"/>
              </a:rPr>
              <a:t>This is again comment</a:t>
            </a:r>
            <a:endParaRPr lang="en-US" sz="3200" dirty="0" smtClean="0">
              <a:latin typeface="Arial Narrow" panose="020B0606020202030204" pitchFamily="34" charset="0"/>
            </a:endParaRPr>
          </a:p>
          <a:p>
            <a:pPr marL="545211" lvl="1" indent="0">
              <a:buNone/>
            </a:pP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14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2969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>
            <a:normAutofit/>
          </a:bodyPr>
          <a:lstStyle/>
          <a:p>
            <a:r>
              <a:rPr lang="en-US" b="1" dirty="0"/>
              <a:t>Comments in </a:t>
            </a:r>
            <a:r>
              <a:rPr lang="en-US" b="1" dirty="0" smtClean="0"/>
              <a:t>Python.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715617" y="1313136"/>
            <a:ext cx="11171583" cy="5434790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Python does not have multiple-line commenting feature. You have to comment each line individually as follows </a:t>
            </a:r>
            <a:r>
              <a:rPr lang="en-US" dirty="0" smtClean="0">
                <a:latin typeface="Arial Narrow" panose="020B0606020202030204" pitchFamily="34" charset="0"/>
              </a:rPr>
              <a:t>−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# This is a comment.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# This is a comment, too.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# This is a comment, too.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# I said that already.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15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6586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>
            <a:normAutofit/>
          </a:bodyPr>
          <a:lstStyle/>
          <a:p>
            <a:r>
              <a:rPr lang="en-US" b="1" dirty="0"/>
              <a:t>Using Blank </a:t>
            </a:r>
            <a:r>
              <a:rPr lang="en-US" b="1" dirty="0" smtClean="0"/>
              <a:t>Lines.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715617" y="1313136"/>
            <a:ext cx="11171583" cy="5434790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A line containing only whitespace, possibly with a comment, is known as a blank line and Python totally ignores it.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In </a:t>
            </a:r>
            <a:r>
              <a:rPr lang="en-US" dirty="0">
                <a:latin typeface="Arial Narrow" panose="020B0606020202030204" pitchFamily="34" charset="0"/>
              </a:rPr>
              <a:t>an interactive interpreter session, you must enter an empty physical line to terminate a multiline statement.</a:t>
            </a:r>
            <a:endParaRPr lang="en-US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16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168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>
            <a:normAutofit/>
          </a:bodyPr>
          <a:lstStyle/>
          <a:p>
            <a:r>
              <a:rPr lang="en-US" b="1" dirty="0"/>
              <a:t>Waiting for the User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715617" y="1313136"/>
            <a:ext cx="11171583" cy="5434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A line containing only whitespace, possibly with a comment, is known as a blank line and Python totally ignores it.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In </a:t>
            </a:r>
            <a:r>
              <a:rPr lang="en-US" dirty="0">
                <a:latin typeface="Arial Narrow" panose="020B0606020202030204" pitchFamily="34" charset="0"/>
              </a:rPr>
              <a:t>an interactive interpreter session, you must enter an empty physical line to terminate a multiline statement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en-US" dirty="0">
                <a:latin typeface="Arial Narrow" panose="020B0606020202030204" pitchFamily="34" charset="0"/>
              </a:rPr>
              <a:t>The following line of the program displays the prompt and, the statement saying “Press the enter key to exit”, and then waits for the user to take action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−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#!/</a:t>
            </a:r>
            <a:r>
              <a:rPr lang="en-US" dirty="0" err="1">
                <a:solidFill>
                  <a:srgbClr val="FF0000"/>
                </a:solidFill>
                <a:latin typeface="Arial Narrow" panose="020B0606020202030204" pitchFamily="34" charset="0"/>
              </a:rPr>
              <a:t>usr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/bin/python3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("\n\</a:t>
            </a:r>
            <a:r>
              <a:rPr lang="en-US" dirty="0" err="1">
                <a:solidFill>
                  <a:srgbClr val="FF0000"/>
                </a:solidFill>
                <a:latin typeface="Arial Narrow" panose="020B0606020202030204" pitchFamily="34" charset="0"/>
              </a:rPr>
              <a:t>nPress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 the enter key to exit.")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17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4503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>
            <a:normAutofit/>
          </a:bodyPr>
          <a:lstStyle/>
          <a:p>
            <a:r>
              <a:rPr lang="en-US" b="1" dirty="0"/>
              <a:t>Waiting for the User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715617" y="1313136"/>
            <a:ext cx="11171583" cy="5434790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Here, "\n\n" is used to create two new lines before displaying the actual line.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Once </a:t>
            </a:r>
            <a:r>
              <a:rPr lang="en-US" dirty="0">
                <a:latin typeface="Arial Narrow" panose="020B0606020202030204" pitchFamily="34" charset="0"/>
              </a:rPr>
              <a:t>the user presses the key, the program ends.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This </a:t>
            </a:r>
            <a:r>
              <a:rPr lang="en-US" dirty="0">
                <a:latin typeface="Arial Narrow" panose="020B0606020202030204" pitchFamily="34" charset="0"/>
              </a:rPr>
              <a:t>is a nice trick to keep a console window open until the user is done with an application.</a:t>
            </a:r>
            <a:endParaRPr lang="en-US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18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0841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>
            <a:normAutofit/>
          </a:bodyPr>
          <a:lstStyle/>
          <a:p>
            <a:r>
              <a:rPr lang="en-US" b="1" dirty="0"/>
              <a:t>Multiple Statements on a Single </a:t>
            </a:r>
            <a:r>
              <a:rPr lang="en-US" b="1" dirty="0" smtClean="0"/>
              <a:t>Line.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715617" y="1313136"/>
            <a:ext cx="11171583" cy="5434790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The semicolon ( ; ) allows multiple statements on a single line given that no statement starts a new code block.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Here </a:t>
            </a:r>
            <a:r>
              <a:rPr lang="en-US" dirty="0">
                <a:latin typeface="Arial Narrow" panose="020B0606020202030204" pitchFamily="34" charset="0"/>
              </a:rPr>
              <a:t>is a sample snip using the semicolon −</a:t>
            </a:r>
          </a:p>
          <a:p>
            <a:endParaRPr lang="en-US" dirty="0">
              <a:latin typeface="Arial Narrow" panose="020B0606020202030204" pitchFamily="34" charset="0"/>
            </a:endParaRPr>
          </a:p>
          <a:p>
            <a:pPr marL="545211" lvl="1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&gt;&gt;import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sys; x = 'foo'; </a:t>
            </a:r>
            <a:r>
              <a:rPr lang="en-US" dirty="0" err="1">
                <a:solidFill>
                  <a:srgbClr val="FF0000"/>
                </a:solidFill>
                <a:latin typeface="Arial Narrow" panose="020B0606020202030204" pitchFamily="34" charset="0"/>
              </a:rPr>
              <a:t>sys.stdout.write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(x + '\n')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19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61909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/>
              <a:t>Python </a:t>
            </a:r>
            <a:r>
              <a:rPr lang="en-US" b="1" dirty="0" smtClean="0"/>
              <a:t>AI.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616226" y="1313136"/>
            <a:ext cx="11582125" cy="4959853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Python is a simple, general purpose, high level, and object-oriented programming language.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Python </a:t>
            </a:r>
            <a:r>
              <a:rPr lang="en-US" dirty="0">
                <a:latin typeface="Arial Narrow" panose="020B0606020202030204" pitchFamily="34" charset="0"/>
              </a:rPr>
              <a:t>is an interpreted scripting language also.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Guido </a:t>
            </a:r>
            <a:r>
              <a:rPr lang="en-US" dirty="0">
                <a:latin typeface="Arial Narrow" panose="020B0606020202030204" pitchFamily="34" charset="0"/>
              </a:rPr>
              <a:t>Van Rossum is known as the founder of Python programming.</a:t>
            </a:r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2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2336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 smtClean="0"/>
              <a:t>Why Python?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616226" y="1313136"/>
            <a:ext cx="11582125" cy="495985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Python is a </a:t>
            </a:r>
            <a:r>
              <a:rPr lang="en-US" b="1" i="1" dirty="0">
                <a:latin typeface="Arial Narrow" panose="020B0606020202030204" pitchFamily="34" charset="0"/>
              </a:rPr>
              <a:t>general purpose</a:t>
            </a:r>
            <a:r>
              <a:rPr lang="en-US" dirty="0">
                <a:latin typeface="Arial Narrow" panose="020B0606020202030204" pitchFamily="34" charset="0"/>
              </a:rPr>
              <a:t>, dynamic, high-level, and interpreted programming language.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It </a:t>
            </a:r>
            <a:r>
              <a:rPr lang="en-US" dirty="0">
                <a:latin typeface="Arial Narrow" panose="020B0606020202030204" pitchFamily="34" charset="0"/>
              </a:rPr>
              <a:t>supports </a:t>
            </a:r>
            <a:r>
              <a:rPr lang="en-US" b="1" i="1" dirty="0">
                <a:latin typeface="Arial Narrow" panose="020B0606020202030204" pitchFamily="34" charset="0"/>
              </a:rPr>
              <a:t>Object Oriented </a:t>
            </a:r>
            <a:r>
              <a:rPr lang="en-US" dirty="0">
                <a:latin typeface="Arial Narrow" panose="020B0606020202030204" pitchFamily="34" charset="0"/>
              </a:rPr>
              <a:t>programming approach to develop applications.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It </a:t>
            </a:r>
            <a:r>
              <a:rPr lang="en-US" dirty="0">
                <a:latin typeface="Arial Narrow" panose="020B0606020202030204" pitchFamily="34" charset="0"/>
              </a:rPr>
              <a:t>is </a:t>
            </a:r>
            <a:r>
              <a:rPr lang="en-US" b="1" i="1" dirty="0">
                <a:latin typeface="Arial Narrow" panose="020B0606020202030204" pitchFamily="34" charset="0"/>
              </a:rPr>
              <a:t>simple and easy </a:t>
            </a:r>
            <a:r>
              <a:rPr lang="en-US" dirty="0">
                <a:latin typeface="Arial Narrow" panose="020B0606020202030204" pitchFamily="34" charset="0"/>
              </a:rPr>
              <a:t>to learn and provides lots of high-level data structures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en-US" sz="4000" dirty="0">
                <a:latin typeface="Arial Narrow" panose="020B0606020202030204" pitchFamily="34" charset="0"/>
              </a:rPr>
              <a:t>Python's syntax and dynamic typing with its interpreted nature make it an ideal language for scripting and rapid application development.</a:t>
            </a:r>
          </a:p>
          <a:p>
            <a:endParaRPr lang="en-US" sz="4000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3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9298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 smtClean="0"/>
              <a:t>Why Python?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616226" y="1313136"/>
            <a:ext cx="11582125" cy="495985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Python </a:t>
            </a:r>
            <a:r>
              <a:rPr lang="en-US" b="1" i="1" dirty="0">
                <a:latin typeface="Arial Narrow" panose="020B0606020202030204" pitchFamily="34" charset="0"/>
              </a:rPr>
              <a:t>supports multiple programming pattern,</a:t>
            </a:r>
            <a:r>
              <a:rPr lang="en-US" dirty="0">
                <a:latin typeface="Arial Narrow" panose="020B0606020202030204" pitchFamily="34" charset="0"/>
              </a:rPr>
              <a:t> including object-oriented, imperative, and functional or procedural programming styles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en-US" sz="4000" dirty="0">
                <a:latin typeface="Arial Narrow" panose="020B0606020202030204" pitchFamily="34" charset="0"/>
              </a:rPr>
              <a:t>Python is not intended to work in a particular area, such as web programming. That is why it is known as multipurpose programming language because it can be used with web, enterprise, 3D CAD, etc.</a:t>
            </a:r>
          </a:p>
          <a:p>
            <a:r>
              <a:rPr lang="en-US" sz="4000" dirty="0" smtClean="0">
                <a:latin typeface="Arial Narrow" panose="020B0606020202030204" pitchFamily="34" charset="0"/>
              </a:rPr>
              <a:t>We </a:t>
            </a:r>
            <a:r>
              <a:rPr lang="en-US" sz="4000" b="1" i="1" dirty="0">
                <a:latin typeface="Arial Narrow" panose="020B0606020202030204" pitchFamily="34" charset="0"/>
              </a:rPr>
              <a:t>don't need to use data types </a:t>
            </a:r>
            <a:r>
              <a:rPr lang="en-US" sz="4000" dirty="0">
                <a:latin typeface="Arial Narrow" panose="020B0606020202030204" pitchFamily="34" charset="0"/>
              </a:rPr>
              <a:t>to declare variable because it is dynamically typed so </a:t>
            </a:r>
            <a:r>
              <a:rPr lang="en-US" sz="4000" b="1" i="1" dirty="0">
                <a:latin typeface="Arial Narrow" panose="020B0606020202030204" pitchFamily="34" charset="0"/>
              </a:rPr>
              <a:t>we can write a=10 </a:t>
            </a:r>
            <a:r>
              <a:rPr lang="en-US" sz="4000" dirty="0">
                <a:latin typeface="Arial Narrow" panose="020B0606020202030204" pitchFamily="34" charset="0"/>
              </a:rPr>
              <a:t>to assign an integer value in an integer variable.</a:t>
            </a:r>
          </a:p>
          <a:p>
            <a:r>
              <a:rPr lang="en-US" sz="4000" dirty="0" smtClean="0">
                <a:latin typeface="Arial Narrow" panose="020B0606020202030204" pitchFamily="34" charset="0"/>
              </a:rPr>
              <a:t>Python </a:t>
            </a:r>
            <a:r>
              <a:rPr lang="en-US" sz="4000" b="1" i="1" dirty="0">
                <a:latin typeface="Arial Narrow" panose="020B0606020202030204" pitchFamily="34" charset="0"/>
              </a:rPr>
              <a:t>makes the development and debugging fast because there is no compilation </a:t>
            </a:r>
            <a:r>
              <a:rPr lang="en-US" sz="4000" dirty="0">
                <a:latin typeface="Arial Narrow" panose="020B0606020202030204" pitchFamily="34" charset="0"/>
              </a:rPr>
              <a:t>step included in Python development, and edit-test-debug cycle is very fast.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4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5010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/>
              <a:t>Characteristics of </a:t>
            </a:r>
            <a:r>
              <a:rPr lang="en-US" b="1" dirty="0" smtClean="0"/>
              <a:t>Python.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427384" y="1313136"/>
            <a:ext cx="11770968" cy="49598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Following are important characteristics of python −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It </a:t>
            </a:r>
            <a:r>
              <a:rPr lang="en-US" dirty="0">
                <a:latin typeface="Arial Narrow" panose="020B0606020202030204" pitchFamily="34" charset="0"/>
              </a:rPr>
              <a:t>supports </a:t>
            </a:r>
            <a:r>
              <a:rPr lang="en-US" b="1" dirty="0">
                <a:latin typeface="Arial Narrow" panose="020B0606020202030204" pitchFamily="34" charset="0"/>
              </a:rPr>
              <a:t>functional and structured </a:t>
            </a:r>
            <a:r>
              <a:rPr lang="en-US" dirty="0">
                <a:latin typeface="Arial Narrow" panose="020B0606020202030204" pitchFamily="34" charset="0"/>
              </a:rPr>
              <a:t>programming methods as well as OOP.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It </a:t>
            </a:r>
            <a:r>
              <a:rPr lang="en-US" dirty="0">
                <a:latin typeface="Arial Narrow" panose="020B0606020202030204" pitchFamily="34" charset="0"/>
              </a:rPr>
              <a:t>can be used </a:t>
            </a:r>
            <a:r>
              <a:rPr lang="en-US" b="1" dirty="0">
                <a:latin typeface="Arial Narrow" panose="020B0606020202030204" pitchFamily="34" charset="0"/>
              </a:rPr>
              <a:t>as a scripting language or can be compiled</a:t>
            </a:r>
            <a:r>
              <a:rPr lang="en-US" dirty="0">
                <a:latin typeface="Arial Narrow" panose="020B0606020202030204" pitchFamily="34" charset="0"/>
              </a:rPr>
              <a:t> to byte-code for building large applications.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It </a:t>
            </a:r>
            <a:r>
              <a:rPr lang="en-US" dirty="0">
                <a:latin typeface="Arial Narrow" panose="020B0606020202030204" pitchFamily="34" charset="0"/>
              </a:rPr>
              <a:t>provides </a:t>
            </a:r>
            <a:r>
              <a:rPr lang="en-US" b="1" dirty="0">
                <a:latin typeface="Arial Narrow" panose="020B0606020202030204" pitchFamily="34" charset="0"/>
              </a:rPr>
              <a:t>very high-level dynamic </a:t>
            </a:r>
            <a:r>
              <a:rPr lang="en-US" dirty="0">
                <a:latin typeface="Arial Narrow" panose="020B0606020202030204" pitchFamily="34" charset="0"/>
              </a:rPr>
              <a:t>data types and supports dynamic type checking.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It </a:t>
            </a:r>
            <a:r>
              <a:rPr lang="en-US" dirty="0">
                <a:latin typeface="Arial Narrow" panose="020B0606020202030204" pitchFamily="34" charset="0"/>
              </a:rPr>
              <a:t>supports </a:t>
            </a:r>
            <a:r>
              <a:rPr lang="en-US" b="1" dirty="0">
                <a:latin typeface="Arial Narrow" panose="020B0606020202030204" pitchFamily="34" charset="0"/>
              </a:rPr>
              <a:t>automatic garbage </a:t>
            </a:r>
            <a:r>
              <a:rPr lang="en-US" dirty="0">
                <a:latin typeface="Arial Narrow" panose="020B0606020202030204" pitchFamily="34" charset="0"/>
              </a:rPr>
              <a:t>collection.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It </a:t>
            </a:r>
            <a:r>
              <a:rPr lang="en-US" dirty="0">
                <a:latin typeface="Arial Narrow" panose="020B0606020202030204" pitchFamily="34" charset="0"/>
              </a:rPr>
              <a:t>can be </a:t>
            </a:r>
            <a:r>
              <a:rPr lang="en-US" b="1" dirty="0">
                <a:latin typeface="Arial Narrow" panose="020B0606020202030204" pitchFamily="34" charset="0"/>
              </a:rPr>
              <a:t>easily integrated </a:t>
            </a:r>
            <a:r>
              <a:rPr lang="en-US" dirty="0">
                <a:latin typeface="Arial Narrow" panose="020B0606020202030204" pitchFamily="34" charset="0"/>
              </a:rPr>
              <a:t>with C, C++, COM, ActiveX, CORBA, and Java.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5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23964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/>
              <a:t>The print </a:t>
            </a:r>
            <a:r>
              <a:rPr lang="en-US" b="1" dirty="0" smtClean="0"/>
              <a:t>Function.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427384" y="1313136"/>
            <a:ext cx="11770968" cy="4959853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Most notable and most widely known change in Python 3 is how the print function is used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Use </a:t>
            </a:r>
            <a:r>
              <a:rPr lang="en-US" dirty="0">
                <a:latin typeface="Arial Narrow" panose="020B0606020202030204" pitchFamily="34" charset="0"/>
              </a:rPr>
              <a:t>of parenthesis () with print function is now mandatory.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It </a:t>
            </a:r>
            <a:r>
              <a:rPr lang="en-US" dirty="0">
                <a:latin typeface="Arial Narrow" panose="020B0606020202030204" pitchFamily="34" charset="0"/>
              </a:rPr>
              <a:t>was optional in Python 2</a:t>
            </a:r>
            <a:r>
              <a:rPr lang="en-US" dirty="0" smtClean="0">
                <a:latin typeface="Arial Narrow" panose="020B0606020202030204" pitchFamily="34" charset="0"/>
              </a:rPr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print "Hello World" </a:t>
            </a:r>
            <a:r>
              <a:rPr lang="en-US" dirty="0">
                <a:latin typeface="Arial Narrow" panose="020B0606020202030204" pitchFamily="34" charset="0"/>
              </a:rPr>
              <a:t>#is acceptable in Python 2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print ("Hello World") </a:t>
            </a:r>
            <a:r>
              <a:rPr lang="en-US" dirty="0">
                <a:latin typeface="Arial Narrow" panose="020B0606020202030204" pitchFamily="34" charset="0"/>
              </a:rPr>
              <a:t># in Python 3, print must be followed by ()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6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8853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/>
          <a:lstStyle/>
          <a:p>
            <a:r>
              <a:rPr lang="en-US" b="1" dirty="0"/>
              <a:t>Reading Input from </a:t>
            </a:r>
            <a:r>
              <a:rPr lang="en-US" b="1" dirty="0" smtClean="0"/>
              <a:t>Keyboard.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427384" y="1313136"/>
            <a:ext cx="11770968" cy="495985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&gt;&gt;x=input(“End of </a:t>
            </a:r>
            <a:r>
              <a:rPr lang="en-US" dirty="0" err="1" smtClean="0">
                <a:latin typeface="Arial Narrow" panose="020B0606020202030204" pitchFamily="34" charset="0"/>
              </a:rPr>
              <a:t>sem</a:t>
            </a:r>
            <a:r>
              <a:rPr lang="en-US" dirty="0" smtClean="0">
                <a:latin typeface="Arial Narrow" panose="020B0606020202030204" pitchFamily="34" charset="0"/>
              </a:rPr>
              <a:t>”);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&gt;&gt;10+10 [enter]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7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9205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>
            <a:normAutofit/>
          </a:bodyPr>
          <a:lstStyle/>
          <a:p>
            <a:r>
              <a:rPr lang="en-US" b="1" dirty="0"/>
              <a:t>First Python </a:t>
            </a:r>
            <a:r>
              <a:rPr lang="en-US" b="1" dirty="0" smtClean="0"/>
              <a:t>Program.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228600" y="1313136"/>
            <a:ext cx="11969752" cy="5346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Interactive Mode Programming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Invoking </a:t>
            </a:r>
            <a:r>
              <a:rPr lang="en-US" dirty="0">
                <a:latin typeface="Arial Narrow" panose="020B0606020202030204" pitchFamily="34" charset="0"/>
              </a:rPr>
              <a:t>the interpreter without passing a script file as a parameter brings up the following </a:t>
            </a:r>
            <a:r>
              <a:rPr lang="en-US" dirty="0" smtClean="0">
                <a:latin typeface="Arial Narrow" panose="020B0606020202030204" pitchFamily="34" charset="0"/>
              </a:rPr>
              <a:t>prompt.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Type </a:t>
            </a:r>
            <a:r>
              <a:rPr lang="en-US" dirty="0">
                <a:latin typeface="Arial Narrow" panose="020B0606020202030204" pitchFamily="34" charset="0"/>
              </a:rPr>
              <a:t>the following text at the Python prompt and press Enter −</a:t>
            </a:r>
          </a:p>
          <a:p>
            <a:pPr marL="1090422" lvl="2" indent="0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&gt;&gt;&gt;</a:t>
            </a:r>
            <a:r>
              <a:rPr lang="en-US" sz="3600" b="1" dirty="0" smtClean="0">
                <a:latin typeface="Arial Narrow" panose="020B0606020202030204" pitchFamily="34" charset="0"/>
              </a:rPr>
              <a:t> </a:t>
            </a:r>
            <a:r>
              <a:rPr lang="en-US" sz="3600" b="1" dirty="0">
                <a:latin typeface="Arial Narrow" panose="020B0606020202030204" pitchFamily="34" charset="0"/>
              </a:rPr>
              <a:t>print ("</a:t>
            </a:r>
            <a:r>
              <a:rPr lang="en-US" sz="3600" b="1" dirty="0" smtClean="0">
                <a:latin typeface="Arial Narrow" panose="020B0606020202030204" pitchFamily="34" charset="0"/>
              </a:rPr>
              <a:t>Hello</a:t>
            </a:r>
            <a:r>
              <a:rPr lang="en-US" sz="3600" b="1" dirty="0">
                <a:latin typeface="Arial Narrow" panose="020B0606020202030204" pitchFamily="34" charset="0"/>
              </a:rPr>
              <a:t>, Python</a:t>
            </a:r>
            <a:r>
              <a:rPr lang="en-US" sz="3600" b="1" dirty="0" smtClean="0">
                <a:latin typeface="Arial Narrow" panose="020B0606020202030204" pitchFamily="34" charset="0"/>
              </a:rPr>
              <a:t>!")</a:t>
            </a:r>
          </a:p>
          <a:p>
            <a:pPr marL="1090422" lvl="2" indent="0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&gt;&gt;&gt;</a:t>
            </a:r>
            <a:r>
              <a:rPr lang="en-US" sz="3600" b="1" dirty="0" smtClean="0">
                <a:latin typeface="Arial Narrow" panose="020B0606020202030204" pitchFamily="34" charset="0"/>
              </a:rPr>
              <a:t>2+5</a:t>
            </a:r>
          </a:p>
          <a:p>
            <a:pPr marL="1090422" lvl="2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Arial Narrow" panose="020B0606020202030204" pitchFamily="34" charset="0"/>
              </a:rPr>
              <a:t>&gt;&gt;&gt;</a:t>
            </a:r>
            <a:r>
              <a:rPr lang="en-US" sz="3600" b="1" dirty="0">
                <a:latin typeface="Arial Narrow" panose="020B0606020202030204" pitchFamily="34" charset="0"/>
              </a:rPr>
              <a:t> print('Welcome to Real Python!')</a:t>
            </a:r>
            <a:endParaRPr lang="en-US" sz="3600" b="1" dirty="0" smtClean="0">
              <a:latin typeface="Arial Narrow" panose="020B0606020202030204" pitchFamily="34" charset="0"/>
            </a:endParaRPr>
          </a:p>
          <a:p>
            <a:r>
              <a:rPr lang="en-US" b="1" dirty="0" smtClean="0">
                <a:latin typeface="Arial Narrow" panose="020B0606020202030204" pitchFamily="34" charset="0"/>
              </a:rPr>
              <a:t>See output..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8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887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>
          <a:xfrm>
            <a:off x="813225" y="165638"/>
            <a:ext cx="10779445" cy="1147498"/>
          </a:xfrm>
        </p:spPr>
        <p:txBody>
          <a:bodyPr>
            <a:normAutofit/>
          </a:bodyPr>
          <a:lstStyle/>
          <a:p>
            <a:r>
              <a:rPr lang="en-US" b="1" dirty="0"/>
              <a:t>Script Mode </a:t>
            </a:r>
            <a:r>
              <a:rPr lang="en-US" b="1" dirty="0" smtClean="0"/>
              <a:t>Programming.</a:t>
            </a:r>
            <a:endParaRPr lang="en-US" b="1" dirty="0"/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>
          <a:xfrm>
            <a:off x="427384" y="1313136"/>
            <a:ext cx="11770968" cy="495985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Invoking the interpreter with a script parameter begins execution of the script and continues until the script is finished. When the script is finished, the interpreter is no longer active.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Let </a:t>
            </a:r>
            <a:r>
              <a:rPr lang="en-US" dirty="0">
                <a:latin typeface="Arial Narrow" panose="020B0606020202030204" pitchFamily="34" charset="0"/>
              </a:rPr>
              <a:t>us write a simple Python program in a script. </a:t>
            </a:r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smtClean="0">
                <a:latin typeface="Arial Narrow" panose="020B0606020202030204" pitchFamily="34" charset="0"/>
              </a:rPr>
              <a:t>Python </a:t>
            </a:r>
            <a:r>
              <a:rPr lang="en-US" dirty="0">
                <a:latin typeface="Arial Narrow" panose="020B0606020202030204" pitchFamily="34" charset="0"/>
              </a:rPr>
              <a:t>files have the extension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Arial Narrow" panose="020B0606020202030204" pitchFamily="34" charset="0"/>
              </a:rPr>
              <a:t>py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. </a:t>
            </a:r>
            <a:r>
              <a:rPr lang="en-US" dirty="0">
                <a:latin typeface="Arial Narrow" panose="020B0606020202030204" pitchFamily="34" charset="0"/>
              </a:rPr>
              <a:t>Type the following source code in a test.py file −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print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("Hello, Python</a:t>
            </a:r>
            <a:r>
              <a:rPr lang="en-US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!")</a:t>
            </a:r>
          </a:p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On Windows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C</a:t>
            </a: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:\Python34&gt;Python test.py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marL="408871" indent="-408871">
              <a:defRPr sz="29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900">
                <a:solidFill>
                  <a:schemeClr val="tx1"/>
                </a:solidFill>
                <a:latin typeface="Times New Roman" pitchFamily="18" charset="0"/>
              </a:defRPr>
            </a:lvl2pPr>
            <a:lvl3pPr marL="1362907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3pPr>
            <a:lvl4pPr marL="1908069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4pPr>
            <a:lvl5pPr marL="2453232" indent="-272582">
              <a:defRPr sz="2900">
                <a:solidFill>
                  <a:schemeClr val="tx1"/>
                </a:solidFill>
                <a:latin typeface="Times New Roman" pitchFamily="18" charset="0"/>
              </a:defRPr>
            </a:lvl5pPr>
            <a:lvl6pPr marL="2998395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6pPr>
            <a:lvl7pPr marL="3543558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7pPr>
            <a:lvl8pPr marL="4088720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8pPr>
            <a:lvl9pPr marL="4633883" indent="-272582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/>
            <a:fld id="{6BD6C766-747F-4189-9355-3EC04BB44F08}" type="slidenum">
              <a:rPr lang="en-CA" altLang="en-US" sz="1700">
                <a:solidFill>
                  <a:prstClr val="black"/>
                </a:solidFill>
                <a:latin typeface="Arial" charset="0"/>
              </a:rPr>
              <a:pPr lvl="1"/>
              <a:t>9</a:t>
            </a:fld>
            <a:endParaRPr lang="en-CA" altLang="en-US" sz="17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79986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11471</TotalTime>
  <Words>1133</Words>
  <Application>Microsoft Office PowerPoint</Application>
  <PresentationFormat>Custom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Calibri</vt:lpstr>
      <vt:lpstr>Futura Medium</vt:lpstr>
      <vt:lpstr>Times New Roman</vt:lpstr>
      <vt:lpstr>Office Theme</vt:lpstr>
      <vt:lpstr>1_Office Theme</vt:lpstr>
      <vt:lpstr>Introducing Python.</vt:lpstr>
      <vt:lpstr>Python AI.</vt:lpstr>
      <vt:lpstr>Why Python?</vt:lpstr>
      <vt:lpstr>Why Python?</vt:lpstr>
      <vt:lpstr>Characteristics of Python.</vt:lpstr>
      <vt:lpstr>The print Function.</vt:lpstr>
      <vt:lpstr>Reading Input from Keyboard.</vt:lpstr>
      <vt:lpstr>First Python Program.</vt:lpstr>
      <vt:lpstr>Script Mode Programming.</vt:lpstr>
      <vt:lpstr>Setting Path at Windows.</vt:lpstr>
      <vt:lpstr>Multi-Line Statements.</vt:lpstr>
      <vt:lpstr>Multi-Line Statements.</vt:lpstr>
      <vt:lpstr>Quotation in Python.</vt:lpstr>
      <vt:lpstr>Comments in Python.</vt:lpstr>
      <vt:lpstr>Comments in Python.</vt:lpstr>
      <vt:lpstr>Using Blank Lines.</vt:lpstr>
      <vt:lpstr>Waiting for the User</vt:lpstr>
      <vt:lpstr>Waiting for the User</vt:lpstr>
      <vt:lpstr>Multiple Statements on a Single Line.</vt:lpstr>
    </vt:vector>
  </TitlesOfParts>
  <Company>Daystar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Corporate Affairs 2</dc:creator>
  <cp:lastModifiedBy>Fredrick Michael</cp:lastModifiedBy>
  <cp:revision>210</cp:revision>
  <dcterms:created xsi:type="dcterms:W3CDTF">2020-02-28T12:07:14Z</dcterms:created>
  <dcterms:modified xsi:type="dcterms:W3CDTF">2022-12-02T03:14:53Z</dcterms:modified>
</cp:coreProperties>
</file>