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60" r:id="rId5"/>
    <p:sldId id="261" r:id="rId6"/>
    <p:sldId id="259" r:id="rId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jXt/vVwfK6gicvj+hgX54eX+he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566" y="78"/>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f3d1f3080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g11f3d1f3080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11f3d1f3080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f3d1f3080_0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g11f3d1f3080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11f3d1f3080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f3d1f3080_0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g11f3d1f3080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11f3d1f3080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480844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f3d1f3080_0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g11f3d1f3080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11f3d1f3080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690271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f3d1f3080_0_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g11f3d1f3080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11f3d1f3080_0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chemeClr val="dk2"/>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7"/>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1" name="Google Shape;31;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4" name="Google Shape;44;p1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1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6" name="Google Shape;46;p1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7" name="Google Shape;47;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3"/>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13"/>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1600">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1211124"/>
            <a:ext cx="7022592" cy="492443"/>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Process Mapping:</a:t>
            </a:r>
            <a:endParaRPr/>
          </a:p>
        </p:txBody>
      </p:sp>
      <p:sp>
        <p:nvSpPr>
          <p:cNvPr id="97" name="Google Shape;97;p1"/>
          <p:cNvSpPr txBox="1"/>
          <p:nvPr/>
        </p:nvSpPr>
        <p:spPr>
          <a:xfrm>
            <a:off x="5442857" y="1211126"/>
            <a:ext cx="3086321" cy="98488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dirty="0">
                <a:solidFill>
                  <a:srgbClr val="0070C0"/>
                </a:solidFill>
                <a:latin typeface="Arial"/>
                <a:ea typeface="Arial"/>
                <a:cs typeface="Arial"/>
                <a:sym typeface="Arial"/>
              </a:rPr>
              <a:t>Simple Mortgage Origination</a:t>
            </a:r>
            <a:endParaRPr dirty="0"/>
          </a:p>
        </p:txBody>
      </p:sp>
      <p:pic>
        <p:nvPicPr>
          <p:cNvPr id="98" name="Google Shape;98;p1"/>
          <p:cNvPicPr preferRelativeResize="0"/>
          <p:nvPr/>
        </p:nvPicPr>
        <p:blipFill>
          <a:blip r:embed="rId3">
            <a:alphaModFix/>
          </a:blip>
          <a:stretch>
            <a:fillRect/>
          </a:stretch>
        </p:blipFill>
        <p:spPr>
          <a:xfrm>
            <a:off x="4572000" y="6336760"/>
            <a:ext cx="4057650" cy="35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g11f3d1f3080_0_1"/>
          <p:cNvPicPr preferRelativeResize="0"/>
          <p:nvPr/>
        </p:nvPicPr>
        <p:blipFill>
          <a:blip r:embed="rId3">
            <a:alphaModFix/>
          </a:blip>
          <a:stretch>
            <a:fillRect/>
          </a:stretch>
        </p:blipFill>
        <p:spPr>
          <a:xfrm>
            <a:off x="4572000" y="6336760"/>
            <a:ext cx="4057650" cy="352425"/>
          </a:xfrm>
          <a:prstGeom prst="rect">
            <a:avLst/>
          </a:prstGeom>
          <a:noFill/>
          <a:ln>
            <a:noFill/>
          </a:ln>
        </p:spPr>
      </p:pic>
      <p:sp>
        <p:nvSpPr>
          <p:cNvPr id="105" name="Google Shape;105;g11f3d1f3080_0_1"/>
          <p:cNvSpPr/>
          <p:nvPr/>
        </p:nvSpPr>
        <p:spPr>
          <a:xfrm>
            <a:off x="389381" y="1975698"/>
            <a:ext cx="1270026" cy="457218"/>
          </a:xfrm>
          <a:prstGeom prst="flowChartTerminator">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Start and End Process</a:t>
            </a:r>
            <a:endParaRPr dirty="0"/>
          </a:p>
        </p:txBody>
      </p:sp>
      <p:sp>
        <p:nvSpPr>
          <p:cNvPr id="106" name="Google Shape;106;g11f3d1f3080_0_1"/>
          <p:cNvSpPr/>
          <p:nvPr/>
        </p:nvSpPr>
        <p:spPr>
          <a:xfrm>
            <a:off x="2082800" y="1899498"/>
            <a:ext cx="1394017" cy="609600"/>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Process Step</a:t>
            </a:r>
            <a:endParaRPr/>
          </a:p>
        </p:txBody>
      </p:sp>
      <p:sp>
        <p:nvSpPr>
          <p:cNvPr id="107" name="Google Shape;107;g11f3d1f3080_0_1"/>
          <p:cNvSpPr/>
          <p:nvPr/>
        </p:nvSpPr>
        <p:spPr>
          <a:xfrm>
            <a:off x="3900237" y="1721698"/>
            <a:ext cx="1420577" cy="965200"/>
          </a:xfrm>
          <a:prstGeom prst="flowChartDecision">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Decision Point</a:t>
            </a:r>
            <a:endParaRPr dirty="0"/>
          </a:p>
        </p:txBody>
      </p:sp>
      <p:sp>
        <p:nvSpPr>
          <p:cNvPr id="108" name="Google Shape;108;g11f3d1f3080_0_1"/>
          <p:cNvSpPr/>
          <p:nvPr/>
        </p:nvSpPr>
        <p:spPr>
          <a:xfrm>
            <a:off x="5762619" y="1797898"/>
            <a:ext cx="1210167" cy="812800"/>
          </a:xfrm>
          <a:prstGeom prst="flowChartInputOutput">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Data</a:t>
            </a:r>
            <a:endParaRPr/>
          </a:p>
        </p:txBody>
      </p:sp>
      <p:sp>
        <p:nvSpPr>
          <p:cNvPr id="109" name="Google Shape;109;g11f3d1f3080_0_1"/>
          <p:cNvSpPr/>
          <p:nvPr/>
        </p:nvSpPr>
        <p:spPr>
          <a:xfrm rot="10800000">
            <a:off x="7441151" y="1848598"/>
            <a:ext cx="1219200" cy="711300"/>
          </a:xfrm>
          <a:prstGeom prst="trapezoid">
            <a:avLst>
              <a:gd name="adj" fmla="val 25000"/>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chemeClr val="lt1"/>
              </a:solidFill>
              <a:latin typeface="Calibri"/>
              <a:ea typeface="Calibri"/>
              <a:cs typeface="Calibri"/>
              <a:sym typeface="Calibri"/>
            </a:endParaRPr>
          </a:p>
        </p:txBody>
      </p:sp>
      <p:sp>
        <p:nvSpPr>
          <p:cNvPr id="110" name="Google Shape;110;g11f3d1f3080_0_1"/>
          <p:cNvSpPr txBox="1"/>
          <p:nvPr/>
        </p:nvSpPr>
        <p:spPr>
          <a:xfrm>
            <a:off x="7441151" y="1988854"/>
            <a:ext cx="12192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Manual Operation</a:t>
            </a:r>
            <a:endParaRPr dirty="0"/>
          </a:p>
        </p:txBody>
      </p:sp>
      <p:sp>
        <p:nvSpPr>
          <p:cNvPr id="111" name="Google Shape;111;g11f3d1f3080_0_1"/>
          <p:cNvSpPr txBox="1"/>
          <p:nvPr/>
        </p:nvSpPr>
        <p:spPr>
          <a:xfrm>
            <a:off x="291614" y="4451290"/>
            <a:ext cx="19632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lt2"/>
                </a:solidFill>
                <a:latin typeface="Calibri"/>
                <a:ea typeface="Calibri"/>
                <a:cs typeface="Calibri"/>
                <a:sym typeface="Calibri"/>
              </a:rPr>
              <a:t>Symbols are connected to show flow, like this:</a:t>
            </a:r>
            <a:endParaRPr sz="1800">
              <a:solidFill>
                <a:schemeClr val="lt2"/>
              </a:solidFill>
              <a:latin typeface="Calibri"/>
              <a:ea typeface="Calibri"/>
              <a:cs typeface="Calibri"/>
              <a:sym typeface="Calibri"/>
            </a:endParaRPr>
          </a:p>
        </p:txBody>
      </p:sp>
      <p:sp>
        <p:nvSpPr>
          <p:cNvPr id="112" name="Google Shape;112;g11f3d1f3080_0_1"/>
          <p:cNvSpPr/>
          <p:nvPr/>
        </p:nvSpPr>
        <p:spPr>
          <a:xfrm>
            <a:off x="2722771" y="4065896"/>
            <a:ext cx="1394017" cy="609600"/>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Process Step</a:t>
            </a:r>
            <a:endParaRPr/>
          </a:p>
        </p:txBody>
      </p:sp>
      <p:sp>
        <p:nvSpPr>
          <p:cNvPr id="113" name="Google Shape;113;g11f3d1f3080_0_1"/>
          <p:cNvSpPr/>
          <p:nvPr/>
        </p:nvSpPr>
        <p:spPr>
          <a:xfrm>
            <a:off x="4609416" y="3886200"/>
            <a:ext cx="1420578" cy="965200"/>
          </a:xfrm>
          <a:prstGeom prst="flowChartDecision">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Decision Point</a:t>
            </a:r>
            <a:endParaRPr/>
          </a:p>
        </p:txBody>
      </p:sp>
      <p:cxnSp>
        <p:nvCxnSpPr>
          <p:cNvPr id="114" name="Google Shape;114;g11f3d1f3080_0_1"/>
          <p:cNvCxnSpPr>
            <a:stCxn id="112" idx="3"/>
            <a:endCxn id="113" idx="1"/>
          </p:cNvCxnSpPr>
          <p:nvPr/>
        </p:nvCxnSpPr>
        <p:spPr>
          <a:xfrm rot="10800000" flipH="1">
            <a:off x="4116788" y="4368896"/>
            <a:ext cx="492600" cy="1800"/>
          </a:xfrm>
          <a:prstGeom prst="straightConnector1">
            <a:avLst/>
          </a:prstGeom>
          <a:noFill/>
          <a:ln w="38100" cap="flat" cmpd="sng">
            <a:solidFill>
              <a:schemeClr val="lt2"/>
            </a:solidFill>
            <a:prstDash val="solid"/>
            <a:miter lim="800000"/>
            <a:headEnd type="none" w="sm" len="sm"/>
            <a:tailEnd type="triangle" w="med" len="med"/>
          </a:ln>
        </p:spPr>
      </p:cxnSp>
      <p:sp>
        <p:nvSpPr>
          <p:cNvPr id="115" name="Google Shape;115;g11f3d1f3080_0_1"/>
          <p:cNvSpPr/>
          <p:nvPr/>
        </p:nvSpPr>
        <p:spPr>
          <a:xfrm rot="10800000">
            <a:off x="6604000" y="4013100"/>
            <a:ext cx="1219200" cy="711300"/>
          </a:xfrm>
          <a:prstGeom prst="trapezoid">
            <a:avLst>
              <a:gd name="adj" fmla="val 25000"/>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16" name="Google Shape;116;g11f3d1f3080_0_1"/>
          <p:cNvSpPr txBox="1"/>
          <p:nvPr/>
        </p:nvSpPr>
        <p:spPr>
          <a:xfrm>
            <a:off x="6604000" y="4153356"/>
            <a:ext cx="12192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Manual Operation</a:t>
            </a:r>
            <a:endParaRPr/>
          </a:p>
        </p:txBody>
      </p:sp>
      <p:cxnSp>
        <p:nvCxnSpPr>
          <p:cNvPr id="117" name="Google Shape;117;g11f3d1f3080_0_1"/>
          <p:cNvCxnSpPr>
            <a:stCxn id="113" idx="3"/>
          </p:cNvCxnSpPr>
          <p:nvPr/>
        </p:nvCxnSpPr>
        <p:spPr>
          <a:xfrm>
            <a:off x="6029994" y="4368800"/>
            <a:ext cx="662400" cy="0"/>
          </a:xfrm>
          <a:prstGeom prst="straightConnector1">
            <a:avLst/>
          </a:prstGeom>
          <a:noFill/>
          <a:ln w="38100" cap="flat" cmpd="sng">
            <a:solidFill>
              <a:schemeClr val="lt2"/>
            </a:solidFill>
            <a:prstDash val="solid"/>
            <a:miter lim="800000"/>
            <a:headEnd type="none" w="sm" len="sm"/>
            <a:tailEnd type="triangle" w="med" len="med"/>
          </a:ln>
        </p:spPr>
      </p:cxnSp>
      <p:sp>
        <p:nvSpPr>
          <p:cNvPr id="118" name="Google Shape;118;g11f3d1f3080_0_1"/>
          <p:cNvSpPr/>
          <p:nvPr/>
        </p:nvSpPr>
        <p:spPr>
          <a:xfrm>
            <a:off x="4609416" y="5291117"/>
            <a:ext cx="1394017" cy="609600"/>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Process Step</a:t>
            </a:r>
            <a:endParaRPr/>
          </a:p>
        </p:txBody>
      </p:sp>
      <p:cxnSp>
        <p:nvCxnSpPr>
          <p:cNvPr id="119" name="Google Shape;119;g11f3d1f3080_0_1"/>
          <p:cNvCxnSpPr>
            <a:stCxn id="113" idx="2"/>
            <a:endCxn id="118" idx="0"/>
          </p:cNvCxnSpPr>
          <p:nvPr/>
        </p:nvCxnSpPr>
        <p:spPr>
          <a:xfrm flipH="1">
            <a:off x="5306505" y="4851400"/>
            <a:ext cx="13200" cy="439800"/>
          </a:xfrm>
          <a:prstGeom prst="straightConnector1">
            <a:avLst/>
          </a:prstGeom>
          <a:noFill/>
          <a:ln w="38100" cap="flat" cmpd="sng">
            <a:solidFill>
              <a:schemeClr val="lt2"/>
            </a:solidFill>
            <a:prstDash val="solid"/>
            <a:miter lim="800000"/>
            <a:headEnd type="none" w="sm" len="sm"/>
            <a:tailEnd type="triangle" w="med" len="med"/>
          </a:ln>
        </p:spPr>
      </p:cxnSp>
      <p:sp>
        <p:nvSpPr>
          <p:cNvPr id="120" name="Google Shape;120;g11f3d1f3080_0_1"/>
          <p:cNvSpPr txBox="1"/>
          <p:nvPr/>
        </p:nvSpPr>
        <p:spPr>
          <a:xfrm>
            <a:off x="6003433" y="4124475"/>
            <a:ext cx="5367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Yes</a:t>
            </a:r>
            <a:endParaRPr dirty="0"/>
          </a:p>
        </p:txBody>
      </p:sp>
      <p:sp>
        <p:nvSpPr>
          <p:cNvPr id="121" name="Google Shape;121;g11f3d1f3080_0_1"/>
          <p:cNvSpPr txBox="1"/>
          <p:nvPr/>
        </p:nvSpPr>
        <p:spPr>
          <a:xfrm>
            <a:off x="5320814" y="4886475"/>
            <a:ext cx="3843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No</a:t>
            </a:r>
            <a:endParaRPr/>
          </a:p>
        </p:txBody>
      </p:sp>
      <p:sp>
        <p:nvSpPr>
          <p:cNvPr id="122" name="Google Shape;122;g11f3d1f3080_0_1"/>
          <p:cNvSpPr txBox="1"/>
          <p:nvPr/>
        </p:nvSpPr>
        <p:spPr>
          <a:xfrm>
            <a:off x="477748" y="535377"/>
            <a:ext cx="8229600" cy="278100"/>
          </a:xfrm>
          <a:prstGeom prst="rect">
            <a:avLst/>
          </a:prstGeom>
          <a:noFill/>
          <a:ln>
            <a:noFill/>
          </a:ln>
        </p:spPr>
        <p:txBody>
          <a:bodyPr spcFirstLastPara="1" wrap="square" lIns="0" tIns="45700" rIns="0" bIns="45700" anchor="ctr" anchorCtr="0">
            <a:normAutofit fontScale="92500" lnSpcReduction="20000"/>
          </a:bodyPr>
          <a:lstStyle/>
          <a:p>
            <a:pPr marL="0" marR="0" lvl="0" indent="0" algn="l" rtl="0">
              <a:lnSpc>
                <a:spcPct val="90000"/>
              </a:lnSpc>
              <a:spcBef>
                <a:spcPts val="0"/>
              </a:spcBef>
              <a:spcAft>
                <a:spcPts val="0"/>
              </a:spcAft>
              <a:buClr>
                <a:srgbClr val="0070C0"/>
              </a:buClr>
              <a:buSzPct val="100000"/>
              <a:buFont typeface="Arial"/>
              <a:buNone/>
            </a:pPr>
            <a:r>
              <a:rPr lang="en-US" sz="1800" b="0" u="none">
                <a:solidFill>
                  <a:srgbClr val="0070C0"/>
                </a:solidFill>
                <a:latin typeface="Arial"/>
                <a:ea typeface="Arial"/>
                <a:cs typeface="Arial"/>
                <a:sym typeface="Arial"/>
              </a:rPr>
              <a:t>Process Mapping – Commonly Used UML Symbols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pic>
        <p:nvPicPr>
          <p:cNvPr id="128" name="Google Shape;128;g11f3d1f3080_0_8"/>
          <p:cNvPicPr preferRelativeResize="0"/>
          <p:nvPr/>
        </p:nvPicPr>
        <p:blipFill>
          <a:blip r:embed="rId3">
            <a:alphaModFix/>
          </a:blip>
          <a:stretch>
            <a:fillRect/>
          </a:stretch>
        </p:blipFill>
        <p:spPr>
          <a:xfrm>
            <a:off x="4572000" y="6336760"/>
            <a:ext cx="4057650" cy="352425"/>
          </a:xfrm>
          <a:prstGeom prst="rect">
            <a:avLst/>
          </a:prstGeom>
          <a:noFill/>
          <a:ln>
            <a:noFill/>
          </a:ln>
        </p:spPr>
      </p:pic>
      <p:sp>
        <p:nvSpPr>
          <p:cNvPr id="129" name="Google Shape;129;g11f3d1f3080_0_8"/>
          <p:cNvSpPr txBox="1">
            <a:spLocks noGrp="1"/>
          </p:cNvSpPr>
          <p:nvPr>
            <p:ph type="title" idx="4294967295"/>
          </p:nvPr>
        </p:nvSpPr>
        <p:spPr>
          <a:xfrm>
            <a:off x="477748" y="535377"/>
            <a:ext cx="8229600" cy="27810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As-Is Process Map: </a:t>
            </a:r>
            <a:r>
              <a:rPr lang="en-US" i="1" dirty="0">
                <a:solidFill>
                  <a:srgbClr val="0070C0"/>
                </a:solidFill>
              </a:rPr>
              <a:t>[Simple Mortgage Origination: Loan Application]</a:t>
            </a:r>
            <a:endParaRPr dirty="0"/>
          </a:p>
        </p:txBody>
      </p:sp>
      <p:sp>
        <p:nvSpPr>
          <p:cNvPr id="2" name="Google Shape;105;g11f3d1f3080_0_1">
            <a:extLst>
              <a:ext uri="{FF2B5EF4-FFF2-40B4-BE49-F238E27FC236}">
                <a16:creationId xmlns:a16="http://schemas.microsoft.com/office/drawing/2014/main" id="{4912914C-FD30-6464-4281-B6EFBF710BF6}"/>
              </a:ext>
            </a:extLst>
          </p:cNvPr>
          <p:cNvSpPr/>
          <p:nvPr/>
        </p:nvSpPr>
        <p:spPr>
          <a:xfrm>
            <a:off x="477748" y="1121259"/>
            <a:ext cx="1270026" cy="457218"/>
          </a:xfrm>
          <a:prstGeom prst="flowChartTerminator">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Start</a:t>
            </a:r>
            <a:endParaRPr dirty="0"/>
          </a:p>
        </p:txBody>
      </p:sp>
      <p:cxnSp>
        <p:nvCxnSpPr>
          <p:cNvPr id="3" name="Google Shape;114;g11f3d1f3080_0_1">
            <a:extLst>
              <a:ext uri="{FF2B5EF4-FFF2-40B4-BE49-F238E27FC236}">
                <a16:creationId xmlns:a16="http://schemas.microsoft.com/office/drawing/2014/main" id="{F1263870-FCC6-32BB-80CC-C2F15DC58A82}"/>
              </a:ext>
            </a:extLst>
          </p:cNvPr>
          <p:cNvCxnSpPr/>
          <p:nvPr/>
        </p:nvCxnSpPr>
        <p:spPr>
          <a:xfrm rot="10800000" flipH="1">
            <a:off x="1747774" y="1348068"/>
            <a:ext cx="492600" cy="1800"/>
          </a:xfrm>
          <a:prstGeom prst="straightConnector1">
            <a:avLst/>
          </a:prstGeom>
          <a:noFill/>
          <a:ln w="38100" cap="flat" cmpd="sng">
            <a:solidFill>
              <a:schemeClr val="lt2"/>
            </a:solidFill>
            <a:prstDash val="solid"/>
            <a:miter lim="800000"/>
            <a:headEnd type="none" w="sm" len="sm"/>
            <a:tailEnd type="triangle" w="med" len="med"/>
          </a:ln>
        </p:spPr>
      </p:cxnSp>
      <p:sp>
        <p:nvSpPr>
          <p:cNvPr id="5" name="Google Shape;109;g11f3d1f3080_0_1">
            <a:extLst>
              <a:ext uri="{FF2B5EF4-FFF2-40B4-BE49-F238E27FC236}">
                <a16:creationId xmlns:a16="http://schemas.microsoft.com/office/drawing/2014/main" id="{9C0DA404-B009-3E40-3FF0-401212791A95}"/>
              </a:ext>
            </a:extLst>
          </p:cNvPr>
          <p:cNvSpPr/>
          <p:nvPr/>
        </p:nvSpPr>
        <p:spPr>
          <a:xfrm rot="10800000">
            <a:off x="2134633" y="1067368"/>
            <a:ext cx="1425100" cy="711300"/>
          </a:xfrm>
          <a:prstGeom prst="trapezoid">
            <a:avLst>
              <a:gd name="adj" fmla="val 25000"/>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chemeClr val="lt1"/>
              </a:solidFill>
              <a:latin typeface="Calibri"/>
              <a:ea typeface="Calibri"/>
              <a:cs typeface="Calibri"/>
              <a:sym typeface="Calibri"/>
            </a:endParaRPr>
          </a:p>
        </p:txBody>
      </p:sp>
      <p:sp>
        <p:nvSpPr>
          <p:cNvPr id="6" name="Google Shape;110;g11f3d1f3080_0_1">
            <a:extLst>
              <a:ext uri="{FF2B5EF4-FFF2-40B4-BE49-F238E27FC236}">
                <a16:creationId xmlns:a16="http://schemas.microsoft.com/office/drawing/2014/main" id="{C1B58D57-C700-01C5-3E39-3E42CE167291}"/>
              </a:ext>
            </a:extLst>
          </p:cNvPr>
          <p:cNvSpPr txBox="1"/>
          <p:nvPr/>
        </p:nvSpPr>
        <p:spPr>
          <a:xfrm>
            <a:off x="2134632" y="1177644"/>
            <a:ext cx="1504916"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Fill out application form</a:t>
            </a:r>
            <a:endParaRPr dirty="0"/>
          </a:p>
        </p:txBody>
      </p:sp>
      <p:sp>
        <p:nvSpPr>
          <p:cNvPr id="7" name="Google Shape;107;g11f3d1f3080_0_1">
            <a:extLst>
              <a:ext uri="{FF2B5EF4-FFF2-40B4-BE49-F238E27FC236}">
                <a16:creationId xmlns:a16="http://schemas.microsoft.com/office/drawing/2014/main" id="{40BF13AD-40C5-9A93-843B-EC1ED64D80BF}"/>
              </a:ext>
            </a:extLst>
          </p:cNvPr>
          <p:cNvSpPr/>
          <p:nvPr/>
        </p:nvSpPr>
        <p:spPr>
          <a:xfrm>
            <a:off x="4151078" y="984698"/>
            <a:ext cx="2474475" cy="861388"/>
          </a:xfrm>
          <a:prstGeom prst="flowChartDecision">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Credit Prequalification review</a:t>
            </a:r>
            <a:endParaRPr dirty="0"/>
          </a:p>
        </p:txBody>
      </p:sp>
      <p:cxnSp>
        <p:nvCxnSpPr>
          <p:cNvPr id="8" name="Google Shape;114;g11f3d1f3080_0_1">
            <a:extLst>
              <a:ext uri="{FF2B5EF4-FFF2-40B4-BE49-F238E27FC236}">
                <a16:creationId xmlns:a16="http://schemas.microsoft.com/office/drawing/2014/main" id="{EFD364D8-5D88-236F-CE86-CBF9608172EA}"/>
              </a:ext>
            </a:extLst>
          </p:cNvPr>
          <p:cNvCxnSpPr>
            <a:cxnSpLocks/>
            <a:stCxn id="5" idx="1"/>
            <a:endCxn id="7" idx="1"/>
          </p:cNvCxnSpPr>
          <p:nvPr/>
        </p:nvCxnSpPr>
        <p:spPr>
          <a:xfrm flipV="1">
            <a:off x="3470820" y="1415392"/>
            <a:ext cx="680258" cy="7626"/>
          </a:xfrm>
          <a:prstGeom prst="straightConnector1">
            <a:avLst/>
          </a:prstGeom>
          <a:noFill/>
          <a:ln w="38100" cap="flat" cmpd="sng">
            <a:solidFill>
              <a:schemeClr val="lt2"/>
            </a:solidFill>
            <a:prstDash val="solid"/>
            <a:miter lim="800000"/>
            <a:headEnd type="none" w="sm" len="sm"/>
            <a:tailEnd type="triangle" w="med" len="med"/>
          </a:ln>
        </p:spPr>
      </p:cxnSp>
      <p:sp>
        <p:nvSpPr>
          <p:cNvPr id="9" name="Google Shape;106;g11f3d1f3080_0_1">
            <a:extLst>
              <a:ext uri="{FF2B5EF4-FFF2-40B4-BE49-F238E27FC236}">
                <a16:creationId xmlns:a16="http://schemas.microsoft.com/office/drawing/2014/main" id="{780209CE-C83E-4E9F-6E41-8F4D7DD3F054}"/>
              </a:ext>
            </a:extLst>
          </p:cNvPr>
          <p:cNvSpPr/>
          <p:nvPr/>
        </p:nvSpPr>
        <p:spPr>
          <a:xfrm>
            <a:off x="4696638" y="2334213"/>
            <a:ext cx="1394017" cy="609600"/>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Application Rejected</a:t>
            </a:r>
            <a:endParaRPr dirty="0"/>
          </a:p>
        </p:txBody>
      </p:sp>
      <p:cxnSp>
        <p:nvCxnSpPr>
          <p:cNvPr id="10" name="Google Shape;114;g11f3d1f3080_0_1">
            <a:extLst>
              <a:ext uri="{FF2B5EF4-FFF2-40B4-BE49-F238E27FC236}">
                <a16:creationId xmlns:a16="http://schemas.microsoft.com/office/drawing/2014/main" id="{13D46C7A-1A43-86B7-E43C-32F094618196}"/>
              </a:ext>
            </a:extLst>
          </p:cNvPr>
          <p:cNvCxnSpPr>
            <a:cxnSpLocks/>
            <a:stCxn id="7" idx="2"/>
            <a:endCxn id="9" idx="0"/>
          </p:cNvCxnSpPr>
          <p:nvPr/>
        </p:nvCxnSpPr>
        <p:spPr>
          <a:xfrm>
            <a:off x="5388316" y="1846086"/>
            <a:ext cx="5331" cy="488127"/>
          </a:xfrm>
          <a:prstGeom prst="straightConnector1">
            <a:avLst/>
          </a:prstGeom>
          <a:noFill/>
          <a:ln w="38100" cap="flat" cmpd="sng">
            <a:solidFill>
              <a:schemeClr val="lt2"/>
            </a:solidFill>
            <a:prstDash val="solid"/>
            <a:miter lim="800000"/>
            <a:headEnd type="none" w="sm" len="sm"/>
            <a:tailEnd type="triangle" w="med" len="med"/>
          </a:ln>
        </p:spPr>
      </p:cxnSp>
      <p:sp>
        <p:nvSpPr>
          <p:cNvPr id="13" name="Google Shape;120;g11f3d1f3080_0_1">
            <a:extLst>
              <a:ext uri="{FF2B5EF4-FFF2-40B4-BE49-F238E27FC236}">
                <a16:creationId xmlns:a16="http://schemas.microsoft.com/office/drawing/2014/main" id="{D06554A1-1FCD-EE7D-ECD1-5AAC8F9E61D6}"/>
              </a:ext>
            </a:extLst>
          </p:cNvPr>
          <p:cNvSpPr txBox="1"/>
          <p:nvPr/>
        </p:nvSpPr>
        <p:spPr>
          <a:xfrm>
            <a:off x="4042568" y="1882660"/>
            <a:ext cx="1219200"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Prequalification fails</a:t>
            </a:r>
            <a:endParaRPr dirty="0"/>
          </a:p>
        </p:txBody>
      </p:sp>
      <p:cxnSp>
        <p:nvCxnSpPr>
          <p:cNvPr id="14" name="Google Shape;114;g11f3d1f3080_0_1">
            <a:extLst>
              <a:ext uri="{FF2B5EF4-FFF2-40B4-BE49-F238E27FC236}">
                <a16:creationId xmlns:a16="http://schemas.microsoft.com/office/drawing/2014/main" id="{B198677F-7239-A126-ED92-8088910DD613}"/>
              </a:ext>
            </a:extLst>
          </p:cNvPr>
          <p:cNvCxnSpPr>
            <a:cxnSpLocks/>
            <a:stCxn id="7" idx="3"/>
            <a:endCxn id="17" idx="1"/>
          </p:cNvCxnSpPr>
          <p:nvPr/>
        </p:nvCxnSpPr>
        <p:spPr>
          <a:xfrm flipV="1">
            <a:off x="6625553" y="1409418"/>
            <a:ext cx="511530" cy="5974"/>
          </a:xfrm>
          <a:prstGeom prst="straightConnector1">
            <a:avLst/>
          </a:prstGeom>
          <a:noFill/>
          <a:ln w="38100" cap="flat" cmpd="sng">
            <a:solidFill>
              <a:schemeClr val="lt2"/>
            </a:solidFill>
            <a:prstDash val="solid"/>
            <a:miter lim="800000"/>
            <a:headEnd type="none" w="sm" len="sm"/>
            <a:tailEnd type="triangle" w="med" len="med"/>
          </a:ln>
        </p:spPr>
      </p:cxnSp>
      <p:sp>
        <p:nvSpPr>
          <p:cNvPr id="17" name="Google Shape;106;g11f3d1f3080_0_1">
            <a:extLst>
              <a:ext uri="{FF2B5EF4-FFF2-40B4-BE49-F238E27FC236}">
                <a16:creationId xmlns:a16="http://schemas.microsoft.com/office/drawing/2014/main" id="{CB4FCA2D-F65C-BAF3-8B28-32349383634A}"/>
              </a:ext>
            </a:extLst>
          </p:cNvPr>
          <p:cNvSpPr/>
          <p:nvPr/>
        </p:nvSpPr>
        <p:spPr>
          <a:xfrm>
            <a:off x="7137083" y="1104618"/>
            <a:ext cx="1394017" cy="609600"/>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Loan Program and rate contract proposed</a:t>
            </a:r>
            <a:endParaRPr dirty="0"/>
          </a:p>
        </p:txBody>
      </p:sp>
      <p:sp>
        <p:nvSpPr>
          <p:cNvPr id="19" name="Google Shape;107;g11f3d1f3080_0_1">
            <a:extLst>
              <a:ext uri="{FF2B5EF4-FFF2-40B4-BE49-F238E27FC236}">
                <a16:creationId xmlns:a16="http://schemas.microsoft.com/office/drawing/2014/main" id="{746330CC-3901-AD39-DDFE-AD2A518E950C}"/>
              </a:ext>
            </a:extLst>
          </p:cNvPr>
          <p:cNvSpPr/>
          <p:nvPr/>
        </p:nvSpPr>
        <p:spPr>
          <a:xfrm>
            <a:off x="7137083" y="2315791"/>
            <a:ext cx="1420577" cy="965200"/>
          </a:xfrm>
          <a:prstGeom prst="flowChartDecision">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Contract negotiation</a:t>
            </a:r>
            <a:endParaRPr dirty="0"/>
          </a:p>
        </p:txBody>
      </p:sp>
      <p:cxnSp>
        <p:nvCxnSpPr>
          <p:cNvPr id="20" name="Google Shape;114;g11f3d1f3080_0_1">
            <a:extLst>
              <a:ext uri="{FF2B5EF4-FFF2-40B4-BE49-F238E27FC236}">
                <a16:creationId xmlns:a16="http://schemas.microsoft.com/office/drawing/2014/main" id="{00BC8EBF-9A00-8FB0-3CC0-F2EDC40A71B8}"/>
              </a:ext>
            </a:extLst>
          </p:cNvPr>
          <p:cNvCxnSpPr>
            <a:cxnSpLocks/>
            <a:stCxn id="17" idx="2"/>
            <a:endCxn id="19" idx="0"/>
          </p:cNvCxnSpPr>
          <p:nvPr/>
        </p:nvCxnSpPr>
        <p:spPr>
          <a:xfrm>
            <a:off x="7834092" y="1714218"/>
            <a:ext cx="13280" cy="601573"/>
          </a:xfrm>
          <a:prstGeom prst="straightConnector1">
            <a:avLst/>
          </a:prstGeom>
          <a:noFill/>
          <a:ln w="38100" cap="flat" cmpd="sng">
            <a:solidFill>
              <a:schemeClr val="lt2"/>
            </a:solidFill>
            <a:prstDash val="solid"/>
            <a:miter lim="800000"/>
            <a:headEnd type="none" w="sm" len="sm"/>
            <a:tailEnd type="triangle" w="med" len="med"/>
          </a:ln>
        </p:spPr>
      </p:cxnSp>
      <p:sp>
        <p:nvSpPr>
          <p:cNvPr id="22" name="Google Shape;120;g11f3d1f3080_0_1">
            <a:extLst>
              <a:ext uri="{FF2B5EF4-FFF2-40B4-BE49-F238E27FC236}">
                <a16:creationId xmlns:a16="http://schemas.microsoft.com/office/drawing/2014/main" id="{09C447B8-A2D9-D026-9833-AF8ED9770C4D}"/>
              </a:ext>
            </a:extLst>
          </p:cNvPr>
          <p:cNvSpPr txBox="1"/>
          <p:nvPr/>
        </p:nvSpPr>
        <p:spPr>
          <a:xfrm>
            <a:off x="6299334" y="1448133"/>
            <a:ext cx="985042"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Prequalified</a:t>
            </a:r>
            <a:endParaRPr dirty="0"/>
          </a:p>
        </p:txBody>
      </p:sp>
      <p:cxnSp>
        <p:nvCxnSpPr>
          <p:cNvPr id="36" name="Google Shape;114;g11f3d1f3080_0_1">
            <a:extLst>
              <a:ext uri="{FF2B5EF4-FFF2-40B4-BE49-F238E27FC236}">
                <a16:creationId xmlns:a16="http://schemas.microsoft.com/office/drawing/2014/main" id="{C7B8A848-32F0-E59F-5BFD-F0BBC75C99BE}"/>
              </a:ext>
            </a:extLst>
          </p:cNvPr>
          <p:cNvCxnSpPr>
            <a:cxnSpLocks/>
            <a:stCxn id="19" idx="2"/>
          </p:cNvCxnSpPr>
          <p:nvPr/>
        </p:nvCxnSpPr>
        <p:spPr>
          <a:xfrm>
            <a:off x="7847372" y="3280991"/>
            <a:ext cx="10737" cy="513616"/>
          </a:xfrm>
          <a:prstGeom prst="straightConnector1">
            <a:avLst/>
          </a:prstGeom>
          <a:noFill/>
          <a:ln w="38100" cap="flat" cmpd="sng">
            <a:solidFill>
              <a:schemeClr val="lt2"/>
            </a:solidFill>
            <a:prstDash val="solid"/>
            <a:miter lim="800000"/>
            <a:headEnd type="none" w="sm" len="sm"/>
            <a:tailEnd type="triangle" w="med" len="med"/>
          </a:ln>
        </p:spPr>
      </p:cxnSp>
      <p:sp>
        <p:nvSpPr>
          <p:cNvPr id="40" name="Arrow: Bent-Up 39">
            <a:extLst>
              <a:ext uri="{FF2B5EF4-FFF2-40B4-BE49-F238E27FC236}">
                <a16:creationId xmlns:a16="http://schemas.microsoft.com/office/drawing/2014/main" id="{80DF469E-2FE7-E879-7C50-9157320E938D}"/>
              </a:ext>
            </a:extLst>
          </p:cNvPr>
          <p:cNvSpPr/>
          <p:nvPr/>
        </p:nvSpPr>
        <p:spPr>
          <a:xfrm flipH="1">
            <a:off x="1034354" y="1602064"/>
            <a:ext cx="3638341" cy="1184305"/>
          </a:xfrm>
          <a:prstGeom prst="bentUpArrow">
            <a:avLst>
              <a:gd name="adj1" fmla="val 7084"/>
              <a:gd name="adj2" fmla="val 10330"/>
              <a:gd name="adj3" fmla="val 26266"/>
            </a:avLst>
          </a:prstGeom>
          <a:solidFill>
            <a:schemeClr val="tx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9682A9C3-DA2F-9625-8117-6DD40375A4D6}"/>
              </a:ext>
            </a:extLst>
          </p:cNvPr>
          <p:cNvSpPr/>
          <p:nvPr/>
        </p:nvSpPr>
        <p:spPr>
          <a:xfrm>
            <a:off x="7595781" y="3796904"/>
            <a:ext cx="524656" cy="513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pic>
        <p:nvPicPr>
          <p:cNvPr id="128" name="Google Shape;128;g11f3d1f3080_0_8"/>
          <p:cNvPicPr preferRelativeResize="0"/>
          <p:nvPr/>
        </p:nvPicPr>
        <p:blipFill>
          <a:blip r:embed="rId3">
            <a:alphaModFix/>
          </a:blip>
          <a:stretch>
            <a:fillRect/>
          </a:stretch>
        </p:blipFill>
        <p:spPr>
          <a:xfrm>
            <a:off x="4572000" y="6336760"/>
            <a:ext cx="4057650" cy="352425"/>
          </a:xfrm>
          <a:prstGeom prst="rect">
            <a:avLst/>
          </a:prstGeom>
          <a:noFill/>
          <a:ln>
            <a:noFill/>
          </a:ln>
        </p:spPr>
      </p:pic>
      <p:sp>
        <p:nvSpPr>
          <p:cNvPr id="129" name="Google Shape;129;g11f3d1f3080_0_8"/>
          <p:cNvSpPr txBox="1">
            <a:spLocks noGrp="1"/>
          </p:cNvSpPr>
          <p:nvPr>
            <p:ph type="title" idx="4294967295"/>
          </p:nvPr>
        </p:nvSpPr>
        <p:spPr>
          <a:xfrm>
            <a:off x="477748" y="535377"/>
            <a:ext cx="8229600" cy="27810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As-Is Process Map: </a:t>
            </a:r>
            <a:r>
              <a:rPr lang="en-US" i="1" dirty="0">
                <a:solidFill>
                  <a:srgbClr val="0070C0"/>
                </a:solidFill>
              </a:rPr>
              <a:t>[Simple Mortgage Origination: Submission and Review of Documents]</a:t>
            </a:r>
            <a:endParaRPr dirty="0"/>
          </a:p>
        </p:txBody>
      </p:sp>
      <p:sp>
        <p:nvSpPr>
          <p:cNvPr id="34" name="Google Shape;109;g11f3d1f3080_0_1">
            <a:extLst>
              <a:ext uri="{FF2B5EF4-FFF2-40B4-BE49-F238E27FC236}">
                <a16:creationId xmlns:a16="http://schemas.microsoft.com/office/drawing/2014/main" id="{7334668C-85A0-D5A6-83D6-A32C6E6D9F50}"/>
              </a:ext>
            </a:extLst>
          </p:cNvPr>
          <p:cNvSpPr/>
          <p:nvPr/>
        </p:nvSpPr>
        <p:spPr>
          <a:xfrm rot="10800000">
            <a:off x="1743036" y="958927"/>
            <a:ext cx="1219200" cy="711300"/>
          </a:xfrm>
          <a:prstGeom prst="trapezoid">
            <a:avLst>
              <a:gd name="adj" fmla="val 25000"/>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chemeClr val="lt1"/>
              </a:solidFill>
              <a:latin typeface="Calibri"/>
              <a:ea typeface="Calibri"/>
              <a:cs typeface="Calibri"/>
              <a:sym typeface="Calibri"/>
            </a:endParaRPr>
          </a:p>
        </p:txBody>
      </p:sp>
      <p:sp>
        <p:nvSpPr>
          <p:cNvPr id="35" name="Google Shape;110;g11f3d1f3080_0_1">
            <a:extLst>
              <a:ext uri="{FF2B5EF4-FFF2-40B4-BE49-F238E27FC236}">
                <a16:creationId xmlns:a16="http://schemas.microsoft.com/office/drawing/2014/main" id="{1680C8E7-11EC-8A5C-838E-56FAEDDFE97F}"/>
              </a:ext>
            </a:extLst>
          </p:cNvPr>
          <p:cNvSpPr txBox="1"/>
          <p:nvPr/>
        </p:nvSpPr>
        <p:spPr>
          <a:xfrm>
            <a:off x="1743036" y="1099183"/>
            <a:ext cx="1219200"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Rate Contract Signed</a:t>
            </a:r>
            <a:endParaRPr dirty="0"/>
          </a:p>
        </p:txBody>
      </p:sp>
      <p:cxnSp>
        <p:nvCxnSpPr>
          <p:cNvPr id="36" name="Google Shape;114;g11f3d1f3080_0_1">
            <a:extLst>
              <a:ext uri="{FF2B5EF4-FFF2-40B4-BE49-F238E27FC236}">
                <a16:creationId xmlns:a16="http://schemas.microsoft.com/office/drawing/2014/main" id="{C7B8A848-32F0-E59F-5BFD-F0BBC75C99BE}"/>
              </a:ext>
            </a:extLst>
          </p:cNvPr>
          <p:cNvCxnSpPr>
            <a:cxnSpLocks/>
            <a:stCxn id="4" idx="6"/>
            <a:endCxn id="34" idx="3"/>
          </p:cNvCxnSpPr>
          <p:nvPr/>
        </p:nvCxnSpPr>
        <p:spPr>
          <a:xfrm>
            <a:off x="1218380" y="1314577"/>
            <a:ext cx="613568" cy="0"/>
          </a:xfrm>
          <a:prstGeom prst="straightConnector1">
            <a:avLst/>
          </a:prstGeom>
          <a:noFill/>
          <a:ln w="38100" cap="flat" cmpd="sng">
            <a:solidFill>
              <a:schemeClr val="lt2"/>
            </a:solidFill>
            <a:prstDash val="solid"/>
            <a:miter lim="800000"/>
            <a:headEnd type="none" w="sm" len="sm"/>
            <a:tailEnd type="triangle" w="med" len="med"/>
          </a:ln>
        </p:spPr>
      </p:cxnSp>
      <p:cxnSp>
        <p:nvCxnSpPr>
          <p:cNvPr id="42" name="Straight Connector 41">
            <a:extLst>
              <a:ext uri="{FF2B5EF4-FFF2-40B4-BE49-F238E27FC236}">
                <a16:creationId xmlns:a16="http://schemas.microsoft.com/office/drawing/2014/main" id="{7668D893-E5BE-B183-B7F7-4B613FCBA094}"/>
              </a:ext>
            </a:extLst>
          </p:cNvPr>
          <p:cNvCxnSpPr>
            <a:cxnSpLocks/>
          </p:cNvCxnSpPr>
          <p:nvPr/>
        </p:nvCxnSpPr>
        <p:spPr>
          <a:xfrm>
            <a:off x="508659" y="2122502"/>
            <a:ext cx="320145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4" name="Google Shape;114;g11f3d1f3080_0_1">
            <a:extLst>
              <a:ext uri="{FF2B5EF4-FFF2-40B4-BE49-F238E27FC236}">
                <a16:creationId xmlns:a16="http://schemas.microsoft.com/office/drawing/2014/main" id="{BC9DE247-9FEB-5F0F-35F8-7E20C31C4F2D}"/>
              </a:ext>
            </a:extLst>
          </p:cNvPr>
          <p:cNvCxnSpPr>
            <a:cxnSpLocks/>
            <a:stCxn id="34" idx="0"/>
          </p:cNvCxnSpPr>
          <p:nvPr/>
        </p:nvCxnSpPr>
        <p:spPr>
          <a:xfrm>
            <a:off x="2352636" y="1670227"/>
            <a:ext cx="0" cy="452275"/>
          </a:xfrm>
          <a:prstGeom prst="straightConnector1">
            <a:avLst/>
          </a:prstGeom>
          <a:noFill/>
          <a:ln w="38100" cap="flat" cmpd="sng">
            <a:solidFill>
              <a:schemeClr val="lt2"/>
            </a:solidFill>
            <a:prstDash val="solid"/>
            <a:miter lim="800000"/>
            <a:headEnd type="none" w="sm" len="sm"/>
            <a:tailEnd type="triangle" w="med" len="med"/>
          </a:ln>
        </p:spPr>
      </p:cxnSp>
      <p:sp>
        <p:nvSpPr>
          <p:cNvPr id="48" name="Google Shape;106;g11f3d1f3080_0_1">
            <a:extLst>
              <a:ext uri="{FF2B5EF4-FFF2-40B4-BE49-F238E27FC236}">
                <a16:creationId xmlns:a16="http://schemas.microsoft.com/office/drawing/2014/main" id="{819CB574-9727-C819-426F-A7551AC6DF50}"/>
              </a:ext>
            </a:extLst>
          </p:cNvPr>
          <p:cNvSpPr/>
          <p:nvPr/>
        </p:nvSpPr>
        <p:spPr>
          <a:xfrm>
            <a:off x="2289535" y="2751972"/>
            <a:ext cx="1608053" cy="609600"/>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Document Request Sent to Borrower</a:t>
            </a:r>
            <a:endParaRPr dirty="0"/>
          </a:p>
        </p:txBody>
      </p:sp>
      <p:cxnSp>
        <p:nvCxnSpPr>
          <p:cNvPr id="50" name="Google Shape;114;g11f3d1f3080_0_1">
            <a:extLst>
              <a:ext uri="{FF2B5EF4-FFF2-40B4-BE49-F238E27FC236}">
                <a16:creationId xmlns:a16="http://schemas.microsoft.com/office/drawing/2014/main" id="{A70ADE7E-A6BB-985D-352A-E41D523AF7EE}"/>
              </a:ext>
            </a:extLst>
          </p:cNvPr>
          <p:cNvCxnSpPr>
            <a:cxnSpLocks/>
            <a:endCxn id="48" idx="0"/>
          </p:cNvCxnSpPr>
          <p:nvPr/>
        </p:nvCxnSpPr>
        <p:spPr>
          <a:xfrm>
            <a:off x="3093562" y="2123505"/>
            <a:ext cx="0" cy="628467"/>
          </a:xfrm>
          <a:prstGeom prst="straightConnector1">
            <a:avLst/>
          </a:prstGeom>
          <a:noFill/>
          <a:ln w="38100" cap="flat" cmpd="sng">
            <a:solidFill>
              <a:schemeClr val="lt2"/>
            </a:solidFill>
            <a:prstDash val="solid"/>
            <a:miter lim="800000"/>
            <a:headEnd type="none" w="sm" len="sm"/>
            <a:tailEnd type="triangle" w="med" len="med"/>
          </a:ln>
        </p:spPr>
      </p:cxnSp>
      <p:sp>
        <p:nvSpPr>
          <p:cNvPr id="54" name="Google Shape;106;g11f3d1f3080_0_1">
            <a:extLst>
              <a:ext uri="{FF2B5EF4-FFF2-40B4-BE49-F238E27FC236}">
                <a16:creationId xmlns:a16="http://schemas.microsoft.com/office/drawing/2014/main" id="{150F54F4-BB23-82DC-A375-017E2118C7B6}"/>
              </a:ext>
            </a:extLst>
          </p:cNvPr>
          <p:cNvSpPr/>
          <p:nvPr/>
        </p:nvSpPr>
        <p:spPr>
          <a:xfrm>
            <a:off x="332978" y="2751972"/>
            <a:ext cx="1608054" cy="609600"/>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Requests sent to appropriate parties</a:t>
            </a:r>
            <a:endParaRPr dirty="0"/>
          </a:p>
        </p:txBody>
      </p:sp>
      <p:cxnSp>
        <p:nvCxnSpPr>
          <p:cNvPr id="55" name="Google Shape;114;g11f3d1f3080_0_1">
            <a:extLst>
              <a:ext uri="{FF2B5EF4-FFF2-40B4-BE49-F238E27FC236}">
                <a16:creationId xmlns:a16="http://schemas.microsoft.com/office/drawing/2014/main" id="{0854A992-9748-2470-473D-AE123E8D1FC4}"/>
              </a:ext>
            </a:extLst>
          </p:cNvPr>
          <p:cNvCxnSpPr>
            <a:cxnSpLocks/>
            <a:endCxn id="54" idx="0"/>
          </p:cNvCxnSpPr>
          <p:nvPr/>
        </p:nvCxnSpPr>
        <p:spPr>
          <a:xfrm>
            <a:off x="1137004" y="2122502"/>
            <a:ext cx="1" cy="629470"/>
          </a:xfrm>
          <a:prstGeom prst="straightConnector1">
            <a:avLst/>
          </a:prstGeom>
          <a:noFill/>
          <a:ln w="38100" cap="flat" cmpd="sng">
            <a:solidFill>
              <a:schemeClr val="lt2"/>
            </a:solidFill>
            <a:prstDash val="solid"/>
            <a:miter lim="800000"/>
            <a:headEnd type="none" w="sm" len="sm"/>
            <a:tailEnd type="triangle" w="med" len="med"/>
          </a:ln>
        </p:spPr>
      </p:cxnSp>
      <p:sp>
        <p:nvSpPr>
          <p:cNvPr id="56" name="Google Shape;107;g11f3d1f3080_0_1">
            <a:extLst>
              <a:ext uri="{FF2B5EF4-FFF2-40B4-BE49-F238E27FC236}">
                <a16:creationId xmlns:a16="http://schemas.microsoft.com/office/drawing/2014/main" id="{85970AB2-E470-6751-707F-3F8B444B2C7B}"/>
              </a:ext>
            </a:extLst>
          </p:cNvPr>
          <p:cNvSpPr/>
          <p:nvPr/>
        </p:nvSpPr>
        <p:spPr>
          <a:xfrm>
            <a:off x="518959" y="3725029"/>
            <a:ext cx="1234500" cy="965200"/>
          </a:xfrm>
          <a:prstGeom prst="flowChartDecision">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Document Received?</a:t>
            </a:r>
            <a:endParaRPr lang="en-US" sz="1200" dirty="0"/>
          </a:p>
        </p:txBody>
      </p:sp>
      <p:sp>
        <p:nvSpPr>
          <p:cNvPr id="57" name="Google Shape;107;g11f3d1f3080_0_1">
            <a:extLst>
              <a:ext uri="{FF2B5EF4-FFF2-40B4-BE49-F238E27FC236}">
                <a16:creationId xmlns:a16="http://schemas.microsoft.com/office/drawing/2014/main" id="{84E586CE-C318-CD76-C4E7-EE1D958BF600}"/>
              </a:ext>
            </a:extLst>
          </p:cNvPr>
          <p:cNvSpPr/>
          <p:nvPr/>
        </p:nvSpPr>
        <p:spPr>
          <a:xfrm>
            <a:off x="2395137" y="3725518"/>
            <a:ext cx="1420577" cy="965200"/>
          </a:xfrm>
          <a:prstGeom prst="flowChartDecision">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Document Received?</a:t>
            </a:r>
            <a:endParaRPr dirty="0"/>
          </a:p>
        </p:txBody>
      </p:sp>
      <p:cxnSp>
        <p:nvCxnSpPr>
          <p:cNvPr id="58" name="Google Shape;114;g11f3d1f3080_0_1">
            <a:extLst>
              <a:ext uri="{FF2B5EF4-FFF2-40B4-BE49-F238E27FC236}">
                <a16:creationId xmlns:a16="http://schemas.microsoft.com/office/drawing/2014/main" id="{0C0C755C-229A-38C6-9B83-F590CB348021}"/>
              </a:ext>
            </a:extLst>
          </p:cNvPr>
          <p:cNvCxnSpPr>
            <a:cxnSpLocks/>
            <a:stCxn id="54" idx="2"/>
            <a:endCxn id="56" idx="0"/>
          </p:cNvCxnSpPr>
          <p:nvPr/>
        </p:nvCxnSpPr>
        <p:spPr>
          <a:xfrm flipH="1">
            <a:off x="1136209" y="3361572"/>
            <a:ext cx="796" cy="363457"/>
          </a:xfrm>
          <a:prstGeom prst="straightConnector1">
            <a:avLst/>
          </a:prstGeom>
          <a:noFill/>
          <a:ln w="38100" cap="flat" cmpd="sng">
            <a:solidFill>
              <a:schemeClr val="lt2"/>
            </a:solidFill>
            <a:prstDash val="solid"/>
            <a:miter lim="800000"/>
            <a:headEnd type="none" w="sm" len="sm"/>
            <a:tailEnd type="triangle" w="med" len="med"/>
          </a:ln>
        </p:spPr>
      </p:cxnSp>
      <p:cxnSp>
        <p:nvCxnSpPr>
          <p:cNvPr id="59" name="Google Shape;114;g11f3d1f3080_0_1">
            <a:extLst>
              <a:ext uri="{FF2B5EF4-FFF2-40B4-BE49-F238E27FC236}">
                <a16:creationId xmlns:a16="http://schemas.microsoft.com/office/drawing/2014/main" id="{04B3897B-265A-F8C9-81D2-CD8FF4B10C11}"/>
              </a:ext>
            </a:extLst>
          </p:cNvPr>
          <p:cNvCxnSpPr>
            <a:cxnSpLocks/>
            <a:stCxn id="48" idx="2"/>
            <a:endCxn id="57" idx="0"/>
          </p:cNvCxnSpPr>
          <p:nvPr/>
        </p:nvCxnSpPr>
        <p:spPr>
          <a:xfrm>
            <a:off x="3093562" y="3361572"/>
            <a:ext cx="11864" cy="363946"/>
          </a:xfrm>
          <a:prstGeom prst="straightConnector1">
            <a:avLst/>
          </a:prstGeom>
          <a:noFill/>
          <a:ln w="38100" cap="flat" cmpd="sng">
            <a:solidFill>
              <a:schemeClr val="lt2"/>
            </a:solidFill>
            <a:prstDash val="solid"/>
            <a:miter lim="800000"/>
            <a:headEnd type="none" w="sm" len="sm"/>
            <a:tailEnd type="triangle" w="med" len="med"/>
          </a:ln>
        </p:spPr>
      </p:cxnSp>
      <p:sp>
        <p:nvSpPr>
          <p:cNvPr id="130" name="Google Shape;107;g11f3d1f3080_0_1">
            <a:extLst>
              <a:ext uri="{FF2B5EF4-FFF2-40B4-BE49-F238E27FC236}">
                <a16:creationId xmlns:a16="http://schemas.microsoft.com/office/drawing/2014/main" id="{070D3530-E2B0-812C-3ADB-C94630C4E824}"/>
              </a:ext>
            </a:extLst>
          </p:cNvPr>
          <p:cNvSpPr/>
          <p:nvPr/>
        </p:nvSpPr>
        <p:spPr>
          <a:xfrm>
            <a:off x="7058251" y="935016"/>
            <a:ext cx="1420577" cy="965200"/>
          </a:xfrm>
          <a:prstGeom prst="flowChartDecision">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Loan Package Review</a:t>
            </a:r>
            <a:endParaRPr dirty="0"/>
          </a:p>
        </p:txBody>
      </p:sp>
      <p:cxnSp>
        <p:nvCxnSpPr>
          <p:cNvPr id="131" name="Straight Connector 130">
            <a:extLst>
              <a:ext uri="{FF2B5EF4-FFF2-40B4-BE49-F238E27FC236}">
                <a16:creationId xmlns:a16="http://schemas.microsoft.com/office/drawing/2014/main" id="{B5F9568F-14D5-E44D-537D-8DC86E90539B}"/>
              </a:ext>
            </a:extLst>
          </p:cNvPr>
          <p:cNvCxnSpPr>
            <a:cxnSpLocks/>
          </p:cNvCxnSpPr>
          <p:nvPr/>
        </p:nvCxnSpPr>
        <p:spPr>
          <a:xfrm flipV="1">
            <a:off x="533900" y="5057507"/>
            <a:ext cx="3511270" cy="3974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5" name="Arrow: Bent-Up 134">
            <a:extLst>
              <a:ext uri="{FF2B5EF4-FFF2-40B4-BE49-F238E27FC236}">
                <a16:creationId xmlns:a16="http://schemas.microsoft.com/office/drawing/2014/main" id="{4D39F47C-FE02-D3F0-2A4B-767CC5C9AA0D}"/>
              </a:ext>
            </a:extLst>
          </p:cNvPr>
          <p:cNvSpPr/>
          <p:nvPr/>
        </p:nvSpPr>
        <p:spPr>
          <a:xfrm>
            <a:off x="1746323" y="3414010"/>
            <a:ext cx="110069" cy="801947"/>
          </a:xfrm>
          <a:prstGeom prst="bentUpArrow">
            <a:avLst>
              <a:gd name="adj1" fmla="val 7084"/>
              <a:gd name="adj2" fmla="val 10330"/>
              <a:gd name="adj3" fmla="val 26266"/>
            </a:avLst>
          </a:prstGeom>
          <a:solidFill>
            <a:schemeClr val="tx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Google Shape;114;g11f3d1f3080_0_1">
            <a:extLst>
              <a:ext uri="{FF2B5EF4-FFF2-40B4-BE49-F238E27FC236}">
                <a16:creationId xmlns:a16="http://schemas.microsoft.com/office/drawing/2014/main" id="{0A959C21-D30F-1BF6-6A1C-E7398E770CD8}"/>
              </a:ext>
            </a:extLst>
          </p:cNvPr>
          <p:cNvCxnSpPr>
            <a:cxnSpLocks/>
            <a:stCxn id="56" idx="2"/>
          </p:cNvCxnSpPr>
          <p:nvPr/>
        </p:nvCxnSpPr>
        <p:spPr>
          <a:xfrm>
            <a:off x="1136209" y="4690229"/>
            <a:ext cx="0" cy="360621"/>
          </a:xfrm>
          <a:prstGeom prst="straightConnector1">
            <a:avLst/>
          </a:prstGeom>
          <a:noFill/>
          <a:ln w="38100" cap="flat" cmpd="sng">
            <a:solidFill>
              <a:schemeClr val="lt2"/>
            </a:solidFill>
            <a:prstDash val="solid"/>
            <a:miter lim="800000"/>
            <a:headEnd type="none" w="sm" len="sm"/>
            <a:tailEnd type="triangle" w="med" len="med"/>
          </a:ln>
        </p:spPr>
      </p:cxnSp>
      <p:sp>
        <p:nvSpPr>
          <p:cNvPr id="145" name="Google Shape;120;g11f3d1f3080_0_1">
            <a:extLst>
              <a:ext uri="{FF2B5EF4-FFF2-40B4-BE49-F238E27FC236}">
                <a16:creationId xmlns:a16="http://schemas.microsoft.com/office/drawing/2014/main" id="{AE9C3C8C-2027-DE09-033F-E2C213DDBCE5}"/>
              </a:ext>
            </a:extLst>
          </p:cNvPr>
          <p:cNvSpPr txBox="1"/>
          <p:nvPr/>
        </p:nvSpPr>
        <p:spPr>
          <a:xfrm>
            <a:off x="1583393" y="3917417"/>
            <a:ext cx="377036"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No</a:t>
            </a:r>
            <a:endParaRPr dirty="0"/>
          </a:p>
        </p:txBody>
      </p:sp>
      <p:sp>
        <p:nvSpPr>
          <p:cNvPr id="146" name="Google Shape;120;g11f3d1f3080_0_1">
            <a:extLst>
              <a:ext uri="{FF2B5EF4-FFF2-40B4-BE49-F238E27FC236}">
                <a16:creationId xmlns:a16="http://schemas.microsoft.com/office/drawing/2014/main" id="{54D12D34-3F39-E1E9-B443-F7FD8C65D3F7}"/>
              </a:ext>
            </a:extLst>
          </p:cNvPr>
          <p:cNvSpPr txBox="1"/>
          <p:nvPr/>
        </p:nvSpPr>
        <p:spPr>
          <a:xfrm>
            <a:off x="755152" y="4631711"/>
            <a:ext cx="401800"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Yes</a:t>
            </a:r>
            <a:endParaRPr dirty="0"/>
          </a:p>
        </p:txBody>
      </p:sp>
      <p:sp>
        <p:nvSpPr>
          <p:cNvPr id="147" name="Arrow: Bent-Up 146">
            <a:extLst>
              <a:ext uri="{FF2B5EF4-FFF2-40B4-BE49-F238E27FC236}">
                <a16:creationId xmlns:a16="http://schemas.microsoft.com/office/drawing/2014/main" id="{469778F7-0BF8-6AE1-B3F1-0FCED277632D}"/>
              </a:ext>
            </a:extLst>
          </p:cNvPr>
          <p:cNvSpPr/>
          <p:nvPr/>
        </p:nvSpPr>
        <p:spPr>
          <a:xfrm flipH="1">
            <a:off x="2352636" y="3405907"/>
            <a:ext cx="45719" cy="818795"/>
          </a:xfrm>
          <a:prstGeom prst="bentUpArrow">
            <a:avLst>
              <a:gd name="adj1" fmla="val 7084"/>
              <a:gd name="adj2" fmla="val 10330"/>
              <a:gd name="adj3" fmla="val 26266"/>
            </a:avLst>
          </a:prstGeom>
          <a:solidFill>
            <a:schemeClr val="tx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Google Shape;120;g11f3d1f3080_0_1">
            <a:extLst>
              <a:ext uri="{FF2B5EF4-FFF2-40B4-BE49-F238E27FC236}">
                <a16:creationId xmlns:a16="http://schemas.microsoft.com/office/drawing/2014/main" id="{B9003ADA-44CF-83DC-2A69-070F645F4D9F}"/>
              </a:ext>
            </a:extLst>
          </p:cNvPr>
          <p:cNvSpPr txBox="1"/>
          <p:nvPr/>
        </p:nvSpPr>
        <p:spPr>
          <a:xfrm>
            <a:off x="2304671" y="3794101"/>
            <a:ext cx="377036"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No</a:t>
            </a:r>
            <a:endParaRPr dirty="0"/>
          </a:p>
        </p:txBody>
      </p:sp>
      <p:sp>
        <p:nvSpPr>
          <p:cNvPr id="154" name="Google Shape;120;g11f3d1f3080_0_1">
            <a:extLst>
              <a:ext uri="{FF2B5EF4-FFF2-40B4-BE49-F238E27FC236}">
                <a16:creationId xmlns:a16="http://schemas.microsoft.com/office/drawing/2014/main" id="{06DF6014-EF58-7828-ECE5-455CBB46EF5E}"/>
              </a:ext>
            </a:extLst>
          </p:cNvPr>
          <p:cNvSpPr txBox="1"/>
          <p:nvPr/>
        </p:nvSpPr>
        <p:spPr>
          <a:xfrm flipH="1">
            <a:off x="3153081" y="4690229"/>
            <a:ext cx="426612"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Yes</a:t>
            </a:r>
            <a:endParaRPr dirty="0"/>
          </a:p>
        </p:txBody>
      </p:sp>
      <p:sp>
        <p:nvSpPr>
          <p:cNvPr id="158" name="Google Shape;106;g11f3d1f3080_0_1">
            <a:extLst>
              <a:ext uri="{FF2B5EF4-FFF2-40B4-BE49-F238E27FC236}">
                <a16:creationId xmlns:a16="http://schemas.microsoft.com/office/drawing/2014/main" id="{C743038D-02FB-329A-2BE3-F3746A4F06FE}"/>
              </a:ext>
            </a:extLst>
          </p:cNvPr>
          <p:cNvSpPr/>
          <p:nvPr/>
        </p:nvSpPr>
        <p:spPr>
          <a:xfrm>
            <a:off x="7069821" y="2246581"/>
            <a:ext cx="1394017" cy="813540"/>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Document submitted to </a:t>
            </a:r>
            <a:r>
              <a:rPr lang="en-US" sz="1200" dirty="0">
                <a:solidFill>
                  <a:schemeClr val="dk1"/>
                </a:solidFill>
                <a:latin typeface="Calibri"/>
                <a:ea typeface="Calibri"/>
                <a:cs typeface="Calibri"/>
                <a:sym typeface="Calibri"/>
              </a:rPr>
              <a:t>underwriting for approval</a:t>
            </a:r>
            <a:endParaRPr dirty="0"/>
          </a:p>
        </p:txBody>
      </p:sp>
      <p:cxnSp>
        <p:nvCxnSpPr>
          <p:cNvPr id="159" name="Google Shape;114;g11f3d1f3080_0_1">
            <a:extLst>
              <a:ext uri="{FF2B5EF4-FFF2-40B4-BE49-F238E27FC236}">
                <a16:creationId xmlns:a16="http://schemas.microsoft.com/office/drawing/2014/main" id="{727D436F-AD97-145C-BE06-081B58300AB3}"/>
              </a:ext>
            </a:extLst>
          </p:cNvPr>
          <p:cNvCxnSpPr>
            <a:cxnSpLocks/>
            <a:stCxn id="130" idx="2"/>
            <a:endCxn id="158" idx="0"/>
          </p:cNvCxnSpPr>
          <p:nvPr/>
        </p:nvCxnSpPr>
        <p:spPr>
          <a:xfrm flipH="1">
            <a:off x="7766830" y="1900216"/>
            <a:ext cx="1710" cy="346365"/>
          </a:xfrm>
          <a:prstGeom prst="straightConnector1">
            <a:avLst/>
          </a:prstGeom>
          <a:noFill/>
          <a:ln w="38100" cap="flat" cmpd="sng">
            <a:solidFill>
              <a:schemeClr val="lt2"/>
            </a:solidFill>
            <a:prstDash val="solid"/>
            <a:miter lim="800000"/>
            <a:headEnd type="none" w="sm" len="sm"/>
            <a:tailEnd type="triangle" w="med" len="med"/>
          </a:ln>
        </p:spPr>
      </p:cxnSp>
      <p:sp>
        <p:nvSpPr>
          <p:cNvPr id="162" name="Google Shape;120;g11f3d1f3080_0_1">
            <a:extLst>
              <a:ext uri="{FF2B5EF4-FFF2-40B4-BE49-F238E27FC236}">
                <a16:creationId xmlns:a16="http://schemas.microsoft.com/office/drawing/2014/main" id="{AF127E72-F8AE-8A1F-DFA1-EFB0970D9737}"/>
              </a:ext>
            </a:extLst>
          </p:cNvPr>
          <p:cNvSpPr txBox="1"/>
          <p:nvPr/>
        </p:nvSpPr>
        <p:spPr>
          <a:xfrm>
            <a:off x="7806127" y="1883275"/>
            <a:ext cx="993098"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Complete</a:t>
            </a:r>
            <a:endParaRPr dirty="0"/>
          </a:p>
        </p:txBody>
      </p:sp>
      <p:sp>
        <p:nvSpPr>
          <p:cNvPr id="4" name="Oval 3">
            <a:extLst>
              <a:ext uri="{FF2B5EF4-FFF2-40B4-BE49-F238E27FC236}">
                <a16:creationId xmlns:a16="http://schemas.microsoft.com/office/drawing/2014/main" id="{02F1FA12-8840-8C87-5AB2-3719F9DABE87}"/>
              </a:ext>
            </a:extLst>
          </p:cNvPr>
          <p:cNvSpPr/>
          <p:nvPr/>
        </p:nvSpPr>
        <p:spPr>
          <a:xfrm>
            <a:off x="693724" y="1057769"/>
            <a:ext cx="524656" cy="513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Google Shape;114;g11f3d1f3080_0_1">
            <a:extLst>
              <a:ext uri="{FF2B5EF4-FFF2-40B4-BE49-F238E27FC236}">
                <a16:creationId xmlns:a16="http://schemas.microsoft.com/office/drawing/2014/main" id="{B4E857DF-E943-FA5F-D377-DB0B15C21D47}"/>
              </a:ext>
            </a:extLst>
          </p:cNvPr>
          <p:cNvCxnSpPr>
            <a:cxnSpLocks/>
            <a:stCxn id="57" idx="2"/>
          </p:cNvCxnSpPr>
          <p:nvPr/>
        </p:nvCxnSpPr>
        <p:spPr>
          <a:xfrm>
            <a:off x="3105426" y="4690718"/>
            <a:ext cx="0" cy="360132"/>
          </a:xfrm>
          <a:prstGeom prst="straightConnector1">
            <a:avLst/>
          </a:prstGeom>
          <a:noFill/>
          <a:ln w="38100" cap="flat" cmpd="sng">
            <a:solidFill>
              <a:schemeClr val="lt2"/>
            </a:solidFill>
            <a:prstDash val="solid"/>
            <a:miter lim="800000"/>
            <a:headEnd type="none" w="sm" len="sm"/>
            <a:tailEnd type="triangle" w="med" len="med"/>
          </a:ln>
        </p:spPr>
      </p:cxnSp>
      <p:cxnSp>
        <p:nvCxnSpPr>
          <p:cNvPr id="46" name="Google Shape;114;g11f3d1f3080_0_1">
            <a:extLst>
              <a:ext uri="{FF2B5EF4-FFF2-40B4-BE49-F238E27FC236}">
                <a16:creationId xmlns:a16="http://schemas.microsoft.com/office/drawing/2014/main" id="{D176FFC6-BC2C-9F7D-4A1D-26340FB043A5}"/>
              </a:ext>
            </a:extLst>
          </p:cNvPr>
          <p:cNvCxnSpPr>
            <a:cxnSpLocks/>
          </p:cNvCxnSpPr>
          <p:nvPr/>
        </p:nvCxnSpPr>
        <p:spPr>
          <a:xfrm>
            <a:off x="2108562" y="5103909"/>
            <a:ext cx="823" cy="360132"/>
          </a:xfrm>
          <a:prstGeom prst="straightConnector1">
            <a:avLst/>
          </a:prstGeom>
          <a:noFill/>
          <a:ln w="38100" cap="flat" cmpd="sng">
            <a:solidFill>
              <a:schemeClr val="lt2"/>
            </a:solidFill>
            <a:prstDash val="solid"/>
            <a:miter lim="800000"/>
            <a:headEnd type="none" w="sm" len="sm"/>
            <a:tailEnd type="triangle" w="med" len="med"/>
          </a:ln>
        </p:spPr>
      </p:cxnSp>
      <p:sp>
        <p:nvSpPr>
          <p:cNvPr id="47" name="Oval 46">
            <a:extLst>
              <a:ext uri="{FF2B5EF4-FFF2-40B4-BE49-F238E27FC236}">
                <a16:creationId xmlns:a16="http://schemas.microsoft.com/office/drawing/2014/main" id="{91BC78B5-F0EA-B92B-82A9-479E27055141}"/>
              </a:ext>
            </a:extLst>
          </p:cNvPr>
          <p:cNvSpPr/>
          <p:nvPr/>
        </p:nvSpPr>
        <p:spPr>
          <a:xfrm>
            <a:off x="1870481" y="5469839"/>
            <a:ext cx="524656" cy="513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785AE4-FC5D-6F78-1DE3-6049755206A9}"/>
              </a:ext>
            </a:extLst>
          </p:cNvPr>
          <p:cNvSpPr/>
          <p:nvPr/>
        </p:nvSpPr>
        <p:spPr>
          <a:xfrm>
            <a:off x="5174025" y="1166211"/>
            <a:ext cx="524656" cy="513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Google Shape;114;g11f3d1f3080_0_1">
            <a:extLst>
              <a:ext uri="{FF2B5EF4-FFF2-40B4-BE49-F238E27FC236}">
                <a16:creationId xmlns:a16="http://schemas.microsoft.com/office/drawing/2014/main" id="{B6409179-74B3-9149-E3D7-489ACF8CA888}"/>
              </a:ext>
            </a:extLst>
          </p:cNvPr>
          <p:cNvCxnSpPr>
            <a:cxnSpLocks/>
            <a:stCxn id="51" idx="6"/>
            <a:endCxn id="130" idx="1"/>
          </p:cNvCxnSpPr>
          <p:nvPr/>
        </p:nvCxnSpPr>
        <p:spPr>
          <a:xfrm flipV="1">
            <a:off x="5698681" y="1417616"/>
            <a:ext cx="1359570" cy="5403"/>
          </a:xfrm>
          <a:prstGeom prst="straightConnector1">
            <a:avLst/>
          </a:prstGeom>
          <a:noFill/>
          <a:ln w="38100" cap="flat" cmpd="sng">
            <a:solidFill>
              <a:schemeClr val="lt2"/>
            </a:solidFill>
            <a:prstDash val="solid"/>
            <a:miter lim="800000"/>
            <a:headEnd type="none" w="sm" len="sm"/>
            <a:tailEnd type="triangle" w="med" len="med"/>
          </a:ln>
        </p:spPr>
      </p:cxnSp>
      <p:sp>
        <p:nvSpPr>
          <p:cNvPr id="133" name="Google Shape;107;g11f3d1f3080_0_1">
            <a:extLst>
              <a:ext uri="{FF2B5EF4-FFF2-40B4-BE49-F238E27FC236}">
                <a16:creationId xmlns:a16="http://schemas.microsoft.com/office/drawing/2014/main" id="{8D754AB6-9500-B447-A9AC-738DF2C258D7}"/>
              </a:ext>
            </a:extLst>
          </p:cNvPr>
          <p:cNvSpPr/>
          <p:nvPr/>
        </p:nvSpPr>
        <p:spPr>
          <a:xfrm>
            <a:off x="6805533" y="3361571"/>
            <a:ext cx="1894325" cy="1270139"/>
          </a:xfrm>
          <a:prstGeom prst="flowChartDecision">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Underwriting Verifies all Documents</a:t>
            </a:r>
            <a:endParaRPr dirty="0"/>
          </a:p>
        </p:txBody>
      </p:sp>
      <p:cxnSp>
        <p:nvCxnSpPr>
          <p:cNvPr id="136" name="Google Shape;114;g11f3d1f3080_0_1">
            <a:extLst>
              <a:ext uri="{FF2B5EF4-FFF2-40B4-BE49-F238E27FC236}">
                <a16:creationId xmlns:a16="http://schemas.microsoft.com/office/drawing/2014/main" id="{6AAD102A-DC07-A4A4-C8B9-3CF20E2FD66F}"/>
              </a:ext>
            </a:extLst>
          </p:cNvPr>
          <p:cNvCxnSpPr>
            <a:cxnSpLocks/>
            <a:stCxn id="158" idx="2"/>
            <a:endCxn id="133" idx="0"/>
          </p:cNvCxnSpPr>
          <p:nvPr/>
        </p:nvCxnSpPr>
        <p:spPr>
          <a:xfrm flipH="1">
            <a:off x="7752696" y="3060121"/>
            <a:ext cx="14134" cy="301450"/>
          </a:xfrm>
          <a:prstGeom prst="straightConnector1">
            <a:avLst/>
          </a:prstGeom>
          <a:noFill/>
          <a:ln w="38100" cap="flat" cmpd="sng">
            <a:solidFill>
              <a:schemeClr val="lt2"/>
            </a:solidFill>
            <a:prstDash val="solid"/>
            <a:miter lim="800000"/>
            <a:headEnd type="none" w="sm" len="sm"/>
            <a:tailEnd type="triangle" w="med" len="med"/>
          </a:ln>
        </p:spPr>
      </p:cxnSp>
      <p:cxnSp>
        <p:nvCxnSpPr>
          <p:cNvPr id="150" name="Google Shape;114;g11f3d1f3080_0_1">
            <a:extLst>
              <a:ext uri="{FF2B5EF4-FFF2-40B4-BE49-F238E27FC236}">
                <a16:creationId xmlns:a16="http://schemas.microsoft.com/office/drawing/2014/main" id="{7D88616E-6DCF-2EF2-BB44-5B4AA61773BD}"/>
              </a:ext>
            </a:extLst>
          </p:cNvPr>
          <p:cNvCxnSpPr>
            <a:cxnSpLocks/>
            <a:stCxn id="133" idx="1"/>
            <a:endCxn id="156" idx="3"/>
          </p:cNvCxnSpPr>
          <p:nvPr/>
        </p:nvCxnSpPr>
        <p:spPr>
          <a:xfrm flipH="1" flipV="1">
            <a:off x="6299788" y="3996640"/>
            <a:ext cx="505745" cy="1"/>
          </a:xfrm>
          <a:prstGeom prst="straightConnector1">
            <a:avLst/>
          </a:prstGeom>
          <a:noFill/>
          <a:ln w="38100" cap="flat" cmpd="sng">
            <a:solidFill>
              <a:schemeClr val="lt2"/>
            </a:solidFill>
            <a:prstDash val="solid"/>
            <a:miter lim="800000"/>
            <a:headEnd type="none" w="sm" len="sm"/>
            <a:tailEnd type="triangle" w="med" len="med"/>
          </a:ln>
        </p:spPr>
      </p:cxnSp>
      <p:sp>
        <p:nvSpPr>
          <p:cNvPr id="156" name="Google Shape;106;g11f3d1f3080_0_1">
            <a:extLst>
              <a:ext uri="{FF2B5EF4-FFF2-40B4-BE49-F238E27FC236}">
                <a16:creationId xmlns:a16="http://schemas.microsoft.com/office/drawing/2014/main" id="{54C229A9-8D9D-FD32-09DB-B6052B13174D}"/>
              </a:ext>
            </a:extLst>
          </p:cNvPr>
          <p:cNvSpPr/>
          <p:nvPr/>
        </p:nvSpPr>
        <p:spPr>
          <a:xfrm>
            <a:off x="5097575" y="3691840"/>
            <a:ext cx="1202213" cy="609600"/>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Inform borrower of rejection</a:t>
            </a:r>
            <a:endParaRPr dirty="0"/>
          </a:p>
        </p:txBody>
      </p:sp>
      <p:sp>
        <p:nvSpPr>
          <p:cNvPr id="163" name="Google Shape;120;g11f3d1f3080_0_1">
            <a:extLst>
              <a:ext uri="{FF2B5EF4-FFF2-40B4-BE49-F238E27FC236}">
                <a16:creationId xmlns:a16="http://schemas.microsoft.com/office/drawing/2014/main" id="{3E1CFD64-44C2-FEA6-8E6F-C1FF7CC81FDD}"/>
              </a:ext>
            </a:extLst>
          </p:cNvPr>
          <p:cNvSpPr txBox="1"/>
          <p:nvPr/>
        </p:nvSpPr>
        <p:spPr>
          <a:xfrm>
            <a:off x="6243199" y="3387098"/>
            <a:ext cx="112466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Does not meet requirements</a:t>
            </a:r>
            <a:endParaRPr dirty="0"/>
          </a:p>
        </p:txBody>
      </p:sp>
      <p:cxnSp>
        <p:nvCxnSpPr>
          <p:cNvPr id="164" name="Google Shape;114;g11f3d1f3080_0_1">
            <a:extLst>
              <a:ext uri="{FF2B5EF4-FFF2-40B4-BE49-F238E27FC236}">
                <a16:creationId xmlns:a16="http://schemas.microsoft.com/office/drawing/2014/main" id="{9C43B0A4-90B2-C536-121A-48EA43395828}"/>
              </a:ext>
            </a:extLst>
          </p:cNvPr>
          <p:cNvCxnSpPr>
            <a:cxnSpLocks/>
            <a:stCxn id="133" idx="2"/>
            <a:endCxn id="166" idx="0"/>
          </p:cNvCxnSpPr>
          <p:nvPr/>
        </p:nvCxnSpPr>
        <p:spPr>
          <a:xfrm flipH="1">
            <a:off x="7752695" y="4631710"/>
            <a:ext cx="1" cy="748009"/>
          </a:xfrm>
          <a:prstGeom prst="straightConnector1">
            <a:avLst/>
          </a:prstGeom>
          <a:noFill/>
          <a:ln w="38100" cap="flat" cmpd="sng">
            <a:solidFill>
              <a:schemeClr val="lt2"/>
            </a:solidFill>
            <a:prstDash val="solid"/>
            <a:miter lim="800000"/>
            <a:headEnd type="none" w="sm" len="sm"/>
            <a:tailEnd type="triangle" w="med" len="med"/>
          </a:ln>
        </p:spPr>
      </p:cxnSp>
      <p:sp>
        <p:nvSpPr>
          <p:cNvPr id="166" name="Oval 165">
            <a:extLst>
              <a:ext uri="{FF2B5EF4-FFF2-40B4-BE49-F238E27FC236}">
                <a16:creationId xmlns:a16="http://schemas.microsoft.com/office/drawing/2014/main" id="{5F4720E1-0147-4085-C2D3-91041A96B7A8}"/>
              </a:ext>
            </a:extLst>
          </p:cNvPr>
          <p:cNvSpPr/>
          <p:nvPr/>
        </p:nvSpPr>
        <p:spPr>
          <a:xfrm>
            <a:off x="7490367" y="5379719"/>
            <a:ext cx="524656" cy="513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Google Shape;120;g11f3d1f3080_0_1">
            <a:extLst>
              <a:ext uri="{FF2B5EF4-FFF2-40B4-BE49-F238E27FC236}">
                <a16:creationId xmlns:a16="http://schemas.microsoft.com/office/drawing/2014/main" id="{1DB00BE2-7BAE-20B3-E3BC-C9A3309667E4}"/>
              </a:ext>
            </a:extLst>
          </p:cNvPr>
          <p:cNvSpPr txBox="1"/>
          <p:nvPr/>
        </p:nvSpPr>
        <p:spPr>
          <a:xfrm>
            <a:off x="7740342" y="4736376"/>
            <a:ext cx="1124668"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Approved</a:t>
            </a:r>
            <a:endParaRPr dirty="0"/>
          </a:p>
        </p:txBody>
      </p:sp>
    </p:spTree>
    <p:extLst>
      <p:ext uri="{BB962C8B-B14F-4D97-AF65-F5344CB8AC3E}">
        <p14:creationId xmlns:p14="http://schemas.microsoft.com/office/powerpoint/2010/main" val="839437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pic>
        <p:nvPicPr>
          <p:cNvPr id="128" name="Google Shape;128;g11f3d1f3080_0_8"/>
          <p:cNvPicPr preferRelativeResize="0"/>
          <p:nvPr/>
        </p:nvPicPr>
        <p:blipFill>
          <a:blip r:embed="rId3">
            <a:alphaModFix/>
          </a:blip>
          <a:stretch>
            <a:fillRect/>
          </a:stretch>
        </p:blipFill>
        <p:spPr>
          <a:xfrm>
            <a:off x="4572000" y="6336760"/>
            <a:ext cx="4057650" cy="352425"/>
          </a:xfrm>
          <a:prstGeom prst="rect">
            <a:avLst/>
          </a:prstGeom>
          <a:noFill/>
          <a:ln>
            <a:noFill/>
          </a:ln>
        </p:spPr>
      </p:pic>
      <p:sp>
        <p:nvSpPr>
          <p:cNvPr id="129" name="Google Shape;129;g11f3d1f3080_0_8"/>
          <p:cNvSpPr txBox="1">
            <a:spLocks noGrp="1"/>
          </p:cNvSpPr>
          <p:nvPr>
            <p:ph type="title" idx="4294967295"/>
          </p:nvPr>
        </p:nvSpPr>
        <p:spPr>
          <a:xfrm>
            <a:off x="477748" y="535377"/>
            <a:ext cx="8229600" cy="27810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As-Is Process Map: </a:t>
            </a:r>
            <a:r>
              <a:rPr lang="en-US" i="1" dirty="0">
                <a:solidFill>
                  <a:srgbClr val="0070C0"/>
                </a:solidFill>
              </a:rPr>
              <a:t>[Simple Mortgage Origination: Loan Package Final Review]</a:t>
            </a:r>
            <a:endParaRPr dirty="0"/>
          </a:p>
        </p:txBody>
      </p:sp>
      <p:sp>
        <p:nvSpPr>
          <p:cNvPr id="2" name="Oval 1">
            <a:extLst>
              <a:ext uri="{FF2B5EF4-FFF2-40B4-BE49-F238E27FC236}">
                <a16:creationId xmlns:a16="http://schemas.microsoft.com/office/drawing/2014/main" id="{3EDE28B4-D8A5-B88B-5F84-574F325744F1}"/>
              </a:ext>
            </a:extLst>
          </p:cNvPr>
          <p:cNvSpPr/>
          <p:nvPr/>
        </p:nvSpPr>
        <p:spPr>
          <a:xfrm>
            <a:off x="691966" y="1256149"/>
            <a:ext cx="524656" cy="5136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07;g11f3d1f3080_0_1">
            <a:extLst>
              <a:ext uri="{FF2B5EF4-FFF2-40B4-BE49-F238E27FC236}">
                <a16:creationId xmlns:a16="http://schemas.microsoft.com/office/drawing/2014/main" id="{E58C030D-8E5D-BE25-45DF-C2B034FF333F}"/>
              </a:ext>
            </a:extLst>
          </p:cNvPr>
          <p:cNvSpPr/>
          <p:nvPr/>
        </p:nvSpPr>
        <p:spPr>
          <a:xfrm>
            <a:off x="2066526" y="1031299"/>
            <a:ext cx="1420577" cy="965200"/>
          </a:xfrm>
          <a:prstGeom prst="flowChartDecision">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Loan Package Final  Review</a:t>
            </a:r>
            <a:endParaRPr dirty="0"/>
          </a:p>
        </p:txBody>
      </p:sp>
      <p:cxnSp>
        <p:nvCxnSpPr>
          <p:cNvPr id="5" name="Google Shape;114;g11f3d1f3080_0_1">
            <a:extLst>
              <a:ext uri="{FF2B5EF4-FFF2-40B4-BE49-F238E27FC236}">
                <a16:creationId xmlns:a16="http://schemas.microsoft.com/office/drawing/2014/main" id="{29536C3B-1330-557D-CAF3-C495DB6BBB74}"/>
              </a:ext>
            </a:extLst>
          </p:cNvPr>
          <p:cNvCxnSpPr>
            <a:cxnSpLocks/>
            <a:stCxn id="2" idx="6"/>
            <a:endCxn id="3" idx="1"/>
          </p:cNvCxnSpPr>
          <p:nvPr/>
        </p:nvCxnSpPr>
        <p:spPr>
          <a:xfrm>
            <a:off x="1216622" y="1512957"/>
            <a:ext cx="849904" cy="942"/>
          </a:xfrm>
          <a:prstGeom prst="straightConnector1">
            <a:avLst/>
          </a:prstGeom>
          <a:noFill/>
          <a:ln w="38100" cap="flat" cmpd="sng">
            <a:solidFill>
              <a:schemeClr val="lt2"/>
            </a:solidFill>
            <a:prstDash val="solid"/>
            <a:miter lim="800000"/>
            <a:headEnd type="none" w="sm" len="sm"/>
            <a:tailEnd type="triangle" w="med" len="med"/>
          </a:ln>
        </p:spPr>
      </p:cxnSp>
      <p:sp>
        <p:nvSpPr>
          <p:cNvPr id="9" name="Google Shape;106;g11f3d1f3080_0_1">
            <a:extLst>
              <a:ext uri="{FF2B5EF4-FFF2-40B4-BE49-F238E27FC236}">
                <a16:creationId xmlns:a16="http://schemas.microsoft.com/office/drawing/2014/main" id="{AE36E753-DEA4-D273-1FAA-A908063B563B}"/>
              </a:ext>
            </a:extLst>
          </p:cNvPr>
          <p:cNvSpPr/>
          <p:nvPr/>
        </p:nvSpPr>
        <p:spPr>
          <a:xfrm>
            <a:off x="4406081" y="1208157"/>
            <a:ext cx="1608053" cy="609600"/>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Borrower is informed and closing is scheduled</a:t>
            </a:r>
            <a:endParaRPr dirty="0"/>
          </a:p>
        </p:txBody>
      </p:sp>
      <p:sp>
        <p:nvSpPr>
          <p:cNvPr id="10" name="Google Shape;120;g11f3d1f3080_0_1">
            <a:extLst>
              <a:ext uri="{FF2B5EF4-FFF2-40B4-BE49-F238E27FC236}">
                <a16:creationId xmlns:a16="http://schemas.microsoft.com/office/drawing/2014/main" id="{CCD68738-662C-4396-4260-F8C1E3E76027}"/>
              </a:ext>
            </a:extLst>
          </p:cNvPr>
          <p:cNvSpPr txBox="1"/>
          <p:nvPr/>
        </p:nvSpPr>
        <p:spPr>
          <a:xfrm flipH="1">
            <a:off x="3487102" y="1156655"/>
            <a:ext cx="849902"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Approved</a:t>
            </a:r>
            <a:endParaRPr dirty="0"/>
          </a:p>
        </p:txBody>
      </p:sp>
      <p:cxnSp>
        <p:nvCxnSpPr>
          <p:cNvPr id="11" name="Google Shape;114;g11f3d1f3080_0_1">
            <a:extLst>
              <a:ext uri="{FF2B5EF4-FFF2-40B4-BE49-F238E27FC236}">
                <a16:creationId xmlns:a16="http://schemas.microsoft.com/office/drawing/2014/main" id="{5C1C83CD-AA2D-639B-4C12-D9177FC459CF}"/>
              </a:ext>
            </a:extLst>
          </p:cNvPr>
          <p:cNvCxnSpPr>
            <a:cxnSpLocks/>
            <a:stCxn id="3" idx="3"/>
            <a:endCxn id="9" idx="1"/>
          </p:cNvCxnSpPr>
          <p:nvPr/>
        </p:nvCxnSpPr>
        <p:spPr>
          <a:xfrm flipV="1">
            <a:off x="3487103" y="1512957"/>
            <a:ext cx="918978" cy="942"/>
          </a:xfrm>
          <a:prstGeom prst="straightConnector1">
            <a:avLst/>
          </a:prstGeom>
          <a:noFill/>
          <a:ln w="38100" cap="flat" cmpd="sng">
            <a:solidFill>
              <a:schemeClr val="lt2"/>
            </a:solidFill>
            <a:prstDash val="solid"/>
            <a:miter lim="800000"/>
            <a:headEnd type="none" w="sm" len="sm"/>
            <a:tailEnd type="triangle" w="med" len="med"/>
          </a:ln>
        </p:spPr>
      </p:cxnSp>
      <p:sp>
        <p:nvSpPr>
          <p:cNvPr id="14" name="Google Shape;106;g11f3d1f3080_0_1">
            <a:extLst>
              <a:ext uri="{FF2B5EF4-FFF2-40B4-BE49-F238E27FC236}">
                <a16:creationId xmlns:a16="http://schemas.microsoft.com/office/drawing/2014/main" id="{91C12CC3-B64B-8272-EB82-DB9505AAA12C}"/>
              </a:ext>
            </a:extLst>
          </p:cNvPr>
          <p:cNvSpPr/>
          <p:nvPr/>
        </p:nvSpPr>
        <p:spPr>
          <a:xfrm>
            <a:off x="1991576" y="2629545"/>
            <a:ext cx="1608053" cy="609600"/>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Borrower is informed</a:t>
            </a:r>
            <a:endParaRPr dirty="0"/>
          </a:p>
        </p:txBody>
      </p:sp>
      <p:sp>
        <p:nvSpPr>
          <p:cNvPr id="15" name="Google Shape;120;g11f3d1f3080_0_1">
            <a:extLst>
              <a:ext uri="{FF2B5EF4-FFF2-40B4-BE49-F238E27FC236}">
                <a16:creationId xmlns:a16="http://schemas.microsoft.com/office/drawing/2014/main" id="{84DD1600-483A-0779-FC80-706E4CD417F2}"/>
              </a:ext>
            </a:extLst>
          </p:cNvPr>
          <p:cNvSpPr txBox="1"/>
          <p:nvPr/>
        </p:nvSpPr>
        <p:spPr>
          <a:xfrm flipH="1">
            <a:off x="2066526" y="2146945"/>
            <a:ext cx="849902"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Declined</a:t>
            </a:r>
            <a:endParaRPr dirty="0"/>
          </a:p>
        </p:txBody>
      </p:sp>
      <p:cxnSp>
        <p:nvCxnSpPr>
          <p:cNvPr id="16" name="Google Shape;114;g11f3d1f3080_0_1">
            <a:extLst>
              <a:ext uri="{FF2B5EF4-FFF2-40B4-BE49-F238E27FC236}">
                <a16:creationId xmlns:a16="http://schemas.microsoft.com/office/drawing/2014/main" id="{2446F837-2BD2-C745-87EF-CCCCA59D707B}"/>
              </a:ext>
            </a:extLst>
          </p:cNvPr>
          <p:cNvCxnSpPr>
            <a:cxnSpLocks/>
            <a:stCxn id="3" idx="2"/>
            <a:endCxn id="14" idx="0"/>
          </p:cNvCxnSpPr>
          <p:nvPr/>
        </p:nvCxnSpPr>
        <p:spPr>
          <a:xfrm>
            <a:off x="2776815" y="1996499"/>
            <a:ext cx="18788" cy="633046"/>
          </a:xfrm>
          <a:prstGeom prst="straightConnector1">
            <a:avLst/>
          </a:prstGeom>
          <a:noFill/>
          <a:ln w="38100" cap="flat" cmpd="sng">
            <a:solidFill>
              <a:schemeClr val="lt2"/>
            </a:solidFill>
            <a:prstDash val="solid"/>
            <a:miter lim="800000"/>
            <a:headEnd type="none" w="sm" len="sm"/>
            <a:tailEnd type="triangle" w="med" len="med"/>
          </a:ln>
        </p:spPr>
      </p:cxnSp>
      <p:sp>
        <p:nvSpPr>
          <p:cNvPr id="20" name="Google Shape;105;g11f3d1f3080_0_1">
            <a:extLst>
              <a:ext uri="{FF2B5EF4-FFF2-40B4-BE49-F238E27FC236}">
                <a16:creationId xmlns:a16="http://schemas.microsoft.com/office/drawing/2014/main" id="{C16D71E5-0947-B7E3-5E0B-62AAEE73D65C}"/>
              </a:ext>
            </a:extLst>
          </p:cNvPr>
          <p:cNvSpPr/>
          <p:nvPr/>
        </p:nvSpPr>
        <p:spPr>
          <a:xfrm>
            <a:off x="3277040" y="4354791"/>
            <a:ext cx="1270026" cy="457218"/>
          </a:xfrm>
          <a:prstGeom prst="flowChartTerminator">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dirty="0">
                <a:solidFill>
                  <a:schemeClr val="dk1"/>
                </a:solidFill>
                <a:latin typeface="Calibri"/>
                <a:ea typeface="Calibri"/>
                <a:cs typeface="Calibri"/>
                <a:sym typeface="Calibri"/>
              </a:rPr>
              <a:t>End</a:t>
            </a:r>
            <a:endParaRPr dirty="0"/>
          </a:p>
        </p:txBody>
      </p:sp>
      <p:cxnSp>
        <p:nvCxnSpPr>
          <p:cNvPr id="21" name="Google Shape;114;g11f3d1f3080_0_1">
            <a:extLst>
              <a:ext uri="{FF2B5EF4-FFF2-40B4-BE49-F238E27FC236}">
                <a16:creationId xmlns:a16="http://schemas.microsoft.com/office/drawing/2014/main" id="{230B34E5-8179-A1E5-DED5-71D6347A1DB7}"/>
              </a:ext>
            </a:extLst>
          </p:cNvPr>
          <p:cNvCxnSpPr>
            <a:cxnSpLocks/>
            <a:stCxn id="9" idx="2"/>
            <a:endCxn id="20" idx="0"/>
          </p:cNvCxnSpPr>
          <p:nvPr/>
        </p:nvCxnSpPr>
        <p:spPr>
          <a:xfrm flipH="1">
            <a:off x="3912053" y="1817757"/>
            <a:ext cx="1298055" cy="2537034"/>
          </a:xfrm>
          <a:prstGeom prst="straightConnector1">
            <a:avLst/>
          </a:prstGeom>
          <a:noFill/>
          <a:ln w="38100" cap="flat" cmpd="sng">
            <a:solidFill>
              <a:schemeClr val="lt2"/>
            </a:solidFill>
            <a:prstDash val="solid"/>
            <a:miter lim="800000"/>
            <a:headEnd type="none" w="sm" len="sm"/>
            <a:tailEnd type="triangle" w="med" len="med"/>
          </a:ln>
        </p:spPr>
      </p:cxnSp>
      <p:cxnSp>
        <p:nvCxnSpPr>
          <p:cNvPr id="22" name="Google Shape;114;g11f3d1f3080_0_1">
            <a:extLst>
              <a:ext uri="{FF2B5EF4-FFF2-40B4-BE49-F238E27FC236}">
                <a16:creationId xmlns:a16="http://schemas.microsoft.com/office/drawing/2014/main" id="{60C379DC-ED37-FE52-1C4F-1B7B199AFEEC}"/>
              </a:ext>
            </a:extLst>
          </p:cNvPr>
          <p:cNvCxnSpPr>
            <a:cxnSpLocks/>
            <a:stCxn id="14" idx="2"/>
            <a:endCxn id="20" idx="1"/>
          </p:cNvCxnSpPr>
          <p:nvPr/>
        </p:nvCxnSpPr>
        <p:spPr>
          <a:xfrm>
            <a:off x="2795603" y="3239145"/>
            <a:ext cx="481437" cy="1344255"/>
          </a:xfrm>
          <a:prstGeom prst="straightConnector1">
            <a:avLst/>
          </a:prstGeom>
          <a:noFill/>
          <a:ln w="38100" cap="flat" cmpd="sng">
            <a:solidFill>
              <a:schemeClr val="lt2"/>
            </a:solidFill>
            <a:prstDash val="solid"/>
            <a:miter lim="800000"/>
            <a:headEnd type="none" w="sm" len="sm"/>
            <a:tailEnd type="triangle" w="med" len="med"/>
          </a:ln>
        </p:spPr>
      </p:cxnSp>
    </p:spTree>
    <p:extLst>
      <p:ext uri="{BB962C8B-B14F-4D97-AF65-F5344CB8AC3E}">
        <p14:creationId xmlns:p14="http://schemas.microsoft.com/office/powerpoint/2010/main" val="1050335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g11f3d1f3080_0_15"/>
          <p:cNvPicPr preferRelativeResize="0"/>
          <p:nvPr/>
        </p:nvPicPr>
        <p:blipFill>
          <a:blip r:embed="rId3">
            <a:alphaModFix/>
          </a:blip>
          <a:stretch>
            <a:fillRect/>
          </a:stretch>
        </p:blipFill>
        <p:spPr>
          <a:xfrm>
            <a:off x="4572000" y="6336760"/>
            <a:ext cx="4057650" cy="352425"/>
          </a:xfrm>
          <a:prstGeom prst="rect">
            <a:avLst/>
          </a:prstGeom>
          <a:noFill/>
          <a:ln>
            <a:noFill/>
          </a:ln>
        </p:spPr>
      </p:pic>
      <p:sp>
        <p:nvSpPr>
          <p:cNvPr id="136" name="Google Shape;136;g11f3d1f3080_0_15"/>
          <p:cNvSpPr txBox="1">
            <a:spLocks noGrp="1"/>
          </p:cNvSpPr>
          <p:nvPr>
            <p:ph type="title" idx="4294967295"/>
          </p:nvPr>
        </p:nvSpPr>
        <p:spPr>
          <a:xfrm>
            <a:off x="477748" y="535377"/>
            <a:ext cx="8229600" cy="27810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Opportunities for Process Improvement:  </a:t>
            </a:r>
            <a:r>
              <a:rPr lang="en-US" i="1" dirty="0">
                <a:solidFill>
                  <a:srgbClr val="0070C0"/>
                </a:solidFill>
              </a:rPr>
              <a:t>[Simple Mortgage Origination]</a:t>
            </a:r>
            <a:endParaRPr dirty="0"/>
          </a:p>
        </p:txBody>
      </p:sp>
      <p:sp>
        <p:nvSpPr>
          <p:cNvPr id="137" name="Google Shape;137;g11f3d1f3080_0_15"/>
          <p:cNvSpPr txBox="1">
            <a:spLocks noGrp="1"/>
          </p:cNvSpPr>
          <p:nvPr>
            <p:ph type="body" idx="1"/>
          </p:nvPr>
        </p:nvSpPr>
        <p:spPr>
          <a:xfrm>
            <a:off x="480600" y="1825625"/>
            <a:ext cx="8226747"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2"/>
              </a:buClr>
              <a:buSzPts val="1200"/>
              <a:buChar char="●"/>
            </a:pPr>
            <a:r>
              <a:rPr lang="en-US" sz="2000" dirty="0"/>
              <a:t>Fill out application form is a manual process. This takes a lot of time and is prone to errors, instead, we can implement an online form for the borrower to fill that reduces time spent and can easily be edited to reduce errors.</a:t>
            </a:r>
          </a:p>
          <a:p>
            <a:pPr marL="228600" lvl="0" indent="-228600" algn="l" rtl="0">
              <a:lnSpc>
                <a:spcPct val="90000"/>
              </a:lnSpc>
              <a:spcBef>
                <a:spcPts val="0"/>
              </a:spcBef>
              <a:spcAft>
                <a:spcPts val="0"/>
              </a:spcAft>
              <a:buClr>
                <a:schemeClr val="dk2"/>
              </a:buClr>
              <a:buSzPts val="1200"/>
              <a:buChar char="●"/>
            </a:pPr>
            <a:r>
              <a:rPr lang="en-US" sz="2000" dirty="0"/>
              <a:t>Rate Contract Signed is a manual process that takes a lot of time between the moment the borrower goes for it at the bank to it being signed and submitted for further processing. This instead can be an online process where the bank can request for the borrower’s e-signature which takes significantly less time and makes the process time quicker.</a:t>
            </a:r>
          </a:p>
          <a:p>
            <a:pPr marL="228600" lvl="0" indent="-228600" algn="l" rtl="0">
              <a:lnSpc>
                <a:spcPct val="90000"/>
              </a:lnSpc>
              <a:spcBef>
                <a:spcPts val="0"/>
              </a:spcBef>
              <a:spcAft>
                <a:spcPts val="0"/>
              </a:spcAft>
              <a:buClr>
                <a:schemeClr val="dk2"/>
              </a:buClr>
              <a:buSzPts val="1200"/>
              <a:buChar char="●"/>
            </a:pPr>
            <a:endParaRPr sz="2000" dirty="0"/>
          </a:p>
        </p:txBody>
      </p:sp>
      <p:sp>
        <p:nvSpPr>
          <p:cNvPr id="138" name="Google Shape;138;g11f3d1f3080_0_15"/>
          <p:cNvSpPr txBox="1"/>
          <p:nvPr/>
        </p:nvSpPr>
        <p:spPr>
          <a:xfrm>
            <a:off x="477748" y="1436914"/>
            <a:ext cx="8229600" cy="369300"/>
          </a:xfrm>
          <a:prstGeom prst="rect">
            <a:avLst/>
          </a:prstGeom>
          <a:solidFill>
            <a:srgbClr val="0070C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Process Improvement Opportunities</a:t>
            </a:r>
            <a:endParaRPr/>
          </a:p>
        </p:txBody>
      </p:sp>
    </p:spTree>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297</Words>
  <Application>Microsoft Office PowerPoint</Application>
  <PresentationFormat>On-screen Show (4:3)</PresentationFormat>
  <Paragraphs>58</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PowerPoint Presentation</vt:lpstr>
      <vt:lpstr>PowerPoint Presentation</vt:lpstr>
      <vt:lpstr>As-Is Process Map: [Simple Mortgage Origination: Loan Application]</vt:lpstr>
      <vt:lpstr>As-Is Process Map: [Simple Mortgage Origination: Submission and Review of Documents]</vt:lpstr>
      <vt:lpstr>As-Is Process Map: [Simple Mortgage Origination: Loan Package Final Review]</vt:lpstr>
      <vt:lpstr>Opportunities for Process Improvement:  [Simple Mortgage Origination]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Oliver N. Njeru</cp:lastModifiedBy>
  <cp:revision>2</cp:revision>
  <dcterms:created xsi:type="dcterms:W3CDTF">2020-03-26T22:50:15Z</dcterms:created>
  <dcterms:modified xsi:type="dcterms:W3CDTF">2023-01-07T12:12:35Z</dcterms:modified>
</cp:coreProperties>
</file>