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ifMH+uJY6V7jGASDSILrSFDCk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5dbbdec2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5dbbdec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205dbbdec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5dbbdec2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5dbbdec2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23851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05dbbdec2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05dbbdec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205dbbdec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21"/>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Process Improvement Opportunity: </a:t>
            </a:r>
            <a:r>
              <a:rPr lang="en-US" sz="3200" b="0" i="0" u="none" strike="noStrike" cap="none" dirty="0">
                <a:solidFill>
                  <a:schemeClr val="dk1"/>
                </a:solidFill>
                <a:latin typeface="Arial"/>
                <a:ea typeface="Arial"/>
                <a:cs typeface="Arial"/>
                <a:sym typeface="Arial"/>
              </a:rPr>
              <a:t>Send it to the Cloud</a:t>
            </a:r>
            <a:endParaRPr dirty="0"/>
          </a:p>
        </p:txBody>
      </p:sp>
      <p:sp>
        <p:nvSpPr>
          <p:cNvPr id="97" name="Google Shape;97;p1"/>
          <p:cNvSpPr txBox="1"/>
          <p:nvPr/>
        </p:nvSpPr>
        <p:spPr>
          <a:xfrm>
            <a:off x="457634" y="4946612"/>
            <a:ext cx="8228732" cy="36933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2400"/>
              <a:buFont typeface="Arial"/>
              <a:buNone/>
            </a:pPr>
            <a:r>
              <a:rPr lang="en-US" sz="2400" b="0" i="0" u="none" strike="noStrike" cap="none" dirty="0">
                <a:solidFill>
                  <a:srgbClr val="0070C0"/>
                </a:solidFill>
                <a:latin typeface="Arial"/>
                <a:ea typeface="Arial"/>
                <a:cs typeface="Arial"/>
                <a:sym typeface="Arial"/>
              </a:rPr>
              <a:t>Target Stakeholder Group: </a:t>
            </a:r>
            <a:r>
              <a:rPr lang="en-US" sz="2400" i="1" dirty="0">
                <a:solidFill>
                  <a:schemeClr val="dk1"/>
                </a:solidFill>
              </a:rPr>
              <a:t>Senior Leaders</a:t>
            </a:r>
            <a:endParaRPr dirty="0"/>
          </a:p>
        </p:txBody>
      </p:sp>
      <p:pic>
        <p:nvPicPr>
          <p:cNvPr id="98" name="Google Shape;98;p1"/>
          <p:cNvPicPr preferRelativeResize="0"/>
          <p:nvPr/>
        </p:nvPicPr>
        <p:blipFill>
          <a:blip r:embed="rId3">
            <a:alphaModFix/>
          </a:blip>
          <a:stretch>
            <a:fillRect/>
          </a:stretch>
        </p:blipFill>
        <p:spPr>
          <a:xfrm>
            <a:off x="4572000" y="6318879"/>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205dbbdec2_0_12"/>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05" name="Google Shape;105;g1205dbbdec2_0_12"/>
          <p:cNvSpPr txBox="1">
            <a:spLocks noGrp="1"/>
          </p:cNvSpPr>
          <p:nvPr>
            <p:ph type="title" idx="4294967295"/>
          </p:nvPr>
        </p:nvSpPr>
        <p:spPr>
          <a:xfrm>
            <a:off x="629841" y="989100"/>
            <a:ext cx="2949300" cy="537281"/>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2"/>
              </a:buClr>
              <a:buSzPts val="3200"/>
              <a:buFont typeface="Arial"/>
              <a:buNone/>
            </a:pPr>
            <a:r>
              <a:rPr lang="en-US" sz="1700" dirty="0"/>
              <a:t>Cloud Service</a:t>
            </a:r>
            <a:endParaRPr sz="1700" dirty="0"/>
          </a:p>
        </p:txBody>
      </p:sp>
      <p:sp>
        <p:nvSpPr>
          <p:cNvPr id="106" name="Google Shape;106;g1205dbbdec2_0_12"/>
          <p:cNvSpPr txBox="1">
            <a:spLocks noGrp="1"/>
          </p:cNvSpPr>
          <p:nvPr>
            <p:ph type="body" idx="1"/>
          </p:nvPr>
        </p:nvSpPr>
        <p:spPr>
          <a:xfrm>
            <a:off x="3885009" y="1676283"/>
            <a:ext cx="4629300" cy="419261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US" sz="2800" dirty="0"/>
              <a:t>Imagine a paperless, fast-paced world with encrypted e-signatures, virtual closings and a wide variety of digital document types.</a:t>
            </a:r>
          </a:p>
          <a:p>
            <a:pPr marL="228600" lvl="0" indent="-228600" algn="l" rtl="0">
              <a:lnSpc>
                <a:spcPct val="90000"/>
              </a:lnSpc>
              <a:spcBef>
                <a:spcPts val="0"/>
              </a:spcBef>
              <a:spcAft>
                <a:spcPts val="0"/>
              </a:spcAft>
              <a:buClr>
                <a:schemeClr val="dk1"/>
              </a:buClr>
              <a:buSzPts val="3200"/>
              <a:buChar char="●"/>
            </a:pPr>
            <a:r>
              <a:rPr lang="en-US" sz="2800" dirty="0"/>
              <a:t>Imagine a world that is accountable by having records that date back even centuries secure on the cloud.</a:t>
            </a:r>
          </a:p>
        </p:txBody>
      </p:sp>
      <p:pic>
        <p:nvPicPr>
          <p:cNvPr id="3" name="Picture 2" descr="A picture containing electronics&#10;&#10;Description automatically generated">
            <a:extLst>
              <a:ext uri="{FF2B5EF4-FFF2-40B4-BE49-F238E27FC236}">
                <a16:creationId xmlns:a16="http://schemas.microsoft.com/office/drawing/2014/main" id="{5EF6CBD4-7522-2CE8-45B9-3F573C90D0AA}"/>
              </a:ext>
            </a:extLst>
          </p:cNvPr>
          <p:cNvPicPr>
            <a:picLocks noChangeAspect="1"/>
          </p:cNvPicPr>
          <p:nvPr/>
        </p:nvPicPr>
        <p:blipFill>
          <a:blip r:embed="rId4"/>
          <a:stretch>
            <a:fillRect/>
          </a:stretch>
        </p:blipFill>
        <p:spPr>
          <a:xfrm>
            <a:off x="629691" y="1676283"/>
            <a:ext cx="2949300" cy="41926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205dbbdec2_0_16"/>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Key point, observation or data here…</a:t>
            </a:r>
            <a:endParaRPr/>
          </a:p>
        </p:txBody>
      </p:sp>
      <p:sp>
        <p:nvSpPr>
          <p:cNvPr id="115" name="Google Shape;115;g1205dbbdec2_0_16"/>
          <p:cNvSpPr txBox="1"/>
          <p:nvPr/>
        </p:nvSpPr>
        <p:spPr>
          <a:xfrm>
            <a:off x="457200" y="1064596"/>
            <a:ext cx="817245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With Digital documents, we can have encrypted e-signatures that provide an extra layer of security and accountability for our clients in the processes followed to acquire a product or service from JMPC.</a:t>
            </a:r>
          </a:p>
        </p:txBody>
      </p:sp>
      <p:sp>
        <p:nvSpPr>
          <p:cNvPr id="2" name="Google Shape;115;g1205dbbdec2_0_16">
            <a:extLst>
              <a:ext uri="{FF2B5EF4-FFF2-40B4-BE49-F238E27FC236}">
                <a16:creationId xmlns:a16="http://schemas.microsoft.com/office/drawing/2014/main" id="{670C1BAC-D4A2-704F-5FB2-A50D37E06C92}"/>
              </a:ext>
            </a:extLst>
          </p:cNvPr>
          <p:cNvSpPr txBox="1"/>
          <p:nvPr/>
        </p:nvSpPr>
        <p:spPr>
          <a:xfrm>
            <a:off x="457200" y="2331990"/>
            <a:ext cx="817245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Since time immemorial we have had incidents where documents get falsely signed by other people other than the ones intended to sign it. With Digital Documents, we can eradicate this by having encryption of e-signatures and tracing back of original e-signatures to validate who exactly signed a specific digital document.</a:t>
            </a:r>
          </a:p>
        </p:txBody>
      </p:sp>
      <p:sp>
        <p:nvSpPr>
          <p:cNvPr id="3" name="Google Shape;115;g1205dbbdec2_0_16">
            <a:extLst>
              <a:ext uri="{FF2B5EF4-FFF2-40B4-BE49-F238E27FC236}">
                <a16:creationId xmlns:a16="http://schemas.microsoft.com/office/drawing/2014/main" id="{0DB8503D-7B58-45AC-671B-0DA9233B561D}"/>
              </a:ext>
            </a:extLst>
          </p:cNvPr>
          <p:cNvSpPr txBox="1"/>
          <p:nvPr/>
        </p:nvSpPr>
        <p:spPr>
          <a:xfrm>
            <a:off x="457200" y="3876383"/>
            <a:ext cx="817245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Digital Documents provide a wide variety of document types as compared to physical documents. Physical Documents are limited to ledgers, notes, memos, letters, pictures, articles, reports and personnel files but as for digital documents, we can have all this and even more and complex document types such as spreadsheets via tools like Microsoft Excel that may contain charts, serve as databases, have formulas &amp; functions, pivot tables,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205dbbdec2_0_16"/>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Key point, observation or data here…</a:t>
            </a:r>
            <a:endParaRPr/>
          </a:p>
        </p:txBody>
      </p:sp>
      <p:sp>
        <p:nvSpPr>
          <p:cNvPr id="115" name="Google Shape;115;g1205dbbdec2_0_16"/>
          <p:cNvSpPr txBox="1"/>
          <p:nvPr/>
        </p:nvSpPr>
        <p:spPr>
          <a:xfrm>
            <a:off x="457200" y="1120716"/>
            <a:ext cx="8172450"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Digital documents are much more efficient and are built for functionality as compared to physical documents. An example of this is whereby, say JPMC uses a common cloud storage to store and access files. A client or JPMC employee can access such documents anywhere remotely without having to be in a physical JPMC office location and do as they please ranging from signin</a:t>
            </a:r>
            <a:r>
              <a:rPr lang="en-US" sz="1800" dirty="0">
                <a:solidFill>
                  <a:schemeClr val="dk1"/>
                </a:solidFill>
                <a:latin typeface="Calibri"/>
                <a:ea typeface="Calibri"/>
                <a:cs typeface="Calibri"/>
                <a:sym typeface="Calibri"/>
              </a:rPr>
              <a:t>g the documents, to reviewing information to even filling their details and submitting the document online.</a:t>
            </a:r>
            <a:endParaRPr dirty="0"/>
          </a:p>
        </p:txBody>
      </p:sp>
      <p:sp>
        <p:nvSpPr>
          <p:cNvPr id="2" name="Google Shape;115;g1205dbbdec2_0_16">
            <a:extLst>
              <a:ext uri="{FF2B5EF4-FFF2-40B4-BE49-F238E27FC236}">
                <a16:creationId xmlns:a16="http://schemas.microsoft.com/office/drawing/2014/main" id="{FBB189A4-6A52-9364-7923-CA4FA3A24D04}"/>
              </a:ext>
            </a:extLst>
          </p:cNvPr>
          <p:cNvSpPr txBox="1"/>
          <p:nvPr/>
        </p:nvSpPr>
        <p:spPr>
          <a:xfrm>
            <a:off x="457200" y="3405452"/>
            <a:ext cx="817245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Digital documents provide a wide range of functionality that physical documents don’t. They may be written in HTML and displayed in a web browser, something a physical document is not capable of. Digital documents may contain hyperlinks to other documents and have a much wider spectra containing not only text, but images, audio, video, tables and databases, something that physical documents cannot do.</a:t>
            </a:r>
            <a:endParaRPr dirty="0"/>
          </a:p>
        </p:txBody>
      </p:sp>
    </p:spTree>
    <p:extLst>
      <p:ext uri="{BB962C8B-B14F-4D97-AF65-F5344CB8AC3E}">
        <p14:creationId xmlns:p14="http://schemas.microsoft.com/office/powerpoint/2010/main" val="112753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1205dbbdec2_0_20"/>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22" name="Google Shape;122;g1205dbbdec2_0_20"/>
          <p:cNvSpPr txBox="1">
            <a:spLocks noGrp="1"/>
          </p:cNvSpPr>
          <p:nvPr>
            <p:ph type="title" idx="4294967295"/>
          </p:nvPr>
        </p:nvSpPr>
        <p:spPr>
          <a:xfrm>
            <a:off x="457200" y="580201"/>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3" name="Google Shape;123;g1205dbbdec2_0_20"/>
          <p:cNvSpPr txBox="1"/>
          <p:nvPr/>
        </p:nvSpPr>
        <p:spPr>
          <a:xfrm>
            <a:off x="457200" y="1152058"/>
            <a:ext cx="7439100" cy="507827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800" dirty="0">
                <a:solidFill>
                  <a:schemeClr val="dk1"/>
                </a:solidFill>
                <a:latin typeface="Calibri"/>
                <a:ea typeface="Calibri"/>
                <a:cs typeface="Calibri"/>
                <a:sym typeface="Calibri"/>
              </a:rPr>
              <a:t>With all the stated advantages digital documents have, we can see that in a case scenario where a certain document is being search for, a physical search can take up to even hours depending on the volume, but a digital document can take up to even microseconds regardless of the volume. This significantly saves more than 100% of valuable time.</a:t>
            </a:r>
          </a:p>
          <a:p>
            <a:pPr marL="285750" marR="0" lvl="0" indent="-285750" algn="l" rtl="0">
              <a:spcBef>
                <a:spcPts val="0"/>
              </a:spcBef>
              <a:spcAft>
                <a:spcPts val="0"/>
              </a:spcAft>
              <a:buClr>
                <a:schemeClr val="dk1"/>
              </a:buClr>
              <a:buSzPts val="1600"/>
              <a:buFont typeface="Arial"/>
              <a:buChar char="•"/>
            </a:pPr>
            <a:r>
              <a:rPr lang="en-US" sz="1800" dirty="0">
                <a:solidFill>
                  <a:schemeClr val="dk1"/>
                </a:solidFill>
                <a:latin typeface="Calibri"/>
                <a:ea typeface="Calibri"/>
                <a:cs typeface="Calibri"/>
                <a:sym typeface="Calibri"/>
              </a:rPr>
              <a:t>With the large variety provided by digital documents, we can not only include more in our documents but also deliver information with an impact greater than what physical documents can. We can retain our client's attention by approximately 70% longer with visual documents that have a lot embedded into them.</a:t>
            </a:r>
          </a:p>
          <a:p>
            <a:pPr marL="285750" marR="0" lvl="0" indent="-285750" algn="l" rtl="0">
              <a:spcBef>
                <a:spcPts val="0"/>
              </a:spcBef>
              <a:spcAft>
                <a:spcPts val="0"/>
              </a:spcAft>
              <a:buClr>
                <a:schemeClr val="dk1"/>
              </a:buClr>
              <a:buSzPts val="1600"/>
              <a:buFont typeface="Arial"/>
              <a:buChar char="•"/>
            </a:pPr>
            <a:r>
              <a:rPr lang="en-US" sz="1800" dirty="0">
                <a:solidFill>
                  <a:schemeClr val="dk1"/>
                </a:solidFill>
                <a:latin typeface="Calibri"/>
                <a:ea typeface="Calibri"/>
                <a:cs typeface="Calibri"/>
                <a:sym typeface="Calibri"/>
              </a:rPr>
              <a:t>With digital encryption of documents, we can assure our clients of their data security especially in this digital age where the client’s data security is a priority. With the cloud, we can provide our clients with their data from virtually anywhere in the world while maintaining our high standards of data security meaning that their data is kept far away from the prying eyes of malicious individual hackers and organizations.</a:t>
            </a:r>
          </a:p>
          <a:p>
            <a:pPr marL="285750" marR="0" lvl="0" indent="-285750" algn="l" rtl="0">
              <a:spcBef>
                <a:spcPts val="0"/>
              </a:spcBef>
              <a:spcAft>
                <a:spcPts val="0"/>
              </a:spcAft>
              <a:buClr>
                <a:schemeClr val="dk1"/>
              </a:buClr>
              <a:buSzPts val="1600"/>
              <a:buFont typeface="Arial"/>
              <a:buChar char="•"/>
            </a:pPr>
            <a:r>
              <a:rPr lang="en-US" sz="1800" dirty="0">
                <a:solidFill>
                  <a:schemeClr val="dk1"/>
                </a:solidFill>
                <a:latin typeface="Calibri"/>
                <a:ea typeface="Calibri"/>
                <a:cs typeface="Calibri"/>
                <a:sym typeface="Calibri"/>
              </a:rPr>
              <a:t>Going paperless is the way to go!</a:t>
            </a:r>
          </a:p>
          <a:p>
            <a:pPr marL="285750" marR="0" lvl="0" indent="-285750" algn="l" rtl="0">
              <a:spcBef>
                <a:spcPts val="0"/>
              </a:spcBef>
              <a:spcAft>
                <a:spcPts val="0"/>
              </a:spcAft>
              <a:buClr>
                <a:schemeClr val="dk1"/>
              </a:buClr>
              <a:buSzPts val="1600"/>
              <a:buFont typeface="Arial"/>
              <a:buChar char="•"/>
            </a:pP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604</Words>
  <Application>Microsoft Office PowerPoint</Application>
  <PresentationFormat>On-screen Show (4:3)</PresentationFormat>
  <Paragraphs>22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Cloud Service</vt:lpstr>
      <vt:lpstr>Key point, observation or data here…</vt:lpstr>
      <vt:lpstr>Key point, observation or data here…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Oliver N. Njeru</cp:lastModifiedBy>
  <cp:revision>2</cp:revision>
  <dcterms:created xsi:type="dcterms:W3CDTF">2020-03-26T22:50:15Z</dcterms:created>
  <dcterms:modified xsi:type="dcterms:W3CDTF">2022-12-23T12:41:10Z</dcterms:modified>
</cp:coreProperties>
</file>