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SemiBold"/>
      <p:regular r:id="rId44"/>
      <p:bold r:id="rId45"/>
      <p:italic r:id="rId46"/>
      <p:boldItalic r:id="rId47"/>
    </p:embeddedFont>
    <p:embeddedFont>
      <p:font typeface="Amatic SC"/>
      <p:regular r:id="rId48"/>
      <p:bold r:id="rId49"/>
    </p:embeddedFont>
    <p:embeddedFont>
      <p:font typeface="Signika"/>
      <p:regular r:id="rId50"/>
      <p:bold r:id="rId51"/>
    </p:embeddedFont>
    <p:embeddedFont>
      <p:font typeface="Source Code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SemiBold-regular.fntdata"/><Relationship Id="rId43" Type="http://schemas.openxmlformats.org/officeDocument/2006/relationships/slide" Target="slides/slide38.xml"/><Relationship Id="rId46" Type="http://schemas.openxmlformats.org/officeDocument/2006/relationships/font" Target="fonts/RalewaySemiBold-italic.fntdata"/><Relationship Id="rId45" Type="http://schemas.openxmlformats.org/officeDocument/2006/relationships/font" Target="fonts/Raleway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maticSC-regular.fntdata"/><Relationship Id="rId47" Type="http://schemas.openxmlformats.org/officeDocument/2006/relationships/font" Target="fonts/RalewaySemiBold-boldItalic.fntdata"/><Relationship Id="rId49"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ignika-bold.fntdata"/><Relationship Id="rId50" Type="http://schemas.openxmlformats.org/officeDocument/2006/relationships/font" Target="fonts/Signika-regular.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6.xml"/><Relationship Id="rId55" Type="http://schemas.openxmlformats.org/officeDocument/2006/relationships/font" Target="fonts/SourceCodePro-boldItalic.fntdata"/><Relationship Id="rId10" Type="http://schemas.openxmlformats.org/officeDocument/2006/relationships/slide" Target="slides/slide5.xml"/><Relationship Id="rId54"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496535a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b496535a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b496535a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b496535a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b496535a6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b496535a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b496535a6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b496535a6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b496535a6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b496535a6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496535a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b496535a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496535a6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b496535a6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b496535a6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b496535a6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b496535a6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b496535a6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496535a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b496535a6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b496535a6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b496535a6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496535a6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496535a6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b496535a6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b496535a6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b496535a6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b496535a6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b496535a6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b496535a6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b496535a6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b496535a6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496535a6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b496535a6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b496535a6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b496535a6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9fac8ac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9fac8ac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496535a6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496535a6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b496535a6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b496535a6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b496535a6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b496535a6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b496535a6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b496535a6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b496535a6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b496535a6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b496535a6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b496535a6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b496535a6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b496535a6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b496535a6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b496535a6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b496535a6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b496535a6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9fac8acb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9fac8ac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9fac8acb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9fac8acb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9fac8acb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9fac8acb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9fac8ac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9fac8ac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496535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496535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b496535a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b496535a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FFD6"/>
            </a:gs>
            <a:gs pos="100000">
              <a:srgbClr val="07B690"/>
            </a:gs>
          </a:gsLst>
          <a:path path="circle">
            <a:fillToRect b="50%" l="50%" r="50%" t="50%"/>
          </a:path>
          <a:tileRect/>
        </a:gra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CAR PRICE PREDICTION.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100">
                <a:latin typeface="Amatic SC"/>
                <a:ea typeface="Amatic SC"/>
                <a:cs typeface="Amatic SC"/>
                <a:sym typeface="Amatic SC"/>
              </a:rPr>
              <a:t>Presentation By: Oliver Raman  |  Internship 26</a:t>
            </a:r>
            <a:endParaRPr sz="31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FFD6"/>
            </a:gs>
            <a:gs pos="100000">
              <a:srgbClr val="07B690"/>
            </a:gs>
          </a:gsLst>
          <a:path path="circle">
            <a:fillToRect b="50%" l="50%" r="50%" t="50%"/>
          </a:path>
          <a:tileRect/>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VISUALIZATIONS.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Most of the used cars are of the brand Maruti, followed by Hyundai, Honda, Renault, Mahindra, Tata &amp; Toyota. There are very few luxury brand used cars.</a:t>
            </a:r>
            <a:endParaRPr b="0" sz="1100">
              <a:highlight>
                <a:schemeClr val="dk1"/>
              </a:highlight>
              <a:latin typeface="Raleway SemiBold"/>
              <a:ea typeface="Raleway SemiBold"/>
              <a:cs typeface="Raleway SemiBold"/>
              <a:sym typeface="Raleway SemiBold"/>
            </a:endParaRPr>
          </a:p>
        </p:txBody>
      </p:sp>
      <p:pic>
        <p:nvPicPr>
          <p:cNvPr id="121" name="Google Shape;121;p23"/>
          <p:cNvPicPr preferRelativeResize="0"/>
          <p:nvPr/>
        </p:nvPicPr>
        <p:blipFill>
          <a:blip r:embed="rId3">
            <a:alphaModFix/>
          </a:blip>
          <a:stretch>
            <a:fillRect/>
          </a:stretch>
        </p:blipFill>
        <p:spPr>
          <a:xfrm>
            <a:off x="557600" y="189575"/>
            <a:ext cx="8214789" cy="39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The major fuel type is Petrol, followed by Diesel and lastly, CNG.</a:t>
            </a:r>
            <a:endParaRPr b="0" sz="1100">
              <a:highlight>
                <a:schemeClr val="dk1"/>
              </a:highlight>
              <a:latin typeface="Raleway SemiBold"/>
              <a:ea typeface="Raleway SemiBold"/>
              <a:cs typeface="Raleway SemiBold"/>
              <a:sym typeface="Raleway SemiBold"/>
            </a:endParaRPr>
          </a:p>
        </p:txBody>
      </p:sp>
      <p:pic>
        <p:nvPicPr>
          <p:cNvPr id="127" name="Google Shape;127;p24"/>
          <p:cNvPicPr preferRelativeResize="0"/>
          <p:nvPr/>
        </p:nvPicPr>
        <p:blipFill>
          <a:blip r:embed="rId3">
            <a:alphaModFix/>
          </a:blip>
          <a:stretch>
            <a:fillRect/>
          </a:stretch>
        </p:blipFill>
        <p:spPr>
          <a:xfrm>
            <a:off x="2157413" y="610975"/>
            <a:ext cx="4829175"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Most of the Used cars are of manual Variant (80.4 %). The rest are Automatic (19.6%)</a:t>
            </a:r>
            <a:r>
              <a:rPr b="0" lang="en" sz="1050">
                <a:solidFill>
                  <a:srgbClr val="000000"/>
                </a:solidFill>
                <a:highlight>
                  <a:schemeClr val="dk1"/>
                </a:highlight>
                <a:latin typeface="Arial"/>
                <a:ea typeface="Arial"/>
                <a:cs typeface="Arial"/>
                <a:sym typeface="Arial"/>
              </a:rPr>
              <a:t>.</a:t>
            </a:r>
            <a:endParaRPr b="0" sz="1100">
              <a:highlight>
                <a:schemeClr val="dk1"/>
              </a:highlight>
              <a:latin typeface="Raleway SemiBold"/>
              <a:ea typeface="Raleway SemiBold"/>
              <a:cs typeface="Raleway SemiBold"/>
              <a:sym typeface="Raleway SemiBold"/>
            </a:endParaRPr>
          </a:p>
        </p:txBody>
      </p:sp>
      <p:pic>
        <p:nvPicPr>
          <p:cNvPr id="133" name="Google Shape;133;p25"/>
          <p:cNvPicPr preferRelativeResize="0"/>
          <p:nvPr/>
        </p:nvPicPr>
        <p:blipFill>
          <a:blip r:embed="rId3">
            <a:alphaModFix/>
          </a:blip>
          <a:stretch>
            <a:fillRect/>
          </a:stretch>
        </p:blipFill>
        <p:spPr>
          <a:xfrm>
            <a:off x="2664700" y="520550"/>
            <a:ext cx="3743661" cy="342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171300" y="4230575"/>
            <a:ext cx="88392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The count of VXI, LXI, VXI BS IV, 1.2 Delta &amp; 1.2 Alpha are highest among all the models.</a:t>
            </a:r>
            <a:endParaRPr b="0" sz="1100">
              <a:highlight>
                <a:schemeClr val="dk1"/>
              </a:highlight>
              <a:latin typeface="Raleway SemiBold"/>
              <a:ea typeface="Raleway SemiBold"/>
              <a:cs typeface="Raleway SemiBold"/>
              <a:sym typeface="Raleway SemiBold"/>
            </a:endParaRPr>
          </a:p>
        </p:txBody>
      </p:sp>
      <p:pic>
        <p:nvPicPr>
          <p:cNvPr id="139" name="Google Shape;139;p26"/>
          <p:cNvPicPr preferRelativeResize="0"/>
          <p:nvPr/>
        </p:nvPicPr>
        <p:blipFill>
          <a:blip r:embed="rId3">
            <a:alphaModFix/>
          </a:blip>
          <a:stretch>
            <a:fillRect/>
          </a:stretch>
        </p:blipFill>
        <p:spPr>
          <a:xfrm>
            <a:off x="152400" y="908450"/>
            <a:ext cx="8839204" cy="28917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384225" y="4230575"/>
            <a:ext cx="84774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Most of the Used cars are manufactured in 2017 and 2018. Followed by 2016, 2015 &amp; 2019</a:t>
            </a:r>
            <a:r>
              <a:rPr b="0" lang="en" sz="1050">
                <a:solidFill>
                  <a:srgbClr val="000000"/>
                </a:solidFill>
                <a:highlight>
                  <a:schemeClr val="dk1"/>
                </a:highlight>
                <a:latin typeface="Arial"/>
                <a:ea typeface="Arial"/>
                <a:cs typeface="Arial"/>
                <a:sym typeface="Arial"/>
              </a:rPr>
              <a:t>.</a:t>
            </a:r>
            <a:endParaRPr b="0" sz="1100">
              <a:highlight>
                <a:schemeClr val="dk1"/>
              </a:highlight>
              <a:latin typeface="Raleway SemiBold"/>
              <a:ea typeface="Raleway SemiBold"/>
              <a:cs typeface="Raleway SemiBold"/>
              <a:sym typeface="Raleway SemiBold"/>
            </a:endParaRPr>
          </a:p>
        </p:txBody>
      </p:sp>
      <p:pic>
        <p:nvPicPr>
          <p:cNvPr id="145" name="Google Shape;145;p27"/>
          <p:cNvPicPr preferRelativeResize="0"/>
          <p:nvPr/>
        </p:nvPicPr>
        <p:blipFill>
          <a:blip r:embed="rId3">
            <a:alphaModFix/>
          </a:blip>
          <a:stretch>
            <a:fillRect/>
          </a:stretch>
        </p:blipFill>
        <p:spPr>
          <a:xfrm>
            <a:off x="508150" y="152400"/>
            <a:ext cx="8192425" cy="39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The distribution of Price is normal but it is skewed to the right</a:t>
            </a:r>
            <a:r>
              <a:rPr b="0" lang="en" sz="1050">
                <a:solidFill>
                  <a:srgbClr val="000000"/>
                </a:solidFill>
                <a:highlight>
                  <a:schemeClr val="dk1"/>
                </a:highlight>
                <a:latin typeface="Arial"/>
                <a:ea typeface="Arial"/>
                <a:cs typeface="Arial"/>
                <a:sym typeface="Arial"/>
              </a:rPr>
              <a:t>.</a:t>
            </a:r>
            <a:endParaRPr b="0" sz="1100">
              <a:highlight>
                <a:schemeClr val="dk1"/>
              </a:highlight>
              <a:latin typeface="Raleway SemiBold"/>
              <a:ea typeface="Raleway SemiBold"/>
              <a:cs typeface="Raleway SemiBold"/>
              <a:sym typeface="Raleway SemiBold"/>
            </a:endParaRPr>
          </a:p>
        </p:txBody>
      </p:sp>
      <p:pic>
        <p:nvPicPr>
          <p:cNvPr id="151" name="Google Shape;151;p28"/>
          <p:cNvPicPr preferRelativeResize="0"/>
          <p:nvPr/>
        </p:nvPicPr>
        <p:blipFill>
          <a:blip r:embed="rId3">
            <a:alphaModFix/>
          </a:blip>
          <a:stretch>
            <a:fillRect/>
          </a:stretch>
        </p:blipFill>
        <p:spPr>
          <a:xfrm>
            <a:off x="2003888" y="201975"/>
            <a:ext cx="5136222" cy="39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lang="en" sz="1050">
                <a:solidFill>
                  <a:srgbClr val="000000"/>
                </a:solidFill>
                <a:highlight>
                  <a:schemeClr val="dk1"/>
                </a:highlight>
                <a:latin typeface="Arial"/>
                <a:ea typeface="Arial"/>
                <a:cs typeface="Arial"/>
                <a:sym typeface="Arial"/>
              </a:rPr>
              <a:t>Price vs Brand</a:t>
            </a:r>
            <a:r>
              <a:rPr b="0" lang="en" sz="1050">
                <a:solidFill>
                  <a:srgbClr val="000000"/>
                </a:solidFill>
                <a:highlight>
                  <a:schemeClr val="dk1"/>
                </a:highlight>
                <a:latin typeface="Arial"/>
                <a:ea typeface="Arial"/>
                <a:cs typeface="Arial"/>
                <a:sym typeface="Arial"/>
              </a:rPr>
              <a:t> Most of the used cars are of the Maruti Brand. The Prices of Maruti, Mercedes Benz &amp; Audi are high.</a:t>
            </a:r>
            <a:endParaRPr b="0" sz="1100">
              <a:highlight>
                <a:schemeClr val="dk1"/>
              </a:highlight>
              <a:latin typeface="Raleway SemiBold"/>
              <a:ea typeface="Raleway SemiBold"/>
              <a:cs typeface="Raleway SemiBold"/>
              <a:sym typeface="Raleway SemiBold"/>
            </a:endParaRPr>
          </a:p>
        </p:txBody>
      </p:sp>
      <p:pic>
        <p:nvPicPr>
          <p:cNvPr id="157" name="Google Shape;157;p29"/>
          <p:cNvPicPr preferRelativeResize="0"/>
          <p:nvPr/>
        </p:nvPicPr>
        <p:blipFill>
          <a:blip r:embed="rId3">
            <a:alphaModFix/>
          </a:blip>
          <a:stretch>
            <a:fillRect/>
          </a:stretch>
        </p:blipFill>
        <p:spPr>
          <a:xfrm>
            <a:off x="152400" y="152400"/>
            <a:ext cx="8839201" cy="3863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lang="en" sz="1050">
                <a:solidFill>
                  <a:srgbClr val="000000"/>
                </a:solidFill>
                <a:highlight>
                  <a:schemeClr val="dk1"/>
                </a:highlight>
                <a:latin typeface="Arial"/>
                <a:ea typeface="Arial"/>
                <a:cs typeface="Arial"/>
                <a:sym typeface="Arial"/>
              </a:rPr>
              <a:t>Price vs Fuel</a:t>
            </a:r>
            <a:r>
              <a:rPr b="0" lang="en" sz="1050">
                <a:solidFill>
                  <a:srgbClr val="000000"/>
                </a:solidFill>
                <a:highlight>
                  <a:schemeClr val="dk1"/>
                </a:highlight>
                <a:latin typeface="Arial"/>
                <a:ea typeface="Arial"/>
                <a:cs typeface="Arial"/>
                <a:sym typeface="Arial"/>
              </a:rPr>
              <a:t> Most of the cars use petrol as their fuel type, they are also the ones with the highest prices. Next, Diesel and CNG are the lowest .</a:t>
            </a:r>
            <a:endParaRPr b="0" sz="1100">
              <a:highlight>
                <a:schemeClr val="dk1"/>
              </a:highlight>
              <a:latin typeface="Raleway SemiBold"/>
              <a:ea typeface="Raleway SemiBold"/>
              <a:cs typeface="Raleway SemiBold"/>
              <a:sym typeface="Raleway SemiBold"/>
            </a:endParaRPr>
          </a:p>
        </p:txBody>
      </p:sp>
      <p:pic>
        <p:nvPicPr>
          <p:cNvPr id="163" name="Google Shape;163;p30"/>
          <p:cNvPicPr preferRelativeResize="0"/>
          <p:nvPr/>
        </p:nvPicPr>
        <p:blipFill>
          <a:blip r:embed="rId3">
            <a:alphaModFix/>
          </a:blip>
          <a:stretch>
            <a:fillRect/>
          </a:stretch>
        </p:blipFill>
        <p:spPr>
          <a:xfrm>
            <a:off x="2478775" y="524225"/>
            <a:ext cx="3904100" cy="330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lang="en" sz="1050">
                <a:solidFill>
                  <a:srgbClr val="000000"/>
                </a:solidFill>
                <a:highlight>
                  <a:schemeClr val="dk1"/>
                </a:highlight>
                <a:latin typeface="Arial"/>
                <a:ea typeface="Arial"/>
                <a:cs typeface="Arial"/>
                <a:sym typeface="Arial"/>
              </a:rPr>
              <a:t>Price vs Fuel</a:t>
            </a:r>
            <a:r>
              <a:rPr b="0" lang="en" sz="1050">
                <a:solidFill>
                  <a:srgbClr val="000000"/>
                </a:solidFill>
                <a:highlight>
                  <a:schemeClr val="dk1"/>
                </a:highlight>
                <a:latin typeface="Arial"/>
                <a:ea typeface="Arial"/>
                <a:cs typeface="Arial"/>
                <a:sym typeface="Arial"/>
              </a:rPr>
              <a:t> Most of the used cars are Manual, they are also the ones with the highest prices.</a:t>
            </a:r>
            <a:r>
              <a:rPr b="0" lang="en" sz="1050">
                <a:solidFill>
                  <a:srgbClr val="000000"/>
                </a:solidFill>
                <a:highlight>
                  <a:schemeClr val="dk1"/>
                </a:highlight>
                <a:latin typeface="Arial"/>
                <a:ea typeface="Arial"/>
                <a:cs typeface="Arial"/>
                <a:sym typeface="Arial"/>
              </a:rPr>
              <a:t>.</a:t>
            </a:r>
            <a:endParaRPr b="0" sz="1100">
              <a:highlight>
                <a:schemeClr val="dk1"/>
              </a:highlight>
              <a:latin typeface="Raleway SemiBold"/>
              <a:ea typeface="Raleway SemiBold"/>
              <a:cs typeface="Raleway SemiBold"/>
              <a:sym typeface="Raleway SemiBold"/>
            </a:endParaRPr>
          </a:p>
        </p:txBody>
      </p:sp>
      <p:pic>
        <p:nvPicPr>
          <p:cNvPr id="169" name="Google Shape;169;p31"/>
          <p:cNvPicPr preferRelativeResize="0"/>
          <p:nvPr/>
        </p:nvPicPr>
        <p:blipFill>
          <a:blip r:embed="rId3">
            <a:alphaModFix/>
          </a:blip>
          <a:stretch>
            <a:fillRect/>
          </a:stretch>
        </p:blipFill>
        <p:spPr>
          <a:xfrm>
            <a:off x="2737700" y="681675"/>
            <a:ext cx="3668600" cy="304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08325" y="309350"/>
            <a:ext cx="8266500" cy="748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3" name="Google Shape;63;p14"/>
          <p:cNvSpPr txBox="1"/>
          <p:nvPr>
            <p:ph idx="4294967295" type="body"/>
          </p:nvPr>
        </p:nvSpPr>
        <p:spPr>
          <a:xfrm>
            <a:off x="508325" y="1057550"/>
            <a:ext cx="3966000" cy="3587400"/>
          </a:xfrm>
          <a:prstGeom prst="rect">
            <a:avLst/>
          </a:prstGeom>
        </p:spPr>
        <p:txBody>
          <a:bodyPr anchorCtr="0" anchor="t" bIns="91425" lIns="91425" spcFirstLastPara="1" rIns="91425" wrap="square" tIns="91425">
            <a:noAutofit/>
          </a:bodyPr>
          <a:lstStyle/>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Overview.</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Problem Statement.</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Problem Understanding.</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What is Used Car Price Prediction?</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Importance of Used Car price prediction.</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Exploratory data analysis.</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Visualizations.</a:t>
            </a:r>
            <a:endParaRPr sz="1637">
              <a:latin typeface="Signika"/>
              <a:ea typeface="Signika"/>
              <a:cs typeface="Signika"/>
              <a:sym typeface="Signika"/>
            </a:endParaRPr>
          </a:p>
          <a:p>
            <a:pPr indent="-332555" lvl="0" marL="457200" rtl="0" algn="l">
              <a:lnSpc>
                <a:spcPct val="115000"/>
              </a:lnSpc>
              <a:spcBef>
                <a:spcPts val="0"/>
              </a:spcBef>
              <a:spcAft>
                <a:spcPts val="0"/>
              </a:spcAft>
              <a:buSzPts val="1637"/>
              <a:buFont typeface="Signika"/>
              <a:buChar char="●"/>
            </a:pPr>
            <a:r>
              <a:rPr lang="en" sz="1637">
                <a:latin typeface="Signika"/>
                <a:ea typeface="Signika"/>
                <a:cs typeface="Signika"/>
                <a:sym typeface="Signika"/>
              </a:rPr>
              <a:t>Model Building.</a:t>
            </a:r>
            <a:endParaRPr sz="1637">
              <a:latin typeface="Signika"/>
              <a:ea typeface="Signika"/>
              <a:cs typeface="Signika"/>
              <a:sym typeface="Signika"/>
            </a:endParaRPr>
          </a:p>
          <a:p>
            <a:pPr indent="0" lvl="0" marL="457200" rtl="0" algn="l">
              <a:lnSpc>
                <a:spcPct val="115000"/>
              </a:lnSpc>
              <a:spcBef>
                <a:spcPts val="1200"/>
              </a:spcBef>
              <a:spcAft>
                <a:spcPts val="0"/>
              </a:spcAft>
              <a:buNone/>
            </a:pPr>
            <a:r>
              <a:t/>
            </a:r>
            <a:endParaRPr sz="1837">
              <a:latin typeface="Signika"/>
              <a:ea typeface="Signika"/>
              <a:cs typeface="Signika"/>
              <a:sym typeface="Signika"/>
            </a:endParaRPr>
          </a:p>
          <a:p>
            <a:pPr indent="0" lvl="0" marL="0" rtl="0" algn="l">
              <a:spcBef>
                <a:spcPts val="1200"/>
              </a:spcBef>
              <a:spcAft>
                <a:spcPts val="0"/>
              </a:spcAft>
              <a:buNone/>
            </a:pPr>
            <a:r>
              <a:t/>
            </a:r>
            <a:endParaRPr sz="1600">
              <a:latin typeface="Signika"/>
              <a:ea typeface="Signika"/>
              <a:cs typeface="Signika"/>
              <a:sym typeface="Signika"/>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64" name="Google Shape;64;p14"/>
          <p:cNvSpPr txBox="1"/>
          <p:nvPr/>
        </p:nvSpPr>
        <p:spPr>
          <a:xfrm>
            <a:off x="5304625" y="1202225"/>
            <a:ext cx="3073800" cy="184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Hyper Parameter Tuning.</a:t>
            </a:r>
            <a:endParaRPr sz="1600">
              <a:solidFill>
                <a:schemeClr val="dk2"/>
              </a:solidFill>
              <a:latin typeface="Signika"/>
              <a:ea typeface="Signika"/>
              <a:cs typeface="Signika"/>
              <a:sym typeface="Signika"/>
            </a:endParaRPr>
          </a:p>
          <a:p>
            <a:pPr indent="-330200" lvl="0" marL="457200" rtl="0" algn="l">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Saving the model and predictions from best saved model.</a:t>
            </a:r>
            <a:endParaRPr sz="1600">
              <a:solidFill>
                <a:schemeClr val="dk2"/>
              </a:solidFill>
              <a:latin typeface="Signika"/>
              <a:ea typeface="Signika"/>
              <a:cs typeface="Signika"/>
              <a:sym typeface="Signika"/>
            </a:endParaRPr>
          </a:p>
          <a:p>
            <a:pPr indent="-330200" lvl="0" marL="457200" rtl="0" algn="l">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Conclusion.</a:t>
            </a:r>
            <a:endParaRPr sz="1600">
              <a:solidFill>
                <a:schemeClr val="dk2"/>
              </a:solidFill>
              <a:latin typeface="Signika"/>
              <a:ea typeface="Signika"/>
              <a:cs typeface="Signika"/>
              <a:sym typeface="Signika"/>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The above visualization shows the relationship between KMS_driven and Brand in terms of Price. The majority of the cars have kms driven in between 100 &amp; 500. There are a few outliers present in Brand. There is no positive or negative correlation between either Brand or KMS_driven towards price.</a:t>
            </a:r>
            <a:endParaRPr b="0" sz="1100">
              <a:highlight>
                <a:schemeClr val="dk1"/>
              </a:highlight>
              <a:latin typeface="Raleway SemiBold"/>
              <a:ea typeface="Raleway SemiBold"/>
              <a:cs typeface="Raleway SemiBold"/>
              <a:sym typeface="Raleway SemiBold"/>
            </a:endParaRPr>
          </a:p>
        </p:txBody>
      </p:sp>
      <p:pic>
        <p:nvPicPr>
          <p:cNvPr id="175" name="Google Shape;175;p32"/>
          <p:cNvPicPr preferRelativeResize="0"/>
          <p:nvPr/>
        </p:nvPicPr>
        <p:blipFill>
          <a:blip r:embed="rId3">
            <a:alphaModFix/>
          </a:blip>
          <a:stretch>
            <a:fillRect/>
          </a:stretch>
        </p:blipFill>
        <p:spPr>
          <a:xfrm>
            <a:off x="2020225" y="288750"/>
            <a:ext cx="5155876" cy="369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The above visualization shows the relationship between KMS_driven and Model in terms of Price. There is no proper relation of the two variables with the target as the Price is scattered all around.</a:t>
            </a:r>
            <a:endParaRPr b="0" sz="1100">
              <a:highlight>
                <a:schemeClr val="dk1"/>
              </a:highlight>
              <a:latin typeface="Raleway SemiBold"/>
              <a:ea typeface="Raleway SemiBold"/>
              <a:cs typeface="Raleway SemiBold"/>
              <a:sym typeface="Raleway SemiBold"/>
            </a:endParaRPr>
          </a:p>
        </p:txBody>
      </p:sp>
      <p:pic>
        <p:nvPicPr>
          <p:cNvPr id="181" name="Google Shape;181;p33"/>
          <p:cNvPicPr preferRelativeResize="0"/>
          <p:nvPr/>
        </p:nvPicPr>
        <p:blipFill>
          <a:blip r:embed="rId3">
            <a:alphaModFix/>
          </a:blip>
          <a:stretch>
            <a:fillRect/>
          </a:stretch>
        </p:blipFill>
        <p:spPr>
          <a:xfrm>
            <a:off x="2283750" y="338325"/>
            <a:ext cx="4762500"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idx="1" type="body"/>
          </p:nvPr>
        </p:nvSpPr>
        <p:spPr>
          <a:xfrm>
            <a:off x="319500" y="4230575"/>
            <a:ext cx="8691000" cy="598800"/>
          </a:xfrm>
          <a:prstGeom prst="rect">
            <a:avLst/>
          </a:prstGeom>
          <a:solidFill>
            <a:schemeClr val="dk1"/>
          </a:solidFill>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0" lang="en" sz="1100" u="sng">
                <a:highlight>
                  <a:schemeClr val="dk1"/>
                </a:highlight>
                <a:latin typeface="Raleway SemiBold"/>
                <a:ea typeface="Raleway SemiBold"/>
                <a:cs typeface="Raleway SemiBold"/>
                <a:sym typeface="Raleway SemiBold"/>
              </a:rPr>
              <a:t>OBSERVATION</a:t>
            </a:r>
            <a:r>
              <a:rPr b="0" lang="en" sz="1100">
                <a:highlight>
                  <a:schemeClr val="dk1"/>
                </a:highlight>
                <a:latin typeface="Raleway SemiBold"/>
                <a:ea typeface="Raleway SemiBold"/>
                <a:cs typeface="Raleway SemiBold"/>
                <a:sym typeface="Raleway SemiBold"/>
              </a:rPr>
              <a:t>: </a:t>
            </a:r>
            <a:r>
              <a:rPr b="0" lang="en" sz="1050">
                <a:solidFill>
                  <a:srgbClr val="000000"/>
                </a:solidFill>
                <a:highlight>
                  <a:schemeClr val="dk1"/>
                </a:highlight>
                <a:latin typeface="Arial"/>
                <a:ea typeface="Arial"/>
                <a:cs typeface="Arial"/>
                <a:sym typeface="Arial"/>
              </a:rPr>
              <a:t>The above visualization shows the relationship between KMS_driven and Manuf_Year in terms of Price. Most of the car's manufacturing years are between 2015 &amp; 2020. There are outliers present in the Manuf_Year column. Manuf_Year is positively correlated with our target Price.</a:t>
            </a:r>
            <a:endParaRPr b="0" sz="1100">
              <a:highlight>
                <a:schemeClr val="dk1"/>
              </a:highlight>
              <a:latin typeface="Raleway SemiBold"/>
              <a:ea typeface="Raleway SemiBold"/>
              <a:cs typeface="Raleway SemiBold"/>
              <a:sym typeface="Raleway SemiBold"/>
            </a:endParaRPr>
          </a:p>
        </p:txBody>
      </p:sp>
      <p:pic>
        <p:nvPicPr>
          <p:cNvPr id="187" name="Google Shape;187;p34"/>
          <p:cNvPicPr preferRelativeResize="0"/>
          <p:nvPr/>
        </p:nvPicPr>
        <p:blipFill>
          <a:blip r:embed="rId3">
            <a:alphaModFix/>
          </a:blip>
          <a:stretch>
            <a:fillRect/>
          </a:stretch>
        </p:blipFill>
        <p:spPr>
          <a:xfrm>
            <a:off x="2109788" y="387900"/>
            <a:ext cx="4924425" cy="36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265500" y="470975"/>
            <a:ext cx="4045200" cy="394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BUILDING.</a:t>
            </a:r>
            <a:endParaRPr/>
          </a:p>
        </p:txBody>
      </p:sp>
      <p:sp>
        <p:nvSpPr>
          <p:cNvPr id="193" name="Google Shape;193;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sz="1500">
                <a:solidFill>
                  <a:schemeClr val="dk2"/>
                </a:solidFill>
                <a:latin typeface="Raleway SemiBold"/>
                <a:ea typeface="Raleway SemiBold"/>
                <a:cs typeface="Raleway SemiBold"/>
                <a:sym typeface="Raleway SemiBold"/>
              </a:rPr>
              <a:t>Since Price was my target and it was a continuous column so this particular problem was a regression problem. And I have used all regression algorithms to build my model. </a:t>
            </a:r>
            <a:endParaRPr sz="1500">
              <a:solidFill>
                <a:schemeClr val="dk2"/>
              </a:solidFill>
              <a:latin typeface="Raleway SemiBold"/>
              <a:ea typeface="Raleway SemiBold"/>
              <a:cs typeface="Raleway SemiBold"/>
              <a:sym typeface="Raleway SemiBold"/>
            </a:endParaRPr>
          </a:p>
          <a:p>
            <a:pPr indent="0" lvl="0" marL="0" rtl="0" algn="l">
              <a:spcBef>
                <a:spcPts val="1200"/>
              </a:spcBef>
              <a:spcAft>
                <a:spcPts val="0"/>
              </a:spcAft>
              <a:buNone/>
            </a:pPr>
            <a:r>
              <a:rPr lang="en" sz="1500">
                <a:solidFill>
                  <a:schemeClr val="dk2"/>
                </a:solidFill>
                <a:latin typeface="Raleway SemiBold"/>
                <a:ea typeface="Raleway SemiBold"/>
                <a:cs typeface="Raleway SemiBold"/>
                <a:sym typeface="Raleway SemiBold"/>
              </a:rPr>
              <a:t>By looking into the r2 score and cross validation score I found </a:t>
            </a:r>
            <a:r>
              <a:rPr lang="en" sz="1500" u="sng">
                <a:solidFill>
                  <a:schemeClr val="dk2"/>
                </a:solidFill>
                <a:latin typeface="Raleway SemiBold"/>
                <a:ea typeface="Raleway SemiBold"/>
                <a:cs typeface="Raleway SemiBold"/>
                <a:sym typeface="Raleway SemiBold"/>
              </a:rPr>
              <a:t>ExtraTreesRegressor</a:t>
            </a:r>
            <a:r>
              <a:rPr lang="en" sz="1500">
                <a:solidFill>
                  <a:schemeClr val="dk2"/>
                </a:solidFill>
                <a:latin typeface="Raleway SemiBold"/>
                <a:ea typeface="Raleway SemiBold"/>
                <a:cs typeface="Raleway SemiBold"/>
                <a:sym typeface="Raleway SemiBold"/>
              </a:rPr>
              <a:t> as a best model with high scores. </a:t>
            </a:r>
            <a:endParaRPr sz="1500">
              <a:solidFill>
                <a:schemeClr val="dk2"/>
              </a:solidFill>
              <a:latin typeface="Raleway SemiBold"/>
              <a:ea typeface="Raleway SemiBold"/>
              <a:cs typeface="Raleway SemiBold"/>
              <a:sym typeface="Raleway SemiBold"/>
            </a:endParaRPr>
          </a:p>
          <a:p>
            <a:pPr indent="0" lvl="0" marL="0" rtl="0" algn="l">
              <a:spcBef>
                <a:spcPts val="1200"/>
              </a:spcBef>
              <a:spcAft>
                <a:spcPts val="1200"/>
              </a:spcAft>
              <a:buNone/>
            </a:pPr>
            <a:r>
              <a:rPr lang="en" sz="1500">
                <a:solidFill>
                  <a:schemeClr val="dk2"/>
                </a:solidFill>
                <a:latin typeface="Raleway SemiBold"/>
                <a:ea typeface="Raleway SemiBold"/>
                <a:cs typeface="Raleway SemiBold"/>
                <a:sym typeface="Raleway SemiBold"/>
              </a:rPr>
              <a:t>Also to get the best model we have to run through multiple models and to avoid the confusion of overfitting we have to go through cross validation.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265500" y="1081400"/>
            <a:ext cx="4045200" cy="2859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REGRESSION MODELS.</a:t>
            </a:r>
            <a:endParaRPr/>
          </a:p>
        </p:txBody>
      </p:sp>
      <p:sp>
        <p:nvSpPr>
          <p:cNvPr id="199" name="Google Shape;199;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chemeClr val="dk1"/>
                </a:highlight>
              </a:rPr>
              <a:t>regression</a:t>
            </a:r>
            <a:endParaRPr>
              <a:solidFill>
                <a:schemeClr val="dk1"/>
              </a:solidFill>
              <a:highlight>
                <a:schemeClr val="dk1"/>
              </a:highlight>
            </a:endParaRPr>
          </a:p>
        </p:txBody>
      </p:sp>
      <p:grpSp>
        <p:nvGrpSpPr>
          <p:cNvPr id="200" name="Google Shape;200;p36"/>
          <p:cNvGrpSpPr/>
          <p:nvPr/>
        </p:nvGrpSpPr>
        <p:grpSpPr>
          <a:xfrm>
            <a:off x="4933844" y="1819861"/>
            <a:ext cx="3836911" cy="1503799"/>
            <a:chOff x="1000025" y="2059300"/>
            <a:chExt cx="4156550" cy="1629075"/>
          </a:xfrm>
        </p:grpSpPr>
        <p:sp>
          <p:nvSpPr>
            <p:cNvPr id="201" name="Google Shape;201;p3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02" name="Google Shape;202;p3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36"/>
          <p:cNvGrpSpPr/>
          <p:nvPr/>
        </p:nvGrpSpPr>
        <p:grpSpPr>
          <a:xfrm>
            <a:off x="4939500" y="1219611"/>
            <a:ext cx="3837000" cy="2704200"/>
            <a:chOff x="4939500" y="1219611"/>
            <a:chExt cx="3837000" cy="2704200"/>
          </a:xfrm>
        </p:grpSpPr>
        <p:cxnSp>
          <p:nvCxnSpPr>
            <p:cNvPr id="211" name="Google Shape;211;p3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2" name="Google Shape;212;p3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3" name="Google Shape;213;p3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4" name="Google Shape;214;p3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5" name="Google Shape;215;p3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6" name="Google Shape;216;p3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7" name="Google Shape;217;p3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8" name="Google Shape;218;p3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9" name="Google Shape;219;p3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0" name="Google Shape;220;p3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grpSp>
        <p:nvGrpSpPr>
          <p:cNvPr id="221" name="Google Shape;221;p36"/>
          <p:cNvGrpSpPr/>
          <p:nvPr/>
        </p:nvGrpSpPr>
        <p:grpSpPr>
          <a:xfrm>
            <a:off x="4939534" y="2017046"/>
            <a:ext cx="3825543" cy="1573620"/>
            <a:chOff x="1000000" y="2393988"/>
            <a:chExt cx="4144235" cy="1704713"/>
          </a:xfrm>
        </p:grpSpPr>
        <p:sp>
          <p:nvSpPr>
            <p:cNvPr id="222" name="Google Shape;222;p36"/>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23" name="Google Shape;223;p3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a:t>
            </a:r>
            <a:endParaRPr/>
          </a:p>
        </p:txBody>
      </p:sp>
      <p:sp>
        <p:nvSpPr>
          <p:cNvPr id="236" name="Google Shape;236;p37"/>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Linear Regression model gave us an R2 Score of 28.85 %.</a:t>
            </a:r>
            <a:endParaRPr sz="1400">
              <a:latin typeface="Raleway SemiBold"/>
              <a:ea typeface="Raleway SemiBold"/>
              <a:cs typeface="Raleway SemiBold"/>
              <a:sym typeface="Raleway SemiBold"/>
            </a:endParaRPr>
          </a:p>
        </p:txBody>
      </p:sp>
      <p:pic>
        <p:nvPicPr>
          <p:cNvPr id="237" name="Google Shape;237;p37"/>
          <p:cNvPicPr preferRelativeResize="0"/>
          <p:nvPr/>
        </p:nvPicPr>
        <p:blipFill>
          <a:blip r:embed="rId3">
            <a:alphaModFix/>
          </a:blip>
          <a:stretch>
            <a:fillRect/>
          </a:stretch>
        </p:blipFill>
        <p:spPr>
          <a:xfrm>
            <a:off x="1262050" y="1305975"/>
            <a:ext cx="6619875" cy="270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REGRESSOR</a:t>
            </a:r>
            <a:r>
              <a:rPr lang="en"/>
              <a:t>.</a:t>
            </a:r>
            <a:endParaRPr/>
          </a:p>
        </p:txBody>
      </p:sp>
      <p:sp>
        <p:nvSpPr>
          <p:cNvPr id="243" name="Google Shape;243;p38"/>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Decision Tree Regressor Model gave us a R2 Score of 99.98 %.</a:t>
            </a:r>
            <a:endParaRPr sz="1400">
              <a:latin typeface="Raleway SemiBold"/>
              <a:ea typeface="Raleway SemiBold"/>
              <a:cs typeface="Raleway SemiBold"/>
              <a:sym typeface="Raleway SemiBold"/>
            </a:endParaRPr>
          </a:p>
        </p:txBody>
      </p:sp>
      <p:pic>
        <p:nvPicPr>
          <p:cNvPr id="244" name="Google Shape;244;p38"/>
          <p:cNvPicPr preferRelativeResize="0"/>
          <p:nvPr/>
        </p:nvPicPr>
        <p:blipFill>
          <a:blip r:embed="rId3">
            <a:alphaModFix/>
          </a:blip>
          <a:stretch>
            <a:fillRect/>
          </a:stretch>
        </p:blipFill>
        <p:spPr>
          <a:xfrm>
            <a:off x="1209675" y="1301213"/>
            <a:ext cx="6724650" cy="2714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 REGRESSOR.</a:t>
            </a:r>
            <a:endParaRPr/>
          </a:p>
        </p:txBody>
      </p:sp>
      <p:sp>
        <p:nvSpPr>
          <p:cNvPr id="250" name="Google Shape;250;p39"/>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K-Nearest Neighbors Regression Model gave us a R2 Score of 83.73 %.</a:t>
            </a:r>
            <a:endParaRPr sz="1400">
              <a:latin typeface="Raleway SemiBold"/>
              <a:ea typeface="Raleway SemiBold"/>
              <a:cs typeface="Raleway SemiBold"/>
              <a:sym typeface="Raleway SemiBold"/>
            </a:endParaRPr>
          </a:p>
        </p:txBody>
      </p:sp>
      <p:pic>
        <p:nvPicPr>
          <p:cNvPr id="251" name="Google Shape;251;p39"/>
          <p:cNvPicPr preferRelativeResize="0"/>
          <p:nvPr/>
        </p:nvPicPr>
        <p:blipFill>
          <a:blip r:embed="rId3">
            <a:alphaModFix/>
          </a:blip>
          <a:stretch>
            <a:fillRect/>
          </a:stretch>
        </p:blipFill>
        <p:spPr>
          <a:xfrm>
            <a:off x="1138138" y="1246250"/>
            <a:ext cx="6867718" cy="282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a:t>
            </a:r>
            <a:r>
              <a:rPr lang="en"/>
              <a:t> REGRESSOR (SVR).</a:t>
            </a:r>
            <a:endParaRPr/>
          </a:p>
        </p:txBody>
      </p:sp>
      <p:sp>
        <p:nvSpPr>
          <p:cNvPr id="257" name="Google Shape;257;p40"/>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SVR Model gave us a R2 Score of 44.41 %.</a:t>
            </a:r>
            <a:endParaRPr sz="1400">
              <a:latin typeface="Raleway SemiBold"/>
              <a:ea typeface="Raleway SemiBold"/>
              <a:cs typeface="Raleway SemiBold"/>
              <a:sym typeface="Raleway SemiBold"/>
            </a:endParaRPr>
          </a:p>
        </p:txBody>
      </p:sp>
      <p:pic>
        <p:nvPicPr>
          <p:cNvPr id="258" name="Google Shape;258;p40"/>
          <p:cNvPicPr preferRelativeResize="0"/>
          <p:nvPr/>
        </p:nvPicPr>
        <p:blipFill>
          <a:blip r:embed="rId3">
            <a:alphaModFix/>
          </a:blip>
          <a:stretch>
            <a:fillRect/>
          </a:stretch>
        </p:blipFill>
        <p:spPr>
          <a:xfrm>
            <a:off x="1195388" y="1200150"/>
            <a:ext cx="6753225" cy="274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r>
              <a:rPr lang="en"/>
              <a:t> REGRESSOR.</a:t>
            </a:r>
            <a:endParaRPr/>
          </a:p>
        </p:txBody>
      </p:sp>
      <p:sp>
        <p:nvSpPr>
          <p:cNvPr id="264" name="Google Shape;264;p41"/>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Random Forest Regression Model gave us a R2 Score of 99.52 %.</a:t>
            </a:r>
            <a:endParaRPr sz="1400">
              <a:latin typeface="Raleway SemiBold"/>
              <a:ea typeface="Raleway SemiBold"/>
              <a:cs typeface="Raleway SemiBold"/>
              <a:sym typeface="Raleway SemiBold"/>
            </a:endParaRPr>
          </a:p>
        </p:txBody>
      </p:sp>
      <p:pic>
        <p:nvPicPr>
          <p:cNvPr id="265" name="Google Shape;265;p41"/>
          <p:cNvPicPr preferRelativeResize="0"/>
          <p:nvPr/>
        </p:nvPicPr>
        <p:blipFill>
          <a:blip r:embed="rId3">
            <a:alphaModFix/>
          </a:blip>
          <a:stretch>
            <a:fillRect/>
          </a:stretch>
        </p:blipFill>
        <p:spPr>
          <a:xfrm>
            <a:off x="1432275" y="1246250"/>
            <a:ext cx="6488344" cy="282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45325" y="309350"/>
            <a:ext cx="7994100" cy="748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0" name="Google Shape;70;p15"/>
          <p:cNvSpPr txBox="1"/>
          <p:nvPr/>
        </p:nvSpPr>
        <p:spPr>
          <a:xfrm>
            <a:off x="656875" y="1152650"/>
            <a:ext cx="7671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Signika"/>
                <a:ea typeface="Signika"/>
                <a:cs typeface="Signika"/>
                <a:sym typeface="Signika"/>
              </a:rPr>
              <a:t>In this particular presentation we will be looking on:</a:t>
            </a:r>
            <a:endParaRPr b="1" sz="1800">
              <a:solidFill>
                <a:schemeClr val="dk2"/>
              </a:solidFill>
              <a:latin typeface="Signika"/>
              <a:ea typeface="Signika"/>
              <a:cs typeface="Signika"/>
              <a:sym typeface="Signika"/>
            </a:endParaRPr>
          </a:p>
          <a:p>
            <a:pPr indent="0" lvl="0" marL="0" rtl="0" algn="l">
              <a:spcBef>
                <a:spcPts val="0"/>
              </a:spcBef>
              <a:spcAft>
                <a:spcPts val="0"/>
              </a:spcAft>
              <a:buNone/>
            </a:pPr>
            <a:r>
              <a:t/>
            </a:r>
            <a:endParaRPr b="1" sz="1800">
              <a:solidFill>
                <a:schemeClr val="dk2"/>
              </a:solidFill>
              <a:latin typeface="Signika"/>
              <a:ea typeface="Signika"/>
              <a:cs typeface="Signika"/>
              <a:sym typeface="Signika"/>
            </a:endParaRPr>
          </a:p>
          <a:p>
            <a:pPr indent="-330200" lvl="0" marL="457200" rtl="0" algn="l">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How to analyze the dataset of Used Car Price Prediction.</a:t>
            </a:r>
            <a:endParaRPr sz="1600">
              <a:solidFill>
                <a:schemeClr val="dk2"/>
              </a:solidFill>
              <a:latin typeface="Signika"/>
              <a:ea typeface="Signika"/>
              <a:cs typeface="Signika"/>
              <a:sym typeface="Signika"/>
            </a:endParaRPr>
          </a:p>
          <a:p>
            <a:pPr indent="-330200" lvl="0" marL="457200" rtl="0" algn="l">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What are the EDA steps in cleaning the dataset.</a:t>
            </a:r>
            <a:endParaRPr sz="1600">
              <a:solidFill>
                <a:schemeClr val="dk2"/>
              </a:solidFill>
              <a:latin typeface="Signika"/>
              <a:ea typeface="Signika"/>
              <a:cs typeface="Signika"/>
              <a:sym typeface="Signika"/>
            </a:endParaRPr>
          </a:p>
          <a:p>
            <a:pPr indent="-330200" lvl="0" marL="457200" rtl="0" algn="l">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Overall analysis on the problem.</a:t>
            </a:r>
            <a:endParaRPr sz="1600">
              <a:solidFill>
                <a:schemeClr val="dk2"/>
              </a:solidFill>
              <a:latin typeface="Signika"/>
              <a:ea typeface="Signika"/>
              <a:cs typeface="Signika"/>
              <a:sym typeface="Signika"/>
            </a:endParaRPr>
          </a:p>
          <a:p>
            <a:pPr indent="-330200" lvl="0" marL="457200" rtl="0" algn="l">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Model building from the dataset.</a:t>
            </a:r>
            <a:endParaRPr sz="1600">
              <a:solidFill>
                <a:schemeClr val="dk2"/>
              </a:solidFill>
              <a:latin typeface="Signika"/>
              <a:ea typeface="Signika"/>
              <a:cs typeface="Signika"/>
              <a:sym typeface="Signika"/>
            </a:endParaRPr>
          </a:p>
          <a:p>
            <a:pPr indent="-330200" lvl="0" marL="457200" rtl="0" algn="l">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Predicting Used Car Price for saved best model.</a:t>
            </a:r>
            <a:endParaRPr sz="1600">
              <a:solidFill>
                <a:schemeClr val="dk2"/>
              </a:solidFill>
              <a:latin typeface="Signika"/>
              <a:ea typeface="Signika"/>
              <a:cs typeface="Signika"/>
              <a:sym typeface="Signika"/>
            </a:endParaRPr>
          </a:p>
          <a:p>
            <a:pPr indent="0" lvl="0" marL="0" rtl="0" algn="l">
              <a:spcBef>
                <a:spcPts val="0"/>
              </a:spcBef>
              <a:spcAft>
                <a:spcPts val="0"/>
              </a:spcAft>
              <a:buNone/>
            </a:pPr>
            <a:r>
              <a:t/>
            </a:r>
            <a:endParaRPr sz="1600">
              <a:solidFill>
                <a:schemeClr val="dk2"/>
              </a:solidFill>
              <a:latin typeface="Signika"/>
              <a:ea typeface="Signika"/>
              <a:cs typeface="Signika"/>
              <a:sym typeface="Signik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a:t>
            </a:r>
            <a:r>
              <a:rPr lang="en"/>
              <a:t> REGRESSOR.</a:t>
            </a:r>
            <a:endParaRPr/>
          </a:p>
        </p:txBody>
      </p:sp>
      <p:sp>
        <p:nvSpPr>
          <p:cNvPr id="271" name="Google Shape;271;p42"/>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Gradient Boosting Regressor Model gave us a R2 Score of 90.36 %.</a:t>
            </a:r>
            <a:endParaRPr sz="1400">
              <a:latin typeface="Raleway SemiBold"/>
              <a:ea typeface="Raleway SemiBold"/>
              <a:cs typeface="Raleway SemiBold"/>
              <a:sym typeface="Raleway SemiBold"/>
            </a:endParaRPr>
          </a:p>
        </p:txBody>
      </p:sp>
      <p:pic>
        <p:nvPicPr>
          <p:cNvPr id="272" name="Google Shape;272;p42"/>
          <p:cNvPicPr preferRelativeResize="0"/>
          <p:nvPr/>
        </p:nvPicPr>
        <p:blipFill>
          <a:blip r:embed="rId3">
            <a:alphaModFix/>
          </a:blip>
          <a:stretch>
            <a:fillRect/>
          </a:stretch>
        </p:blipFill>
        <p:spPr>
          <a:xfrm>
            <a:off x="1385900" y="1320600"/>
            <a:ext cx="6581107" cy="2824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a:t>
            </a:r>
            <a:r>
              <a:rPr lang="en"/>
              <a:t> TREES REGRESSOR.</a:t>
            </a:r>
            <a:endParaRPr/>
          </a:p>
        </p:txBody>
      </p:sp>
      <p:sp>
        <p:nvSpPr>
          <p:cNvPr id="278" name="Google Shape;278;p43"/>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Extra Trees Regressor Model gave us a R2 Score of 99.97 %.</a:t>
            </a:r>
            <a:endParaRPr sz="1400">
              <a:latin typeface="Raleway SemiBold"/>
              <a:ea typeface="Raleway SemiBold"/>
              <a:cs typeface="Raleway SemiBold"/>
              <a:sym typeface="Raleway SemiBold"/>
            </a:endParaRPr>
          </a:p>
        </p:txBody>
      </p:sp>
      <p:pic>
        <p:nvPicPr>
          <p:cNvPr id="279" name="Google Shape;279;p43"/>
          <p:cNvPicPr preferRelativeResize="0"/>
          <p:nvPr/>
        </p:nvPicPr>
        <p:blipFill>
          <a:blip r:embed="rId3">
            <a:alphaModFix/>
          </a:blip>
          <a:stretch>
            <a:fillRect/>
          </a:stretch>
        </p:blipFill>
        <p:spPr>
          <a:xfrm>
            <a:off x="1219200" y="1282163"/>
            <a:ext cx="6705600" cy="2752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r>
              <a:rPr lang="en"/>
              <a:t> REGRESSOR.</a:t>
            </a:r>
            <a:endParaRPr/>
          </a:p>
        </p:txBody>
      </p:sp>
      <p:sp>
        <p:nvSpPr>
          <p:cNvPr id="285" name="Google Shape;285;p44"/>
          <p:cNvSpPr txBox="1"/>
          <p:nvPr>
            <p:ph idx="1"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XGBoost Regressor Model gave us a R2 Score of 99.92 %.</a:t>
            </a:r>
            <a:endParaRPr sz="1400">
              <a:latin typeface="Raleway SemiBold"/>
              <a:ea typeface="Raleway SemiBold"/>
              <a:cs typeface="Raleway SemiBold"/>
              <a:sym typeface="Raleway SemiBold"/>
            </a:endParaRPr>
          </a:p>
        </p:txBody>
      </p:sp>
      <p:pic>
        <p:nvPicPr>
          <p:cNvPr id="286" name="Google Shape;286;p44"/>
          <p:cNvPicPr preferRelativeResize="0"/>
          <p:nvPr/>
        </p:nvPicPr>
        <p:blipFill>
          <a:blip r:embed="rId3">
            <a:alphaModFix/>
          </a:blip>
          <a:stretch>
            <a:fillRect/>
          </a:stretch>
        </p:blipFill>
        <p:spPr>
          <a:xfrm>
            <a:off x="1147763" y="1209675"/>
            <a:ext cx="6848475" cy="2724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 SCORES.</a:t>
            </a:r>
            <a:endParaRPr/>
          </a:p>
        </p:txBody>
      </p:sp>
      <p:sp>
        <p:nvSpPr>
          <p:cNvPr id="292" name="Google Shape;292;p45"/>
          <p:cNvSpPr txBox="1"/>
          <p:nvPr>
            <p:ph idx="1" type="body"/>
          </p:nvPr>
        </p:nvSpPr>
        <p:spPr>
          <a:xfrm>
            <a:off x="520550" y="1338550"/>
            <a:ext cx="8311800" cy="33342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Linear Regression Model is 13.25 %.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Decision Tree Regressor Model is -18.62 %.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K-Nearest Neighbors Regression Model is -21.49 %.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SVR Model is 28.24 %.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Random Forest Regressor Model is 30.55 %.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Gradient Boosting Regressor Model is 31.41 %.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Extra Trees Regressor Model is 46.65 %.</a:t>
            </a:r>
            <a:endParaRPr sz="1400">
              <a:highlight>
                <a:srgbClr val="FFFFFF"/>
              </a:highlight>
              <a:latin typeface="Raleway SemiBold"/>
              <a:ea typeface="Raleway SemiBold"/>
              <a:cs typeface="Raleway SemiBold"/>
              <a:sym typeface="Raleway SemiBold"/>
            </a:endParaRPr>
          </a:p>
          <a:p>
            <a:pPr indent="-317500" lvl="0" marL="457200" rtl="0" algn="l">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XGBoost Regressor Model is 28.01 %.</a:t>
            </a:r>
            <a:endParaRPr sz="1400">
              <a:highlight>
                <a:srgbClr val="FFFFFF"/>
              </a:highlight>
              <a:latin typeface="Raleway SemiBold"/>
              <a:ea typeface="Raleway SemiBold"/>
              <a:cs typeface="Raleway SemiBold"/>
              <a:sym typeface="Raleway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TUNING.</a:t>
            </a:r>
            <a:endParaRPr/>
          </a:p>
        </p:txBody>
      </p:sp>
      <p:sp>
        <p:nvSpPr>
          <p:cNvPr id="298" name="Google Shape;298;p46"/>
          <p:cNvSpPr txBox="1"/>
          <p:nvPr>
            <p:ph idx="1" type="body"/>
          </p:nvPr>
        </p:nvSpPr>
        <p:spPr>
          <a:xfrm>
            <a:off x="520550" y="1375725"/>
            <a:ext cx="8311800" cy="3297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400">
                <a:highlight>
                  <a:srgbClr val="FFFFFF"/>
                </a:highlight>
                <a:latin typeface="Raleway SemiBold"/>
                <a:ea typeface="Raleway SemiBold"/>
                <a:cs typeface="Raleway SemiBold"/>
                <a:sym typeface="Raleway SemiBold"/>
              </a:rPr>
              <a:t>Since the R2 Score &amp; Cross Validation Score are both the highest in Extra Trees Regressor we shall consider it for hyper parameter tuning.</a:t>
            </a:r>
            <a:endParaRPr sz="1400">
              <a:highlight>
                <a:srgbClr val="FFFFFF"/>
              </a:highlight>
              <a:latin typeface="Raleway SemiBold"/>
              <a:ea typeface="Raleway SemiBold"/>
              <a:cs typeface="Raleway SemiBold"/>
              <a:sym typeface="Raleway SemiBold"/>
            </a:endParaRPr>
          </a:p>
          <a:p>
            <a:pPr indent="0" lvl="0" marL="0" rtl="0" algn="l">
              <a:lnSpc>
                <a:spcPct val="95000"/>
              </a:lnSpc>
              <a:spcBef>
                <a:spcPts val="0"/>
              </a:spcBef>
              <a:spcAft>
                <a:spcPts val="0"/>
              </a:spcAft>
              <a:buNone/>
            </a:pPr>
            <a:r>
              <a:t/>
            </a:r>
            <a:endParaRPr sz="1400">
              <a:highlight>
                <a:srgbClr val="FFFFFF"/>
              </a:highlight>
              <a:latin typeface="Raleway SemiBold"/>
              <a:ea typeface="Raleway SemiBold"/>
              <a:cs typeface="Raleway SemiBold"/>
              <a:sym typeface="Raleway SemiBold"/>
            </a:endParaRPr>
          </a:p>
          <a:p>
            <a:pPr indent="0" lvl="0" marL="0" rtl="0" algn="l">
              <a:lnSpc>
                <a:spcPct val="95000"/>
              </a:lnSpc>
              <a:spcBef>
                <a:spcPts val="0"/>
              </a:spcBef>
              <a:spcAft>
                <a:spcPts val="0"/>
              </a:spcAft>
              <a:buNone/>
            </a:pPr>
            <a:r>
              <a:rPr lang="en" sz="1400">
                <a:highlight>
                  <a:srgbClr val="FFFFFF"/>
                </a:highlight>
                <a:latin typeface="Raleway SemiBold"/>
                <a:ea typeface="Raleway SemiBold"/>
                <a:cs typeface="Raleway SemiBold"/>
                <a:sym typeface="Raleway SemiBold"/>
              </a:rPr>
              <a:t>We will use GridSearchCV for hyper parameter tuning.</a:t>
            </a:r>
            <a:endParaRPr sz="1400">
              <a:highlight>
                <a:srgbClr val="FFFFFF"/>
              </a:highlight>
              <a:latin typeface="Raleway SemiBold"/>
              <a:ea typeface="Raleway SemiBold"/>
              <a:cs typeface="Raleway SemiBold"/>
              <a:sym typeface="Raleway SemiBold"/>
            </a:endParaRPr>
          </a:p>
          <a:p>
            <a:pPr indent="0" lvl="0" marL="0" rtl="0" algn="l">
              <a:lnSpc>
                <a:spcPct val="95000"/>
              </a:lnSpc>
              <a:spcBef>
                <a:spcPts val="0"/>
              </a:spcBef>
              <a:spcAft>
                <a:spcPts val="0"/>
              </a:spcAft>
              <a:buSzPts val="605"/>
              <a:buNone/>
            </a:pPr>
            <a:r>
              <a:t/>
            </a:r>
            <a:endParaRPr sz="1400">
              <a:solidFill>
                <a:srgbClr val="333333"/>
              </a:solidFill>
              <a:highlight>
                <a:srgbClr val="FFFFFF"/>
              </a:highlight>
              <a:latin typeface="Raleway SemiBold"/>
              <a:ea typeface="Raleway SemiBold"/>
              <a:cs typeface="Raleway SemiBold"/>
              <a:sym typeface="Raleway SemiBold"/>
            </a:endParaRPr>
          </a:p>
          <a:p>
            <a:pPr indent="0" lvl="0" marL="0" rtl="0" algn="l">
              <a:lnSpc>
                <a:spcPct val="95000"/>
              </a:lnSpc>
              <a:spcBef>
                <a:spcPts val="0"/>
              </a:spcBef>
              <a:spcAft>
                <a:spcPts val="0"/>
              </a:spcAft>
              <a:buSzPts val="605"/>
              <a:buNone/>
            </a:pPr>
            <a:r>
              <a:t/>
            </a:r>
            <a:endParaRPr sz="1400">
              <a:solidFill>
                <a:srgbClr val="333333"/>
              </a:solidFill>
              <a:highlight>
                <a:srgbClr val="FFFFFF"/>
              </a:highlight>
              <a:latin typeface="Raleway SemiBold"/>
              <a:ea typeface="Raleway SemiBold"/>
              <a:cs typeface="Raleway SemiBold"/>
              <a:sym typeface="Raleway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TUNING.</a:t>
            </a:r>
            <a:endParaRPr/>
          </a:p>
        </p:txBody>
      </p:sp>
      <p:pic>
        <p:nvPicPr>
          <p:cNvPr id="304" name="Google Shape;304;p47"/>
          <p:cNvPicPr preferRelativeResize="0"/>
          <p:nvPr/>
        </p:nvPicPr>
        <p:blipFill>
          <a:blip r:embed="rId3">
            <a:alphaModFix/>
          </a:blip>
          <a:stretch>
            <a:fillRect/>
          </a:stretch>
        </p:blipFill>
        <p:spPr>
          <a:xfrm>
            <a:off x="1288950" y="1375725"/>
            <a:ext cx="6382900" cy="3222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TUNING.</a:t>
            </a:r>
            <a:endParaRPr/>
          </a:p>
        </p:txBody>
      </p:sp>
      <p:pic>
        <p:nvPicPr>
          <p:cNvPr id="310" name="Google Shape;310;p48"/>
          <p:cNvPicPr preferRelativeResize="0"/>
          <p:nvPr/>
        </p:nvPicPr>
        <p:blipFill>
          <a:blip r:embed="rId3">
            <a:alphaModFix/>
          </a:blip>
          <a:stretch>
            <a:fillRect/>
          </a:stretch>
        </p:blipFill>
        <p:spPr>
          <a:xfrm>
            <a:off x="638175" y="1246250"/>
            <a:ext cx="7867650" cy="2333625"/>
          </a:xfrm>
          <a:prstGeom prst="rect">
            <a:avLst/>
          </a:prstGeom>
          <a:noFill/>
          <a:ln>
            <a:noFill/>
          </a:ln>
        </p:spPr>
      </p:pic>
      <p:sp>
        <p:nvSpPr>
          <p:cNvPr id="311" name="Google Shape;311;p48"/>
          <p:cNvSpPr txBox="1"/>
          <p:nvPr/>
        </p:nvSpPr>
        <p:spPr>
          <a:xfrm>
            <a:off x="879975" y="3916500"/>
            <a:ext cx="746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Raleway SemiBold"/>
                <a:ea typeface="Raleway SemiBold"/>
                <a:cs typeface="Raleway SemiBold"/>
                <a:sym typeface="Raleway SemiBold"/>
              </a:rPr>
              <a:t>After Hyper Parameter Tuning, we have got a better R2 score of 99.97 %.</a:t>
            </a:r>
            <a:endParaRPr>
              <a:solidFill>
                <a:schemeClr val="dk2"/>
              </a:solidFill>
              <a:latin typeface="Raleway SemiBold"/>
              <a:ea typeface="Raleway SemiBold"/>
              <a:cs typeface="Raleway SemiBold"/>
              <a:sym typeface="Raleway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SAVING THE BEST MODEL.</a:t>
            </a:r>
            <a:endParaRPr/>
          </a:p>
        </p:txBody>
      </p:sp>
      <p:pic>
        <p:nvPicPr>
          <p:cNvPr id="317" name="Google Shape;317;p49"/>
          <p:cNvPicPr preferRelativeResize="0"/>
          <p:nvPr/>
        </p:nvPicPr>
        <p:blipFill>
          <a:blip r:embed="rId3">
            <a:alphaModFix/>
          </a:blip>
          <a:stretch>
            <a:fillRect/>
          </a:stretch>
        </p:blipFill>
        <p:spPr>
          <a:xfrm>
            <a:off x="504350" y="1336238"/>
            <a:ext cx="5086350" cy="838200"/>
          </a:xfrm>
          <a:prstGeom prst="rect">
            <a:avLst/>
          </a:prstGeom>
          <a:noFill/>
          <a:ln>
            <a:noFill/>
          </a:ln>
        </p:spPr>
      </p:pic>
      <p:pic>
        <p:nvPicPr>
          <p:cNvPr id="318" name="Google Shape;318;p49"/>
          <p:cNvPicPr preferRelativeResize="0"/>
          <p:nvPr/>
        </p:nvPicPr>
        <p:blipFill rotWithShape="1">
          <a:blip r:embed="rId4">
            <a:alphaModFix/>
          </a:blip>
          <a:srcRect b="25628" l="0" r="0" t="0"/>
          <a:stretch/>
        </p:blipFill>
        <p:spPr>
          <a:xfrm>
            <a:off x="3877350" y="2416850"/>
            <a:ext cx="4636550" cy="1995425"/>
          </a:xfrm>
          <a:prstGeom prst="rect">
            <a:avLst/>
          </a:prstGeom>
          <a:noFill/>
          <a:ln>
            <a:noFill/>
          </a:ln>
        </p:spPr>
      </p:pic>
      <p:sp>
        <p:nvSpPr>
          <p:cNvPr id="319" name="Google Shape;319;p49"/>
          <p:cNvSpPr txBox="1"/>
          <p:nvPr/>
        </p:nvSpPr>
        <p:spPr>
          <a:xfrm>
            <a:off x="632100" y="2664700"/>
            <a:ext cx="23919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aleway SemiBold"/>
                <a:ea typeface="Raleway SemiBold"/>
                <a:cs typeface="Raleway SemiBold"/>
                <a:sym typeface="Raleway SemiBold"/>
              </a:rPr>
              <a:t>Now we shall save the best model (Extra Trees Regressor after hyper parameter tuning) and make predictions.</a:t>
            </a:r>
            <a:endParaRPr sz="1300">
              <a:solidFill>
                <a:schemeClr val="dk2"/>
              </a:solidFill>
              <a:latin typeface="Raleway SemiBold"/>
              <a:ea typeface="Raleway SemiBold"/>
              <a:cs typeface="Raleway SemiBold"/>
              <a:sym typeface="Raleway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25" name="Google Shape;325;p50"/>
          <p:cNvSpPr txBox="1"/>
          <p:nvPr/>
        </p:nvSpPr>
        <p:spPr>
          <a:xfrm>
            <a:off x="359425" y="1264175"/>
            <a:ext cx="84156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aleway SemiBold"/>
                <a:ea typeface="Raleway SemiBold"/>
                <a:cs typeface="Raleway SemiBold"/>
                <a:sym typeface="Raleway SemiBold"/>
              </a:rPr>
              <a:t>In this project report, we have used machine learning algorithms to predict the prices of used cars. After the completion of this project, we got an insight of how to collect data, pre-processing of the data, analyzing the data, cleaning the data and building a model.</a:t>
            </a:r>
            <a:endParaRPr>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dk2"/>
                </a:solidFill>
                <a:latin typeface="Raleway SemiBold"/>
                <a:ea typeface="Raleway SemiBold"/>
                <a:cs typeface="Raleway SemiBold"/>
                <a:sym typeface="Raleway SemiBold"/>
              </a:rPr>
              <a:t>In this study, we have used multiple machine learning models to predict the sale price of the used cars. We have gone through the data analysis by performing feature engineering, finding the relation between features and target through visualizations. And got the important features and we used these features to predict the car price by building ML models. </a:t>
            </a:r>
            <a:endParaRPr>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dk2"/>
                </a:solidFill>
                <a:latin typeface="Raleway SemiBold"/>
                <a:ea typeface="Raleway SemiBold"/>
                <a:cs typeface="Raleway SemiBold"/>
                <a:sym typeface="Raleway SemiBold"/>
              </a:rPr>
              <a:t>After training the model we checked CV score to overcome the overfitting issue. Performed hyper parameter tuning on the best model and the best model’s R2 score increased and was giving R2 score as 99.97 %. We have also got good prediction results of car prices.</a:t>
            </a:r>
            <a:endParaRPr>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100">
              <a:latin typeface="Raleway SemiBold"/>
              <a:ea typeface="Raleway SemiBold"/>
              <a:cs typeface="Raleway SemiBold"/>
              <a:sym typeface="Raleway SemiBold"/>
            </a:endParaRPr>
          </a:p>
          <a:p>
            <a:pPr indent="0" lvl="0" marL="0" rtl="0" algn="l">
              <a:spcBef>
                <a:spcPts val="0"/>
              </a:spcBef>
              <a:spcAft>
                <a:spcPts val="0"/>
              </a:spcAft>
              <a:buNone/>
            </a:pPr>
            <a:r>
              <a:t/>
            </a:r>
            <a:endParaRPr sz="1100">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45325" y="309350"/>
            <a:ext cx="7994100" cy="748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6" name="Google Shape;76;p16"/>
          <p:cNvSpPr txBox="1"/>
          <p:nvPr/>
        </p:nvSpPr>
        <p:spPr>
          <a:xfrm>
            <a:off x="656875" y="1536850"/>
            <a:ext cx="76719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Signika"/>
                <a:ea typeface="Signika"/>
                <a:cs typeface="Signika"/>
                <a:sym typeface="Signika"/>
              </a:rPr>
              <a:t>With the covid 19 impact in the market, we have seen lot of changes in the car market. Now some cars are in demand hence making them costly and some are not in demand hence cheaper. </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rPr lang="en" sz="1600">
                <a:solidFill>
                  <a:schemeClr val="dk2"/>
                </a:solidFill>
                <a:latin typeface="Signika"/>
                <a:ea typeface="Signika"/>
                <a:cs typeface="Signika"/>
                <a:sym typeface="Signika"/>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t/>
            </a:r>
            <a:endParaRPr sz="1600">
              <a:solidFill>
                <a:schemeClr val="dk2"/>
              </a:solidFill>
              <a:latin typeface="Signika"/>
              <a:ea typeface="Signika"/>
              <a:cs typeface="Signika"/>
              <a:sym typeface="Signika"/>
            </a:endParaRPr>
          </a:p>
          <a:p>
            <a:pPr indent="0" lvl="0" marL="0" rtl="0" algn="l">
              <a:spcBef>
                <a:spcPts val="0"/>
              </a:spcBef>
              <a:spcAft>
                <a:spcPts val="0"/>
              </a:spcAft>
              <a:buNone/>
            </a:pPr>
            <a:r>
              <a:t/>
            </a:r>
            <a:endParaRPr sz="1600">
              <a:solidFill>
                <a:schemeClr val="dk2"/>
              </a:solidFill>
              <a:latin typeface="Signika"/>
              <a:ea typeface="Signika"/>
              <a:cs typeface="Signika"/>
              <a:sym typeface="Signik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45325" y="309350"/>
            <a:ext cx="7994100" cy="748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UNDERSTANDING.</a:t>
            </a:r>
            <a:endParaRPr/>
          </a:p>
        </p:txBody>
      </p:sp>
      <p:sp>
        <p:nvSpPr>
          <p:cNvPr id="82" name="Google Shape;82;p17"/>
          <p:cNvSpPr txBox="1"/>
          <p:nvPr/>
        </p:nvSpPr>
        <p:spPr>
          <a:xfrm>
            <a:off x="656875" y="1264175"/>
            <a:ext cx="76719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Signika"/>
                <a:ea typeface="Signika"/>
                <a:cs typeface="Signika"/>
                <a:sym typeface="Signika"/>
              </a:rPr>
              <a:t>The main aim of this project is to predict the price of used car based on various features. Machine Learning is a field of technology developing with immense abilities and applications in automating tasks. So, we will deploy an ML model for car selling price prediction and analysis. This kind of system becomes handy for many people.</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rPr lang="en" sz="1600">
                <a:solidFill>
                  <a:schemeClr val="dk2"/>
                </a:solidFill>
                <a:latin typeface="Signika"/>
                <a:ea typeface="Signika"/>
                <a:cs typeface="Signika"/>
                <a:sym typeface="Signika"/>
              </a:rPr>
              <a:t>This model will provide the approximate selling price for the car based on different features like fuel type, price, running in kms, variant, model etc and this model will help the client to understand the price of used cars. </a:t>
            </a:r>
            <a:endParaRPr sz="1600">
              <a:solidFill>
                <a:schemeClr val="dk2"/>
              </a:solidFill>
              <a:latin typeface="Signika"/>
              <a:ea typeface="Signika"/>
              <a:cs typeface="Signika"/>
              <a:sym typeface="Signika"/>
            </a:endParaRPr>
          </a:p>
          <a:p>
            <a:pPr indent="0" lvl="0" marL="0" rtl="0" algn="l">
              <a:lnSpc>
                <a:spcPct val="115000"/>
              </a:lnSpc>
              <a:spcBef>
                <a:spcPts val="0"/>
              </a:spcBef>
              <a:spcAft>
                <a:spcPts val="0"/>
              </a:spcAft>
              <a:buNone/>
            </a:pPr>
            <a:r>
              <a:rPr lang="en" sz="1600">
                <a:solidFill>
                  <a:schemeClr val="dk2"/>
                </a:solidFill>
                <a:latin typeface="Signika"/>
                <a:ea typeface="Signika"/>
                <a:cs typeface="Signika"/>
                <a:sym typeface="Signika"/>
              </a:rPr>
              <a:t>From the problem statement we came to know that this is a regression type problem, since our target variable “Price” is continuous, hence we need to build regression algorithms to predict the price of used cars.</a:t>
            </a:r>
            <a:endParaRPr sz="1600">
              <a:solidFill>
                <a:schemeClr val="dk2"/>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USED CAR PRICE PREDICTION?</a:t>
            </a:r>
            <a:endParaRPr/>
          </a:p>
        </p:txBody>
      </p:sp>
      <p:sp>
        <p:nvSpPr>
          <p:cNvPr id="88" name="Google Shape;88;p18"/>
          <p:cNvSpPr txBox="1"/>
          <p:nvPr>
            <p:ph idx="1" type="body"/>
          </p:nvPr>
        </p:nvSpPr>
        <p:spPr>
          <a:xfrm>
            <a:off x="311700" y="1228675"/>
            <a:ext cx="3999900" cy="29799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A used car, a pre-owned vehicle, or a second hand car, is a vehicle that has previously had one or more retail owners.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Used cars are sold through a variety of outlets, including rental car companies, independent car dealers, buy here pay here dealerships, leasing offices, auctions, and private party sales. </a:t>
            </a:r>
            <a:endParaRPr sz="1600">
              <a:latin typeface="Signika"/>
              <a:ea typeface="Signika"/>
              <a:cs typeface="Signika"/>
              <a:sym typeface="Signika"/>
            </a:endParaRPr>
          </a:p>
        </p:txBody>
      </p:sp>
      <p:sp>
        <p:nvSpPr>
          <p:cNvPr id="89" name="Google Shape;89;p18"/>
          <p:cNvSpPr txBox="1"/>
          <p:nvPr>
            <p:ph idx="2" type="body"/>
          </p:nvPr>
        </p:nvSpPr>
        <p:spPr>
          <a:xfrm>
            <a:off x="4709700" y="1228675"/>
            <a:ext cx="4122600" cy="334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The increased prices of new cars and the financial incapability of the customers to buy them, Used Car sales are on a global increase.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Therefore, there is an urgent need for a </a:t>
            </a:r>
            <a:r>
              <a:rPr lang="en" sz="1600" u="sng">
                <a:latin typeface="Signika"/>
                <a:ea typeface="Signika"/>
                <a:cs typeface="Signika"/>
                <a:sym typeface="Signika"/>
              </a:rPr>
              <a:t>Used Car Price Prediction</a:t>
            </a:r>
            <a:r>
              <a:rPr lang="en" sz="1600">
                <a:latin typeface="Signika"/>
                <a:ea typeface="Signika"/>
                <a:cs typeface="Signika"/>
                <a:sym typeface="Signika"/>
              </a:rPr>
              <a:t> system which effectively determines the worthiness of the car using a variety of features.</a:t>
            </a:r>
            <a:endParaRPr sz="1600">
              <a:latin typeface="Signika"/>
              <a:ea typeface="Signika"/>
              <a:cs typeface="Signika"/>
              <a:sym typeface="Signika"/>
            </a:endParaRPr>
          </a:p>
          <a:p>
            <a:pPr indent="0" lvl="0" marL="0" rtl="0" algn="l">
              <a:spcBef>
                <a:spcPts val="1200"/>
              </a:spcBef>
              <a:spcAft>
                <a:spcPts val="0"/>
              </a:spcAft>
              <a:buNone/>
            </a:pPr>
            <a:r>
              <a:t/>
            </a:r>
            <a:endParaRPr sz="1600">
              <a:latin typeface="Signika"/>
              <a:ea typeface="Signika"/>
              <a:cs typeface="Signika"/>
              <a:sym typeface="Signika"/>
            </a:endParaRPr>
          </a:p>
          <a:p>
            <a:pPr indent="0" lvl="0" marL="0" rtl="0" algn="l">
              <a:spcBef>
                <a:spcPts val="1200"/>
              </a:spcBef>
              <a:spcAft>
                <a:spcPts val="1200"/>
              </a:spcAft>
              <a:buNone/>
            </a:pPr>
            <a:r>
              <a:t/>
            </a:r>
            <a:endParaRPr sz="1600">
              <a:latin typeface="Signika"/>
              <a:ea typeface="Signika"/>
              <a:cs typeface="Signika"/>
              <a:sym typeface="Signi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Used Car Price Prediction.</a:t>
            </a:r>
            <a:endParaRPr/>
          </a:p>
        </p:txBody>
      </p:sp>
      <p:sp>
        <p:nvSpPr>
          <p:cNvPr id="95" name="Google Shape;95;p19"/>
          <p:cNvSpPr txBox="1"/>
          <p:nvPr>
            <p:ph idx="1" type="body"/>
          </p:nvPr>
        </p:nvSpPr>
        <p:spPr>
          <a:xfrm>
            <a:off x="311700" y="1228675"/>
            <a:ext cx="3999900" cy="3546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The prices of new cars in the industry is fixed by the manufacturer with some additional costs incurred by the Government in the form of taxes.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So, customers buying a new car can be assured of the money they invest to be worthy.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But due to the increased price of new cars and the incapability of customers to buy new cars due to the lack of funds, used cars sales are on a global increase. </a:t>
            </a:r>
            <a:endParaRPr sz="1600">
              <a:latin typeface="Signika"/>
              <a:ea typeface="Signika"/>
              <a:cs typeface="Signika"/>
              <a:sym typeface="Signika"/>
            </a:endParaRPr>
          </a:p>
        </p:txBody>
      </p:sp>
      <p:sp>
        <p:nvSpPr>
          <p:cNvPr id="96" name="Google Shape;96;p19"/>
          <p:cNvSpPr txBox="1"/>
          <p:nvPr>
            <p:ph idx="2" type="body"/>
          </p:nvPr>
        </p:nvSpPr>
        <p:spPr>
          <a:xfrm>
            <a:off x="4709700" y="1228675"/>
            <a:ext cx="4122600" cy="3263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There is a need for a used car price prediction system to effectively determine the worthiness of the car using a variety of features.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Even though there are websites that offers this service, their prediction method may not be the best.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Besides, it is important to know their actual market value while both buying and selling, to make the right purchase decision.</a:t>
            </a:r>
            <a:endParaRPr sz="1600">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2" name="Google Shape;102;p20"/>
          <p:cNvSpPr txBox="1"/>
          <p:nvPr>
            <p:ph idx="1" type="body"/>
          </p:nvPr>
        </p:nvSpPr>
        <p:spPr>
          <a:xfrm>
            <a:off x="311700" y="1228675"/>
            <a:ext cx="3999900" cy="3546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First step of the project, was scraping all the required information from cardekho.com website.</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I got 2880 rows &amp; 6 columns after </a:t>
            </a:r>
            <a:r>
              <a:rPr lang="en" sz="1600">
                <a:latin typeface="Signika"/>
                <a:ea typeface="Signika"/>
                <a:cs typeface="Signika"/>
                <a:sym typeface="Signika"/>
              </a:rPr>
              <a:t>scraping</a:t>
            </a:r>
            <a:r>
              <a:rPr lang="en" sz="1600">
                <a:latin typeface="Signika"/>
                <a:ea typeface="Signika"/>
                <a:cs typeface="Signika"/>
                <a:sym typeface="Signika"/>
              </a:rPr>
              <a:t> the data. This </a:t>
            </a:r>
            <a:r>
              <a:rPr lang="en" sz="1600">
                <a:latin typeface="Signika"/>
                <a:ea typeface="Signika"/>
                <a:cs typeface="Signika"/>
                <a:sym typeface="Signika"/>
              </a:rPr>
              <a:t>data</a:t>
            </a:r>
            <a:r>
              <a:rPr lang="en" sz="1600">
                <a:latin typeface="Signika"/>
                <a:ea typeface="Signika"/>
                <a:cs typeface="Signika"/>
                <a:sym typeface="Signika"/>
              </a:rPr>
              <a:t> was saved in an excel file &amp; a csv file.</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I have imported required libraries and I have imported the dataset which was in csv format.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Then I did all the  statistical analysis like checking shape, data types, nunique, value counts, info etc.</a:t>
            </a:r>
            <a:endParaRPr sz="1600">
              <a:latin typeface="Signika"/>
              <a:ea typeface="Signika"/>
              <a:cs typeface="Signika"/>
              <a:sym typeface="Signika"/>
            </a:endParaRPr>
          </a:p>
        </p:txBody>
      </p:sp>
      <p:sp>
        <p:nvSpPr>
          <p:cNvPr id="103" name="Google Shape;103;p20"/>
          <p:cNvSpPr txBox="1"/>
          <p:nvPr>
            <p:ph idx="2" type="body"/>
          </p:nvPr>
        </p:nvSpPr>
        <p:spPr>
          <a:xfrm>
            <a:off x="4709700" y="1228675"/>
            <a:ext cx="4122600" cy="3263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While checking the </a:t>
            </a:r>
            <a:r>
              <a:rPr lang="en" sz="1600">
                <a:latin typeface="Signika"/>
                <a:ea typeface="Signika"/>
                <a:cs typeface="Signika"/>
                <a:sym typeface="Signika"/>
              </a:rPr>
              <a:t>data type, I found all the columns to be of object data type. Even our Target column : Price was of object data type. </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I used feature extraction techniques to remove the price values from the price column</a:t>
            </a:r>
            <a:r>
              <a:rPr lang="en" sz="1600">
                <a:latin typeface="Signika"/>
                <a:ea typeface="Signika"/>
                <a:cs typeface="Signika"/>
                <a:sym typeface="Signika"/>
              </a:rPr>
              <a:t> &amp; subsequently changed the data type from object to float.</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I also extracted the </a:t>
            </a:r>
            <a:r>
              <a:rPr lang="en" sz="1600">
                <a:latin typeface="Signika"/>
                <a:ea typeface="Signika"/>
                <a:cs typeface="Signika"/>
                <a:sym typeface="Signika"/>
              </a:rPr>
              <a:t>manufacturing</a:t>
            </a:r>
            <a:r>
              <a:rPr lang="en" sz="1600">
                <a:latin typeface="Signika"/>
                <a:ea typeface="Signika"/>
                <a:cs typeface="Signika"/>
                <a:sym typeface="Signika"/>
              </a:rPr>
              <a:t> year from the </a:t>
            </a:r>
            <a:r>
              <a:rPr lang="en" sz="1600">
                <a:latin typeface="Signika"/>
                <a:ea typeface="Signika"/>
                <a:cs typeface="Signika"/>
                <a:sym typeface="Signika"/>
              </a:rPr>
              <a:t>brand</a:t>
            </a:r>
            <a:r>
              <a:rPr lang="en" sz="1600">
                <a:latin typeface="Signika"/>
                <a:ea typeface="Signika"/>
                <a:cs typeface="Signika"/>
                <a:sym typeface="Signika"/>
              </a:rPr>
              <a:t> column. This increased my column </a:t>
            </a:r>
            <a:r>
              <a:rPr lang="en" sz="1600">
                <a:latin typeface="Signika"/>
                <a:ea typeface="Signika"/>
                <a:cs typeface="Signika"/>
                <a:sym typeface="Signika"/>
              </a:rPr>
              <a:t>count</a:t>
            </a:r>
            <a:r>
              <a:rPr lang="en" sz="1600">
                <a:latin typeface="Signika"/>
                <a:ea typeface="Signika"/>
                <a:cs typeface="Signika"/>
                <a:sym typeface="Signika"/>
              </a:rPr>
              <a:t> to 7 columns.</a:t>
            </a:r>
            <a:endParaRPr sz="1600">
              <a:latin typeface="Signika"/>
              <a:ea typeface="Signika"/>
              <a:cs typeface="Signika"/>
              <a:sym typeface="Signik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9" name="Google Shape;109;p21"/>
          <p:cNvSpPr txBox="1"/>
          <p:nvPr>
            <p:ph idx="1" type="body"/>
          </p:nvPr>
        </p:nvSpPr>
        <p:spPr>
          <a:xfrm>
            <a:off x="311700" y="1228675"/>
            <a:ext cx="3999900" cy="3546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I then check the data types once again to see the changes in data types.</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I then, checked for null values present in the columns. I found no null values in any columns in the dataset.</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Then I checked the the </a:t>
            </a:r>
            <a:r>
              <a:rPr lang="en" sz="1600">
                <a:latin typeface="Signika"/>
                <a:ea typeface="Signika"/>
                <a:cs typeface="Signika"/>
                <a:sym typeface="Signika"/>
              </a:rPr>
              <a:t>statistical</a:t>
            </a:r>
            <a:r>
              <a:rPr lang="en" sz="1600">
                <a:latin typeface="Signika"/>
                <a:ea typeface="Signika"/>
                <a:cs typeface="Signika"/>
                <a:sym typeface="Signika"/>
              </a:rPr>
              <a:t> features of our dataset using the describe command.</a:t>
            </a:r>
            <a:endParaRPr sz="1600">
              <a:latin typeface="Signika"/>
              <a:ea typeface="Signika"/>
              <a:cs typeface="Signika"/>
              <a:sym typeface="Signika"/>
            </a:endParaRPr>
          </a:p>
          <a:p>
            <a:pPr indent="-330200" lvl="0" marL="457200" rtl="0" algn="l">
              <a:spcBef>
                <a:spcPts val="0"/>
              </a:spcBef>
              <a:spcAft>
                <a:spcPts val="0"/>
              </a:spcAft>
              <a:buSzPts val="1600"/>
              <a:buFont typeface="Signika"/>
              <a:buChar char="●"/>
            </a:pPr>
            <a:r>
              <a:rPr lang="en" sz="1600">
                <a:latin typeface="Signika"/>
                <a:ea typeface="Signika"/>
                <a:cs typeface="Signika"/>
                <a:sym typeface="Signika"/>
              </a:rPr>
              <a:t>Finally, I checked if there were any empty values present in our data set. No empty values were present in the dataset.</a:t>
            </a:r>
            <a:endParaRPr sz="1600">
              <a:latin typeface="Signika"/>
              <a:ea typeface="Signika"/>
              <a:cs typeface="Signika"/>
              <a:sym typeface="Signika"/>
            </a:endParaRPr>
          </a:p>
        </p:txBody>
      </p:sp>
      <p:sp>
        <p:nvSpPr>
          <p:cNvPr id="110" name="Google Shape;110;p21"/>
          <p:cNvSpPr txBox="1"/>
          <p:nvPr>
            <p:ph idx="2" type="body"/>
          </p:nvPr>
        </p:nvSpPr>
        <p:spPr>
          <a:xfrm>
            <a:off x="4709700" y="1228675"/>
            <a:ext cx="4122600" cy="997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ignika"/>
              <a:buChar char="●"/>
            </a:pPr>
            <a:r>
              <a:rPr lang="en" sz="1600">
                <a:latin typeface="Signika"/>
                <a:ea typeface="Signika"/>
                <a:cs typeface="Signika"/>
                <a:sym typeface="Signika"/>
              </a:rPr>
              <a:t>Next, I proceeded to do some data visualization using various Visualization techniques.</a:t>
            </a:r>
            <a:endParaRPr sz="1600">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