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aleway SemiBold"/>
      <p:regular r:id="rId45"/>
      <p:bold r:id="rId46"/>
      <p:italic r:id="rId47"/>
      <p:boldItalic r:id="rId48"/>
    </p:embeddedFont>
    <p:embeddedFont>
      <p:font typeface="Raleway"/>
      <p:regular r:id="rId49"/>
      <p:bold r:id="rId50"/>
      <p:italic r:id="rId51"/>
      <p:boldItalic r:id="rId52"/>
    </p:embeddedFont>
    <p:embeddedFont>
      <p:font typeface="Source Code Pro"/>
      <p:regular r:id="rId53"/>
      <p:bold r:id="rId54"/>
      <p:italic r:id="rId55"/>
      <p:boldItalic r:id="rId56"/>
    </p:embeddedFont>
    <p:embeddedFont>
      <p:font typeface="Bubblegum Sans"/>
      <p:regular r:id="rId57"/>
    </p:embeddedFon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alewaySemiBold-bold.fntdata"/><Relationship Id="rId45" Type="http://schemas.openxmlformats.org/officeDocument/2006/relationships/font" Target="fonts/Raleway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SemiBold-boldItalic.fntdata"/><Relationship Id="rId47" Type="http://schemas.openxmlformats.org/officeDocument/2006/relationships/font" Target="fonts/RalewaySemiBold-italic.fntdata"/><Relationship Id="rId49"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SourceCodePro-regular.fntdata"/><Relationship Id="rId52" Type="http://schemas.openxmlformats.org/officeDocument/2006/relationships/font" Target="fonts/Raleway-boldItalic.fntdata"/><Relationship Id="rId11" Type="http://schemas.openxmlformats.org/officeDocument/2006/relationships/slide" Target="slides/slide7.xml"/><Relationship Id="rId55" Type="http://schemas.openxmlformats.org/officeDocument/2006/relationships/font" Target="fonts/SourceCodePro-italic.fntdata"/><Relationship Id="rId10" Type="http://schemas.openxmlformats.org/officeDocument/2006/relationships/slide" Target="slides/slide6.xml"/><Relationship Id="rId54" Type="http://schemas.openxmlformats.org/officeDocument/2006/relationships/font" Target="fonts/SourceCodePro-bold.fntdata"/><Relationship Id="rId13" Type="http://schemas.openxmlformats.org/officeDocument/2006/relationships/slide" Target="slides/slide9.xml"/><Relationship Id="rId57" Type="http://schemas.openxmlformats.org/officeDocument/2006/relationships/font" Target="fonts/BubblegumSans-regular.fntdata"/><Relationship Id="rId12" Type="http://schemas.openxmlformats.org/officeDocument/2006/relationships/slide" Target="slides/slide8.xml"/><Relationship Id="rId56" Type="http://schemas.openxmlformats.org/officeDocument/2006/relationships/font" Target="fonts/SourceCodePro-boldItalic.fntdata"/><Relationship Id="rId15" Type="http://schemas.openxmlformats.org/officeDocument/2006/relationships/slide" Target="slides/slide11.xml"/><Relationship Id="rId59" Type="http://schemas.openxmlformats.org/officeDocument/2006/relationships/font" Target="fonts/Oswald-bold.fntdata"/><Relationship Id="rId14" Type="http://schemas.openxmlformats.org/officeDocument/2006/relationships/slide" Target="slides/slide10.xml"/><Relationship Id="rId58"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d6473083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d647308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d64730830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d647308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d64730830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d6473083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d6473083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d647308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d64730830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d6473083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d64730830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d6473083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d6473083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d6473083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cf86c30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cf86c30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d64730830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d6473083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d6473083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d6473083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d6473083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d6473083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d64730830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d647308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d64730830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d6473083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d6473083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d6473083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d6473083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d6473083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d6473083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d6473083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d6473083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d6473083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d6473083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d6473083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cf86c30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cf86c30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d64730830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d64730830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d6473083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d6473083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c5d7222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c5d7222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c5d7222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c5d7222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c5d72224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c5d72224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c5d7222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c5d7222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c5d7222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c5d7222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c5d7222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c5d7222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c5d7222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3c5d7222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c5d72224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c5d7222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cf86c30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cf86c30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c5d72224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c5d72224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cf86c304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cf86c304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cf86c304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cf86c304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d3c69de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d3c69de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d3c69de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d3c69de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400">
                <a:latin typeface="Bubblegum Sans"/>
                <a:ea typeface="Bubblegum Sans"/>
                <a:cs typeface="Bubblegum Sans"/>
                <a:sym typeface="Bubblegum Sans"/>
              </a:rPr>
              <a:t>Fl</a:t>
            </a:r>
            <a:r>
              <a:rPr lang="en" sz="7400">
                <a:latin typeface="Bubblegum Sans"/>
                <a:ea typeface="Bubblegum Sans"/>
                <a:cs typeface="Bubblegum Sans"/>
                <a:sym typeface="Bubblegum Sans"/>
              </a:rPr>
              <a:t>i</a:t>
            </a:r>
            <a:r>
              <a:rPr lang="en" sz="7400">
                <a:latin typeface="Bubblegum Sans"/>
                <a:ea typeface="Bubblegum Sans"/>
                <a:cs typeface="Bubblegum Sans"/>
                <a:sym typeface="Bubblegum Sans"/>
              </a:rPr>
              <a:t>ght Pr</a:t>
            </a:r>
            <a:r>
              <a:rPr lang="en" sz="7400">
                <a:latin typeface="Bubblegum Sans"/>
                <a:ea typeface="Bubblegum Sans"/>
                <a:cs typeface="Bubblegum Sans"/>
                <a:sym typeface="Bubblegum Sans"/>
              </a:rPr>
              <a:t>i</a:t>
            </a:r>
            <a:r>
              <a:rPr lang="en" sz="7400">
                <a:latin typeface="Bubblegum Sans"/>
                <a:ea typeface="Bubblegum Sans"/>
                <a:cs typeface="Bubblegum Sans"/>
                <a:sym typeface="Bubblegum Sans"/>
              </a:rPr>
              <a:t>ce Pred</a:t>
            </a:r>
            <a:r>
              <a:rPr lang="en" sz="7400">
                <a:latin typeface="Bubblegum Sans"/>
                <a:ea typeface="Bubblegum Sans"/>
                <a:cs typeface="Bubblegum Sans"/>
                <a:sym typeface="Bubblegum Sans"/>
              </a:rPr>
              <a:t>i</a:t>
            </a:r>
            <a:r>
              <a:rPr lang="en" sz="7400">
                <a:latin typeface="Bubblegum Sans"/>
                <a:ea typeface="Bubblegum Sans"/>
                <a:cs typeface="Bubblegum Sans"/>
                <a:sym typeface="Bubblegum Sans"/>
              </a:rPr>
              <a:t>ct</a:t>
            </a:r>
            <a:r>
              <a:rPr lang="en" sz="7400">
                <a:latin typeface="Bubblegum Sans"/>
                <a:ea typeface="Bubblegum Sans"/>
                <a:cs typeface="Bubblegum Sans"/>
                <a:sym typeface="Bubblegum Sans"/>
              </a:rPr>
              <a:t>i</a:t>
            </a:r>
            <a:r>
              <a:rPr lang="en" sz="7400">
                <a:latin typeface="Bubblegum Sans"/>
                <a:ea typeface="Bubblegum Sans"/>
                <a:cs typeface="Bubblegum Sans"/>
                <a:sym typeface="Bubblegum Sans"/>
              </a:rPr>
              <a:t>on</a:t>
            </a:r>
            <a:endParaRPr sz="7400">
              <a:latin typeface="Bubblegum Sans"/>
              <a:ea typeface="Bubblegum Sans"/>
              <a:cs typeface="Bubblegum Sans"/>
              <a:sym typeface="Bubblegum Sans"/>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100">
                <a:latin typeface="Bubblegum Sans"/>
                <a:ea typeface="Bubblegum Sans"/>
                <a:cs typeface="Bubblegum Sans"/>
                <a:sym typeface="Bubblegum Sans"/>
              </a:rPr>
              <a:t>Presentat</a:t>
            </a:r>
            <a:r>
              <a:rPr lang="en" sz="2100">
                <a:latin typeface="Bubblegum Sans"/>
                <a:ea typeface="Bubblegum Sans"/>
                <a:cs typeface="Bubblegum Sans"/>
                <a:sym typeface="Bubblegum Sans"/>
              </a:rPr>
              <a:t>i</a:t>
            </a:r>
            <a:r>
              <a:rPr lang="en" sz="2100">
                <a:latin typeface="Bubblegum Sans"/>
                <a:ea typeface="Bubblegum Sans"/>
                <a:cs typeface="Bubblegum Sans"/>
                <a:sym typeface="Bubblegum Sans"/>
              </a:rPr>
              <a:t>on By : OL</a:t>
            </a:r>
            <a:r>
              <a:rPr lang="en" sz="2100">
                <a:latin typeface="Bubblegum Sans"/>
                <a:ea typeface="Bubblegum Sans"/>
                <a:cs typeface="Bubblegum Sans"/>
                <a:sym typeface="Bubblegum Sans"/>
              </a:rPr>
              <a:t>I</a:t>
            </a:r>
            <a:r>
              <a:rPr lang="en" sz="2100">
                <a:latin typeface="Bubblegum Sans"/>
                <a:ea typeface="Bubblegum Sans"/>
                <a:cs typeface="Bubblegum Sans"/>
                <a:sym typeface="Bubblegum Sans"/>
              </a:rPr>
              <a:t>VER RAMAN | </a:t>
            </a:r>
            <a:r>
              <a:rPr lang="en" sz="2100">
                <a:latin typeface="Bubblegum Sans"/>
                <a:ea typeface="Bubblegum Sans"/>
                <a:cs typeface="Bubblegum Sans"/>
                <a:sym typeface="Bubblegum Sans"/>
              </a:rPr>
              <a:t>I</a:t>
            </a:r>
            <a:r>
              <a:rPr lang="en" sz="2100">
                <a:latin typeface="Bubblegum Sans"/>
                <a:ea typeface="Bubblegum Sans"/>
                <a:cs typeface="Bubblegum Sans"/>
                <a:sym typeface="Bubblegum Sans"/>
              </a:rPr>
              <a:t>nternsh</a:t>
            </a:r>
            <a:r>
              <a:rPr lang="en" sz="2100">
                <a:latin typeface="Bubblegum Sans"/>
                <a:ea typeface="Bubblegum Sans"/>
                <a:cs typeface="Bubblegum Sans"/>
                <a:sym typeface="Bubblegum Sans"/>
              </a:rPr>
              <a:t>i</a:t>
            </a:r>
            <a:r>
              <a:rPr lang="en" sz="2100">
                <a:latin typeface="Bubblegum Sans"/>
                <a:ea typeface="Bubblegum Sans"/>
                <a:cs typeface="Bubblegum Sans"/>
                <a:sym typeface="Bubblegum Sans"/>
              </a:rPr>
              <a:t>p 26</a:t>
            </a:r>
            <a:endParaRPr sz="2100">
              <a:latin typeface="Bubblegum Sans"/>
              <a:ea typeface="Bubblegum Sans"/>
              <a:cs typeface="Bubblegum Sans"/>
              <a:sym typeface="Bubblegu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490250" y="528900"/>
            <a:ext cx="8148300" cy="4085700"/>
          </a:xfrm>
          <a:prstGeom prst="rect">
            <a:avLst/>
          </a:prstGeom>
          <a:solidFill>
            <a:schemeClr val="dk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Firstly, I scraped the required data using selenium from makemytrip.com  website.</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And I have imported required libraries and I have imported the dataset which was in csv format. </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Then I did all the statistical analysis like checking shape, nunique, value counts, info etc. </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I have also dropped the Unnamed:o &amp; Unnamed:o.1 column as I found it was the index column of csv file.</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Next as a part of feature engineering I converted the data types of datetime columns and Price columns.</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After that I saw many similar values which could be grouped together under a common name so I replaced all those values under a single heading.</a:t>
            </a:r>
            <a:endParaRPr sz="1800">
              <a:latin typeface="Raleway SemiBold"/>
              <a:ea typeface="Raleway SemiBold"/>
              <a:cs typeface="Raleway SemiBold"/>
              <a:sym typeface="Raleway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497850" y="528900"/>
            <a:ext cx="8148300" cy="4085700"/>
          </a:xfrm>
          <a:prstGeom prst="rect">
            <a:avLst/>
          </a:prstGeom>
          <a:solidFill>
            <a:schemeClr val="dk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While checking for null values I found no null values in the dataset.</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I have extracted useful information from the raw dataset. Thinking that this data will help us more than raw data.</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Then, I check the statistical description of our dataset.</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Lastly, I checked for empty values present in our target column, and found no empty values.</a:t>
            </a:r>
            <a:endParaRPr sz="1800">
              <a:latin typeface="Raleway SemiBold"/>
              <a:ea typeface="Raleway SemiBold"/>
              <a:cs typeface="Raleway SemiBold"/>
              <a:sym typeface="Raleway SemiBold"/>
            </a:endParaRPr>
          </a:p>
          <a:p>
            <a:pPr indent="-342900" lvl="0" marL="457200" rtl="0" algn="l">
              <a:spcBef>
                <a:spcPts val="0"/>
              </a:spcBef>
              <a:spcAft>
                <a:spcPts val="0"/>
              </a:spcAft>
              <a:buSzPts val="1800"/>
              <a:buFont typeface="Raleway SemiBold"/>
              <a:buChar char="●"/>
            </a:pPr>
            <a:r>
              <a:rPr lang="en" sz="1800">
                <a:latin typeface="Raleway SemiBold"/>
                <a:ea typeface="Raleway SemiBold"/>
                <a:cs typeface="Raleway SemiBold"/>
                <a:sym typeface="Raleway SemiBold"/>
              </a:rPr>
              <a:t>Then, I proceeded with Data visualization for better understanding of the data.</a:t>
            </a:r>
            <a:endParaRPr sz="1800">
              <a:latin typeface="Raleway SemiBold"/>
              <a:ea typeface="Raleway SemiBold"/>
              <a:cs typeface="Raleway SemiBold"/>
              <a:sym typeface="Raleway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265500" y="1078750"/>
            <a:ext cx="4045200" cy="178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400">
                <a:latin typeface="Bubblegum Sans"/>
                <a:ea typeface="Bubblegum Sans"/>
                <a:cs typeface="Bubblegum Sans"/>
                <a:sym typeface="Bubblegum Sans"/>
              </a:rPr>
              <a:t>Visualizations.</a:t>
            </a:r>
            <a:endParaRPr sz="4400">
              <a:latin typeface="Bubblegum Sans"/>
              <a:ea typeface="Bubblegum Sans"/>
              <a:cs typeface="Bubblegum Sans"/>
              <a:sym typeface="Bubblegum Sans"/>
            </a:endParaRPr>
          </a:p>
        </p:txBody>
      </p:sp>
      <p:sp>
        <p:nvSpPr>
          <p:cNvPr id="127" name="Google Shape;127;p24"/>
          <p:cNvSpPr txBox="1"/>
          <p:nvPr>
            <p:ph idx="1" type="subTitle"/>
          </p:nvPr>
        </p:nvSpPr>
        <p:spPr>
          <a:xfrm>
            <a:off x="265500" y="2921401"/>
            <a:ext cx="4045200" cy="134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Bubblegum Sans"/>
                <a:ea typeface="Bubblegum Sans"/>
                <a:cs typeface="Bubblegum Sans"/>
                <a:sym typeface="Bubblegum Sans"/>
              </a:rPr>
              <a:t>Univariate &amp; Bivariate Analysis of different features in the dataset.</a:t>
            </a:r>
            <a:endParaRPr>
              <a:latin typeface="Bubblegum Sans"/>
              <a:ea typeface="Bubblegum Sans"/>
              <a:cs typeface="Bubblegum Sans"/>
              <a:sym typeface="Bubblegum Sans"/>
            </a:endParaRPr>
          </a:p>
        </p:txBody>
      </p:sp>
      <p:sp>
        <p:nvSpPr>
          <p:cNvPr id="128" name="Google Shape;128;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aleway SemiBold"/>
                <a:ea typeface="Raleway SemiBold"/>
                <a:cs typeface="Raleway SemiBold"/>
                <a:sym typeface="Raleway SemiBold"/>
              </a:rPr>
              <a:t>I have used count plots for the categorical features &amp; bar plots to see the relation of categorical variables with the target.</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And I have used 2 types of plots for numerical columns, one is dist plot for univariate and strip plot for bivariate analysis.</a:t>
            </a:r>
            <a:endParaRPr>
              <a:latin typeface="Raleway SemiBold"/>
              <a:ea typeface="Raleway SemiBold"/>
              <a:cs typeface="Raleway SemiBold"/>
              <a:sym typeface="Raleway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4230575"/>
            <a:ext cx="8562300" cy="6051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1400" u="sng">
                <a:solidFill>
                  <a:schemeClr val="lt1"/>
                </a:solidFill>
                <a:latin typeface="Bubblegum Sans"/>
                <a:ea typeface="Bubblegum Sans"/>
                <a:cs typeface="Bubblegum Sans"/>
                <a:sym typeface="Bubblegum Sans"/>
              </a:rPr>
              <a:t>OBSERVATION:</a:t>
            </a:r>
            <a:r>
              <a:rPr lang="en" sz="1400">
                <a:solidFill>
                  <a:schemeClr val="lt1"/>
                </a:solidFill>
                <a:latin typeface="Bubblegum Sans"/>
                <a:ea typeface="Bubblegum Sans"/>
                <a:cs typeface="Bubblegum Sans"/>
                <a:sym typeface="Bubblegum Sans"/>
              </a:rPr>
              <a:t> </a:t>
            </a:r>
            <a:r>
              <a:rPr lang="en" sz="1400">
                <a:solidFill>
                  <a:schemeClr val="lt1"/>
                </a:solidFill>
                <a:latin typeface="Raleway SemiBold"/>
                <a:ea typeface="Raleway SemiBold"/>
                <a:cs typeface="Raleway SemiBold"/>
                <a:sym typeface="Raleway SemiBold"/>
              </a:rPr>
              <a:t>There is no skewness in any of the numerical columns.</a:t>
            </a:r>
            <a:endParaRPr sz="1400">
              <a:solidFill>
                <a:schemeClr val="lt1"/>
              </a:solidFill>
              <a:latin typeface="Raleway SemiBold"/>
              <a:ea typeface="Raleway SemiBold"/>
              <a:cs typeface="Raleway SemiBold"/>
              <a:sym typeface="Raleway SemiBold"/>
            </a:endParaRPr>
          </a:p>
        </p:txBody>
      </p:sp>
      <p:pic>
        <p:nvPicPr>
          <p:cNvPr id="134" name="Google Shape;134;p25"/>
          <p:cNvPicPr preferRelativeResize="0"/>
          <p:nvPr/>
        </p:nvPicPr>
        <p:blipFill>
          <a:blip r:embed="rId3">
            <a:alphaModFix/>
          </a:blip>
          <a:stretch>
            <a:fillRect/>
          </a:stretch>
        </p:blipFill>
        <p:spPr>
          <a:xfrm>
            <a:off x="311700" y="152400"/>
            <a:ext cx="8562376" cy="396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1700" y="3606650"/>
            <a:ext cx="8562300" cy="11526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770"/>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indent="0" lvl="0" marL="0" rtl="0" algn="l">
              <a:lnSpc>
                <a:spcPct val="90000"/>
              </a:lnSpc>
              <a:spcBef>
                <a:spcPts val="0"/>
              </a:spcBef>
              <a:spcAft>
                <a:spcPts val="0"/>
              </a:spcAft>
              <a:buSzPts val="770"/>
              <a:buNone/>
            </a:pPr>
            <a:r>
              <a:rPr lang="en" sz="1400">
                <a:solidFill>
                  <a:schemeClr val="lt1"/>
                </a:solidFill>
                <a:latin typeface="Raleway SemiBold"/>
                <a:ea typeface="Raleway SemiBold"/>
                <a:cs typeface="Raleway SemiBold"/>
                <a:sym typeface="Raleway SemiBold"/>
              </a:rPr>
              <a:t>Airline: Indigo has maximum count which means most of the passengers preferred Indigo for there travelling.</a:t>
            </a:r>
            <a:endParaRPr sz="1400">
              <a:solidFill>
                <a:schemeClr val="lt1"/>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770"/>
              <a:buNone/>
            </a:pPr>
            <a:r>
              <a:rPr lang="en" sz="1400">
                <a:solidFill>
                  <a:schemeClr val="lt1"/>
                </a:solidFill>
                <a:latin typeface="Raleway SemiBold"/>
                <a:ea typeface="Raleway SemiBold"/>
                <a:cs typeface="Raleway SemiBold"/>
                <a:sym typeface="Raleway SemiBold"/>
              </a:rPr>
              <a:t>From: New Delhi has maximum count for source which means maximum passengers are choosing New Delhi as there source.</a:t>
            </a:r>
            <a:endParaRPr sz="1400">
              <a:solidFill>
                <a:schemeClr val="lt1"/>
              </a:solidFill>
              <a:latin typeface="Raleway SemiBold"/>
              <a:ea typeface="Raleway SemiBold"/>
              <a:cs typeface="Raleway SemiBold"/>
              <a:sym typeface="Raleway SemiBold"/>
            </a:endParaRPr>
          </a:p>
        </p:txBody>
      </p:sp>
      <p:pic>
        <p:nvPicPr>
          <p:cNvPr id="140" name="Google Shape;140;p26"/>
          <p:cNvPicPr preferRelativeResize="0"/>
          <p:nvPr/>
        </p:nvPicPr>
        <p:blipFill rotWithShape="1">
          <a:blip r:embed="rId3">
            <a:alphaModFix/>
          </a:blip>
          <a:srcRect b="0" l="0" r="49423" t="0"/>
          <a:stretch/>
        </p:blipFill>
        <p:spPr>
          <a:xfrm>
            <a:off x="2031238" y="189575"/>
            <a:ext cx="5081523" cy="323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3606650"/>
            <a:ext cx="8562300" cy="11526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770"/>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indent="0" lvl="0" marL="0" rtl="0" algn="l">
              <a:lnSpc>
                <a:spcPct val="90000"/>
              </a:lnSpc>
              <a:spcBef>
                <a:spcPts val="0"/>
              </a:spcBef>
              <a:spcAft>
                <a:spcPts val="0"/>
              </a:spcAft>
              <a:buSzPts val="770"/>
              <a:buNone/>
            </a:pPr>
            <a:r>
              <a:rPr lang="en" sz="1400">
                <a:solidFill>
                  <a:schemeClr val="lt1"/>
                </a:solidFill>
                <a:latin typeface="Raleway SemiBold"/>
                <a:ea typeface="Raleway SemiBold"/>
                <a:cs typeface="Raleway SemiBold"/>
                <a:sym typeface="Raleway SemiBold"/>
              </a:rPr>
              <a:t>To: New Delhi has maximum count for Destination which means maximum passengers are choosing New Delhi as there Destination.</a:t>
            </a:r>
            <a:endParaRPr sz="1400">
              <a:solidFill>
                <a:schemeClr val="lt1"/>
              </a:solidFill>
              <a:latin typeface="Raleway SemiBold"/>
              <a:ea typeface="Raleway SemiBold"/>
              <a:cs typeface="Raleway SemiBold"/>
              <a:sym typeface="Raleway SemiBold"/>
            </a:endParaRPr>
          </a:p>
          <a:p>
            <a:pPr indent="0" lvl="0" marL="0" rtl="0" algn="l">
              <a:lnSpc>
                <a:spcPct val="90000"/>
              </a:lnSpc>
              <a:spcBef>
                <a:spcPts val="0"/>
              </a:spcBef>
              <a:spcAft>
                <a:spcPts val="0"/>
              </a:spcAft>
              <a:buSzPts val="770"/>
              <a:buNone/>
            </a:pPr>
            <a:r>
              <a:rPr lang="en" sz="1400">
                <a:solidFill>
                  <a:schemeClr val="lt1"/>
                </a:solidFill>
                <a:latin typeface="Raleway SemiBold"/>
                <a:ea typeface="Raleway SemiBold"/>
                <a:cs typeface="Raleway SemiBold"/>
                <a:sym typeface="Raleway SemiBold"/>
              </a:rPr>
              <a:t>Stops: Most of the flights have No stops in between and are direct flights. Secondly, most flights have 1 stop in between.</a:t>
            </a:r>
            <a:endParaRPr sz="1600">
              <a:solidFill>
                <a:schemeClr val="lt1"/>
              </a:solidFill>
              <a:latin typeface="Raleway SemiBold"/>
              <a:ea typeface="Raleway SemiBold"/>
              <a:cs typeface="Raleway SemiBold"/>
              <a:sym typeface="Raleway SemiBold"/>
            </a:endParaRPr>
          </a:p>
        </p:txBody>
      </p:sp>
      <p:pic>
        <p:nvPicPr>
          <p:cNvPr id="146" name="Google Shape;146;p27"/>
          <p:cNvPicPr preferRelativeResize="0"/>
          <p:nvPr/>
        </p:nvPicPr>
        <p:blipFill rotWithShape="1">
          <a:blip r:embed="rId3">
            <a:alphaModFix/>
          </a:blip>
          <a:srcRect b="0" l="50575" r="0" t="0"/>
          <a:stretch/>
        </p:blipFill>
        <p:spPr>
          <a:xfrm>
            <a:off x="2043626" y="251550"/>
            <a:ext cx="5056748" cy="299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311700" y="3842125"/>
            <a:ext cx="8562300" cy="9936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indent="0" lvl="0" marL="0" rtl="0" algn="l">
              <a:spcBef>
                <a:spcPts val="0"/>
              </a:spcBef>
              <a:spcAft>
                <a:spcPts val="0"/>
              </a:spcAft>
              <a:buNone/>
            </a:pPr>
            <a:r>
              <a:rPr b="1" lang="en" sz="1400">
                <a:solidFill>
                  <a:schemeClr val="lt1"/>
                </a:solidFill>
                <a:latin typeface="Raleway"/>
                <a:ea typeface="Raleway"/>
                <a:cs typeface="Raleway"/>
                <a:sym typeface="Raleway"/>
              </a:rPr>
              <a:t>Price vs Airline</a:t>
            </a:r>
            <a:r>
              <a:rPr lang="en" sz="1400">
                <a:solidFill>
                  <a:schemeClr val="lt1"/>
                </a:solidFill>
                <a:latin typeface="Raleway SemiBold"/>
                <a:ea typeface="Raleway SemiBold"/>
                <a:cs typeface="Raleway SemiBold"/>
                <a:sym typeface="Raleway SemiBold"/>
              </a:rPr>
              <a:t> - For Multiple Airlines the Price is high compared to other Airlines.</a:t>
            </a:r>
            <a:endParaRPr sz="14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b="1" lang="en" sz="1400">
                <a:solidFill>
                  <a:schemeClr val="lt1"/>
                </a:solidFill>
                <a:latin typeface="Raleway"/>
                <a:ea typeface="Raleway"/>
                <a:cs typeface="Raleway"/>
                <a:sym typeface="Raleway"/>
              </a:rPr>
              <a:t>Price vs From</a:t>
            </a:r>
            <a:r>
              <a:rPr lang="en" sz="1400">
                <a:solidFill>
                  <a:schemeClr val="lt1"/>
                </a:solidFill>
                <a:latin typeface="Raleway SemiBold"/>
                <a:ea typeface="Raleway SemiBold"/>
                <a:cs typeface="Raleway SemiBold"/>
                <a:sym typeface="Raleway SemiBold"/>
              </a:rPr>
              <a:t> - Taking Tirupati as Source costs highest Price Compared to other Source points.</a:t>
            </a:r>
            <a:endParaRPr sz="1400">
              <a:solidFill>
                <a:schemeClr val="lt1"/>
              </a:solidFill>
              <a:latin typeface="Raleway SemiBold"/>
              <a:ea typeface="Raleway SemiBold"/>
              <a:cs typeface="Raleway SemiBold"/>
              <a:sym typeface="Raleway SemiBold"/>
            </a:endParaRPr>
          </a:p>
        </p:txBody>
      </p:sp>
      <p:pic>
        <p:nvPicPr>
          <p:cNvPr id="152" name="Google Shape;152;p28"/>
          <p:cNvPicPr preferRelativeResize="0"/>
          <p:nvPr/>
        </p:nvPicPr>
        <p:blipFill rotWithShape="1">
          <a:blip r:embed="rId3">
            <a:alphaModFix/>
          </a:blip>
          <a:srcRect b="48317" l="0" r="0" t="0"/>
          <a:stretch/>
        </p:blipFill>
        <p:spPr>
          <a:xfrm>
            <a:off x="311700" y="152400"/>
            <a:ext cx="8562300" cy="3342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3842125"/>
            <a:ext cx="8562300" cy="993600"/>
          </a:xfrm>
          <a:prstGeom prst="rect">
            <a:avLst/>
          </a:prstGeom>
          <a:solidFill>
            <a:schemeClr val="dk1"/>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indent="0" lvl="0" marL="0" rtl="0" algn="l">
              <a:spcBef>
                <a:spcPts val="0"/>
              </a:spcBef>
              <a:spcAft>
                <a:spcPts val="0"/>
              </a:spcAft>
              <a:buNone/>
            </a:pPr>
            <a:r>
              <a:rPr b="1" lang="en" sz="1400">
                <a:solidFill>
                  <a:schemeClr val="lt1"/>
                </a:solidFill>
                <a:latin typeface="Raleway"/>
                <a:ea typeface="Raleway"/>
                <a:cs typeface="Raleway"/>
                <a:sym typeface="Raleway"/>
              </a:rPr>
              <a:t>Price vs To - </a:t>
            </a:r>
            <a:r>
              <a:rPr lang="en" sz="1400">
                <a:solidFill>
                  <a:schemeClr val="lt1"/>
                </a:solidFill>
                <a:latin typeface="Raleway SemiBold"/>
                <a:ea typeface="Raleway SemiBold"/>
                <a:cs typeface="Raleway SemiBold"/>
                <a:sym typeface="Raleway SemiBold"/>
              </a:rPr>
              <a:t>Taking Tirupati as Destination costs highest Price Compared to other Destination points.</a:t>
            </a:r>
            <a:endParaRPr sz="14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b="1" lang="en" sz="1400">
                <a:solidFill>
                  <a:schemeClr val="lt1"/>
                </a:solidFill>
                <a:latin typeface="Raleway"/>
                <a:ea typeface="Raleway"/>
                <a:cs typeface="Raleway"/>
                <a:sym typeface="Raleway"/>
              </a:rPr>
              <a:t>Price vs Stops - </a:t>
            </a:r>
            <a:r>
              <a:rPr lang="en" sz="1400">
                <a:solidFill>
                  <a:schemeClr val="lt1"/>
                </a:solidFill>
                <a:latin typeface="Raleway SemiBold"/>
                <a:ea typeface="Raleway SemiBold"/>
                <a:cs typeface="Raleway SemiBold"/>
                <a:sym typeface="Raleway SemiBold"/>
              </a:rPr>
              <a:t>4 stops or higher are costlier, compared to no stops &amp; 1 stop.</a:t>
            </a:r>
            <a:endParaRPr sz="1400">
              <a:solidFill>
                <a:schemeClr val="lt1"/>
              </a:solidFill>
              <a:latin typeface="Raleway SemiBold"/>
              <a:ea typeface="Raleway SemiBold"/>
              <a:cs typeface="Raleway SemiBold"/>
              <a:sym typeface="Raleway SemiBold"/>
            </a:endParaRPr>
          </a:p>
        </p:txBody>
      </p:sp>
      <p:pic>
        <p:nvPicPr>
          <p:cNvPr id="158" name="Google Shape;158;p29"/>
          <p:cNvPicPr preferRelativeResize="0"/>
          <p:nvPr/>
        </p:nvPicPr>
        <p:blipFill rotWithShape="1">
          <a:blip r:embed="rId3">
            <a:alphaModFix/>
          </a:blip>
          <a:srcRect b="0" l="0" r="0" t="51751"/>
          <a:stretch/>
        </p:blipFill>
        <p:spPr>
          <a:xfrm>
            <a:off x="311700" y="805600"/>
            <a:ext cx="8562300" cy="2698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3916500"/>
            <a:ext cx="8562300" cy="919200"/>
          </a:xfrm>
          <a:prstGeom prst="rect">
            <a:avLst/>
          </a:prstGeom>
          <a:solidFill>
            <a:schemeClr val="dk1"/>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indent="0" lvl="0" marL="0" rtl="0" algn="l">
              <a:spcBef>
                <a:spcPts val="0"/>
              </a:spcBef>
              <a:spcAft>
                <a:spcPts val="0"/>
              </a:spcAft>
              <a:buNone/>
            </a:pPr>
            <a:r>
              <a:rPr b="1" lang="en" sz="1400">
                <a:solidFill>
                  <a:schemeClr val="lt1"/>
                </a:solidFill>
                <a:latin typeface="Raleway"/>
                <a:ea typeface="Raleway"/>
                <a:cs typeface="Raleway"/>
                <a:sym typeface="Raleway"/>
              </a:rPr>
              <a:t>Price vs Journey_day </a:t>
            </a:r>
            <a:r>
              <a:rPr lang="en" sz="1400">
                <a:solidFill>
                  <a:schemeClr val="lt1"/>
                </a:solidFill>
                <a:latin typeface="Raleway SemiBold"/>
                <a:ea typeface="Raleway SemiBold"/>
                <a:cs typeface="Raleway SemiBold"/>
                <a:sym typeface="Raleway SemiBold"/>
              </a:rPr>
              <a:t>- In all the dates the price is almost same.</a:t>
            </a:r>
            <a:endParaRPr sz="14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b="1" lang="en" sz="1400">
                <a:solidFill>
                  <a:schemeClr val="lt1"/>
                </a:solidFill>
                <a:latin typeface="Raleway"/>
                <a:ea typeface="Raleway"/>
                <a:cs typeface="Raleway"/>
                <a:sym typeface="Raleway"/>
              </a:rPr>
              <a:t>Price vs DHour </a:t>
            </a:r>
            <a:r>
              <a:rPr lang="en" sz="1400">
                <a:solidFill>
                  <a:schemeClr val="lt1"/>
                </a:solidFill>
                <a:latin typeface="Raleway SemiBold"/>
                <a:ea typeface="Raleway SemiBold"/>
                <a:cs typeface="Raleway SemiBold"/>
                <a:sym typeface="Raleway SemiBold"/>
              </a:rPr>
              <a:t>- At 2PM departure time of every day the flight Prices are high so it looks good to book flights rather than this departure time.</a:t>
            </a:r>
            <a:endParaRPr sz="1400">
              <a:solidFill>
                <a:schemeClr val="lt1"/>
              </a:solidFill>
              <a:latin typeface="Raleway SemiBold"/>
              <a:ea typeface="Raleway SemiBold"/>
              <a:cs typeface="Raleway SemiBold"/>
              <a:sym typeface="Raleway SemiBold"/>
            </a:endParaRPr>
          </a:p>
        </p:txBody>
      </p:sp>
      <p:pic>
        <p:nvPicPr>
          <p:cNvPr id="164" name="Google Shape;164;p30"/>
          <p:cNvPicPr preferRelativeResize="0"/>
          <p:nvPr/>
        </p:nvPicPr>
        <p:blipFill rotWithShape="1">
          <a:blip r:embed="rId3">
            <a:alphaModFix/>
          </a:blip>
          <a:srcRect b="66312" l="0" r="0" t="0"/>
          <a:stretch/>
        </p:blipFill>
        <p:spPr>
          <a:xfrm>
            <a:off x="311701" y="425050"/>
            <a:ext cx="8562299" cy="2983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idx="1" type="body"/>
          </p:nvPr>
        </p:nvSpPr>
        <p:spPr>
          <a:xfrm>
            <a:off x="311700" y="3866925"/>
            <a:ext cx="8562300" cy="968700"/>
          </a:xfrm>
          <a:prstGeom prst="rect">
            <a:avLst/>
          </a:prstGeom>
          <a:solidFill>
            <a:schemeClr val="dk1"/>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indent="0" lvl="0" marL="0" rtl="0" algn="l">
              <a:spcBef>
                <a:spcPts val="0"/>
              </a:spcBef>
              <a:spcAft>
                <a:spcPts val="0"/>
              </a:spcAft>
              <a:buNone/>
            </a:pPr>
            <a:r>
              <a:rPr b="1" lang="en" sz="1400">
                <a:solidFill>
                  <a:schemeClr val="lt1"/>
                </a:solidFill>
                <a:latin typeface="Raleway"/>
                <a:ea typeface="Raleway"/>
                <a:cs typeface="Raleway"/>
                <a:sym typeface="Raleway"/>
              </a:rPr>
              <a:t>Price vs DMin</a:t>
            </a:r>
            <a:r>
              <a:rPr lang="en" sz="1400">
                <a:solidFill>
                  <a:schemeClr val="lt1"/>
                </a:solidFill>
                <a:latin typeface="Raleway SemiBold"/>
                <a:ea typeface="Raleway SemiBold"/>
                <a:cs typeface="Raleway SemiBold"/>
                <a:sym typeface="Raleway SemiBold"/>
              </a:rPr>
              <a:t> - And Departure minute has less relation with target Price.</a:t>
            </a:r>
            <a:endParaRPr sz="14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b="1" lang="en" sz="1400">
                <a:solidFill>
                  <a:schemeClr val="lt1"/>
                </a:solidFill>
                <a:latin typeface="Raleway"/>
                <a:ea typeface="Raleway"/>
                <a:cs typeface="Raleway"/>
                <a:sym typeface="Raleway"/>
              </a:rPr>
              <a:t>Price vs AHour</a:t>
            </a:r>
            <a:r>
              <a:rPr lang="en" sz="1400">
                <a:solidFill>
                  <a:schemeClr val="lt1"/>
                </a:solidFill>
                <a:latin typeface="Raleway SemiBold"/>
                <a:ea typeface="Raleway SemiBold"/>
                <a:cs typeface="Raleway SemiBold"/>
                <a:sym typeface="Raleway SemiBold"/>
              </a:rPr>
              <a:t> - At 6AM, 7AM, 8AM, 11AM &amp; 1PM Arrival time of every day the flight Prices are high so it looks good to book flights rather than this arrival time.</a:t>
            </a:r>
            <a:endParaRPr sz="1400">
              <a:solidFill>
                <a:schemeClr val="lt1"/>
              </a:solidFill>
              <a:latin typeface="Raleway SemiBold"/>
              <a:ea typeface="Raleway SemiBold"/>
              <a:cs typeface="Raleway SemiBold"/>
              <a:sym typeface="Raleway SemiBold"/>
            </a:endParaRPr>
          </a:p>
        </p:txBody>
      </p:sp>
      <p:pic>
        <p:nvPicPr>
          <p:cNvPr id="170" name="Google Shape;170;p31"/>
          <p:cNvPicPr preferRelativeResize="0"/>
          <p:nvPr/>
        </p:nvPicPr>
        <p:blipFill rotWithShape="1">
          <a:blip r:embed="rId3">
            <a:alphaModFix/>
          </a:blip>
          <a:srcRect b="33480" l="0" r="0" t="33370"/>
          <a:stretch/>
        </p:blipFill>
        <p:spPr>
          <a:xfrm>
            <a:off x="311700" y="644475"/>
            <a:ext cx="8562299" cy="287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Agenda.</a:t>
            </a:r>
            <a:endParaRPr sz="3500">
              <a:solidFill>
                <a:schemeClr val="dk1"/>
              </a:solidFill>
              <a:latin typeface="Bubblegum Sans"/>
              <a:ea typeface="Bubblegum Sans"/>
              <a:cs typeface="Bubblegum Sans"/>
              <a:sym typeface="Bubblegum Sans"/>
            </a:endParaRPr>
          </a:p>
        </p:txBody>
      </p:sp>
      <p:sp>
        <p:nvSpPr>
          <p:cNvPr id="69" name="Google Shape;69;p14"/>
          <p:cNvSpPr txBox="1"/>
          <p:nvPr/>
        </p:nvSpPr>
        <p:spPr>
          <a:xfrm>
            <a:off x="402275" y="1163750"/>
            <a:ext cx="4094700" cy="310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Overv</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ew.</a:t>
            </a:r>
            <a:endParaRPr sz="1900">
              <a:solidFill>
                <a:srgbClr val="434343"/>
              </a:solidFill>
              <a:latin typeface="Raleway SemiBold"/>
              <a:ea typeface="Raleway SemiBold"/>
              <a:cs typeface="Raleway SemiBold"/>
              <a:sym typeface="Raleway SemiBold"/>
            </a:endParaRPr>
          </a:p>
          <a:p>
            <a:pPr indent="-349250" lvl="0" marL="457200" rtl="0" algn="l">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Problem Statement.</a:t>
            </a:r>
            <a:endParaRPr sz="1900">
              <a:solidFill>
                <a:srgbClr val="434343"/>
              </a:solidFill>
              <a:latin typeface="Raleway SemiBold"/>
              <a:ea typeface="Raleway SemiBold"/>
              <a:cs typeface="Raleway SemiBold"/>
              <a:sym typeface="Raleway SemiBold"/>
            </a:endParaRPr>
          </a:p>
          <a:p>
            <a:pPr indent="-349250" lvl="0" marL="457200" rtl="0" algn="l">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Problem Understand</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ng.</a:t>
            </a:r>
            <a:endParaRPr sz="1900">
              <a:solidFill>
                <a:srgbClr val="434343"/>
              </a:solidFill>
              <a:latin typeface="Raleway SemiBold"/>
              <a:ea typeface="Raleway SemiBold"/>
              <a:cs typeface="Raleway SemiBold"/>
              <a:sym typeface="Raleway SemiBold"/>
            </a:endParaRPr>
          </a:p>
          <a:p>
            <a:pPr indent="-349250" lvl="0" marL="457200" rtl="0" algn="l">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What </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s Fl</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ght Pr</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ce Pred</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ct</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on?</a:t>
            </a:r>
            <a:endParaRPr sz="1900">
              <a:solidFill>
                <a:srgbClr val="434343"/>
              </a:solidFill>
              <a:latin typeface="Raleway SemiBold"/>
              <a:ea typeface="Raleway SemiBold"/>
              <a:cs typeface="Raleway SemiBold"/>
              <a:sym typeface="Raleway SemiBold"/>
            </a:endParaRPr>
          </a:p>
          <a:p>
            <a:pPr indent="-349250" lvl="0" marL="457200" rtl="0" algn="l">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mportance of </a:t>
            </a:r>
            <a:r>
              <a:rPr lang="en" sz="1900">
                <a:solidFill>
                  <a:srgbClr val="434343"/>
                </a:solidFill>
                <a:latin typeface="Raleway SemiBold"/>
                <a:ea typeface="Raleway SemiBold"/>
                <a:cs typeface="Raleway SemiBold"/>
                <a:sym typeface="Raleway SemiBold"/>
              </a:rPr>
              <a:t>Flight Price Prediction</a:t>
            </a:r>
            <a:r>
              <a:rPr lang="en" sz="1900">
                <a:solidFill>
                  <a:srgbClr val="434343"/>
                </a:solidFill>
                <a:latin typeface="Raleway SemiBold"/>
                <a:ea typeface="Raleway SemiBold"/>
                <a:cs typeface="Raleway SemiBold"/>
                <a:sym typeface="Raleway SemiBold"/>
              </a:rPr>
              <a:t>.</a:t>
            </a:r>
            <a:endParaRPr sz="1900">
              <a:solidFill>
                <a:srgbClr val="434343"/>
              </a:solidFill>
              <a:latin typeface="Raleway SemiBold"/>
              <a:ea typeface="Raleway SemiBold"/>
              <a:cs typeface="Raleway SemiBold"/>
              <a:sym typeface="Raleway SemiBold"/>
            </a:endParaRPr>
          </a:p>
          <a:p>
            <a:pPr indent="-349250" lvl="0" marL="457200" rtl="0" algn="l">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Exploratory data analys</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s.</a:t>
            </a:r>
            <a:endParaRPr sz="1900">
              <a:solidFill>
                <a:srgbClr val="434343"/>
              </a:solidFill>
              <a:latin typeface="Raleway SemiBold"/>
              <a:ea typeface="Raleway SemiBold"/>
              <a:cs typeface="Raleway SemiBold"/>
              <a:sym typeface="Raleway SemiBold"/>
            </a:endParaRPr>
          </a:p>
          <a:p>
            <a:pPr indent="-349250" lvl="0" marL="457200" rtl="0" algn="l">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V</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sual</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zat</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ons.</a:t>
            </a:r>
            <a:endParaRPr sz="1900">
              <a:solidFill>
                <a:srgbClr val="434343"/>
              </a:solidFill>
              <a:latin typeface="Raleway SemiBold"/>
              <a:ea typeface="Raleway SemiBold"/>
              <a:cs typeface="Raleway SemiBold"/>
              <a:sym typeface="Raleway SemiBold"/>
            </a:endParaRPr>
          </a:p>
          <a:p>
            <a:pPr indent="-349250" lvl="0" marL="457200" rtl="0" algn="l">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Analysis</a:t>
            </a:r>
            <a:endParaRPr>
              <a:solidFill>
                <a:srgbClr val="434343"/>
              </a:solidFill>
              <a:latin typeface="Raleway SemiBold"/>
              <a:ea typeface="Raleway SemiBold"/>
              <a:cs typeface="Raleway SemiBold"/>
              <a:sym typeface="Raleway SemiBold"/>
            </a:endParaRPr>
          </a:p>
        </p:txBody>
      </p:sp>
      <p:sp>
        <p:nvSpPr>
          <p:cNvPr id="70" name="Google Shape;70;p14"/>
          <p:cNvSpPr txBox="1"/>
          <p:nvPr/>
        </p:nvSpPr>
        <p:spPr>
          <a:xfrm>
            <a:off x="4856150" y="1135025"/>
            <a:ext cx="3390600" cy="2308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aleway SemiBold"/>
              <a:buChar char="●"/>
            </a:pPr>
            <a:r>
              <a:rPr lang="en" sz="1900">
                <a:solidFill>
                  <a:srgbClr val="434343"/>
                </a:solidFill>
                <a:latin typeface="Raleway SemiBold"/>
                <a:ea typeface="Raleway SemiBold"/>
                <a:cs typeface="Raleway SemiBold"/>
                <a:sym typeface="Raleway SemiBold"/>
              </a:rPr>
              <a:t>Data cleaning steps.</a:t>
            </a:r>
            <a:endParaRPr sz="1900">
              <a:solidFill>
                <a:srgbClr val="434343"/>
              </a:solidFill>
              <a:latin typeface="Raleway SemiBold"/>
              <a:ea typeface="Raleway SemiBold"/>
              <a:cs typeface="Raleway SemiBold"/>
              <a:sym typeface="Raleway SemiBold"/>
            </a:endParaRPr>
          </a:p>
          <a:p>
            <a:pPr indent="-342900" lvl="0" marL="457200" rtl="0" algn="l">
              <a:spcBef>
                <a:spcPts val="0"/>
              </a:spcBef>
              <a:spcAft>
                <a:spcPts val="0"/>
              </a:spcAft>
              <a:buClr>
                <a:schemeClr val="dk2"/>
              </a:buClr>
              <a:buSzPts val="1800"/>
              <a:buFont typeface="Raleway SemiBold"/>
              <a:buChar char="●"/>
            </a:pPr>
            <a:r>
              <a:rPr lang="en" sz="1900">
                <a:solidFill>
                  <a:srgbClr val="434343"/>
                </a:solidFill>
                <a:latin typeface="Raleway SemiBold"/>
                <a:ea typeface="Raleway SemiBold"/>
                <a:cs typeface="Raleway SemiBold"/>
                <a:sym typeface="Raleway SemiBold"/>
              </a:rPr>
              <a:t>Model Building.</a:t>
            </a:r>
            <a:endParaRPr sz="1800">
              <a:solidFill>
                <a:schemeClr val="dk2"/>
              </a:solidFill>
              <a:latin typeface="Raleway SemiBold"/>
              <a:ea typeface="Raleway SemiBold"/>
              <a:cs typeface="Raleway SemiBold"/>
              <a:sym typeface="Raleway SemiBold"/>
            </a:endParaRPr>
          </a:p>
          <a:p>
            <a:pPr indent="-342900" lvl="0" marL="457200" rtl="0" algn="l">
              <a:spcBef>
                <a:spcPts val="0"/>
              </a:spcBef>
              <a:spcAft>
                <a:spcPts val="0"/>
              </a:spcAft>
              <a:buClr>
                <a:schemeClr val="dk2"/>
              </a:buClr>
              <a:buSzPts val="1800"/>
              <a:buFont typeface="Raleway SemiBold"/>
              <a:buChar char="●"/>
            </a:pPr>
            <a:r>
              <a:rPr lang="en" sz="1800">
                <a:solidFill>
                  <a:schemeClr val="dk2"/>
                </a:solidFill>
                <a:latin typeface="Raleway SemiBold"/>
                <a:ea typeface="Raleway SemiBold"/>
                <a:cs typeface="Raleway SemiBold"/>
                <a:sym typeface="Raleway SemiBold"/>
              </a:rPr>
              <a:t>Hyper Parameter Tun</a:t>
            </a:r>
            <a:r>
              <a:rPr lang="en" sz="1800">
                <a:solidFill>
                  <a:schemeClr val="dk2"/>
                </a:solidFill>
                <a:latin typeface="Raleway SemiBold"/>
                <a:ea typeface="Raleway SemiBold"/>
                <a:cs typeface="Raleway SemiBold"/>
                <a:sym typeface="Raleway SemiBold"/>
              </a:rPr>
              <a:t>i</a:t>
            </a:r>
            <a:r>
              <a:rPr lang="en" sz="1800">
                <a:solidFill>
                  <a:schemeClr val="dk2"/>
                </a:solidFill>
                <a:latin typeface="Raleway SemiBold"/>
                <a:ea typeface="Raleway SemiBold"/>
                <a:cs typeface="Raleway SemiBold"/>
                <a:sym typeface="Raleway SemiBold"/>
              </a:rPr>
              <a:t>ng.</a:t>
            </a:r>
            <a:endParaRPr sz="1800">
              <a:solidFill>
                <a:schemeClr val="dk2"/>
              </a:solidFill>
              <a:latin typeface="Raleway SemiBold"/>
              <a:ea typeface="Raleway SemiBold"/>
              <a:cs typeface="Raleway SemiBold"/>
              <a:sym typeface="Raleway SemiBold"/>
            </a:endParaRPr>
          </a:p>
          <a:p>
            <a:pPr indent="-342900" lvl="0" marL="457200" rtl="0" algn="l">
              <a:spcBef>
                <a:spcPts val="0"/>
              </a:spcBef>
              <a:spcAft>
                <a:spcPts val="0"/>
              </a:spcAft>
              <a:buClr>
                <a:schemeClr val="dk2"/>
              </a:buClr>
              <a:buSzPts val="1800"/>
              <a:buFont typeface="Raleway SemiBold"/>
              <a:buChar char="●"/>
            </a:pPr>
            <a:r>
              <a:rPr lang="en" sz="1800">
                <a:solidFill>
                  <a:schemeClr val="dk2"/>
                </a:solidFill>
                <a:latin typeface="Raleway SemiBold"/>
                <a:ea typeface="Raleway SemiBold"/>
                <a:cs typeface="Raleway SemiBold"/>
                <a:sym typeface="Raleway SemiBold"/>
              </a:rPr>
              <a:t>Sav</a:t>
            </a:r>
            <a:r>
              <a:rPr lang="en" sz="1800">
                <a:solidFill>
                  <a:schemeClr val="dk2"/>
                </a:solidFill>
                <a:latin typeface="Raleway SemiBold"/>
                <a:ea typeface="Raleway SemiBold"/>
                <a:cs typeface="Raleway SemiBold"/>
                <a:sym typeface="Raleway SemiBold"/>
              </a:rPr>
              <a:t>i</a:t>
            </a:r>
            <a:r>
              <a:rPr lang="en" sz="1800">
                <a:solidFill>
                  <a:schemeClr val="dk2"/>
                </a:solidFill>
                <a:latin typeface="Raleway SemiBold"/>
                <a:ea typeface="Raleway SemiBold"/>
                <a:cs typeface="Raleway SemiBold"/>
                <a:sym typeface="Raleway SemiBold"/>
              </a:rPr>
              <a:t>ng the model and making pred</a:t>
            </a:r>
            <a:r>
              <a:rPr lang="en" sz="1800">
                <a:solidFill>
                  <a:schemeClr val="dk2"/>
                </a:solidFill>
                <a:latin typeface="Raleway SemiBold"/>
                <a:ea typeface="Raleway SemiBold"/>
                <a:cs typeface="Raleway SemiBold"/>
                <a:sym typeface="Raleway SemiBold"/>
              </a:rPr>
              <a:t>i</a:t>
            </a:r>
            <a:r>
              <a:rPr lang="en" sz="1800">
                <a:solidFill>
                  <a:schemeClr val="dk2"/>
                </a:solidFill>
                <a:latin typeface="Raleway SemiBold"/>
                <a:ea typeface="Raleway SemiBold"/>
                <a:cs typeface="Raleway SemiBold"/>
                <a:sym typeface="Raleway SemiBold"/>
              </a:rPr>
              <a:t>ct</a:t>
            </a:r>
            <a:r>
              <a:rPr lang="en" sz="1800">
                <a:solidFill>
                  <a:schemeClr val="dk2"/>
                </a:solidFill>
                <a:latin typeface="Raleway SemiBold"/>
                <a:ea typeface="Raleway SemiBold"/>
                <a:cs typeface="Raleway SemiBold"/>
                <a:sym typeface="Raleway SemiBold"/>
              </a:rPr>
              <a:t>i</a:t>
            </a:r>
            <a:r>
              <a:rPr lang="en" sz="1800">
                <a:solidFill>
                  <a:schemeClr val="dk2"/>
                </a:solidFill>
                <a:latin typeface="Raleway SemiBold"/>
                <a:ea typeface="Raleway SemiBold"/>
                <a:cs typeface="Raleway SemiBold"/>
                <a:sym typeface="Raleway SemiBold"/>
              </a:rPr>
              <a:t>ons.</a:t>
            </a:r>
            <a:endParaRPr sz="1800">
              <a:solidFill>
                <a:schemeClr val="dk2"/>
              </a:solidFill>
              <a:latin typeface="Raleway SemiBold"/>
              <a:ea typeface="Raleway SemiBold"/>
              <a:cs typeface="Raleway SemiBold"/>
              <a:sym typeface="Raleway SemiBold"/>
            </a:endParaRPr>
          </a:p>
          <a:p>
            <a:pPr indent="-342900" lvl="0" marL="457200" rtl="0" algn="l">
              <a:spcBef>
                <a:spcPts val="0"/>
              </a:spcBef>
              <a:spcAft>
                <a:spcPts val="0"/>
              </a:spcAft>
              <a:buClr>
                <a:schemeClr val="dk2"/>
              </a:buClr>
              <a:buSzPts val="1800"/>
              <a:buFont typeface="Raleway SemiBold"/>
              <a:buChar char="●"/>
            </a:pPr>
            <a:r>
              <a:rPr lang="en" sz="1800">
                <a:solidFill>
                  <a:schemeClr val="dk2"/>
                </a:solidFill>
                <a:latin typeface="Raleway SemiBold"/>
                <a:ea typeface="Raleway SemiBold"/>
                <a:cs typeface="Raleway SemiBold"/>
                <a:sym typeface="Raleway SemiBold"/>
              </a:rPr>
              <a:t>Conclus</a:t>
            </a:r>
            <a:r>
              <a:rPr lang="en" sz="1800">
                <a:solidFill>
                  <a:schemeClr val="dk2"/>
                </a:solidFill>
                <a:latin typeface="Raleway SemiBold"/>
                <a:ea typeface="Raleway SemiBold"/>
                <a:cs typeface="Raleway SemiBold"/>
                <a:sym typeface="Raleway SemiBold"/>
              </a:rPr>
              <a:t>i</a:t>
            </a:r>
            <a:r>
              <a:rPr lang="en" sz="1800">
                <a:solidFill>
                  <a:schemeClr val="dk2"/>
                </a:solidFill>
                <a:latin typeface="Raleway SemiBold"/>
                <a:ea typeface="Raleway SemiBold"/>
                <a:cs typeface="Raleway SemiBold"/>
                <a:sym typeface="Raleway SemiBold"/>
              </a:rPr>
              <a:t>on.</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idx="1" type="body"/>
          </p:nvPr>
        </p:nvSpPr>
        <p:spPr>
          <a:xfrm>
            <a:off x="311700" y="4230575"/>
            <a:ext cx="8562300" cy="6051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1400" u="sng">
                <a:solidFill>
                  <a:schemeClr val="lt1"/>
                </a:solidFill>
                <a:latin typeface="Bubblegum Sans"/>
                <a:ea typeface="Bubblegum Sans"/>
                <a:cs typeface="Bubblegum Sans"/>
                <a:sym typeface="Bubblegum Sans"/>
              </a:rPr>
              <a:t>OBSERVATION:</a:t>
            </a:r>
            <a:r>
              <a:rPr lang="en" sz="1400">
                <a:solidFill>
                  <a:schemeClr val="lt1"/>
                </a:solidFill>
                <a:latin typeface="Raleway SemiBold"/>
                <a:ea typeface="Raleway SemiBold"/>
                <a:cs typeface="Raleway SemiBold"/>
                <a:sym typeface="Raleway SemiBold"/>
              </a:rPr>
              <a:t> </a:t>
            </a:r>
            <a:r>
              <a:rPr b="1" lang="en" sz="1400">
                <a:solidFill>
                  <a:schemeClr val="lt1"/>
                </a:solidFill>
                <a:latin typeface="Raleway"/>
                <a:ea typeface="Raleway"/>
                <a:cs typeface="Raleway"/>
                <a:sym typeface="Raleway"/>
              </a:rPr>
              <a:t>Price vs AMin </a:t>
            </a:r>
            <a:r>
              <a:rPr lang="en" sz="1400">
                <a:solidFill>
                  <a:schemeClr val="lt1"/>
                </a:solidFill>
                <a:latin typeface="Raleway SemiBold"/>
                <a:ea typeface="Raleway SemiBold"/>
                <a:cs typeface="Raleway SemiBold"/>
                <a:sym typeface="Raleway SemiBold"/>
              </a:rPr>
              <a:t>- Arrival minute has less relation with target Price.</a:t>
            </a:r>
            <a:endParaRPr sz="1400">
              <a:solidFill>
                <a:schemeClr val="lt1"/>
              </a:solidFill>
              <a:latin typeface="Raleway SemiBold"/>
              <a:ea typeface="Raleway SemiBold"/>
              <a:cs typeface="Raleway SemiBold"/>
              <a:sym typeface="Raleway SemiBold"/>
            </a:endParaRPr>
          </a:p>
        </p:txBody>
      </p:sp>
      <p:pic>
        <p:nvPicPr>
          <p:cNvPr id="176" name="Google Shape;176;p32"/>
          <p:cNvPicPr preferRelativeResize="0"/>
          <p:nvPr/>
        </p:nvPicPr>
        <p:blipFill rotWithShape="1">
          <a:blip r:embed="rId3">
            <a:alphaModFix/>
          </a:blip>
          <a:srcRect b="0" l="0" r="49456" t="66520"/>
          <a:stretch/>
        </p:blipFill>
        <p:spPr>
          <a:xfrm>
            <a:off x="2353475" y="879975"/>
            <a:ext cx="4437048" cy="28196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Analysis.</a:t>
            </a:r>
            <a:endParaRPr sz="3500">
              <a:solidFill>
                <a:schemeClr val="dk1"/>
              </a:solidFill>
              <a:latin typeface="Bubblegum Sans"/>
              <a:ea typeface="Bubblegum Sans"/>
              <a:cs typeface="Bubblegum Sans"/>
              <a:sym typeface="Bubblegum Sans"/>
            </a:endParaRPr>
          </a:p>
        </p:txBody>
      </p:sp>
      <p:sp>
        <p:nvSpPr>
          <p:cNvPr id="182" name="Google Shape;182;p33"/>
          <p:cNvSpPr txBox="1"/>
          <p:nvPr/>
        </p:nvSpPr>
        <p:spPr>
          <a:xfrm>
            <a:off x="402275" y="1106000"/>
            <a:ext cx="83619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u="sng">
                <a:solidFill>
                  <a:srgbClr val="434343"/>
                </a:solidFill>
                <a:latin typeface="Raleway"/>
                <a:ea typeface="Raleway"/>
                <a:cs typeface="Raleway"/>
                <a:sym typeface="Raleway"/>
              </a:rPr>
              <a:t>UNIVARIATE ANALYSIS :</a:t>
            </a:r>
            <a:endParaRPr b="1" sz="1800" u="sng">
              <a:solidFill>
                <a:srgbClr val="434343"/>
              </a:solidFill>
              <a:latin typeface="Raleway"/>
              <a:ea typeface="Raleway"/>
              <a:cs typeface="Raleway"/>
              <a:sym typeface="Raleway"/>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I have used dist plot to check the skewness in numerical columns. </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I have used count plot for each of the categorical columns, showing the count of the various features.</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b="1" lang="en" sz="1800" u="sng">
                <a:solidFill>
                  <a:srgbClr val="434343"/>
                </a:solidFill>
                <a:latin typeface="Raleway"/>
                <a:ea typeface="Raleway"/>
                <a:cs typeface="Raleway"/>
                <a:sym typeface="Raleway"/>
              </a:rPr>
              <a:t>BIVARIATE ANALYSIS :</a:t>
            </a:r>
            <a:endParaRPr b="1" sz="1800" u="sng">
              <a:solidFill>
                <a:srgbClr val="434343"/>
              </a:solidFill>
              <a:latin typeface="Raleway"/>
              <a:ea typeface="Raleway"/>
              <a:cs typeface="Raleway"/>
              <a:sym typeface="Raleway"/>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I have used bar plot for visualizing the relation between categorical columns and our target column, Price.</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And also for continuous numerical variables I have used strip plot to show the relationship between numerical variables and target variable.</a:t>
            </a:r>
            <a:endParaRPr sz="1800">
              <a:solidFill>
                <a:srgbClr val="434343"/>
              </a:solidFill>
              <a:latin typeface="Raleway SemiBold"/>
              <a:ea typeface="Raleway SemiBold"/>
              <a:cs typeface="Raleway SemiBold"/>
              <a:sym typeface="Raleway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Data Cleaning Steps.</a:t>
            </a:r>
            <a:endParaRPr sz="3500">
              <a:solidFill>
                <a:schemeClr val="dk1"/>
              </a:solidFill>
              <a:latin typeface="Bubblegum Sans"/>
              <a:ea typeface="Bubblegum Sans"/>
              <a:cs typeface="Bubblegum Sans"/>
              <a:sym typeface="Bubblegum Sans"/>
            </a:endParaRPr>
          </a:p>
        </p:txBody>
      </p:sp>
      <p:sp>
        <p:nvSpPr>
          <p:cNvPr id="188" name="Google Shape;188;p34"/>
          <p:cNvSpPr txBox="1"/>
          <p:nvPr/>
        </p:nvSpPr>
        <p:spPr>
          <a:xfrm>
            <a:off x="402275" y="1106000"/>
            <a:ext cx="83619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The data has been scrapped from makemytrip.com website using selenium, we had to clean it as per our convenience.</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Some columns had incorrect data types which had to be changed to </a:t>
            </a:r>
            <a:r>
              <a:rPr lang="en" sz="1800">
                <a:solidFill>
                  <a:srgbClr val="434343"/>
                </a:solidFill>
                <a:latin typeface="Raleway SemiBold"/>
                <a:ea typeface="Raleway SemiBold"/>
                <a:cs typeface="Raleway SemiBold"/>
                <a:sym typeface="Raleway SemiBold"/>
              </a:rPr>
              <a:t>the right data type for visualization and model building.</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Also, feature extraction was performed to extract useful features.</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In the dataset, I found no null values, outliers and also no skewness.</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Encoding of the categorical columns was done using Label Encoder. </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Use of Pearson’s correlation coefficient was done to check the correlation between dependent and independent features. </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Also standardization was conducted using Standard Scaler. </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Lastly, followed by model building with all regression algorithms.</a:t>
            </a:r>
            <a:endParaRPr b="1" sz="1800" u="sng">
              <a:solidFill>
                <a:srgbClr val="434343"/>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35"/>
          <p:cNvSpPr txBox="1"/>
          <p:nvPr>
            <p:ph type="title"/>
          </p:nvPr>
        </p:nvSpPr>
        <p:spPr>
          <a:xfrm>
            <a:off x="265500" y="470975"/>
            <a:ext cx="4045200" cy="39483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Bubblegum Sans"/>
                <a:ea typeface="Bubblegum Sans"/>
                <a:cs typeface="Bubblegum Sans"/>
                <a:sym typeface="Bubblegum Sans"/>
              </a:rPr>
              <a:t>Model Building</a:t>
            </a:r>
            <a:r>
              <a:rPr lang="en">
                <a:latin typeface="Bubblegum Sans"/>
                <a:ea typeface="Bubblegum Sans"/>
                <a:cs typeface="Bubblegum Sans"/>
                <a:sym typeface="Bubblegum Sans"/>
              </a:rPr>
              <a:t>.</a:t>
            </a:r>
            <a:endParaRPr>
              <a:latin typeface="Bubblegum Sans"/>
              <a:ea typeface="Bubblegum Sans"/>
              <a:cs typeface="Bubblegum Sans"/>
              <a:sym typeface="Bubblegum Sans"/>
            </a:endParaRPr>
          </a:p>
        </p:txBody>
      </p:sp>
      <p:sp>
        <p:nvSpPr>
          <p:cNvPr id="194" name="Google Shape;194;p35"/>
          <p:cNvSpPr txBox="1"/>
          <p:nvPr>
            <p:ph idx="2" type="body"/>
          </p:nvPr>
        </p:nvSpPr>
        <p:spPr>
          <a:xfrm>
            <a:off x="4939500" y="471000"/>
            <a:ext cx="3837000" cy="394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solidFill>
                  <a:schemeClr val="dk2"/>
                </a:solidFill>
                <a:latin typeface="Raleway SemiBold"/>
                <a:ea typeface="Raleway SemiBold"/>
                <a:cs typeface="Raleway SemiBold"/>
                <a:sym typeface="Raleway SemiBold"/>
              </a:rPr>
              <a:t>Since Price was my target and it was a continuous column so this particular problem was a regression problem. And I have used all regression algorithms to build my model. </a:t>
            </a:r>
            <a:endParaRPr sz="1500">
              <a:solidFill>
                <a:schemeClr val="dk2"/>
              </a:solidFill>
              <a:latin typeface="Raleway SemiBold"/>
              <a:ea typeface="Raleway SemiBold"/>
              <a:cs typeface="Raleway SemiBold"/>
              <a:sym typeface="Raleway SemiBold"/>
            </a:endParaRPr>
          </a:p>
          <a:p>
            <a:pPr indent="0" lvl="0" marL="0" rtl="0" algn="l">
              <a:spcBef>
                <a:spcPts val="1200"/>
              </a:spcBef>
              <a:spcAft>
                <a:spcPts val="0"/>
              </a:spcAft>
              <a:buNone/>
            </a:pPr>
            <a:r>
              <a:rPr lang="en" sz="1500">
                <a:solidFill>
                  <a:schemeClr val="dk2"/>
                </a:solidFill>
                <a:latin typeface="Raleway SemiBold"/>
                <a:ea typeface="Raleway SemiBold"/>
                <a:cs typeface="Raleway SemiBold"/>
                <a:sym typeface="Raleway SemiBold"/>
              </a:rPr>
              <a:t>By looking into the </a:t>
            </a:r>
            <a:r>
              <a:rPr lang="en" sz="1500">
                <a:latin typeface="Raleway SemiBold"/>
                <a:ea typeface="Raleway SemiBold"/>
                <a:cs typeface="Raleway SemiBold"/>
                <a:sym typeface="Raleway SemiBold"/>
              </a:rPr>
              <a:t>R</a:t>
            </a:r>
            <a:r>
              <a:rPr lang="en" sz="1500">
                <a:solidFill>
                  <a:schemeClr val="dk2"/>
                </a:solidFill>
                <a:latin typeface="Raleway SemiBold"/>
                <a:ea typeface="Raleway SemiBold"/>
                <a:cs typeface="Raleway SemiBold"/>
                <a:sym typeface="Raleway SemiBold"/>
              </a:rPr>
              <a:t>2 score</a:t>
            </a:r>
            <a:r>
              <a:rPr lang="en" sz="1500">
                <a:latin typeface="Raleway SemiBold"/>
                <a:ea typeface="Raleway SemiBold"/>
                <a:cs typeface="Raleway SemiBold"/>
                <a:sym typeface="Raleway SemiBold"/>
              </a:rPr>
              <a:t>s, </a:t>
            </a:r>
            <a:r>
              <a:rPr lang="en" sz="1500">
                <a:solidFill>
                  <a:schemeClr val="dk2"/>
                </a:solidFill>
                <a:latin typeface="Raleway SemiBold"/>
                <a:ea typeface="Raleway SemiBold"/>
                <a:cs typeface="Raleway SemiBold"/>
                <a:sym typeface="Raleway SemiBold"/>
              </a:rPr>
              <a:t>I found </a:t>
            </a:r>
            <a:r>
              <a:rPr lang="en" sz="1500" u="sng">
                <a:latin typeface="Raleway SemiBold"/>
                <a:ea typeface="Raleway SemiBold"/>
                <a:cs typeface="Raleway SemiBold"/>
                <a:sym typeface="Raleway SemiBold"/>
              </a:rPr>
              <a:t>RandomForest</a:t>
            </a:r>
            <a:r>
              <a:rPr lang="en" sz="1500" u="sng">
                <a:solidFill>
                  <a:schemeClr val="dk2"/>
                </a:solidFill>
                <a:latin typeface="Raleway SemiBold"/>
                <a:ea typeface="Raleway SemiBold"/>
                <a:cs typeface="Raleway SemiBold"/>
                <a:sym typeface="Raleway SemiBold"/>
              </a:rPr>
              <a:t>Regressor</a:t>
            </a:r>
            <a:r>
              <a:rPr lang="en" sz="1500">
                <a:solidFill>
                  <a:schemeClr val="dk2"/>
                </a:solidFill>
                <a:latin typeface="Raleway SemiBold"/>
                <a:ea typeface="Raleway SemiBold"/>
                <a:cs typeface="Raleway SemiBold"/>
                <a:sym typeface="Raleway SemiBold"/>
              </a:rPr>
              <a:t> as a best model with high </a:t>
            </a:r>
            <a:r>
              <a:rPr lang="en" sz="1500">
                <a:latin typeface="Raleway SemiBold"/>
                <a:ea typeface="Raleway SemiBold"/>
                <a:cs typeface="Raleway SemiBold"/>
                <a:sym typeface="Raleway SemiBold"/>
              </a:rPr>
              <a:t>R2 score &amp; less error values</a:t>
            </a:r>
            <a:r>
              <a:rPr lang="en" sz="1500">
                <a:solidFill>
                  <a:schemeClr val="dk2"/>
                </a:solidFill>
                <a:latin typeface="Raleway SemiBold"/>
                <a:ea typeface="Raleway SemiBold"/>
                <a:cs typeface="Raleway SemiBold"/>
                <a:sym typeface="Raleway SemiBold"/>
              </a:rPr>
              <a:t>. </a:t>
            </a:r>
            <a:endParaRPr sz="1500">
              <a:solidFill>
                <a:schemeClr val="dk2"/>
              </a:solidFill>
              <a:latin typeface="Raleway SemiBold"/>
              <a:ea typeface="Raleway SemiBold"/>
              <a:cs typeface="Raleway SemiBold"/>
              <a:sym typeface="Raleway SemiBold"/>
            </a:endParaRPr>
          </a:p>
          <a:p>
            <a:pPr indent="0" lvl="0" marL="0" rtl="0" algn="l">
              <a:spcBef>
                <a:spcPts val="1200"/>
              </a:spcBef>
              <a:spcAft>
                <a:spcPts val="1200"/>
              </a:spcAft>
              <a:buNone/>
            </a:pPr>
            <a:r>
              <a:rPr lang="en" sz="1500">
                <a:solidFill>
                  <a:schemeClr val="dk2"/>
                </a:solidFill>
                <a:latin typeface="Raleway SemiBold"/>
                <a:ea typeface="Raleway SemiBold"/>
                <a:cs typeface="Raleway SemiBold"/>
                <a:sym typeface="Raleway SemiBold"/>
              </a:rPr>
              <a:t>Also to get the best model we have to run through multiple models and to avoid the confusion of overfitting we have to go through cross validation. </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265500" y="1081400"/>
            <a:ext cx="4045200" cy="2859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Bubblegum Sans"/>
                <a:ea typeface="Bubblegum Sans"/>
                <a:cs typeface="Bubblegum Sans"/>
                <a:sym typeface="Bubblegum Sans"/>
              </a:rPr>
              <a:t>Regression Models.</a:t>
            </a:r>
            <a:endParaRPr>
              <a:latin typeface="Bubblegum Sans"/>
              <a:ea typeface="Bubblegum Sans"/>
              <a:cs typeface="Bubblegum Sans"/>
              <a:sym typeface="Bubblegum Sans"/>
            </a:endParaRPr>
          </a:p>
        </p:txBody>
      </p:sp>
      <p:sp>
        <p:nvSpPr>
          <p:cNvPr id="200" name="Google Shape;200;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rgbClr val="FFFFFF"/>
                </a:solidFill>
                <a:highlight>
                  <a:schemeClr val="lt1"/>
                </a:highlight>
              </a:rPr>
              <a:t>regression</a:t>
            </a:r>
            <a:endParaRPr>
              <a:solidFill>
                <a:srgbClr val="FFFFFF"/>
              </a:solidFill>
              <a:highlight>
                <a:schemeClr val="lt1"/>
              </a:highlight>
            </a:endParaRPr>
          </a:p>
        </p:txBody>
      </p:sp>
      <p:grpSp>
        <p:nvGrpSpPr>
          <p:cNvPr id="201" name="Google Shape;201;p36"/>
          <p:cNvGrpSpPr/>
          <p:nvPr/>
        </p:nvGrpSpPr>
        <p:grpSpPr>
          <a:xfrm>
            <a:off x="4933844" y="1609161"/>
            <a:ext cx="3836911" cy="1503799"/>
            <a:chOff x="1000025" y="2059300"/>
            <a:chExt cx="4156550" cy="1629075"/>
          </a:xfrm>
        </p:grpSpPr>
        <p:sp>
          <p:nvSpPr>
            <p:cNvPr id="202" name="Google Shape;202;p3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dk1"/>
              </a:solidFill>
              <a:prstDash val="solid"/>
              <a:round/>
              <a:headEnd len="med" w="med" type="oval"/>
              <a:tailEnd len="med" w="med" type="oval"/>
            </a:ln>
          </p:spPr>
        </p:sp>
        <p:sp>
          <p:nvSpPr>
            <p:cNvPr id="203" name="Google Shape;203;p36"/>
            <p:cNvSpPr/>
            <p:nvPr/>
          </p:nvSpPr>
          <p:spPr>
            <a:xfrm>
              <a:off x="1500000" y="2059300"/>
              <a:ext cx="846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6"/>
            <p:cNvSpPr/>
            <p:nvPr/>
          </p:nvSpPr>
          <p:spPr>
            <a:xfrm>
              <a:off x="1974575" y="2737275"/>
              <a:ext cx="846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p:nvPr/>
          </p:nvSpPr>
          <p:spPr>
            <a:xfrm>
              <a:off x="2437450" y="2652675"/>
              <a:ext cx="846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2909400" y="3603775"/>
              <a:ext cx="846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3358650" y="2993025"/>
              <a:ext cx="846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3780700" y="3315225"/>
              <a:ext cx="846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4216350" y="2412175"/>
              <a:ext cx="846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p:nvPr/>
          </p:nvSpPr>
          <p:spPr>
            <a:xfrm>
              <a:off x="4658400" y="2802450"/>
              <a:ext cx="846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36"/>
          <p:cNvGrpSpPr/>
          <p:nvPr/>
        </p:nvGrpSpPr>
        <p:grpSpPr>
          <a:xfrm>
            <a:off x="4939500" y="1219650"/>
            <a:ext cx="3837000" cy="2704200"/>
            <a:chOff x="4939500" y="1219611"/>
            <a:chExt cx="3837000" cy="2704200"/>
          </a:xfrm>
        </p:grpSpPr>
        <p:cxnSp>
          <p:nvCxnSpPr>
            <p:cNvPr id="212" name="Google Shape;212;p36"/>
            <p:cNvCxnSpPr/>
            <p:nvPr/>
          </p:nvCxnSpPr>
          <p:spPr>
            <a:xfrm>
              <a:off x="4939500" y="1219611"/>
              <a:ext cx="0" cy="2704200"/>
            </a:xfrm>
            <a:prstGeom prst="straightConnector1">
              <a:avLst/>
            </a:prstGeom>
            <a:noFill/>
            <a:ln cap="flat" cmpd="sng" w="9525">
              <a:solidFill>
                <a:schemeClr val="lt2"/>
              </a:solidFill>
              <a:prstDash val="dash"/>
              <a:round/>
              <a:headEnd len="sm" w="sm" type="none"/>
              <a:tailEnd len="sm" w="sm" type="none"/>
            </a:ln>
          </p:spPr>
        </p:cxnSp>
        <p:cxnSp>
          <p:nvCxnSpPr>
            <p:cNvPr id="213" name="Google Shape;213;p36"/>
            <p:cNvCxnSpPr/>
            <p:nvPr/>
          </p:nvCxnSpPr>
          <p:spPr>
            <a:xfrm>
              <a:off x="5365833" y="1219611"/>
              <a:ext cx="0" cy="2704200"/>
            </a:xfrm>
            <a:prstGeom prst="straightConnector1">
              <a:avLst/>
            </a:prstGeom>
            <a:noFill/>
            <a:ln cap="flat" cmpd="sng" w="9525">
              <a:solidFill>
                <a:schemeClr val="lt2"/>
              </a:solidFill>
              <a:prstDash val="dash"/>
              <a:round/>
              <a:headEnd len="sm" w="sm" type="none"/>
              <a:tailEnd len="sm" w="sm" type="none"/>
            </a:ln>
          </p:spPr>
        </p:cxnSp>
        <p:cxnSp>
          <p:nvCxnSpPr>
            <p:cNvPr id="214" name="Google Shape;214;p36"/>
            <p:cNvCxnSpPr/>
            <p:nvPr/>
          </p:nvCxnSpPr>
          <p:spPr>
            <a:xfrm>
              <a:off x="5792167" y="1219611"/>
              <a:ext cx="0" cy="2704200"/>
            </a:xfrm>
            <a:prstGeom prst="straightConnector1">
              <a:avLst/>
            </a:prstGeom>
            <a:noFill/>
            <a:ln cap="flat" cmpd="sng" w="9525">
              <a:solidFill>
                <a:schemeClr val="lt2"/>
              </a:solidFill>
              <a:prstDash val="dash"/>
              <a:round/>
              <a:headEnd len="sm" w="sm" type="none"/>
              <a:tailEnd len="sm" w="sm" type="none"/>
            </a:ln>
          </p:spPr>
        </p:cxnSp>
        <p:cxnSp>
          <p:nvCxnSpPr>
            <p:cNvPr id="215" name="Google Shape;215;p36"/>
            <p:cNvCxnSpPr/>
            <p:nvPr/>
          </p:nvCxnSpPr>
          <p:spPr>
            <a:xfrm>
              <a:off x="6218500" y="1219611"/>
              <a:ext cx="0" cy="2704200"/>
            </a:xfrm>
            <a:prstGeom prst="straightConnector1">
              <a:avLst/>
            </a:prstGeom>
            <a:noFill/>
            <a:ln cap="flat" cmpd="sng" w="9525">
              <a:solidFill>
                <a:schemeClr val="lt2"/>
              </a:solidFill>
              <a:prstDash val="dash"/>
              <a:round/>
              <a:headEnd len="sm" w="sm" type="none"/>
              <a:tailEnd len="sm" w="sm" type="none"/>
            </a:ln>
          </p:spPr>
        </p:cxnSp>
        <p:cxnSp>
          <p:nvCxnSpPr>
            <p:cNvPr id="216" name="Google Shape;216;p36"/>
            <p:cNvCxnSpPr/>
            <p:nvPr/>
          </p:nvCxnSpPr>
          <p:spPr>
            <a:xfrm>
              <a:off x="6644834" y="1219611"/>
              <a:ext cx="0" cy="2704200"/>
            </a:xfrm>
            <a:prstGeom prst="straightConnector1">
              <a:avLst/>
            </a:prstGeom>
            <a:noFill/>
            <a:ln cap="flat" cmpd="sng" w="9525">
              <a:solidFill>
                <a:schemeClr val="lt2"/>
              </a:solidFill>
              <a:prstDash val="dash"/>
              <a:round/>
              <a:headEnd len="sm" w="sm" type="none"/>
              <a:tailEnd len="sm" w="sm" type="none"/>
            </a:ln>
          </p:spPr>
        </p:cxnSp>
        <p:cxnSp>
          <p:nvCxnSpPr>
            <p:cNvPr id="217" name="Google Shape;217;p36"/>
            <p:cNvCxnSpPr/>
            <p:nvPr/>
          </p:nvCxnSpPr>
          <p:spPr>
            <a:xfrm>
              <a:off x="7071166" y="1219611"/>
              <a:ext cx="0" cy="2704200"/>
            </a:xfrm>
            <a:prstGeom prst="straightConnector1">
              <a:avLst/>
            </a:prstGeom>
            <a:noFill/>
            <a:ln cap="flat" cmpd="sng" w="9525">
              <a:solidFill>
                <a:schemeClr val="lt2"/>
              </a:solidFill>
              <a:prstDash val="dash"/>
              <a:round/>
              <a:headEnd len="sm" w="sm" type="none"/>
              <a:tailEnd len="sm" w="sm" type="none"/>
            </a:ln>
          </p:spPr>
        </p:cxnSp>
        <p:cxnSp>
          <p:nvCxnSpPr>
            <p:cNvPr id="218" name="Google Shape;218;p36"/>
            <p:cNvCxnSpPr/>
            <p:nvPr/>
          </p:nvCxnSpPr>
          <p:spPr>
            <a:xfrm>
              <a:off x="7497500" y="1219611"/>
              <a:ext cx="0" cy="2704200"/>
            </a:xfrm>
            <a:prstGeom prst="straightConnector1">
              <a:avLst/>
            </a:prstGeom>
            <a:noFill/>
            <a:ln cap="flat" cmpd="sng" w="9525">
              <a:solidFill>
                <a:schemeClr val="lt2"/>
              </a:solidFill>
              <a:prstDash val="dash"/>
              <a:round/>
              <a:headEnd len="sm" w="sm" type="none"/>
              <a:tailEnd len="sm" w="sm" type="none"/>
            </a:ln>
          </p:spPr>
        </p:cxnSp>
        <p:cxnSp>
          <p:nvCxnSpPr>
            <p:cNvPr id="219" name="Google Shape;219;p36"/>
            <p:cNvCxnSpPr/>
            <p:nvPr/>
          </p:nvCxnSpPr>
          <p:spPr>
            <a:xfrm>
              <a:off x="7923834" y="1219611"/>
              <a:ext cx="0" cy="2704200"/>
            </a:xfrm>
            <a:prstGeom prst="straightConnector1">
              <a:avLst/>
            </a:prstGeom>
            <a:noFill/>
            <a:ln cap="flat" cmpd="sng" w="9525">
              <a:solidFill>
                <a:schemeClr val="lt2"/>
              </a:solidFill>
              <a:prstDash val="dash"/>
              <a:round/>
              <a:headEnd len="sm" w="sm" type="none"/>
              <a:tailEnd len="sm" w="sm" type="none"/>
            </a:ln>
          </p:spPr>
        </p:cxnSp>
        <p:cxnSp>
          <p:nvCxnSpPr>
            <p:cNvPr id="220" name="Google Shape;220;p36"/>
            <p:cNvCxnSpPr/>
            <p:nvPr/>
          </p:nvCxnSpPr>
          <p:spPr>
            <a:xfrm>
              <a:off x="8350166" y="1219611"/>
              <a:ext cx="0" cy="2704200"/>
            </a:xfrm>
            <a:prstGeom prst="straightConnector1">
              <a:avLst/>
            </a:prstGeom>
            <a:noFill/>
            <a:ln cap="flat" cmpd="sng" w="9525">
              <a:solidFill>
                <a:schemeClr val="lt2"/>
              </a:solidFill>
              <a:prstDash val="dash"/>
              <a:round/>
              <a:headEnd len="sm" w="sm" type="none"/>
              <a:tailEnd len="sm" w="sm" type="none"/>
            </a:ln>
          </p:spPr>
        </p:cxnSp>
        <p:cxnSp>
          <p:nvCxnSpPr>
            <p:cNvPr id="221" name="Google Shape;221;p36"/>
            <p:cNvCxnSpPr/>
            <p:nvPr/>
          </p:nvCxnSpPr>
          <p:spPr>
            <a:xfrm>
              <a:off x="8776500" y="1219611"/>
              <a:ext cx="0" cy="2704200"/>
            </a:xfrm>
            <a:prstGeom prst="straightConnector1">
              <a:avLst/>
            </a:prstGeom>
            <a:noFill/>
            <a:ln cap="flat" cmpd="sng" w="9525">
              <a:solidFill>
                <a:schemeClr val="lt2"/>
              </a:solidFill>
              <a:prstDash val="dash"/>
              <a:round/>
              <a:headEnd len="sm" w="sm" type="none"/>
              <a:tailEnd len="sm" w="sm" type="none"/>
            </a:ln>
          </p:spPr>
        </p:cxnSp>
      </p:grpSp>
      <p:grpSp>
        <p:nvGrpSpPr>
          <p:cNvPr id="222" name="Google Shape;222;p36"/>
          <p:cNvGrpSpPr/>
          <p:nvPr/>
        </p:nvGrpSpPr>
        <p:grpSpPr>
          <a:xfrm>
            <a:off x="4939534" y="2227746"/>
            <a:ext cx="3825543" cy="1573620"/>
            <a:chOff x="1000000" y="2393988"/>
            <a:chExt cx="4144235" cy="1704713"/>
          </a:xfrm>
        </p:grpSpPr>
        <p:sp>
          <p:nvSpPr>
            <p:cNvPr id="223" name="Google Shape;223;p36"/>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dk2"/>
              </a:solidFill>
              <a:prstDash val="solid"/>
              <a:round/>
              <a:headEnd len="med" w="med" type="oval"/>
              <a:tailEnd len="med" w="med" type="oval"/>
            </a:ln>
          </p:spPr>
        </p:sp>
        <p:sp>
          <p:nvSpPr>
            <p:cNvPr id="224" name="Google Shape;224;p36"/>
            <p:cNvSpPr/>
            <p:nvPr/>
          </p:nvSpPr>
          <p:spPr>
            <a:xfrm>
              <a:off x="4658400" y="4014100"/>
              <a:ext cx="84600" cy="846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6"/>
            <p:cNvSpPr/>
            <p:nvPr/>
          </p:nvSpPr>
          <p:spPr>
            <a:xfrm>
              <a:off x="4195525" y="3147350"/>
              <a:ext cx="84600" cy="846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p:nvPr/>
          </p:nvSpPr>
          <p:spPr>
            <a:xfrm>
              <a:off x="3800700" y="3868900"/>
              <a:ext cx="84600" cy="846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p:nvPr/>
          </p:nvSpPr>
          <p:spPr>
            <a:xfrm>
              <a:off x="3358650" y="2637813"/>
              <a:ext cx="84600" cy="846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p:nvPr/>
          </p:nvSpPr>
          <p:spPr>
            <a:xfrm>
              <a:off x="2909400" y="2993013"/>
              <a:ext cx="84600" cy="846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p:nvPr/>
          </p:nvSpPr>
          <p:spPr>
            <a:xfrm>
              <a:off x="2437450" y="2393988"/>
              <a:ext cx="84600" cy="846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p:nvPr/>
          </p:nvSpPr>
          <p:spPr>
            <a:xfrm>
              <a:off x="1974575" y="3213325"/>
              <a:ext cx="84600" cy="846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p:nvPr/>
          </p:nvSpPr>
          <p:spPr>
            <a:xfrm>
              <a:off x="1500000" y="2553225"/>
              <a:ext cx="84600" cy="846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lt1"/>
                </a:solidFill>
                <a:latin typeface="Bubblegum Sans"/>
                <a:ea typeface="Bubblegum Sans"/>
                <a:cs typeface="Bubblegum Sans"/>
                <a:sym typeface="Bubblegum Sans"/>
              </a:rPr>
              <a:t>Linear Regression Model.</a:t>
            </a:r>
            <a:endParaRPr sz="3500">
              <a:solidFill>
                <a:schemeClr val="lt1"/>
              </a:solidFill>
              <a:latin typeface="Bubblegum Sans"/>
              <a:ea typeface="Bubblegum Sans"/>
              <a:cs typeface="Bubblegum Sans"/>
              <a:sym typeface="Bubblegum Sans"/>
            </a:endParaRPr>
          </a:p>
        </p:txBody>
      </p:sp>
      <p:sp>
        <p:nvSpPr>
          <p:cNvPr id="237" name="Google Shape;237;p37"/>
          <p:cNvSpPr txBox="1"/>
          <p:nvPr>
            <p:ph idx="4294967295"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Linear Regression model gave us an R2 Score of 18.97 %.</a:t>
            </a:r>
            <a:endParaRPr sz="1400">
              <a:latin typeface="Raleway SemiBold"/>
              <a:ea typeface="Raleway SemiBold"/>
              <a:cs typeface="Raleway SemiBold"/>
              <a:sym typeface="Raleway SemiBold"/>
            </a:endParaRPr>
          </a:p>
        </p:txBody>
      </p:sp>
      <p:pic>
        <p:nvPicPr>
          <p:cNvPr id="238" name="Google Shape;238;p37"/>
          <p:cNvPicPr preferRelativeResize="0"/>
          <p:nvPr/>
        </p:nvPicPr>
        <p:blipFill>
          <a:blip r:embed="rId3">
            <a:alphaModFix/>
          </a:blip>
          <a:stretch>
            <a:fillRect/>
          </a:stretch>
        </p:blipFill>
        <p:spPr>
          <a:xfrm>
            <a:off x="1295400" y="1297763"/>
            <a:ext cx="6553200" cy="2733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lt1"/>
                </a:solidFill>
                <a:latin typeface="Bubblegum Sans"/>
                <a:ea typeface="Bubblegum Sans"/>
                <a:cs typeface="Bubblegum Sans"/>
                <a:sym typeface="Bubblegum Sans"/>
              </a:rPr>
              <a:t>Decision Tree Regressor</a:t>
            </a:r>
            <a:r>
              <a:rPr lang="en" sz="3500">
                <a:solidFill>
                  <a:schemeClr val="lt1"/>
                </a:solidFill>
                <a:latin typeface="Bubblegum Sans"/>
                <a:ea typeface="Bubblegum Sans"/>
                <a:cs typeface="Bubblegum Sans"/>
                <a:sym typeface="Bubblegum Sans"/>
              </a:rPr>
              <a:t>.</a:t>
            </a:r>
            <a:endParaRPr sz="3500">
              <a:solidFill>
                <a:schemeClr val="lt1"/>
              </a:solidFill>
              <a:latin typeface="Bubblegum Sans"/>
              <a:ea typeface="Bubblegum Sans"/>
              <a:cs typeface="Bubblegum Sans"/>
              <a:sym typeface="Bubblegum Sans"/>
            </a:endParaRPr>
          </a:p>
        </p:txBody>
      </p:sp>
      <p:sp>
        <p:nvSpPr>
          <p:cNvPr id="244" name="Google Shape;244;p38"/>
          <p:cNvSpPr txBox="1"/>
          <p:nvPr>
            <p:ph idx="4294967295"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Decision Tree Regressor model gave us an R2 Score of 68.59 %.</a:t>
            </a:r>
            <a:endParaRPr sz="1400">
              <a:latin typeface="Raleway SemiBold"/>
              <a:ea typeface="Raleway SemiBold"/>
              <a:cs typeface="Raleway SemiBold"/>
              <a:sym typeface="Raleway SemiBold"/>
            </a:endParaRPr>
          </a:p>
        </p:txBody>
      </p:sp>
      <p:pic>
        <p:nvPicPr>
          <p:cNvPr id="245" name="Google Shape;245;p38"/>
          <p:cNvPicPr preferRelativeResize="0"/>
          <p:nvPr/>
        </p:nvPicPr>
        <p:blipFill>
          <a:blip r:embed="rId3">
            <a:alphaModFix/>
          </a:blip>
          <a:stretch>
            <a:fillRect/>
          </a:stretch>
        </p:blipFill>
        <p:spPr>
          <a:xfrm>
            <a:off x="1238250" y="1293000"/>
            <a:ext cx="6667500" cy="274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lt1"/>
                </a:solidFill>
                <a:latin typeface="Bubblegum Sans"/>
                <a:ea typeface="Bubblegum Sans"/>
                <a:cs typeface="Bubblegum Sans"/>
                <a:sym typeface="Bubblegum Sans"/>
              </a:rPr>
              <a:t>K-Nearest Neighbors Regressor</a:t>
            </a:r>
            <a:r>
              <a:rPr lang="en" sz="3500">
                <a:solidFill>
                  <a:schemeClr val="lt1"/>
                </a:solidFill>
                <a:latin typeface="Bubblegum Sans"/>
                <a:ea typeface="Bubblegum Sans"/>
                <a:cs typeface="Bubblegum Sans"/>
                <a:sym typeface="Bubblegum Sans"/>
              </a:rPr>
              <a:t>.</a:t>
            </a:r>
            <a:endParaRPr sz="3500">
              <a:solidFill>
                <a:schemeClr val="lt1"/>
              </a:solidFill>
              <a:latin typeface="Bubblegum Sans"/>
              <a:ea typeface="Bubblegum Sans"/>
              <a:cs typeface="Bubblegum Sans"/>
              <a:sym typeface="Bubblegum Sans"/>
            </a:endParaRPr>
          </a:p>
        </p:txBody>
      </p:sp>
      <p:sp>
        <p:nvSpPr>
          <p:cNvPr id="251" name="Google Shape;251;p39"/>
          <p:cNvSpPr txBox="1"/>
          <p:nvPr>
            <p:ph idx="4294967295"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a:t>
            </a:r>
            <a:r>
              <a:rPr lang="en" sz="1400">
                <a:highlight>
                  <a:srgbClr val="FFFFFF"/>
                </a:highlight>
                <a:latin typeface="Raleway SemiBold"/>
                <a:ea typeface="Raleway SemiBold"/>
                <a:cs typeface="Raleway SemiBold"/>
                <a:sym typeface="Raleway SemiBold"/>
              </a:rPr>
              <a:t>K-Nearest Neighbors Regressor model </a:t>
            </a:r>
            <a:r>
              <a:rPr lang="en" sz="1400">
                <a:highlight>
                  <a:srgbClr val="FFFFFF"/>
                </a:highlight>
                <a:latin typeface="Raleway SemiBold"/>
                <a:ea typeface="Raleway SemiBold"/>
                <a:cs typeface="Raleway SemiBold"/>
                <a:sym typeface="Raleway SemiBold"/>
              </a:rPr>
              <a:t> gave us an R2 Score of 68.13 %.</a:t>
            </a:r>
            <a:endParaRPr sz="1400">
              <a:latin typeface="Raleway SemiBold"/>
              <a:ea typeface="Raleway SemiBold"/>
              <a:cs typeface="Raleway SemiBold"/>
              <a:sym typeface="Raleway SemiBold"/>
            </a:endParaRPr>
          </a:p>
        </p:txBody>
      </p:sp>
      <p:pic>
        <p:nvPicPr>
          <p:cNvPr id="252" name="Google Shape;252;p39"/>
          <p:cNvPicPr preferRelativeResize="0"/>
          <p:nvPr/>
        </p:nvPicPr>
        <p:blipFill>
          <a:blip r:embed="rId3">
            <a:alphaModFix/>
          </a:blip>
          <a:stretch>
            <a:fillRect/>
          </a:stretch>
        </p:blipFill>
        <p:spPr>
          <a:xfrm>
            <a:off x="1275031" y="1258400"/>
            <a:ext cx="6593939" cy="281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lt1"/>
                </a:solidFill>
                <a:latin typeface="Bubblegum Sans"/>
                <a:ea typeface="Bubblegum Sans"/>
                <a:cs typeface="Bubblegum Sans"/>
                <a:sym typeface="Bubblegum Sans"/>
              </a:rPr>
              <a:t>Support Vector Regressor</a:t>
            </a:r>
            <a:r>
              <a:rPr lang="en" sz="3500">
                <a:solidFill>
                  <a:schemeClr val="lt1"/>
                </a:solidFill>
                <a:latin typeface="Bubblegum Sans"/>
                <a:ea typeface="Bubblegum Sans"/>
                <a:cs typeface="Bubblegum Sans"/>
                <a:sym typeface="Bubblegum Sans"/>
              </a:rPr>
              <a:t> (SVR).</a:t>
            </a:r>
            <a:endParaRPr sz="3500">
              <a:solidFill>
                <a:schemeClr val="lt1"/>
              </a:solidFill>
              <a:latin typeface="Bubblegum Sans"/>
              <a:ea typeface="Bubblegum Sans"/>
              <a:cs typeface="Bubblegum Sans"/>
              <a:sym typeface="Bubblegum Sans"/>
            </a:endParaRPr>
          </a:p>
        </p:txBody>
      </p:sp>
      <p:sp>
        <p:nvSpPr>
          <p:cNvPr id="258" name="Google Shape;258;p40"/>
          <p:cNvSpPr txBox="1"/>
          <p:nvPr>
            <p:ph idx="4294967295"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SVR model gave us an R2 Score of -6.08 %.</a:t>
            </a:r>
            <a:endParaRPr sz="1400">
              <a:latin typeface="Raleway SemiBold"/>
              <a:ea typeface="Raleway SemiBold"/>
              <a:cs typeface="Raleway SemiBold"/>
              <a:sym typeface="Raleway SemiBold"/>
            </a:endParaRPr>
          </a:p>
        </p:txBody>
      </p:sp>
      <p:pic>
        <p:nvPicPr>
          <p:cNvPr id="259" name="Google Shape;259;p40"/>
          <p:cNvPicPr preferRelativeResize="0"/>
          <p:nvPr/>
        </p:nvPicPr>
        <p:blipFill>
          <a:blip r:embed="rId3">
            <a:alphaModFix/>
          </a:blip>
          <a:stretch>
            <a:fillRect/>
          </a:stretch>
        </p:blipFill>
        <p:spPr>
          <a:xfrm>
            <a:off x="1238250" y="1258400"/>
            <a:ext cx="6667500" cy="2771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lt1"/>
                </a:solidFill>
                <a:latin typeface="Bubblegum Sans"/>
                <a:ea typeface="Bubblegum Sans"/>
                <a:cs typeface="Bubblegum Sans"/>
                <a:sym typeface="Bubblegum Sans"/>
              </a:rPr>
              <a:t>Random Forest</a:t>
            </a:r>
            <a:r>
              <a:rPr lang="en" sz="3500">
                <a:solidFill>
                  <a:schemeClr val="lt1"/>
                </a:solidFill>
                <a:latin typeface="Bubblegum Sans"/>
                <a:ea typeface="Bubblegum Sans"/>
                <a:cs typeface="Bubblegum Sans"/>
                <a:sym typeface="Bubblegum Sans"/>
              </a:rPr>
              <a:t> Regressor.</a:t>
            </a:r>
            <a:endParaRPr sz="3500">
              <a:solidFill>
                <a:schemeClr val="lt1"/>
              </a:solidFill>
              <a:latin typeface="Bubblegum Sans"/>
              <a:ea typeface="Bubblegum Sans"/>
              <a:cs typeface="Bubblegum Sans"/>
              <a:sym typeface="Bubblegum Sans"/>
            </a:endParaRPr>
          </a:p>
        </p:txBody>
      </p:sp>
      <p:sp>
        <p:nvSpPr>
          <p:cNvPr id="265" name="Google Shape;265;p41"/>
          <p:cNvSpPr txBox="1"/>
          <p:nvPr>
            <p:ph idx="4294967295"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Random Forest Regressor model gave us an R2 Score of 81.63 %.</a:t>
            </a:r>
            <a:endParaRPr sz="1400">
              <a:latin typeface="Raleway SemiBold"/>
              <a:ea typeface="Raleway SemiBold"/>
              <a:cs typeface="Raleway SemiBold"/>
              <a:sym typeface="Raleway SemiBold"/>
            </a:endParaRPr>
          </a:p>
        </p:txBody>
      </p:sp>
      <p:pic>
        <p:nvPicPr>
          <p:cNvPr id="266" name="Google Shape;266;p41"/>
          <p:cNvPicPr preferRelativeResize="0"/>
          <p:nvPr/>
        </p:nvPicPr>
        <p:blipFill>
          <a:blip r:embed="rId3">
            <a:alphaModFix/>
          </a:blip>
          <a:stretch>
            <a:fillRect/>
          </a:stretch>
        </p:blipFill>
        <p:spPr>
          <a:xfrm>
            <a:off x="1262063" y="1258400"/>
            <a:ext cx="6619875" cy="276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Overv</a:t>
            </a:r>
            <a:r>
              <a:rPr lang="en" sz="3500">
                <a:solidFill>
                  <a:schemeClr val="dk1"/>
                </a:solidFill>
                <a:latin typeface="Bubblegum Sans"/>
                <a:ea typeface="Bubblegum Sans"/>
                <a:cs typeface="Bubblegum Sans"/>
                <a:sym typeface="Bubblegum Sans"/>
              </a:rPr>
              <a:t>i</a:t>
            </a:r>
            <a:r>
              <a:rPr lang="en" sz="3500">
                <a:solidFill>
                  <a:schemeClr val="dk1"/>
                </a:solidFill>
                <a:latin typeface="Bubblegum Sans"/>
                <a:ea typeface="Bubblegum Sans"/>
                <a:cs typeface="Bubblegum Sans"/>
                <a:sym typeface="Bubblegum Sans"/>
              </a:rPr>
              <a:t>ew</a:t>
            </a:r>
            <a:r>
              <a:rPr lang="en" sz="3500">
                <a:solidFill>
                  <a:schemeClr val="dk1"/>
                </a:solidFill>
                <a:latin typeface="Bubblegum Sans"/>
                <a:ea typeface="Bubblegum Sans"/>
                <a:cs typeface="Bubblegum Sans"/>
                <a:sym typeface="Bubblegum Sans"/>
              </a:rPr>
              <a:t>.</a:t>
            </a:r>
            <a:endParaRPr sz="3500">
              <a:solidFill>
                <a:schemeClr val="dk1"/>
              </a:solidFill>
              <a:latin typeface="Bubblegum Sans"/>
              <a:ea typeface="Bubblegum Sans"/>
              <a:cs typeface="Bubblegum Sans"/>
              <a:sym typeface="Bubblegum Sans"/>
            </a:endParaRPr>
          </a:p>
        </p:txBody>
      </p:sp>
      <p:sp>
        <p:nvSpPr>
          <p:cNvPr id="76" name="Google Shape;76;p15"/>
          <p:cNvSpPr txBox="1"/>
          <p:nvPr/>
        </p:nvSpPr>
        <p:spPr>
          <a:xfrm>
            <a:off x="402275" y="1163750"/>
            <a:ext cx="8361900" cy="29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n th</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s part</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cular presentat</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on we w</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ll be look</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ng on:</a:t>
            </a:r>
            <a:endParaRPr sz="19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900">
              <a:solidFill>
                <a:srgbClr val="434343"/>
              </a:solidFill>
              <a:latin typeface="Raleway SemiBold"/>
              <a:ea typeface="Raleway SemiBold"/>
              <a:cs typeface="Raleway SemiBold"/>
              <a:sym typeface="Raleway SemiBold"/>
            </a:endParaRPr>
          </a:p>
          <a:p>
            <a:pPr indent="-349250" lvl="0" marL="457200" rtl="0" algn="l">
              <a:lnSpc>
                <a:spcPct val="115000"/>
              </a:lnSpc>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How to analyze the dataset of Fl</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ght Pr</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ce Pred</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ct</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on.</a:t>
            </a:r>
            <a:endParaRPr sz="1900">
              <a:solidFill>
                <a:srgbClr val="434343"/>
              </a:solidFill>
              <a:latin typeface="Raleway SemiBold"/>
              <a:ea typeface="Raleway SemiBold"/>
              <a:cs typeface="Raleway SemiBold"/>
              <a:sym typeface="Raleway SemiBold"/>
            </a:endParaRPr>
          </a:p>
          <a:p>
            <a:pPr indent="-349250" lvl="0" marL="457200" rtl="0" algn="l">
              <a:lnSpc>
                <a:spcPct val="115000"/>
              </a:lnSpc>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What are the EDA steps </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n clean</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ng the dataset.</a:t>
            </a:r>
            <a:endParaRPr sz="1900">
              <a:solidFill>
                <a:srgbClr val="434343"/>
              </a:solidFill>
              <a:latin typeface="Raleway SemiBold"/>
              <a:ea typeface="Raleway SemiBold"/>
              <a:cs typeface="Raleway SemiBold"/>
              <a:sym typeface="Raleway SemiBold"/>
            </a:endParaRPr>
          </a:p>
          <a:p>
            <a:pPr indent="-349250" lvl="0" marL="457200" rtl="0" algn="l">
              <a:lnSpc>
                <a:spcPct val="115000"/>
              </a:lnSpc>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Overall analys</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s on the problem.</a:t>
            </a:r>
            <a:endParaRPr sz="1900">
              <a:solidFill>
                <a:srgbClr val="434343"/>
              </a:solidFill>
              <a:latin typeface="Raleway SemiBold"/>
              <a:ea typeface="Raleway SemiBold"/>
              <a:cs typeface="Raleway SemiBold"/>
              <a:sym typeface="Raleway SemiBold"/>
            </a:endParaRPr>
          </a:p>
          <a:p>
            <a:pPr indent="-349250" lvl="0" marL="457200" rtl="0" algn="l">
              <a:lnSpc>
                <a:spcPct val="115000"/>
              </a:lnSpc>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Model bu</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ld</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ng from cleaned dataset.</a:t>
            </a:r>
            <a:endParaRPr sz="1900">
              <a:solidFill>
                <a:srgbClr val="434343"/>
              </a:solidFill>
              <a:latin typeface="Raleway SemiBold"/>
              <a:ea typeface="Raleway SemiBold"/>
              <a:cs typeface="Raleway SemiBold"/>
              <a:sym typeface="Raleway SemiBold"/>
            </a:endParaRPr>
          </a:p>
          <a:p>
            <a:pPr indent="-349250" lvl="0" marL="457200" rtl="0" algn="l">
              <a:lnSpc>
                <a:spcPct val="115000"/>
              </a:lnSpc>
              <a:spcBef>
                <a:spcPts val="0"/>
              </a:spcBef>
              <a:spcAft>
                <a:spcPts val="0"/>
              </a:spcAft>
              <a:buClr>
                <a:srgbClr val="434343"/>
              </a:buClr>
              <a:buSzPts val="1900"/>
              <a:buFont typeface="Raleway SemiBold"/>
              <a:buChar char="●"/>
            </a:pPr>
            <a:r>
              <a:rPr lang="en" sz="1900">
                <a:solidFill>
                  <a:srgbClr val="434343"/>
                </a:solidFill>
                <a:latin typeface="Raleway SemiBold"/>
                <a:ea typeface="Raleway SemiBold"/>
                <a:cs typeface="Raleway SemiBold"/>
                <a:sym typeface="Raleway SemiBold"/>
              </a:rPr>
              <a:t>Pred</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ct</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ng Fl</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ght Pr</a:t>
            </a:r>
            <a:r>
              <a:rPr lang="en" sz="1900">
                <a:solidFill>
                  <a:srgbClr val="434343"/>
                </a:solidFill>
                <a:latin typeface="Raleway SemiBold"/>
                <a:ea typeface="Raleway SemiBold"/>
                <a:cs typeface="Raleway SemiBold"/>
                <a:sym typeface="Raleway SemiBold"/>
              </a:rPr>
              <a:t>i</a:t>
            </a:r>
            <a:r>
              <a:rPr lang="en" sz="1900">
                <a:solidFill>
                  <a:srgbClr val="434343"/>
                </a:solidFill>
                <a:latin typeface="Raleway SemiBold"/>
                <a:ea typeface="Raleway SemiBold"/>
                <a:cs typeface="Raleway SemiBold"/>
                <a:sym typeface="Raleway SemiBold"/>
              </a:rPr>
              <a:t>ce for saved best model.</a:t>
            </a:r>
            <a:endParaRPr sz="1900">
              <a:solidFill>
                <a:srgbClr val="434343"/>
              </a:solidFill>
              <a:latin typeface="Raleway SemiBold"/>
              <a:ea typeface="Raleway SemiBold"/>
              <a:cs typeface="Raleway SemiBold"/>
              <a:sym typeface="Raleway SemiBold"/>
            </a:endParaRPr>
          </a:p>
          <a:p>
            <a:pPr indent="0" lvl="0" marL="457200" rtl="0" algn="l">
              <a:spcBef>
                <a:spcPts val="0"/>
              </a:spcBef>
              <a:spcAft>
                <a:spcPts val="0"/>
              </a:spcAft>
              <a:buNone/>
            </a:pPr>
            <a:r>
              <a:t/>
            </a:r>
            <a:endParaRPr>
              <a:solidFill>
                <a:srgbClr val="434343"/>
              </a:solidFill>
              <a:latin typeface="Raleway SemiBold"/>
              <a:ea typeface="Raleway SemiBold"/>
              <a:cs typeface="Raleway SemiBold"/>
              <a:sym typeface="Raleway SemiBold"/>
            </a:endParaRPr>
          </a:p>
          <a:p>
            <a:pPr indent="0" lvl="0" marL="457200" rtl="0" algn="l">
              <a:spcBef>
                <a:spcPts val="0"/>
              </a:spcBef>
              <a:spcAft>
                <a:spcPts val="0"/>
              </a:spcAft>
              <a:buNone/>
            </a:pPr>
            <a:r>
              <a:t/>
            </a:r>
            <a:endParaRPr>
              <a:solidFill>
                <a:srgbClr val="434343"/>
              </a:solidFill>
              <a:latin typeface="Raleway SemiBold"/>
              <a:ea typeface="Raleway SemiBold"/>
              <a:cs typeface="Raleway SemiBold"/>
              <a:sym typeface="Raleway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lt1"/>
                </a:solidFill>
                <a:latin typeface="Bubblegum Sans"/>
                <a:ea typeface="Bubblegum Sans"/>
                <a:cs typeface="Bubblegum Sans"/>
                <a:sym typeface="Bubblegum Sans"/>
              </a:rPr>
              <a:t>Gradient Boosting</a:t>
            </a:r>
            <a:r>
              <a:rPr lang="en" sz="3500">
                <a:solidFill>
                  <a:schemeClr val="lt1"/>
                </a:solidFill>
                <a:latin typeface="Bubblegum Sans"/>
                <a:ea typeface="Bubblegum Sans"/>
                <a:cs typeface="Bubblegum Sans"/>
                <a:sym typeface="Bubblegum Sans"/>
              </a:rPr>
              <a:t> Regressor.</a:t>
            </a:r>
            <a:endParaRPr sz="3500">
              <a:solidFill>
                <a:schemeClr val="lt1"/>
              </a:solidFill>
              <a:latin typeface="Bubblegum Sans"/>
              <a:ea typeface="Bubblegum Sans"/>
              <a:cs typeface="Bubblegum Sans"/>
              <a:sym typeface="Bubblegum Sans"/>
            </a:endParaRPr>
          </a:p>
        </p:txBody>
      </p:sp>
      <p:sp>
        <p:nvSpPr>
          <p:cNvPr id="272" name="Google Shape;272;p42"/>
          <p:cNvSpPr txBox="1"/>
          <p:nvPr>
            <p:ph idx="4294967295"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Gradient Boosting Regressor model gave us an R2 Score of 74.85 %.</a:t>
            </a:r>
            <a:endParaRPr sz="1400">
              <a:latin typeface="Raleway SemiBold"/>
              <a:ea typeface="Raleway SemiBold"/>
              <a:cs typeface="Raleway SemiBold"/>
              <a:sym typeface="Raleway SemiBold"/>
            </a:endParaRPr>
          </a:p>
        </p:txBody>
      </p:sp>
      <p:pic>
        <p:nvPicPr>
          <p:cNvPr id="273" name="Google Shape;273;p42"/>
          <p:cNvPicPr preferRelativeResize="0"/>
          <p:nvPr/>
        </p:nvPicPr>
        <p:blipFill>
          <a:blip r:embed="rId3">
            <a:alphaModFix/>
          </a:blip>
          <a:stretch>
            <a:fillRect/>
          </a:stretch>
        </p:blipFill>
        <p:spPr>
          <a:xfrm>
            <a:off x="1246527" y="1258400"/>
            <a:ext cx="6650947" cy="2812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lt1"/>
                </a:solidFill>
                <a:latin typeface="Bubblegum Sans"/>
                <a:ea typeface="Bubblegum Sans"/>
                <a:cs typeface="Bubblegum Sans"/>
                <a:sym typeface="Bubblegum Sans"/>
              </a:rPr>
              <a:t>Extra Trees</a:t>
            </a:r>
            <a:r>
              <a:rPr lang="en" sz="3500">
                <a:solidFill>
                  <a:schemeClr val="lt1"/>
                </a:solidFill>
                <a:latin typeface="Bubblegum Sans"/>
                <a:ea typeface="Bubblegum Sans"/>
                <a:cs typeface="Bubblegum Sans"/>
                <a:sym typeface="Bubblegum Sans"/>
              </a:rPr>
              <a:t> Regressor.</a:t>
            </a:r>
            <a:endParaRPr sz="3500">
              <a:solidFill>
                <a:schemeClr val="lt1"/>
              </a:solidFill>
              <a:latin typeface="Bubblegum Sans"/>
              <a:ea typeface="Bubblegum Sans"/>
              <a:cs typeface="Bubblegum Sans"/>
              <a:sym typeface="Bubblegum Sans"/>
            </a:endParaRPr>
          </a:p>
        </p:txBody>
      </p:sp>
      <p:sp>
        <p:nvSpPr>
          <p:cNvPr id="279" name="Google Shape;279;p43"/>
          <p:cNvSpPr txBox="1"/>
          <p:nvPr>
            <p:ph idx="4294967295"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Extra Trees Regressor model gave us an R2 Score of 81.28 %.</a:t>
            </a:r>
            <a:endParaRPr sz="1400">
              <a:latin typeface="Raleway SemiBold"/>
              <a:ea typeface="Raleway SemiBold"/>
              <a:cs typeface="Raleway SemiBold"/>
              <a:sym typeface="Raleway SemiBold"/>
            </a:endParaRPr>
          </a:p>
        </p:txBody>
      </p:sp>
      <p:pic>
        <p:nvPicPr>
          <p:cNvPr id="280" name="Google Shape;280;p43"/>
          <p:cNvPicPr preferRelativeResize="0"/>
          <p:nvPr/>
        </p:nvPicPr>
        <p:blipFill>
          <a:blip r:embed="rId3">
            <a:alphaModFix/>
          </a:blip>
          <a:stretch>
            <a:fillRect/>
          </a:stretch>
        </p:blipFill>
        <p:spPr>
          <a:xfrm>
            <a:off x="1233488" y="1258400"/>
            <a:ext cx="6677025" cy="2762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lt1"/>
                </a:solidFill>
                <a:latin typeface="Bubblegum Sans"/>
                <a:ea typeface="Bubblegum Sans"/>
                <a:cs typeface="Bubblegum Sans"/>
                <a:sym typeface="Bubblegum Sans"/>
              </a:rPr>
              <a:t>XGBoost </a:t>
            </a:r>
            <a:r>
              <a:rPr lang="en" sz="3500">
                <a:solidFill>
                  <a:schemeClr val="lt1"/>
                </a:solidFill>
                <a:latin typeface="Bubblegum Sans"/>
                <a:ea typeface="Bubblegum Sans"/>
                <a:cs typeface="Bubblegum Sans"/>
                <a:sym typeface="Bubblegum Sans"/>
              </a:rPr>
              <a:t>Regressor.</a:t>
            </a:r>
            <a:endParaRPr sz="3500">
              <a:solidFill>
                <a:schemeClr val="lt1"/>
              </a:solidFill>
              <a:latin typeface="Bubblegum Sans"/>
              <a:ea typeface="Bubblegum Sans"/>
              <a:cs typeface="Bubblegum Sans"/>
              <a:sym typeface="Bubblegum Sans"/>
            </a:endParaRPr>
          </a:p>
        </p:txBody>
      </p:sp>
      <p:sp>
        <p:nvSpPr>
          <p:cNvPr id="286" name="Google Shape;286;p44"/>
          <p:cNvSpPr txBox="1"/>
          <p:nvPr>
            <p:ph idx="4294967295" type="body"/>
          </p:nvPr>
        </p:nvSpPr>
        <p:spPr>
          <a:xfrm>
            <a:off x="520550" y="4223200"/>
            <a:ext cx="8311800" cy="449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XGBoost Regressor model gave us an R2 Score of 81.28 %.</a:t>
            </a:r>
            <a:endParaRPr sz="1400">
              <a:latin typeface="Raleway SemiBold"/>
              <a:ea typeface="Raleway SemiBold"/>
              <a:cs typeface="Raleway SemiBold"/>
              <a:sym typeface="Raleway SemiBold"/>
            </a:endParaRPr>
          </a:p>
        </p:txBody>
      </p:sp>
      <p:pic>
        <p:nvPicPr>
          <p:cNvPr id="287" name="Google Shape;287;p44"/>
          <p:cNvPicPr preferRelativeResize="0"/>
          <p:nvPr/>
        </p:nvPicPr>
        <p:blipFill>
          <a:blip r:embed="rId3">
            <a:alphaModFix/>
          </a:blip>
          <a:stretch>
            <a:fillRect/>
          </a:stretch>
        </p:blipFill>
        <p:spPr>
          <a:xfrm>
            <a:off x="1228725" y="1258400"/>
            <a:ext cx="6686550" cy="2686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265500" y="724200"/>
            <a:ext cx="40452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Bubblegum Sans"/>
                <a:ea typeface="Bubblegum Sans"/>
                <a:cs typeface="Bubblegum Sans"/>
                <a:sym typeface="Bubblegum Sans"/>
              </a:rPr>
              <a:t>Analysis of Regression Models.</a:t>
            </a:r>
            <a:endParaRPr sz="3600">
              <a:latin typeface="Bubblegum Sans"/>
              <a:ea typeface="Bubblegum Sans"/>
              <a:cs typeface="Bubblegum Sans"/>
              <a:sym typeface="Bubblegum Sans"/>
            </a:endParaRPr>
          </a:p>
        </p:txBody>
      </p:sp>
      <p:sp>
        <p:nvSpPr>
          <p:cNvPr id="293" name="Google Shape;293;p45"/>
          <p:cNvSpPr txBox="1"/>
          <p:nvPr>
            <p:ph idx="2" type="body"/>
          </p:nvPr>
        </p:nvSpPr>
        <p:spPr>
          <a:xfrm>
            <a:off x="4939500" y="359425"/>
            <a:ext cx="3837000" cy="4059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Font typeface="Raleway SemiBold"/>
              <a:buChar char="●"/>
            </a:pPr>
            <a:r>
              <a:rPr lang="en">
                <a:latin typeface="Raleway SemiBold"/>
                <a:ea typeface="Raleway SemiBold"/>
                <a:cs typeface="Raleway SemiBold"/>
                <a:sym typeface="Raleway SemiBold"/>
              </a:rPr>
              <a:t>From the above regression models, the highest R2 score belongs to the Random Forest Regressor Model, followed closely by XGBoost Regressor Model &amp; Extra Trees Regressor Model.</a:t>
            </a:r>
            <a:endParaRPr>
              <a:latin typeface="Raleway SemiBold"/>
              <a:ea typeface="Raleway SemiBold"/>
              <a:cs typeface="Raleway SemiBold"/>
              <a:sym typeface="Raleway SemiBold"/>
            </a:endParaRPr>
          </a:p>
          <a:p>
            <a:pPr indent="-334327" lvl="0" marL="457200" rtl="0" algn="l">
              <a:spcBef>
                <a:spcPts val="0"/>
              </a:spcBef>
              <a:spcAft>
                <a:spcPts val="0"/>
              </a:spcAft>
              <a:buSzPct val="100000"/>
              <a:buFont typeface="Raleway SemiBold"/>
              <a:buChar char="●"/>
            </a:pPr>
            <a:r>
              <a:rPr lang="en">
                <a:latin typeface="Raleway SemiBold"/>
                <a:ea typeface="Raleway SemiBold"/>
                <a:cs typeface="Raleway SemiBold"/>
                <a:sym typeface="Raleway SemiBold"/>
              </a:rPr>
              <a:t>Next, the Gradient Boosting Regressor Model. </a:t>
            </a:r>
            <a:endParaRPr>
              <a:latin typeface="Raleway SemiBold"/>
              <a:ea typeface="Raleway SemiBold"/>
              <a:cs typeface="Raleway SemiBold"/>
              <a:sym typeface="Raleway SemiBold"/>
            </a:endParaRPr>
          </a:p>
          <a:p>
            <a:pPr indent="-334327" lvl="0" marL="457200" rtl="0" algn="l">
              <a:spcBef>
                <a:spcPts val="0"/>
              </a:spcBef>
              <a:spcAft>
                <a:spcPts val="0"/>
              </a:spcAft>
              <a:buSzPct val="100000"/>
              <a:buFont typeface="Raleway SemiBold"/>
              <a:buChar char="●"/>
            </a:pPr>
            <a:r>
              <a:rPr lang="en">
                <a:latin typeface="Raleway SemiBold"/>
                <a:ea typeface="Raleway SemiBold"/>
                <a:cs typeface="Raleway SemiBold"/>
                <a:sym typeface="Raleway SemiBold"/>
              </a:rPr>
              <a:t>After that, the K-Nearest Neighbors Regression Model &amp; Decision Tree Regressor Model.</a:t>
            </a:r>
            <a:endParaRPr>
              <a:latin typeface="Raleway SemiBold"/>
              <a:ea typeface="Raleway SemiBold"/>
              <a:cs typeface="Raleway SemiBold"/>
              <a:sym typeface="Raleway SemiBold"/>
            </a:endParaRPr>
          </a:p>
          <a:p>
            <a:pPr indent="-334327" lvl="0" marL="457200" rtl="0" algn="l">
              <a:spcBef>
                <a:spcPts val="0"/>
              </a:spcBef>
              <a:spcAft>
                <a:spcPts val="0"/>
              </a:spcAft>
              <a:buSzPct val="100000"/>
              <a:buFont typeface="Raleway SemiBold"/>
              <a:buChar char="●"/>
            </a:pPr>
            <a:r>
              <a:rPr lang="en">
                <a:latin typeface="Raleway SemiBold"/>
                <a:ea typeface="Raleway SemiBold"/>
                <a:cs typeface="Raleway SemiBold"/>
                <a:sym typeface="Raleway SemiBold"/>
              </a:rPr>
              <a:t>Lastly, the Linear Regression Model.</a:t>
            </a:r>
            <a:endParaRPr>
              <a:latin typeface="Raleway SemiBold"/>
              <a:ea typeface="Raleway SemiBold"/>
              <a:cs typeface="Raleway SemiBold"/>
              <a:sym typeface="Raleway SemiBold"/>
            </a:endParaRPr>
          </a:p>
          <a:p>
            <a:pPr indent="-334327" lvl="0" marL="457200" rtl="0" algn="l">
              <a:spcBef>
                <a:spcPts val="0"/>
              </a:spcBef>
              <a:spcAft>
                <a:spcPts val="0"/>
              </a:spcAft>
              <a:buSzPct val="100000"/>
              <a:buFont typeface="Raleway SemiBold"/>
              <a:buChar char="●"/>
            </a:pPr>
            <a:r>
              <a:rPr lang="en">
                <a:latin typeface="Raleway SemiBold"/>
                <a:ea typeface="Raleway SemiBold"/>
                <a:cs typeface="Raleway SemiBold"/>
                <a:sym typeface="Raleway SemiBold"/>
              </a:rPr>
              <a:t>Finally, the lowest score belongs to the SVR Model.</a:t>
            </a:r>
            <a:endParaRPr>
              <a:latin typeface="Raleway SemiBold"/>
              <a:ea typeface="Raleway SemiBold"/>
              <a:cs typeface="Raleway SemiBold"/>
              <a:sym typeface="Raleway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Hyper Parameter Tuning.</a:t>
            </a:r>
            <a:endParaRPr sz="3500">
              <a:solidFill>
                <a:schemeClr val="dk1"/>
              </a:solidFill>
              <a:latin typeface="Bubblegum Sans"/>
              <a:ea typeface="Bubblegum Sans"/>
              <a:cs typeface="Bubblegum Sans"/>
              <a:sym typeface="Bubblegum Sans"/>
            </a:endParaRPr>
          </a:p>
        </p:txBody>
      </p:sp>
      <p:sp>
        <p:nvSpPr>
          <p:cNvPr id="299" name="Google Shape;299;p46"/>
          <p:cNvSpPr txBox="1"/>
          <p:nvPr/>
        </p:nvSpPr>
        <p:spPr>
          <a:xfrm>
            <a:off x="311625" y="1338550"/>
            <a:ext cx="85206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Since the R2 Score is the Highest and the RMSE score is the lowest in Random Forest Regressor Model, we shall consider it for hyper parameter tuning.</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We shall use GridSearchCV for Hyper Parameter Tuning.</a:t>
            </a:r>
            <a:endParaRPr sz="1800">
              <a:solidFill>
                <a:srgbClr val="434343"/>
              </a:solidFill>
              <a:latin typeface="Raleway SemiBold"/>
              <a:ea typeface="Raleway SemiBold"/>
              <a:cs typeface="Raleway SemiBold"/>
              <a:sym typeface="Raleway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Hyper Parameter Tuning.</a:t>
            </a:r>
            <a:endParaRPr sz="3500">
              <a:solidFill>
                <a:schemeClr val="dk1"/>
              </a:solidFill>
              <a:latin typeface="Bubblegum Sans"/>
              <a:ea typeface="Bubblegum Sans"/>
              <a:cs typeface="Bubblegum Sans"/>
              <a:sym typeface="Bubblegum Sans"/>
            </a:endParaRPr>
          </a:p>
        </p:txBody>
      </p:sp>
      <p:pic>
        <p:nvPicPr>
          <p:cNvPr id="305" name="Google Shape;305;p47"/>
          <p:cNvPicPr preferRelativeResize="0"/>
          <p:nvPr/>
        </p:nvPicPr>
        <p:blipFill>
          <a:blip r:embed="rId3">
            <a:alphaModFix/>
          </a:blip>
          <a:stretch>
            <a:fillRect/>
          </a:stretch>
        </p:blipFill>
        <p:spPr>
          <a:xfrm>
            <a:off x="1731337" y="1258400"/>
            <a:ext cx="5681326" cy="3587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Hyper Parameter Tuning.</a:t>
            </a:r>
            <a:endParaRPr sz="3500">
              <a:solidFill>
                <a:schemeClr val="dk1"/>
              </a:solidFill>
              <a:latin typeface="Bubblegum Sans"/>
              <a:ea typeface="Bubblegum Sans"/>
              <a:cs typeface="Bubblegum Sans"/>
              <a:sym typeface="Bubblegum Sans"/>
            </a:endParaRPr>
          </a:p>
        </p:txBody>
      </p:sp>
      <p:pic>
        <p:nvPicPr>
          <p:cNvPr id="311" name="Google Shape;311;p48"/>
          <p:cNvPicPr preferRelativeResize="0"/>
          <p:nvPr/>
        </p:nvPicPr>
        <p:blipFill>
          <a:blip r:embed="rId3">
            <a:alphaModFix/>
          </a:blip>
          <a:stretch>
            <a:fillRect/>
          </a:stretch>
        </p:blipFill>
        <p:spPr>
          <a:xfrm>
            <a:off x="152400" y="1258400"/>
            <a:ext cx="8839198" cy="2223357"/>
          </a:xfrm>
          <a:prstGeom prst="rect">
            <a:avLst/>
          </a:prstGeom>
          <a:noFill/>
          <a:ln>
            <a:noFill/>
          </a:ln>
        </p:spPr>
      </p:pic>
      <p:sp>
        <p:nvSpPr>
          <p:cNvPr id="312" name="Google Shape;312;p48"/>
          <p:cNvSpPr txBox="1"/>
          <p:nvPr/>
        </p:nvSpPr>
        <p:spPr>
          <a:xfrm>
            <a:off x="470975" y="3767775"/>
            <a:ext cx="8080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Raleway SemiBold"/>
                <a:ea typeface="Raleway SemiBold"/>
                <a:cs typeface="Raleway SemiBold"/>
                <a:sym typeface="Raleway SemiBold"/>
              </a:rPr>
              <a:t>After Hyper Parameter Tuning, we have got a  R2 score of 81.49 %.</a:t>
            </a:r>
            <a:endParaRPr sz="1800">
              <a:solidFill>
                <a:schemeClr val="dk2"/>
              </a:solidFill>
              <a:latin typeface="Raleway SemiBold"/>
              <a:ea typeface="Raleway SemiBold"/>
              <a:cs typeface="Raleway SemiBold"/>
              <a:sym typeface="Raleway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Saving the Best Model &amp; Making Predictions</a:t>
            </a:r>
            <a:r>
              <a:rPr lang="en" sz="3500">
                <a:solidFill>
                  <a:schemeClr val="dk1"/>
                </a:solidFill>
                <a:latin typeface="Bubblegum Sans"/>
                <a:ea typeface="Bubblegum Sans"/>
                <a:cs typeface="Bubblegum Sans"/>
                <a:sym typeface="Bubblegum Sans"/>
              </a:rPr>
              <a:t>.</a:t>
            </a:r>
            <a:endParaRPr sz="3500">
              <a:solidFill>
                <a:schemeClr val="dk1"/>
              </a:solidFill>
              <a:latin typeface="Bubblegum Sans"/>
              <a:ea typeface="Bubblegum Sans"/>
              <a:cs typeface="Bubblegum Sans"/>
              <a:sym typeface="Bubblegum Sans"/>
            </a:endParaRPr>
          </a:p>
        </p:txBody>
      </p:sp>
      <p:sp>
        <p:nvSpPr>
          <p:cNvPr id="318" name="Google Shape;318;p49"/>
          <p:cNvSpPr txBox="1"/>
          <p:nvPr/>
        </p:nvSpPr>
        <p:spPr>
          <a:xfrm>
            <a:off x="470975" y="1189825"/>
            <a:ext cx="808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SemiBold"/>
                <a:ea typeface="Raleway SemiBold"/>
                <a:cs typeface="Raleway SemiBold"/>
                <a:sym typeface="Raleway SemiBold"/>
              </a:rPr>
              <a:t>Now we shall save the best model.</a:t>
            </a:r>
            <a:endParaRPr sz="1800">
              <a:solidFill>
                <a:schemeClr val="dk2"/>
              </a:solidFill>
              <a:latin typeface="Raleway SemiBold"/>
              <a:ea typeface="Raleway SemiBold"/>
              <a:cs typeface="Raleway SemiBold"/>
              <a:sym typeface="Raleway SemiBold"/>
            </a:endParaRPr>
          </a:p>
        </p:txBody>
      </p:sp>
      <p:pic>
        <p:nvPicPr>
          <p:cNvPr id="319" name="Google Shape;319;p49"/>
          <p:cNvPicPr preferRelativeResize="0"/>
          <p:nvPr/>
        </p:nvPicPr>
        <p:blipFill>
          <a:blip r:embed="rId3">
            <a:alphaModFix/>
          </a:blip>
          <a:stretch>
            <a:fillRect/>
          </a:stretch>
        </p:blipFill>
        <p:spPr>
          <a:xfrm>
            <a:off x="1581150" y="1803925"/>
            <a:ext cx="5981700" cy="2447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Saving the Best Model &amp; Making Predictions.</a:t>
            </a:r>
            <a:endParaRPr sz="3500">
              <a:solidFill>
                <a:schemeClr val="dk1"/>
              </a:solidFill>
              <a:latin typeface="Bubblegum Sans"/>
              <a:ea typeface="Bubblegum Sans"/>
              <a:cs typeface="Bubblegum Sans"/>
              <a:sym typeface="Bubblegum Sans"/>
            </a:endParaRPr>
          </a:p>
        </p:txBody>
      </p:sp>
      <p:sp>
        <p:nvSpPr>
          <p:cNvPr id="325" name="Google Shape;325;p50"/>
          <p:cNvSpPr txBox="1"/>
          <p:nvPr/>
        </p:nvSpPr>
        <p:spPr>
          <a:xfrm>
            <a:off x="470975" y="1189825"/>
            <a:ext cx="808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SemiBold"/>
                <a:ea typeface="Raleway SemiBold"/>
                <a:cs typeface="Raleway SemiBold"/>
                <a:sym typeface="Raleway SemiBold"/>
              </a:rPr>
              <a:t>Putting the predicted &amp; actual values in a dataframe.</a:t>
            </a:r>
            <a:endParaRPr sz="1800">
              <a:solidFill>
                <a:schemeClr val="dk2"/>
              </a:solidFill>
              <a:latin typeface="Raleway SemiBold"/>
              <a:ea typeface="Raleway SemiBold"/>
              <a:cs typeface="Raleway SemiBold"/>
              <a:sym typeface="Raleway SemiBold"/>
            </a:endParaRPr>
          </a:p>
        </p:txBody>
      </p:sp>
      <p:pic>
        <p:nvPicPr>
          <p:cNvPr id="326" name="Google Shape;326;p50"/>
          <p:cNvPicPr preferRelativeResize="0"/>
          <p:nvPr/>
        </p:nvPicPr>
        <p:blipFill>
          <a:blip r:embed="rId3">
            <a:alphaModFix/>
          </a:blip>
          <a:stretch>
            <a:fillRect/>
          </a:stretch>
        </p:blipFill>
        <p:spPr>
          <a:xfrm>
            <a:off x="152400" y="1803925"/>
            <a:ext cx="8839199" cy="1852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Conclusion</a:t>
            </a:r>
            <a:r>
              <a:rPr lang="en" sz="3500">
                <a:solidFill>
                  <a:schemeClr val="dk1"/>
                </a:solidFill>
                <a:latin typeface="Bubblegum Sans"/>
                <a:ea typeface="Bubblegum Sans"/>
                <a:cs typeface="Bubblegum Sans"/>
                <a:sym typeface="Bubblegum Sans"/>
              </a:rPr>
              <a:t>.</a:t>
            </a:r>
            <a:endParaRPr sz="3500">
              <a:solidFill>
                <a:schemeClr val="dk1"/>
              </a:solidFill>
              <a:latin typeface="Bubblegum Sans"/>
              <a:ea typeface="Bubblegum Sans"/>
              <a:cs typeface="Bubblegum Sans"/>
              <a:sym typeface="Bubblegum Sans"/>
            </a:endParaRPr>
          </a:p>
        </p:txBody>
      </p:sp>
      <p:sp>
        <p:nvSpPr>
          <p:cNvPr id="332" name="Google Shape;332;p51"/>
          <p:cNvSpPr txBox="1"/>
          <p:nvPr/>
        </p:nvSpPr>
        <p:spPr>
          <a:xfrm>
            <a:off x="470975" y="1189825"/>
            <a:ext cx="8080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SemiBold"/>
                <a:ea typeface="Raleway SemiBold"/>
                <a:cs typeface="Raleway SemiBold"/>
                <a:sym typeface="Raleway SemiBold"/>
              </a:rPr>
              <a:t>In this project, we have used machine learning algorithms to predict the flight price. </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sz="1800">
                <a:solidFill>
                  <a:schemeClr val="dk2"/>
                </a:solidFill>
                <a:latin typeface="Raleway SemiBold"/>
                <a:ea typeface="Raleway SemiBold"/>
                <a:cs typeface="Raleway SemiBold"/>
                <a:sym typeface="Raleway SemiBold"/>
              </a:rPr>
              <a:t>We have mentioned the step by step procedure to analyze the dataset and finding the correlation between the features. Thus we can select the features which are correlated to each other and are independent in nature. </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sz="1800">
                <a:solidFill>
                  <a:schemeClr val="dk2"/>
                </a:solidFill>
                <a:latin typeface="Raleway SemiBold"/>
                <a:ea typeface="Raleway SemiBold"/>
                <a:cs typeface="Raleway SemiBold"/>
                <a:sym typeface="Raleway SemiBold"/>
              </a:rPr>
              <a:t>The power of visualization has helped us in understanding the data by graphical representation it helped me understand what data is trying to say.</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sz="1800">
                <a:solidFill>
                  <a:schemeClr val="dk2"/>
                </a:solidFill>
                <a:latin typeface="Raleway SemiBold"/>
                <a:ea typeface="Raleway SemiBold"/>
                <a:cs typeface="Raleway SemiBold"/>
                <a:sym typeface="Raleway SemiBold"/>
              </a:rPr>
              <a:t>Data cleaning is one of the most important steps to remove unrealistic values and unnecessary values.</a:t>
            </a:r>
            <a:endParaRPr sz="1800">
              <a:solidFill>
                <a:schemeClr val="dk2"/>
              </a:solidFill>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Problem Statement</a:t>
            </a:r>
            <a:r>
              <a:rPr lang="en" sz="3500">
                <a:solidFill>
                  <a:schemeClr val="dk1"/>
                </a:solidFill>
                <a:latin typeface="Bubblegum Sans"/>
                <a:ea typeface="Bubblegum Sans"/>
                <a:cs typeface="Bubblegum Sans"/>
                <a:sym typeface="Bubblegum Sans"/>
              </a:rPr>
              <a:t>.</a:t>
            </a:r>
            <a:endParaRPr sz="3500">
              <a:solidFill>
                <a:schemeClr val="dk1"/>
              </a:solidFill>
              <a:latin typeface="Bubblegum Sans"/>
              <a:ea typeface="Bubblegum Sans"/>
              <a:cs typeface="Bubblegum Sans"/>
              <a:sym typeface="Bubblegum Sans"/>
            </a:endParaRPr>
          </a:p>
        </p:txBody>
      </p:sp>
      <p:sp>
        <p:nvSpPr>
          <p:cNvPr id="82" name="Google Shape;82;p16"/>
          <p:cNvSpPr txBox="1"/>
          <p:nvPr/>
        </p:nvSpPr>
        <p:spPr>
          <a:xfrm>
            <a:off x="402275" y="1106000"/>
            <a:ext cx="83619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Anyone who has booked a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t</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cket knows how unexpectedly the pr</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ces vary. The cheapest ava</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lable t</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cket on a g</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ven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gets more and less expens</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ve over t</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me. Th</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s usually happens as an attempt to max</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m</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ze revenue based on –</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AutoNum type="arabicPeriod"/>
            </a:pPr>
            <a:r>
              <a:rPr lang="en" sz="1800">
                <a:solidFill>
                  <a:srgbClr val="434343"/>
                </a:solidFill>
                <a:latin typeface="Raleway SemiBold"/>
                <a:ea typeface="Raleway SemiBold"/>
                <a:cs typeface="Raleway SemiBold"/>
                <a:sym typeface="Raleway SemiBold"/>
              </a:rPr>
              <a:t>T</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me of purchase patterns (mak</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sure last-m</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nute purchases are expens</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ve) .</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AutoNum type="arabicPeriod"/>
            </a:pPr>
            <a:r>
              <a:rPr lang="en" sz="1800">
                <a:solidFill>
                  <a:srgbClr val="434343"/>
                </a:solidFill>
                <a:latin typeface="Raleway SemiBold"/>
                <a:ea typeface="Raleway SemiBold"/>
                <a:cs typeface="Raleway SemiBold"/>
                <a:sym typeface="Raleway SemiBold"/>
              </a:rPr>
              <a:t>Keep</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the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as full as they want </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t (ra</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s</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pr</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ces on a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wh</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ch </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s f</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ll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up </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 order to reduce sales and hold back </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nventory for those expens</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ve last-m</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nute expens</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ve purchases).</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So, you have to work on a project where you collect data of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fares w</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th other features and work to make a model to pred</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ct fares of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ghts.</a:t>
            </a:r>
            <a:endParaRPr>
              <a:solidFill>
                <a:srgbClr val="434343"/>
              </a:solidFill>
              <a:latin typeface="Raleway SemiBold"/>
              <a:ea typeface="Raleway SemiBold"/>
              <a:cs typeface="Raleway SemiBold"/>
              <a:sym typeface="Raleway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Conclusion.</a:t>
            </a:r>
            <a:endParaRPr sz="3500">
              <a:solidFill>
                <a:schemeClr val="dk1"/>
              </a:solidFill>
              <a:latin typeface="Bubblegum Sans"/>
              <a:ea typeface="Bubblegum Sans"/>
              <a:cs typeface="Bubblegum Sans"/>
              <a:sym typeface="Bubblegum Sans"/>
            </a:endParaRPr>
          </a:p>
        </p:txBody>
      </p:sp>
      <p:sp>
        <p:nvSpPr>
          <p:cNvPr id="338" name="Google Shape;338;p52"/>
          <p:cNvSpPr txBox="1"/>
          <p:nvPr/>
        </p:nvSpPr>
        <p:spPr>
          <a:xfrm>
            <a:off x="470975" y="1189825"/>
            <a:ext cx="8080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SemiBold"/>
                <a:ea typeface="Raleway SemiBold"/>
                <a:cs typeface="Raleway SemiBold"/>
                <a:sym typeface="Raleway SemiBold"/>
              </a:rPr>
              <a:t>These feature sets were then given as an input to 8 algorithms and a hyper parameter tuning was done to the best model and the accuracy has been improved. </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sz="1800">
                <a:solidFill>
                  <a:schemeClr val="dk2"/>
                </a:solidFill>
                <a:latin typeface="Raleway SemiBold"/>
                <a:ea typeface="Raleway SemiBold"/>
                <a:cs typeface="Raleway SemiBold"/>
                <a:sym typeface="Raleway SemiBold"/>
              </a:rPr>
              <a:t>Thus, we calculated the performance of each model using different performance metrics and compared them based on those metrics. Then we have also saved the best model and predicted the flight price. </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rPr lang="en" sz="1800">
                <a:solidFill>
                  <a:schemeClr val="dk2"/>
                </a:solidFill>
                <a:latin typeface="Raleway SemiBold"/>
                <a:ea typeface="Raleway SemiBold"/>
                <a:cs typeface="Raleway SemiBold"/>
                <a:sym typeface="Raleway SemiBold"/>
              </a:rPr>
              <a:t>Then we have also saved the best model and predicted the flight price. It was good that the predicted and actual values were almost same. </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800">
              <a:solidFill>
                <a:schemeClr val="dk2"/>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800">
              <a:solidFill>
                <a:schemeClr val="dk2"/>
              </a:solidFill>
              <a:latin typeface="Raleway SemiBold"/>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Problem Understand</a:t>
            </a:r>
            <a:r>
              <a:rPr lang="en" sz="3500">
                <a:solidFill>
                  <a:schemeClr val="dk1"/>
                </a:solidFill>
                <a:latin typeface="Bubblegum Sans"/>
                <a:ea typeface="Bubblegum Sans"/>
                <a:cs typeface="Bubblegum Sans"/>
                <a:sym typeface="Bubblegum Sans"/>
              </a:rPr>
              <a:t>i</a:t>
            </a:r>
            <a:r>
              <a:rPr lang="en" sz="3500">
                <a:solidFill>
                  <a:schemeClr val="dk1"/>
                </a:solidFill>
                <a:latin typeface="Bubblegum Sans"/>
                <a:ea typeface="Bubblegum Sans"/>
                <a:cs typeface="Bubblegum Sans"/>
                <a:sym typeface="Bubblegum Sans"/>
              </a:rPr>
              <a:t>ng.</a:t>
            </a:r>
            <a:endParaRPr sz="3500">
              <a:solidFill>
                <a:schemeClr val="dk1"/>
              </a:solidFill>
              <a:latin typeface="Bubblegum Sans"/>
              <a:ea typeface="Bubblegum Sans"/>
              <a:cs typeface="Bubblegum Sans"/>
              <a:sym typeface="Bubblegum Sans"/>
            </a:endParaRPr>
          </a:p>
        </p:txBody>
      </p:sp>
      <p:sp>
        <p:nvSpPr>
          <p:cNvPr id="88" name="Google Shape;88;p17"/>
          <p:cNvSpPr txBox="1"/>
          <p:nvPr/>
        </p:nvSpPr>
        <p:spPr>
          <a:xfrm>
            <a:off x="402275" y="1106000"/>
            <a:ext cx="83619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pr</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ces are someth</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unpred</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ctable. </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t’s more than 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kely that we spent hours on the </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nternet research</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deals, try</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to f</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gure an a</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rfare pr</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system that seems completely random every day. </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pr</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ce appears to fluctuate w</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thout reason and longer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ghts aren’t always more expens</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ve than shorter ones.</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But now the quest</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on </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s how to know proper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pr</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ce, for that we have bu</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lt a Mach</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ne learn</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model wh</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ch can pred</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ct the Fl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ght pr</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ce. </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Us</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ng var</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ous features l</a:t>
            </a:r>
            <a:r>
              <a:rPr lang="en" sz="1800">
                <a:solidFill>
                  <a:srgbClr val="434343"/>
                </a:solidFill>
                <a:latin typeface="Raleway SemiBold"/>
                <a:ea typeface="Raleway SemiBold"/>
                <a:cs typeface="Raleway SemiBold"/>
                <a:sym typeface="Raleway SemiBold"/>
              </a:rPr>
              <a:t>i</a:t>
            </a:r>
            <a:r>
              <a:rPr lang="en" sz="1800">
                <a:solidFill>
                  <a:srgbClr val="434343"/>
                </a:solidFill>
                <a:latin typeface="Raleway SemiBold"/>
                <a:ea typeface="Raleway SemiBold"/>
                <a:cs typeface="Raleway SemiBold"/>
                <a:sym typeface="Raleway SemiBold"/>
              </a:rPr>
              <a:t>ke </a:t>
            </a:r>
            <a:r>
              <a:rPr lang="en" sz="1800" u="sng">
                <a:solidFill>
                  <a:srgbClr val="434343"/>
                </a:solidFill>
                <a:latin typeface="Raleway SemiBold"/>
                <a:ea typeface="Raleway SemiBold"/>
                <a:cs typeface="Raleway SemiBold"/>
                <a:sym typeface="Raleway SemiBold"/>
              </a:rPr>
              <a:t>A</a:t>
            </a:r>
            <a:r>
              <a:rPr lang="en" sz="1800" u="sng">
                <a:solidFill>
                  <a:srgbClr val="434343"/>
                </a:solidFill>
                <a:latin typeface="Raleway SemiBold"/>
                <a:ea typeface="Raleway SemiBold"/>
                <a:cs typeface="Raleway SemiBold"/>
                <a:sym typeface="Raleway SemiBold"/>
              </a:rPr>
              <a:t>i</a:t>
            </a:r>
            <a:r>
              <a:rPr lang="en" sz="1800" u="sng">
                <a:solidFill>
                  <a:srgbClr val="434343"/>
                </a:solidFill>
                <a:latin typeface="Raleway SemiBold"/>
                <a:ea typeface="Raleway SemiBold"/>
                <a:cs typeface="Raleway SemiBold"/>
                <a:sym typeface="Raleway SemiBold"/>
              </a:rPr>
              <a:t>rl</a:t>
            </a:r>
            <a:r>
              <a:rPr lang="en" sz="1800" u="sng">
                <a:solidFill>
                  <a:srgbClr val="434343"/>
                </a:solidFill>
                <a:latin typeface="Raleway SemiBold"/>
                <a:ea typeface="Raleway SemiBold"/>
                <a:cs typeface="Raleway SemiBold"/>
                <a:sym typeface="Raleway SemiBold"/>
              </a:rPr>
              <a:t>i</a:t>
            </a:r>
            <a:r>
              <a:rPr lang="en" sz="1800" u="sng">
                <a:solidFill>
                  <a:srgbClr val="434343"/>
                </a:solidFill>
                <a:latin typeface="Raleway SemiBold"/>
                <a:ea typeface="Raleway SemiBold"/>
                <a:cs typeface="Raleway SemiBold"/>
                <a:sym typeface="Raleway SemiBold"/>
              </a:rPr>
              <a:t>ne, Source, Dest</a:t>
            </a:r>
            <a:r>
              <a:rPr lang="en" sz="1800" u="sng">
                <a:solidFill>
                  <a:srgbClr val="434343"/>
                </a:solidFill>
                <a:latin typeface="Raleway SemiBold"/>
                <a:ea typeface="Raleway SemiBold"/>
                <a:cs typeface="Raleway SemiBold"/>
                <a:sym typeface="Raleway SemiBold"/>
              </a:rPr>
              <a:t>i</a:t>
            </a:r>
            <a:r>
              <a:rPr lang="en" sz="1800" u="sng">
                <a:solidFill>
                  <a:srgbClr val="434343"/>
                </a:solidFill>
                <a:latin typeface="Raleway SemiBold"/>
                <a:ea typeface="Raleway SemiBold"/>
                <a:cs typeface="Raleway SemiBold"/>
                <a:sym typeface="Raleway SemiBold"/>
              </a:rPr>
              <a:t>nat</a:t>
            </a:r>
            <a:r>
              <a:rPr lang="en" sz="1800" u="sng">
                <a:solidFill>
                  <a:srgbClr val="434343"/>
                </a:solidFill>
                <a:latin typeface="Raleway SemiBold"/>
                <a:ea typeface="Raleway SemiBold"/>
                <a:cs typeface="Raleway SemiBold"/>
                <a:sym typeface="Raleway SemiBold"/>
              </a:rPr>
              <a:t>i</a:t>
            </a:r>
            <a:r>
              <a:rPr lang="en" sz="1800" u="sng">
                <a:solidFill>
                  <a:srgbClr val="434343"/>
                </a:solidFill>
                <a:latin typeface="Raleway SemiBold"/>
                <a:ea typeface="Raleway SemiBold"/>
                <a:cs typeface="Raleway SemiBold"/>
                <a:sym typeface="Raleway SemiBold"/>
              </a:rPr>
              <a:t>on, Arr</a:t>
            </a:r>
            <a:r>
              <a:rPr lang="en" sz="1800" u="sng">
                <a:solidFill>
                  <a:srgbClr val="434343"/>
                </a:solidFill>
                <a:latin typeface="Raleway SemiBold"/>
                <a:ea typeface="Raleway SemiBold"/>
                <a:cs typeface="Raleway SemiBold"/>
                <a:sym typeface="Raleway SemiBold"/>
              </a:rPr>
              <a:t>i</a:t>
            </a:r>
            <a:r>
              <a:rPr lang="en" sz="1800" u="sng">
                <a:solidFill>
                  <a:srgbClr val="434343"/>
                </a:solidFill>
                <a:latin typeface="Raleway SemiBold"/>
                <a:ea typeface="Raleway SemiBold"/>
                <a:cs typeface="Raleway SemiBold"/>
                <a:sym typeface="Raleway SemiBold"/>
              </a:rPr>
              <a:t>val t</a:t>
            </a:r>
            <a:r>
              <a:rPr lang="en" sz="1800" u="sng">
                <a:solidFill>
                  <a:srgbClr val="434343"/>
                </a:solidFill>
                <a:latin typeface="Raleway SemiBold"/>
                <a:ea typeface="Raleway SemiBold"/>
                <a:cs typeface="Raleway SemiBold"/>
                <a:sym typeface="Raleway SemiBold"/>
              </a:rPr>
              <a:t>i</a:t>
            </a:r>
            <a:r>
              <a:rPr lang="en" sz="1800" u="sng">
                <a:solidFill>
                  <a:srgbClr val="434343"/>
                </a:solidFill>
                <a:latin typeface="Raleway SemiBold"/>
                <a:ea typeface="Raleway SemiBold"/>
                <a:cs typeface="Raleway SemiBold"/>
                <a:sym typeface="Raleway SemiBold"/>
              </a:rPr>
              <a:t>me, Departure t</a:t>
            </a:r>
            <a:r>
              <a:rPr lang="en" sz="1800" u="sng">
                <a:solidFill>
                  <a:srgbClr val="434343"/>
                </a:solidFill>
                <a:latin typeface="Raleway SemiBold"/>
                <a:ea typeface="Raleway SemiBold"/>
                <a:cs typeface="Raleway SemiBold"/>
                <a:sym typeface="Raleway SemiBold"/>
              </a:rPr>
              <a:t>i</a:t>
            </a:r>
            <a:r>
              <a:rPr lang="en" sz="1800" u="sng">
                <a:solidFill>
                  <a:srgbClr val="434343"/>
                </a:solidFill>
                <a:latin typeface="Raleway SemiBold"/>
                <a:ea typeface="Raleway SemiBold"/>
                <a:cs typeface="Raleway SemiBold"/>
                <a:sym typeface="Raleway SemiBold"/>
              </a:rPr>
              <a:t>me, Stops, Travell</a:t>
            </a:r>
            <a:r>
              <a:rPr lang="en" sz="1800" u="sng">
                <a:solidFill>
                  <a:srgbClr val="434343"/>
                </a:solidFill>
                <a:latin typeface="Raleway SemiBold"/>
                <a:ea typeface="Raleway SemiBold"/>
                <a:cs typeface="Raleway SemiBold"/>
                <a:sym typeface="Raleway SemiBold"/>
              </a:rPr>
              <a:t>i</a:t>
            </a:r>
            <a:r>
              <a:rPr lang="en" sz="1800" u="sng">
                <a:solidFill>
                  <a:srgbClr val="434343"/>
                </a:solidFill>
                <a:latin typeface="Raleway SemiBold"/>
                <a:ea typeface="Raleway SemiBold"/>
                <a:cs typeface="Raleway SemiBold"/>
                <a:sym typeface="Raleway SemiBold"/>
              </a:rPr>
              <a:t>ng date and the Pr</a:t>
            </a:r>
            <a:r>
              <a:rPr lang="en" sz="1800" u="sng">
                <a:solidFill>
                  <a:srgbClr val="434343"/>
                </a:solidFill>
                <a:latin typeface="Raleway SemiBold"/>
                <a:ea typeface="Raleway SemiBold"/>
                <a:cs typeface="Raleway SemiBold"/>
                <a:sym typeface="Raleway SemiBold"/>
              </a:rPr>
              <a:t>i</a:t>
            </a:r>
            <a:r>
              <a:rPr lang="en" sz="1800" u="sng">
                <a:solidFill>
                  <a:srgbClr val="434343"/>
                </a:solidFill>
                <a:latin typeface="Raleway SemiBold"/>
                <a:ea typeface="Raleway SemiBold"/>
                <a:cs typeface="Raleway SemiBold"/>
                <a:sym typeface="Raleway SemiBold"/>
              </a:rPr>
              <a:t>ce</a:t>
            </a:r>
            <a:r>
              <a:rPr lang="en" sz="1800">
                <a:solidFill>
                  <a:srgbClr val="434343"/>
                </a:solidFill>
                <a:latin typeface="Raleway SemiBold"/>
                <a:ea typeface="Raleway SemiBold"/>
                <a:cs typeface="Raleway SemiBold"/>
                <a:sym typeface="Raleway SemiBold"/>
              </a:rPr>
              <a:t>. </a:t>
            </a:r>
            <a:endParaRPr sz="1800">
              <a:solidFill>
                <a:srgbClr val="434343"/>
              </a:solidFill>
              <a:latin typeface="Raleway SemiBold"/>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What is Flight Price Prediction?</a:t>
            </a:r>
            <a:endParaRPr sz="3500">
              <a:solidFill>
                <a:schemeClr val="dk1"/>
              </a:solidFill>
              <a:latin typeface="Bubblegum Sans"/>
              <a:ea typeface="Bubblegum Sans"/>
              <a:cs typeface="Bubblegum Sans"/>
              <a:sym typeface="Bubblegum Sans"/>
            </a:endParaRPr>
          </a:p>
        </p:txBody>
      </p:sp>
      <p:sp>
        <p:nvSpPr>
          <p:cNvPr id="94" name="Google Shape;94;p18"/>
          <p:cNvSpPr txBox="1"/>
          <p:nvPr/>
        </p:nvSpPr>
        <p:spPr>
          <a:xfrm>
            <a:off x="402275" y="1106000"/>
            <a:ext cx="8361900" cy="33294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Nowadays, the number of people travelling by flights have increased significantly. It is difficult for airlines to maintain prices, since prices change dynamically due to different conditions. </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That’s why we will try to use machine learning to solve this problem. </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800">
              <a:solidFill>
                <a:srgbClr val="434343"/>
              </a:solidFill>
              <a:latin typeface="Raleway SemiBold"/>
              <a:ea typeface="Raleway SemiBold"/>
              <a:cs typeface="Raleway SemiBold"/>
              <a:sym typeface="Raleway SemiBold"/>
            </a:endParaRPr>
          </a:p>
          <a:p>
            <a:pPr indent="45720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This can help airlines by predicting what prices they can maintain. It can also help customers to predict future flight prices and plan their journey accordingly.</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800">
              <a:solidFill>
                <a:srgbClr val="434343"/>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Importance of</a:t>
            </a:r>
            <a:r>
              <a:rPr lang="en" sz="3500">
                <a:solidFill>
                  <a:schemeClr val="dk1"/>
                </a:solidFill>
                <a:latin typeface="Bubblegum Sans"/>
                <a:ea typeface="Bubblegum Sans"/>
                <a:cs typeface="Bubblegum Sans"/>
                <a:sym typeface="Bubblegum Sans"/>
              </a:rPr>
              <a:t> Flight Price Prediction.</a:t>
            </a:r>
            <a:endParaRPr sz="3500">
              <a:solidFill>
                <a:schemeClr val="dk1"/>
              </a:solidFill>
              <a:latin typeface="Bubblegum Sans"/>
              <a:ea typeface="Bubblegum Sans"/>
              <a:cs typeface="Bubblegum Sans"/>
              <a:sym typeface="Bubblegum Sans"/>
            </a:endParaRPr>
          </a:p>
        </p:txBody>
      </p:sp>
      <p:sp>
        <p:nvSpPr>
          <p:cNvPr id="100" name="Google Shape;100;p19"/>
          <p:cNvSpPr txBox="1"/>
          <p:nvPr/>
        </p:nvSpPr>
        <p:spPr>
          <a:xfrm>
            <a:off x="402275" y="1106000"/>
            <a:ext cx="83619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Pricing in the airline industry is often compared to an intense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All this makes flight prices fluctuant and hard to predict. But nothing is impossible for people armed with intellect and algorithms. Predicting flight prices helps an individuals to know and understand the future price of the flight tickets.</a:t>
            </a:r>
            <a:endParaRPr sz="1800">
              <a:solidFill>
                <a:srgbClr val="434343"/>
              </a:solidFill>
              <a:latin typeface="Raleway SemiBold"/>
              <a:ea typeface="Raleway SemiBold"/>
              <a:cs typeface="Raleway SemiBold"/>
              <a:sym typeface="Raleway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solidFill>
                  <a:schemeClr val="dk1"/>
                </a:solidFill>
                <a:latin typeface="Bubblegum Sans"/>
                <a:ea typeface="Bubblegum Sans"/>
                <a:cs typeface="Bubblegum Sans"/>
                <a:sym typeface="Bubblegum Sans"/>
              </a:rPr>
              <a:t>Importance of Flight Price Prediction.</a:t>
            </a:r>
            <a:endParaRPr sz="3500">
              <a:solidFill>
                <a:schemeClr val="dk1"/>
              </a:solidFill>
              <a:latin typeface="Bubblegum Sans"/>
              <a:ea typeface="Bubblegum Sans"/>
              <a:cs typeface="Bubblegum Sans"/>
              <a:sym typeface="Bubblegum Sans"/>
            </a:endParaRPr>
          </a:p>
        </p:txBody>
      </p:sp>
      <p:sp>
        <p:nvSpPr>
          <p:cNvPr id="106" name="Google Shape;106;p20"/>
          <p:cNvSpPr txBox="1"/>
          <p:nvPr/>
        </p:nvSpPr>
        <p:spPr>
          <a:xfrm>
            <a:off x="402275" y="1106000"/>
            <a:ext cx="83619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There are two main use cases of flight price prediction in the travel industry.</a:t>
            </a:r>
            <a:endParaRPr sz="1800">
              <a:solidFill>
                <a:srgbClr val="434343"/>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lang="en" sz="1800">
                <a:solidFill>
                  <a:srgbClr val="434343"/>
                </a:solidFill>
                <a:latin typeface="Raleway SemiBold"/>
                <a:ea typeface="Raleway SemiBold"/>
                <a:cs typeface="Raleway SemiBold"/>
                <a:sym typeface="Raleway SemiBold"/>
              </a:rPr>
              <a:t> </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OTAs and other travel platforms integrate this feature to attract more visitors looking for the best rates. Airlines employ the technology to forecast rates of competitors and adjust their pricing strategies accordingly.</a:t>
            </a:r>
            <a:endParaRPr sz="1800">
              <a:solidFill>
                <a:srgbClr val="434343"/>
              </a:solidFill>
              <a:latin typeface="Raleway SemiBold"/>
              <a:ea typeface="Raleway SemiBold"/>
              <a:cs typeface="Raleway SemiBold"/>
              <a:sym typeface="Raleway SemiBold"/>
            </a:endParaRPr>
          </a:p>
          <a:p>
            <a:pPr indent="-342900" lvl="0" marL="457200" rtl="0" algn="l">
              <a:lnSpc>
                <a:spcPct val="115000"/>
              </a:lnSpc>
              <a:spcBef>
                <a:spcPts val="0"/>
              </a:spcBef>
              <a:spcAft>
                <a:spcPts val="0"/>
              </a:spcAft>
              <a:buClr>
                <a:srgbClr val="434343"/>
              </a:buClr>
              <a:buSzPts val="1800"/>
              <a:buFont typeface="Raleway SemiBold"/>
              <a:buChar char="●"/>
            </a:pPr>
            <a:r>
              <a:rPr lang="en" sz="1800">
                <a:solidFill>
                  <a:srgbClr val="434343"/>
                </a:solidFill>
                <a:latin typeface="Raleway SemiBold"/>
                <a:ea typeface="Raleway SemiBold"/>
                <a:cs typeface="Raleway SemiBold"/>
                <a:sym typeface="Raleway SemiBold"/>
              </a:rPr>
              <a:t>A passenger-side predictor proposed by an OTA suggests the best time to buy a ticket so that travelers can make informed decisions. Carriers, on their end, try to find out the optimal price they should set to maximize revenue while remaining competitive.</a:t>
            </a:r>
            <a:endParaRPr sz="1800">
              <a:solidFill>
                <a:srgbClr val="434343"/>
              </a:solidFill>
              <a:latin typeface="Raleway SemiBold"/>
              <a:ea typeface="Raleway SemiBold"/>
              <a:cs typeface="Raleway SemiBold"/>
              <a:sym typeface="Raleway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0" y="1772350"/>
            <a:ext cx="9144000" cy="15741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Bubblegum Sans"/>
                <a:ea typeface="Bubblegum Sans"/>
                <a:cs typeface="Bubblegum Sans"/>
                <a:sym typeface="Bubblegum Sans"/>
              </a:rPr>
              <a:t>Exploratory Data Analysis.</a:t>
            </a:r>
            <a:endParaRPr>
              <a:latin typeface="Bubblegum Sans"/>
              <a:ea typeface="Bubblegum Sans"/>
              <a:cs typeface="Bubblegum Sans"/>
              <a:sym typeface="Bubblegu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