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SemiBold"/>
      <p:regular r:id="rId72"/>
      <p:bold r:id="rId73"/>
      <p:italic r:id="rId74"/>
      <p:boldItalic r:id="rId75"/>
    </p:embeddedFont>
    <p:embeddedFont>
      <p:font typeface="Roboto"/>
      <p:regular r:id="rId76"/>
      <p:bold r:id="rId77"/>
      <p:italic r:id="rId78"/>
      <p:boldItalic r:id="rId79"/>
    </p:embeddedFont>
    <p:embeddedFont>
      <p:font typeface="Merriweather"/>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Merriweather-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erriweather-regular.fntdata"/><Relationship Id="rId82" Type="http://schemas.openxmlformats.org/officeDocument/2006/relationships/font" Target="fonts/Merriweather-italic.fntdata"/><Relationship Id="rId81"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SemiBold-bold.fntdata"/><Relationship Id="rId72" Type="http://schemas.openxmlformats.org/officeDocument/2006/relationships/font" Target="fonts/RalewaySemiBold-regular.fntdata"/><Relationship Id="rId31" Type="http://schemas.openxmlformats.org/officeDocument/2006/relationships/slide" Target="slides/slide26.xml"/><Relationship Id="rId75" Type="http://schemas.openxmlformats.org/officeDocument/2006/relationships/font" Target="fonts/RalewaySemiBold-boldItalic.fntdata"/><Relationship Id="rId30" Type="http://schemas.openxmlformats.org/officeDocument/2006/relationships/slide" Target="slides/slide25.xml"/><Relationship Id="rId74" Type="http://schemas.openxmlformats.org/officeDocument/2006/relationships/font" Target="fonts/RalewaySemiBold-italic.fntdata"/><Relationship Id="rId33" Type="http://schemas.openxmlformats.org/officeDocument/2006/relationships/slide" Target="slides/slide28.xml"/><Relationship Id="rId77" Type="http://schemas.openxmlformats.org/officeDocument/2006/relationships/font" Target="fonts/Roboto-bold.fntdata"/><Relationship Id="rId32" Type="http://schemas.openxmlformats.org/officeDocument/2006/relationships/slide" Target="slides/slide27.xml"/><Relationship Id="rId76" Type="http://schemas.openxmlformats.org/officeDocument/2006/relationships/font" Target="fonts/Roboto-regular.fntdata"/><Relationship Id="rId35" Type="http://schemas.openxmlformats.org/officeDocument/2006/relationships/slide" Target="slides/slide30.xml"/><Relationship Id="rId79" Type="http://schemas.openxmlformats.org/officeDocument/2006/relationships/font" Target="fonts/Roboto-boldItalic.fntdata"/><Relationship Id="rId34" Type="http://schemas.openxmlformats.org/officeDocument/2006/relationships/slide" Target="slides/slide29.xml"/><Relationship Id="rId78" Type="http://schemas.openxmlformats.org/officeDocument/2006/relationships/font" Target="fonts/Robo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463429074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4634290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6342907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634290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463429074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46342907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463429074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46342907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63429074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6342907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463429074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46342907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63429074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46342907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463429074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46342907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463429074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46342907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463429074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46342907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463429074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46342907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463429074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46342907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463429074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46342907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463429074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46342907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463429074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46342907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463429074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46342907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463429074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46342907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463429074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46342907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463429074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46342907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463429074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4634290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463429074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4634290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463429074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46342907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463429074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46342907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463429074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46342907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463429074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46342907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463429074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46342907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463429074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46342907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463429074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46342907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463429074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46342907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463429074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46342907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463429074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4634290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463429074_0_2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46342907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463429074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46342907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463429074_0_2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46342907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463429074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46342907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463429074_0_2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46342907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463429074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46342907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463429074_0_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46342907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463429074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46342907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463429074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46342907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463429074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46342907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463429074_0_3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46342907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463429074_0_3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46342907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463429074_0_3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46342907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463429074_0_3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46342907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3463429074_0_3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346342907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3463429074_0_3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346342907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463429074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4634290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463429074_0_4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346342907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463429074_0_4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3463429074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463429074_0_4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46342907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3463429074_0_4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346342907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3463429074_0_4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346342907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463429074_0_4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46342907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3463429074_0_4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346342907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463429074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4634290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463429074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4634290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463429074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4634290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78150" y="1896250"/>
            <a:ext cx="8222100" cy="123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u="sng">
                <a:latin typeface="Merriweather"/>
                <a:ea typeface="Merriweather"/>
                <a:cs typeface="Merriweather"/>
                <a:sym typeface="Merriweather"/>
              </a:rPr>
              <a:t>Housing:</a:t>
            </a:r>
            <a:r>
              <a:rPr b="1" lang="en" u="sng">
                <a:latin typeface="Merriweather"/>
                <a:ea typeface="Merriweather"/>
                <a:cs typeface="Merriweather"/>
                <a:sym typeface="Merriweather"/>
              </a:rPr>
              <a:t> </a:t>
            </a:r>
            <a:r>
              <a:rPr b="1" lang="en" u="sng">
                <a:latin typeface="Merriweather"/>
                <a:ea typeface="Merriweather"/>
                <a:cs typeface="Merriweather"/>
                <a:sym typeface="Merriweather"/>
              </a:rPr>
              <a:t>Price Prediction</a:t>
            </a:r>
            <a:endParaRPr b="1" u="sng">
              <a:latin typeface="Merriweather"/>
              <a:ea typeface="Merriweather"/>
              <a:cs typeface="Merriweather"/>
              <a:sym typeface="Merriweather"/>
            </a:endParaRPr>
          </a:p>
        </p:txBody>
      </p:sp>
      <p:sp>
        <p:nvSpPr>
          <p:cNvPr id="68" name="Google Shape;68;p13"/>
          <p:cNvSpPr txBox="1"/>
          <p:nvPr/>
        </p:nvSpPr>
        <p:spPr>
          <a:xfrm>
            <a:off x="2181350" y="1165025"/>
            <a:ext cx="4152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Merriweather"/>
                <a:ea typeface="Merriweather"/>
                <a:cs typeface="Merriweather"/>
                <a:sym typeface="Merriweather"/>
              </a:rPr>
              <a:t>Presentation On </a:t>
            </a:r>
            <a:endParaRPr sz="21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238475" y="940325"/>
            <a:ext cx="2808000" cy="28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Importance of</a:t>
            </a:r>
            <a:r>
              <a:rPr b="1" lang="en">
                <a:latin typeface="Merriweather"/>
                <a:ea typeface="Merriweather"/>
                <a:cs typeface="Merriweather"/>
                <a:sym typeface="Merriweather"/>
              </a:rPr>
              <a:t> Housing Price Prediction</a:t>
            </a:r>
            <a:endParaRPr b="1">
              <a:latin typeface="Merriweather"/>
              <a:ea typeface="Merriweather"/>
              <a:cs typeface="Merriweather"/>
              <a:sym typeface="Merriweather"/>
            </a:endParaRPr>
          </a:p>
        </p:txBody>
      </p:sp>
      <p:sp>
        <p:nvSpPr>
          <p:cNvPr id="122" name="Google Shape;122;p22"/>
          <p:cNvSpPr txBox="1"/>
          <p:nvPr/>
        </p:nvSpPr>
        <p:spPr>
          <a:xfrm>
            <a:off x="3656225" y="657000"/>
            <a:ext cx="51807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Raleway SemiBold"/>
              <a:buChar char="●"/>
            </a:pPr>
            <a:r>
              <a:rPr lang="en" sz="1600">
                <a:solidFill>
                  <a:schemeClr val="lt2"/>
                </a:solidFill>
                <a:latin typeface="Raleway SemiBold"/>
                <a:ea typeface="Raleway SemiBold"/>
                <a:cs typeface="Raleway SemiBold"/>
                <a:sym typeface="Raleway SemiBold"/>
              </a:rPr>
              <a:t>House Price prediction, is important to drive Real Estate efficiency.</a:t>
            </a:r>
            <a:endParaRPr sz="1600">
              <a:solidFill>
                <a:schemeClr val="lt2"/>
              </a:solidFill>
              <a:latin typeface="Raleway SemiBold"/>
              <a:ea typeface="Raleway SemiBold"/>
              <a:cs typeface="Raleway SemiBold"/>
              <a:sym typeface="Raleway SemiBold"/>
            </a:endParaRPr>
          </a:p>
          <a:p>
            <a:pPr indent="-330200" lvl="0" marL="457200" rtl="0" algn="l">
              <a:lnSpc>
                <a:spcPct val="115000"/>
              </a:lnSpc>
              <a:spcBef>
                <a:spcPts val="0"/>
              </a:spcBef>
              <a:spcAft>
                <a:spcPts val="0"/>
              </a:spcAft>
              <a:buClr>
                <a:schemeClr val="lt2"/>
              </a:buClr>
              <a:buSzPts val="1600"/>
              <a:buFont typeface="Raleway SemiBold"/>
              <a:buChar char="●"/>
            </a:pPr>
            <a:r>
              <a:rPr lang="en" sz="1600">
                <a:solidFill>
                  <a:schemeClr val="lt2"/>
                </a:solidFill>
                <a:latin typeface="Raleway SemiBold"/>
                <a:ea typeface="Raleway SemiBold"/>
                <a:cs typeface="Raleway SemiBold"/>
                <a:sym typeface="Raleway SemiBold"/>
              </a:rPr>
              <a:t>Prediction house prices are expected to help people who plan to buy a house so they can know the price range in the future, then they can plan their finance well.</a:t>
            </a:r>
            <a:endParaRPr sz="1600">
              <a:solidFill>
                <a:schemeClr val="lt2"/>
              </a:solidFill>
              <a:latin typeface="Raleway SemiBold"/>
              <a:ea typeface="Raleway SemiBold"/>
              <a:cs typeface="Raleway SemiBold"/>
              <a:sym typeface="Raleway SemiBold"/>
            </a:endParaRPr>
          </a:p>
          <a:p>
            <a:pPr indent="-330200" lvl="0" marL="457200" rtl="0" algn="l">
              <a:lnSpc>
                <a:spcPct val="115000"/>
              </a:lnSpc>
              <a:spcBef>
                <a:spcPts val="0"/>
              </a:spcBef>
              <a:spcAft>
                <a:spcPts val="0"/>
              </a:spcAft>
              <a:buClr>
                <a:schemeClr val="lt2"/>
              </a:buClr>
              <a:buSzPts val="1600"/>
              <a:buFont typeface="Raleway SemiBold"/>
              <a:buChar char="●"/>
            </a:pPr>
            <a:r>
              <a:rPr lang="en" sz="1600">
                <a:solidFill>
                  <a:schemeClr val="lt2"/>
                </a:solidFill>
                <a:latin typeface="Raleway SemiBold"/>
                <a:ea typeface="Raleway SemiBold"/>
                <a:cs typeface="Raleway SemiBold"/>
                <a:sym typeface="Raleway SemiBold"/>
              </a:rPr>
              <a:t>Predicting house prices can help to determine the selling price of a house of a particular region.</a:t>
            </a:r>
            <a:endParaRPr sz="1600">
              <a:solidFill>
                <a:schemeClr val="lt2"/>
              </a:solidFill>
              <a:latin typeface="Raleway SemiBold"/>
              <a:ea typeface="Raleway SemiBold"/>
              <a:cs typeface="Raleway SemiBold"/>
              <a:sym typeface="Raleway SemiBold"/>
            </a:endParaRPr>
          </a:p>
          <a:p>
            <a:pPr indent="-330200" lvl="0" marL="457200" rtl="0" algn="l">
              <a:lnSpc>
                <a:spcPct val="115000"/>
              </a:lnSpc>
              <a:spcBef>
                <a:spcPts val="0"/>
              </a:spcBef>
              <a:spcAft>
                <a:spcPts val="0"/>
              </a:spcAft>
              <a:buClr>
                <a:schemeClr val="lt2"/>
              </a:buClr>
              <a:buSzPts val="1600"/>
              <a:buFont typeface="Raleway SemiBold"/>
              <a:buChar char="●"/>
            </a:pPr>
            <a:r>
              <a:rPr lang="en" sz="1600">
                <a:solidFill>
                  <a:schemeClr val="lt2"/>
                </a:solidFill>
                <a:latin typeface="Raleway SemiBold"/>
                <a:ea typeface="Raleway SemiBold"/>
                <a:cs typeface="Raleway SemiBold"/>
                <a:sym typeface="Raleway SemiBold"/>
              </a:rPr>
              <a:t>An increase in prices may lead to an improvement in the consumer confidence of homeowners which might then cause a rise in consumer spending</a:t>
            </a:r>
            <a:endParaRPr sz="1600">
              <a:solidFill>
                <a:schemeClr val="lt2"/>
              </a:solidFill>
              <a:latin typeface="Raleway SemiBold"/>
              <a:ea typeface="Raleway SemiBold"/>
              <a:cs typeface="Raleway SemiBold"/>
              <a:sym typeface="Raleway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Exploratory Data Analysis</a:t>
            </a:r>
            <a:endParaRPr b="1">
              <a:latin typeface="Merriweather"/>
              <a:ea typeface="Merriweather"/>
              <a:cs typeface="Merriweather"/>
              <a:sym typeface="Merriweathe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SemiBold"/>
                <a:ea typeface="Raleway SemiBold"/>
                <a:cs typeface="Raleway SemiBold"/>
                <a:sym typeface="Raleway SemiBold"/>
              </a:rPr>
              <a:t>First step was importing the required libraries, then I imported both the datasets which were in csv format. </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latin typeface="Raleway SemiBold"/>
                <a:ea typeface="Raleway SemiBold"/>
                <a:cs typeface="Raleway SemiBold"/>
                <a:sym typeface="Raleway SemiBold"/>
              </a:rPr>
              <a:t>Then, I did all the basic statistical analysis like checking shape, column names, data types of each column, nunique, value counts, info etc. </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latin typeface="Raleway SemiBold"/>
                <a:ea typeface="Raleway SemiBold"/>
                <a:cs typeface="Raleway SemiBold"/>
                <a:sym typeface="Raleway SemiBold"/>
              </a:rPr>
              <a:t>While checking the info of the datasets I found columns with more than 80% null values, since these columns would create skewness in the datasets so I decided to drop these columns.</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Exploratory Data Analysis</a:t>
            </a:r>
            <a:endParaRPr b="1">
              <a:latin typeface="Merriweather"/>
              <a:ea typeface="Merriweather"/>
              <a:cs typeface="Merriweather"/>
              <a:sym typeface="Merriweathe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SemiBold"/>
                <a:ea typeface="Raleway SemiBold"/>
                <a:cs typeface="Raleway SemiBold"/>
                <a:sym typeface="Raleway SemiBold"/>
              </a:rPr>
              <a:t>Then while looking into the value counts, I found some columns with more than 85% zero values, this would also creates skewness in the model and there are chances of getting model bias, so I dropped the columns with more than 85% zero values.</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t> </a:t>
            </a:r>
            <a:r>
              <a:rPr lang="en" sz="1600">
                <a:latin typeface="Raleway SemiBold"/>
                <a:ea typeface="Raleway SemiBold"/>
                <a:cs typeface="Raleway SemiBold"/>
                <a:sym typeface="Raleway SemiBold"/>
              </a:rPr>
              <a:t>While checking for null values I found null values in most of the columns and I have used imputation method to replace those null values (mode for categorical column and mean for numerical columns).</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Exploratory Data Analysis</a:t>
            </a:r>
            <a:endParaRPr b="1">
              <a:latin typeface="Merriweather"/>
              <a:ea typeface="Merriweather"/>
              <a:cs typeface="Merriweather"/>
              <a:sym typeface="Merriweathe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SemiBold"/>
                <a:ea typeface="Raleway SemiBold"/>
                <a:cs typeface="Raleway SemiBold"/>
                <a:sym typeface="Raleway SemiBold"/>
              </a:rPr>
              <a:t>In Id and Utilities column the unique counts were 1168 and 1 respectively, which means all the entries in Id column are unique and all the entries in Utilities column were the same, so these two column would not help us in model building. So I decided to drop the columns.</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latin typeface="Raleway SemiBold"/>
                <a:ea typeface="Raleway SemiBold"/>
                <a:cs typeface="Raleway SemiBold"/>
                <a:sym typeface="Raleway SemiBold"/>
              </a:rPr>
              <a:t>Next as a part of feature extraction I converted all the year columns to there respective age, assuming that age will help us more than year.</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latin typeface="Raleway SemiBold"/>
                <a:ea typeface="Raleway SemiBold"/>
                <a:cs typeface="Raleway SemiBold"/>
                <a:sym typeface="Raleway SemiBold"/>
              </a:rPr>
              <a:t>And all these steps were performed </a:t>
            </a:r>
            <a:r>
              <a:rPr lang="en" sz="1600">
                <a:latin typeface="Raleway SemiBold"/>
                <a:ea typeface="Raleway SemiBold"/>
                <a:cs typeface="Raleway SemiBold"/>
                <a:sym typeface="Raleway SemiBold"/>
              </a:rPr>
              <a:t>separately</a:t>
            </a:r>
            <a:r>
              <a:rPr lang="en" sz="1600">
                <a:latin typeface="Raleway SemiBold"/>
                <a:ea typeface="Raleway SemiBold"/>
                <a:cs typeface="Raleway SemiBold"/>
                <a:sym typeface="Raleway SemiBold"/>
              </a:rPr>
              <a:t> &amp; simultaneously on the train and test datasets.</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44" name="Shape 144"/>
        <p:cNvGrpSpPr/>
        <p:nvPr/>
      </p:nvGrpSpPr>
      <p:grpSpPr>
        <a:xfrm>
          <a:off x="0" y="0"/>
          <a:ext cx="0" cy="0"/>
          <a:chOff x="0" y="0"/>
          <a:chExt cx="0" cy="0"/>
        </a:xfrm>
      </p:grpSpPr>
      <p:sp>
        <p:nvSpPr>
          <p:cNvPr id="145" name="Google Shape;145;p26"/>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46" name="Google Shape;146;p2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FEATURES</a:t>
            </a:r>
            <a:endParaRPr b="1">
              <a:latin typeface="Merriweather"/>
              <a:ea typeface="Merriweather"/>
              <a:cs typeface="Merriweather"/>
              <a:sym typeface="Merriweather"/>
            </a:endParaRPr>
          </a:p>
        </p:txBody>
      </p:sp>
      <p:pic>
        <p:nvPicPr>
          <p:cNvPr id="147" name="Google Shape;147;p26"/>
          <p:cNvPicPr preferRelativeResize="0"/>
          <p:nvPr/>
        </p:nvPicPr>
        <p:blipFill rotWithShape="1">
          <a:blip r:embed="rId3">
            <a:alphaModFix/>
          </a:blip>
          <a:srcRect b="60449" l="0" r="0" t="0"/>
          <a:stretch/>
        </p:blipFill>
        <p:spPr>
          <a:xfrm>
            <a:off x="152400" y="152400"/>
            <a:ext cx="8679899" cy="4251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51" name="Shape 151"/>
        <p:cNvGrpSpPr/>
        <p:nvPr/>
      </p:nvGrpSpPr>
      <p:grpSpPr>
        <a:xfrm>
          <a:off x="0" y="0"/>
          <a:ext cx="0" cy="0"/>
          <a:chOff x="0" y="0"/>
          <a:chExt cx="0" cy="0"/>
        </a:xfrm>
      </p:grpSpPr>
      <p:sp>
        <p:nvSpPr>
          <p:cNvPr id="152" name="Google Shape;152;p27"/>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53" name="Google Shape;153;p2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a:t>
            </a:r>
            <a:endParaRPr b="1">
              <a:latin typeface="Merriweather"/>
              <a:ea typeface="Merriweather"/>
              <a:cs typeface="Merriweather"/>
              <a:sym typeface="Merriweather"/>
            </a:endParaRPr>
          </a:p>
        </p:txBody>
      </p:sp>
      <p:sp>
        <p:nvSpPr>
          <p:cNvPr id="154" name="Google Shape;154;p27"/>
          <p:cNvSpPr txBox="1"/>
          <p:nvPr/>
        </p:nvSpPr>
        <p:spPr>
          <a:xfrm>
            <a:off x="285050" y="260275"/>
            <a:ext cx="8601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MSZoning: Most of the houses belong to Floating Village Residential followed by Residential Low Density. The houses from this zone have high sale price compared to other zones.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Street: By observing the bar plot, it is obvious that the property of house with Paved type of road have high SalePrice and the the houses in gravel roads have very less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LotShape: Most of the houses having moderately irregular and irregular shape of property have high sale price and houses with regular type of property have less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LandContour: The houses having the hillside and depression property flatness have high sale prices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LotConfig: Most of the houses with Frontage on 3 sides of property have high sale prices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LandSlope: There is no significant difference between the slope of the property. As we can observe the houses having Gentle slope, Moderate Slope and Severe Slope have the same sale price.</a:t>
            </a:r>
            <a:endParaRPr>
              <a:latin typeface="Raleway SemiBold"/>
              <a:ea typeface="Raleway SemiBold"/>
              <a:cs typeface="Raleway SemiBold"/>
              <a:sym typeface="Raleway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58" name="Shape 158"/>
        <p:cNvGrpSpPr/>
        <p:nvPr/>
      </p:nvGrpSpPr>
      <p:grpSpPr>
        <a:xfrm>
          <a:off x="0" y="0"/>
          <a:ext cx="0" cy="0"/>
          <a:chOff x="0" y="0"/>
          <a:chExt cx="0" cy="0"/>
        </a:xfrm>
      </p:grpSpPr>
      <p:sp>
        <p:nvSpPr>
          <p:cNvPr id="159" name="Google Shape;159;p28"/>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60" name="Google Shape;160;p2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FEATURES</a:t>
            </a:r>
            <a:endParaRPr b="1">
              <a:latin typeface="Merriweather"/>
              <a:ea typeface="Merriweather"/>
              <a:cs typeface="Merriweather"/>
              <a:sym typeface="Merriweather"/>
            </a:endParaRPr>
          </a:p>
        </p:txBody>
      </p:sp>
      <p:pic>
        <p:nvPicPr>
          <p:cNvPr id="161" name="Google Shape;161;p28"/>
          <p:cNvPicPr preferRelativeResize="0"/>
          <p:nvPr/>
        </p:nvPicPr>
        <p:blipFill rotWithShape="1">
          <a:blip r:embed="rId3">
            <a:alphaModFix/>
          </a:blip>
          <a:srcRect b="20452" l="0" r="0" t="39685"/>
          <a:stretch/>
        </p:blipFill>
        <p:spPr>
          <a:xfrm>
            <a:off x="311700" y="334625"/>
            <a:ext cx="8314500" cy="409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65" name="Shape 165"/>
        <p:cNvGrpSpPr/>
        <p:nvPr/>
      </p:nvGrpSpPr>
      <p:grpSpPr>
        <a:xfrm>
          <a:off x="0" y="0"/>
          <a:ext cx="0" cy="0"/>
          <a:chOff x="0" y="0"/>
          <a:chExt cx="0" cy="0"/>
        </a:xfrm>
      </p:grpSpPr>
      <p:sp>
        <p:nvSpPr>
          <p:cNvPr id="166" name="Google Shape;166;p29"/>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67" name="Google Shape;167;p2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168" name="Google Shape;168;p29"/>
          <p:cNvSpPr txBox="1"/>
          <p:nvPr/>
        </p:nvSpPr>
        <p:spPr>
          <a:xfrm>
            <a:off x="347025" y="322250"/>
            <a:ext cx="8520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Neighborhood: The houses which are located near Northridge have high sale prices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Condition1: The houses having the conditions adjacent to positive off-site features and houses within 200' of North-South Railroad have high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Condition2: The houses having the conditions near positive off-site feature park, greenbelt, etc and adjacent to positive off-site feature have high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BldgType: Most of the houses are Single-family Detached and Townhouse End Unit and they have higher sale price compared to other categories.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HouseStyle: Houses which are having style of dwelling 2nd level finished and Two story have high sale price compared to other types.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RoofStyle: The houses having the roof style Flat, Hip and Shed have high sale price and the houses having gambrel roof style have less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72" name="Shape 172"/>
        <p:cNvGrpSpPr/>
        <p:nvPr/>
      </p:nvGrpSpPr>
      <p:grpSpPr>
        <a:xfrm>
          <a:off x="0" y="0"/>
          <a:ext cx="0" cy="0"/>
          <a:chOff x="0" y="0"/>
          <a:chExt cx="0" cy="0"/>
        </a:xfrm>
      </p:grpSpPr>
      <p:sp>
        <p:nvSpPr>
          <p:cNvPr id="173" name="Google Shape;173;p30"/>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74" name="Google Shape;174;p3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FEATURES</a:t>
            </a:r>
            <a:endParaRPr b="1">
              <a:latin typeface="Merriweather"/>
              <a:ea typeface="Merriweather"/>
              <a:cs typeface="Merriweather"/>
              <a:sym typeface="Merriweather"/>
            </a:endParaRPr>
          </a:p>
        </p:txBody>
      </p:sp>
      <p:pic>
        <p:nvPicPr>
          <p:cNvPr id="175" name="Google Shape;175;p30"/>
          <p:cNvPicPr preferRelativeResize="0"/>
          <p:nvPr/>
        </p:nvPicPr>
        <p:blipFill rotWithShape="1">
          <a:blip r:embed="rId3">
            <a:alphaModFix/>
          </a:blip>
          <a:srcRect b="0" l="0" r="0" t="79680"/>
          <a:stretch/>
        </p:blipFill>
        <p:spPr>
          <a:xfrm>
            <a:off x="311700" y="570125"/>
            <a:ext cx="8264926" cy="332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79" name="Shape 179"/>
        <p:cNvGrpSpPr/>
        <p:nvPr/>
      </p:nvGrpSpPr>
      <p:grpSpPr>
        <a:xfrm>
          <a:off x="0" y="0"/>
          <a:ext cx="0" cy="0"/>
          <a:chOff x="0" y="0"/>
          <a:chExt cx="0" cy="0"/>
        </a:xfrm>
      </p:grpSpPr>
      <p:sp>
        <p:nvSpPr>
          <p:cNvPr id="180" name="Google Shape;180;p31"/>
          <p:cNvSpPr txBox="1"/>
          <p:nvPr>
            <p:ph idx="4294967295" type="title"/>
          </p:nvPr>
        </p:nvSpPr>
        <p:spPr>
          <a:xfrm>
            <a:off x="311700" y="334625"/>
            <a:ext cx="8520600" cy="42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xx%</a:t>
            </a:r>
            <a:endParaRPr/>
          </a:p>
        </p:txBody>
      </p:sp>
      <p:sp>
        <p:nvSpPr>
          <p:cNvPr id="181" name="Google Shape;181;p3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182" name="Google Shape;182;p31"/>
          <p:cNvSpPr txBox="1"/>
          <p:nvPr/>
        </p:nvSpPr>
        <p:spPr>
          <a:xfrm>
            <a:off x="309850" y="347025"/>
            <a:ext cx="856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RoofMatl: Houses with Wood Shingles roof materials have high sale prices.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Exterior1st: Houses having Imitation Stucco, Stone and Cement Board as 1st exterior cover have high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Exterior2nd: Houses having Imitation Stucco and others as 2nd cover have high sale prices.</a:t>
            </a:r>
            <a:endParaRPr>
              <a:latin typeface="Raleway SemiBold"/>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Agenda</a:t>
            </a:r>
            <a:endParaRPr b="1">
              <a:latin typeface="Merriweather"/>
              <a:ea typeface="Merriweather"/>
              <a:cs typeface="Merriweather"/>
              <a:sym typeface="Merriweathe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Overview.</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Problem Statement.</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Problem Understanding.</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What is Housing Price Prediction?</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Importance of housing price prediction.</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Exploratory data analysis.</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Visualizations.</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Analysis.</a:t>
            </a:r>
            <a:endParaRPr sz="1600">
              <a:latin typeface="Raleway SemiBold"/>
              <a:ea typeface="Raleway SemiBold"/>
              <a:cs typeface="Raleway SemiBold"/>
              <a:sym typeface="Raleway SemiBold"/>
            </a:endParaRPr>
          </a:p>
          <a:p>
            <a:pPr indent="0" lvl="0" marL="457200" rtl="0" algn="l">
              <a:spcBef>
                <a:spcPts val="1600"/>
              </a:spcBef>
              <a:spcAft>
                <a:spcPts val="16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86" name="Shape 186"/>
        <p:cNvGrpSpPr/>
        <p:nvPr/>
      </p:nvGrpSpPr>
      <p:grpSpPr>
        <a:xfrm>
          <a:off x="0" y="0"/>
          <a:ext cx="0" cy="0"/>
          <a:chOff x="0" y="0"/>
          <a:chExt cx="0" cy="0"/>
        </a:xfrm>
      </p:grpSpPr>
      <p:sp>
        <p:nvSpPr>
          <p:cNvPr id="187" name="Google Shape;187;p3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a:t>
            </a:r>
            <a:r>
              <a:rPr b="1" lang="en">
                <a:latin typeface="Merriweather"/>
                <a:ea typeface="Merriweather"/>
                <a:cs typeface="Merriweather"/>
                <a:sym typeface="Merriweather"/>
              </a:rPr>
              <a:t>COLUMNS</a:t>
            </a:r>
            <a:endParaRPr b="1">
              <a:latin typeface="Merriweather"/>
              <a:ea typeface="Merriweather"/>
              <a:cs typeface="Merriweather"/>
              <a:sym typeface="Merriweather"/>
            </a:endParaRPr>
          </a:p>
        </p:txBody>
      </p:sp>
      <p:pic>
        <p:nvPicPr>
          <p:cNvPr id="188" name="Google Shape;188;p32"/>
          <p:cNvPicPr preferRelativeResize="0"/>
          <p:nvPr/>
        </p:nvPicPr>
        <p:blipFill rotWithShape="1">
          <a:blip r:embed="rId3">
            <a:alphaModFix/>
          </a:blip>
          <a:srcRect b="60577" l="0" r="0" t="0"/>
          <a:stretch/>
        </p:blipFill>
        <p:spPr>
          <a:xfrm>
            <a:off x="152400" y="152400"/>
            <a:ext cx="8709300" cy="4358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92" name="Shape 192"/>
        <p:cNvGrpSpPr/>
        <p:nvPr/>
      </p:nvGrpSpPr>
      <p:grpSpPr>
        <a:xfrm>
          <a:off x="0" y="0"/>
          <a:ext cx="0" cy="0"/>
          <a:chOff x="0" y="0"/>
          <a:chExt cx="0" cy="0"/>
        </a:xfrm>
      </p:grpSpPr>
      <p:sp>
        <p:nvSpPr>
          <p:cNvPr id="193" name="Google Shape;193;p3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194" name="Google Shape;194;p33"/>
          <p:cNvSpPr txBox="1"/>
          <p:nvPr/>
        </p:nvSpPr>
        <p:spPr>
          <a:xfrm>
            <a:off x="421400" y="322250"/>
            <a:ext cx="8328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MasVnrType: Houses having Stone Masonry veneer type have high sale price than other types.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Foundation: Houses having Poured Concrete as foundation type have high sale prices compared to other types.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BsmtExposure: Houses having good walkout or garden level walls have high sale prices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BsmtFinType1: The sale price is high for the houses containing good living quarters and basement finished area.</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BsmtFinType2: The sale price is moderately high for the houses having good living quarters and average living quarters.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Heating: The houses having the heating type gas forced warm air furnace and gas hot water or steam heat have high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98" name="Shape 198"/>
        <p:cNvGrpSpPr/>
        <p:nvPr/>
      </p:nvGrpSpPr>
      <p:grpSpPr>
        <a:xfrm>
          <a:off x="0" y="0"/>
          <a:ext cx="0" cy="0"/>
          <a:chOff x="0" y="0"/>
          <a:chExt cx="0" cy="0"/>
        </a:xfrm>
      </p:grpSpPr>
      <p:sp>
        <p:nvSpPr>
          <p:cNvPr id="199" name="Google Shape;199;p3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COLUMNS</a:t>
            </a:r>
            <a:endParaRPr b="1">
              <a:latin typeface="Merriweather"/>
              <a:ea typeface="Merriweather"/>
              <a:cs typeface="Merriweather"/>
              <a:sym typeface="Merriweather"/>
            </a:endParaRPr>
          </a:p>
        </p:txBody>
      </p:sp>
      <p:pic>
        <p:nvPicPr>
          <p:cNvPr id="200" name="Google Shape;200;p34"/>
          <p:cNvPicPr preferRelativeResize="0"/>
          <p:nvPr/>
        </p:nvPicPr>
        <p:blipFill rotWithShape="1">
          <a:blip r:embed="rId3">
            <a:alphaModFix/>
          </a:blip>
          <a:srcRect b="20224" l="0" r="0" t="39140"/>
          <a:stretch/>
        </p:blipFill>
        <p:spPr>
          <a:xfrm>
            <a:off x="152400" y="347025"/>
            <a:ext cx="8709300" cy="405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04" name="Shape 204"/>
        <p:cNvGrpSpPr/>
        <p:nvPr/>
      </p:nvGrpSpPr>
      <p:grpSpPr>
        <a:xfrm>
          <a:off x="0" y="0"/>
          <a:ext cx="0" cy="0"/>
          <a:chOff x="0" y="0"/>
          <a:chExt cx="0" cy="0"/>
        </a:xfrm>
      </p:grpSpPr>
      <p:sp>
        <p:nvSpPr>
          <p:cNvPr id="205" name="Google Shape;205;p3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06" name="Google Shape;206;p35"/>
          <p:cNvSpPr txBox="1"/>
          <p:nvPr/>
        </p:nvSpPr>
        <p:spPr>
          <a:xfrm>
            <a:off x="322250" y="309850"/>
            <a:ext cx="8477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CentralAir: Most of the houses have central air conditioning so it is obvious that these houses have high sale prices.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Electrical: Most of the houses having standard circuit breakers &amp; romex have high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Functional: The houses having the typical functionality have maximum sales price and others have average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FireplaceQu: The houses having excellent exceptional masonry fireplace quality have high sale price and the houses having poor fireplace quality have very less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GarageType: The houses having built-in garage have high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GarageFinishv: Garages located inside the house which is finished have a high sale price.</a:t>
            </a:r>
            <a:endParaRPr>
              <a:latin typeface="Raleway SemiBold"/>
              <a:ea typeface="Raleway SemiBold"/>
              <a:cs typeface="Raleway SemiBold"/>
              <a:sym typeface="Raleway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10" name="Shape 210"/>
        <p:cNvGrpSpPr/>
        <p:nvPr/>
      </p:nvGrpSpPr>
      <p:grpSpPr>
        <a:xfrm>
          <a:off x="0" y="0"/>
          <a:ext cx="0" cy="0"/>
          <a:chOff x="0" y="0"/>
          <a:chExt cx="0" cy="0"/>
        </a:xfrm>
      </p:grpSpPr>
      <p:sp>
        <p:nvSpPr>
          <p:cNvPr id="211" name="Google Shape;211;p3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COLUMNS</a:t>
            </a:r>
            <a:endParaRPr b="1">
              <a:latin typeface="Merriweather"/>
              <a:ea typeface="Merriweather"/>
              <a:cs typeface="Merriweather"/>
              <a:sym typeface="Merriweather"/>
            </a:endParaRPr>
          </a:p>
        </p:txBody>
      </p:sp>
      <p:pic>
        <p:nvPicPr>
          <p:cNvPr id="212" name="Google Shape;212;p36"/>
          <p:cNvPicPr preferRelativeResize="0"/>
          <p:nvPr/>
        </p:nvPicPr>
        <p:blipFill rotWithShape="1">
          <a:blip r:embed="rId3">
            <a:alphaModFix/>
          </a:blip>
          <a:srcRect b="0" l="0" r="0" t="79777"/>
          <a:stretch/>
        </p:blipFill>
        <p:spPr>
          <a:xfrm>
            <a:off x="152400" y="1177425"/>
            <a:ext cx="8709300" cy="288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16" name="Shape 216"/>
        <p:cNvGrpSpPr/>
        <p:nvPr/>
      </p:nvGrpSpPr>
      <p:grpSpPr>
        <a:xfrm>
          <a:off x="0" y="0"/>
          <a:ext cx="0" cy="0"/>
          <a:chOff x="0" y="0"/>
          <a:chExt cx="0" cy="0"/>
        </a:xfrm>
      </p:grpSpPr>
      <p:sp>
        <p:nvSpPr>
          <p:cNvPr id="217" name="Google Shape;217;p3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18" name="Google Shape;218;p37"/>
          <p:cNvSpPr txBox="1"/>
          <p:nvPr/>
        </p:nvSpPr>
        <p:spPr>
          <a:xfrm>
            <a:off x="421400" y="470975"/>
            <a:ext cx="8316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PavedDrive: Houses having paved driveways have high sale prices.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SaleType: Many houses having sale types as just constructed and sold and Contract 15 % Down payment regular terms have high sale prices.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SaleCondition: Houses having partial sale condition that is home was not completed when last assessed have high sale price.</a:t>
            </a:r>
            <a:endParaRPr>
              <a:latin typeface="Raleway SemiBold"/>
              <a:ea typeface="Raleway SemiBold"/>
              <a:cs typeface="Raleway SemiBold"/>
              <a:sym typeface="Raleway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22" name="Shape 222"/>
        <p:cNvGrpSpPr/>
        <p:nvPr/>
      </p:nvGrpSpPr>
      <p:grpSpPr>
        <a:xfrm>
          <a:off x="0" y="0"/>
          <a:ext cx="0" cy="0"/>
          <a:chOff x="0" y="0"/>
          <a:chExt cx="0" cy="0"/>
        </a:xfrm>
      </p:grpSpPr>
      <p:sp>
        <p:nvSpPr>
          <p:cNvPr id="223" name="Google Shape;223;p3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COLUMNS</a:t>
            </a:r>
            <a:endParaRPr b="1">
              <a:latin typeface="Merriweather"/>
              <a:ea typeface="Merriweather"/>
              <a:cs typeface="Merriweather"/>
              <a:sym typeface="Merriweather"/>
            </a:endParaRPr>
          </a:p>
        </p:txBody>
      </p:sp>
      <p:pic>
        <p:nvPicPr>
          <p:cNvPr id="224" name="Google Shape;224;p38"/>
          <p:cNvPicPr preferRelativeResize="0"/>
          <p:nvPr/>
        </p:nvPicPr>
        <p:blipFill rotWithShape="1">
          <a:blip r:embed="rId3">
            <a:alphaModFix/>
          </a:blip>
          <a:srcRect b="49854" l="0" r="0" t="0"/>
          <a:stretch/>
        </p:blipFill>
        <p:spPr>
          <a:xfrm>
            <a:off x="152400" y="152400"/>
            <a:ext cx="8610150" cy="426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28" name="Shape 228"/>
        <p:cNvGrpSpPr/>
        <p:nvPr/>
      </p:nvGrpSpPr>
      <p:grpSpPr>
        <a:xfrm>
          <a:off x="0" y="0"/>
          <a:ext cx="0" cy="0"/>
          <a:chOff x="0" y="0"/>
          <a:chExt cx="0" cy="0"/>
        </a:xfrm>
      </p:grpSpPr>
      <p:sp>
        <p:nvSpPr>
          <p:cNvPr id="229" name="Google Shape;229;p3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30" name="Google Shape;230;p39"/>
          <p:cNvSpPr txBox="1"/>
          <p:nvPr/>
        </p:nvSpPr>
        <p:spPr>
          <a:xfrm>
            <a:off x="334625" y="309850"/>
            <a:ext cx="8440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ExterQual: Houses having excellent quality of the material on the exterior have high sale price and houses having fair quality have very less sale 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ExterCond: Houses having excellent condition of the material on the exterior have high sale price and the houses having poor condition of the material on the exterior have very less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BsmtQual: The houses which evaluate the excellent quality of height of the basement have high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BsmtCond: The houses which evaluate the good quality of general condition of the basement have high sale price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OverallQual: The houses which have very excellent overall quality like material and finish of the house have high sale price. Also we can observe from the plot as the overall quality of the house increases, the sale price also increases.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OverallCond: The houses having overall condition as excellent and average have very high sale price compared to others.</a:t>
            </a:r>
            <a:endParaRPr>
              <a:latin typeface="Raleway SemiBold"/>
              <a:ea typeface="Raleway SemiBold"/>
              <a:cs typeface="Raleway SemiBold"/>
              <a:sym typeface="Raleway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34" name="Shape 234"/>
        <p:cNvGrpSpPr/>
        <p:nvPr/>
      </p:nvGrpSpPr>
      <p:grpSpPr>
        <a:xfrm>
          <a:off x="0" y="0"/>
          <a:ext cx="0" cy="0"/>
          <a:chOff x="0" y="0"/>
          <a:chExt cx="0" cy="0"/>
        </a:xfrm>
      </p:grpSpPr>
      <p:sp>
        <p:nvSpPr>
          <p:cNvPr id="235" name="Google Shape;235;p4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CATEGORICAL COLUMNS</a:t>
            </a:r>
            <a:endParaRPr b="1">
              <a:latin typeface="Merriweather"/>
              <a:ea typeface="Merriweather"/>
              <a:cs typeface="Merriweather"/>
              <a:sym typeface="Merriweather"/>
            </a:endParaRPr>
          </a:p>
        </p:txBody>
      </p:sp>
      <p:pic>
        <p:nvPicPr>
          <p:cNvPr id="236" name="Google Shape;236;p40"/>
          <p:cNvPicPr preferRelativeResize="0"/>
          <p:nvPr/>
        </p:nvPicPr>
        <p:blipFill rotWithShape="1">
          <a:blip r:embed="rId3">
            <a:alphaModFix/>
          </a:blip>
          <a:srcRect b="0" l="0" r="0" t="49581"/>
          <a:stretch/>
        </p:blipFill>
        <p:spPr>
          <a:xfrm>
            <a:off x="276350" y="290600"/>
            <a:ext cx="8382000" cy="4241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40" name="Shape 240"/>
        <p:cNvGrpSpPr/>
        <p:nvPr/>
      </p:nvGrpSpPr>
      <p:grpSpPr>
        <a:xfrm>
          <a:off x="0" y="0"/>
          <a:ext cx="0" cy="0"/>
          <a:chOff x="0" y="0"/>
          <a:chExt cx="0" cy="0"/>
        </a:xfrm>
      </p:grpSpPr>
      <p:sp>
        <p:nvSpPr>
          <p:cNvPr id="241" name="Google Shape;241;p4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42" name="Google Shape;242;p41"/>
          <p:cNvSpPr txBox="1"/>
          <p:nvPr/>
        </p:nvSpPr>
        <p:spPr>
          <a:xfrm>
            <a:off x="409000" y="371825"/>
            <a:ext cx="8382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SalePrice vs HeatingQC: Most of the houses having excellent heating quality and condition have high sale prices.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KitchenQual: Houses having excellent quality of the kitchen have high sale prices compared to others.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GarageQual: The sale price of the house is high for the houses having excellent garage quality.</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SalePrice vs GarageCond: Houses having typical/average garage condition have high sale price and the houses having good garage condition also have high sales price compared to others.</a:t>
            </a:r>
            <a:endParaRPr>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Agenda</a:t>
            </a:r>
            <a:endParaRPr b="1">
              <a:latin typeface="Merriweather"/>
              <a:ea typeface="Merriweather"/>
              <a:cs typeface="Merriweather"/>
              <a:sym typeface="Merriweathe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Data cleaning steps.</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Model Building.</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Hyper Parameter Tuning.</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Saving the model and predictions from saved best model.</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Conclusion.</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46" name="Shape 246"/>
        <p:cNvGrpSpPr/>
        <p:nvPr/>
      </p:nvGrpSpPr>
      <p:grpSpPr>
        <a:xfrm>
          <a:off x="0" y="0"/>
          <a:ext cx="0" cy="0"/>
          <a:chOff x="0" y="0"/>
          <a:chExt cx="0" cy="0"/>
        </a:xfrm>
      </p:grpSpPr>
      <p:sp>
        <p:nvSpPr>
          <p:cNvPr id="247" name="Google Shape;247;p4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248" name="Google Shape;248;p42"/>
          <p:cNvPicPr preferRelativeResize="0"/>
          <p:nvPr/>
        </p:nvPicPr>
        <p:blipFill rotWithShape="1">
          <a:blip r:embed="rId3">
            <a:alphaModFix/>
          </a:blip>
          <a:srcRect b="74847" l="0" r="0" t="0"/>
          <a:stretch/>
        </p:blipFill>
        <p:spPr>
          <a:xfrm>
            <a:off x="706450" y="152400"/>
            <a:ext cx="7659475" cy="4334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52" name="Shape 252"/>
        <p:cNvGrpSpPr/>
        <p:nvPr/>
      </p:nvGrpSpPr>
      <p:grpSpPr>
        <a:xfrm>
          <a:off x="0" y="0"/>
          <a:ext cx="0" cy="0"/>
          <a:chOff x="0" y="0"/>
          <a:chExt cx="0" cy="0"/>
        </a:xfrm>
      </p:grpSpPr>
      <p:sp>
        <p:nvSpPr>
          <p:cNvPr id="253" name="Google Shape;253;p4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54" name="Google Shape;254;p43"/>
          <p:cNvSpPr txBox="1"/>
          <p:nvPr/>
        </p:nvSpPr>
        <p:spPr>
          <a:xfrm>
            <a:off x="495750" y="508150"/>
            <a:ext cx="8068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LotFrontage: As Linear feet of street connected to property is increasing sales are decreasing and the SalePrice is ranging between 0-3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LotArea: As Lot size in square feet is increasing sales are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MasVnrArea: As Masonry veneer area in square feet is increasing sales are decreasing and sale price is ranging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BsmtFinSF1: As Type 1 finished square feet are increasing , sales are decreasing and the sale price is in between 0-4 lakhs.</a:t>
            </a:r>
            <a:endParaRPr>
              <a:latin typeface="Raleway SemiBold"/>
              <a:ea typeface="Raleway SemiBold"/>
              <a:cs typeface="Raleway SemiBold"/>
              <a:sym typeface="Raleway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58" name="Shape 258"/>
        <p:cNvGrpSpPr/>
        <p:nvPr/>
      </p:nvGrpSpPr>
      <p:grpSpPr>
        <a:xfrm>
          <a:off x="0" y="0"/>
          <a:ext cx="0" cy="0"/>
          <a:chOff x="0" y="0"/>
          <a:chExt cx="0" cy="0"/>
        </a:xfrm>
      </p:grpSpPr>
      <p:sp>
        <p:nvSpPr>
          <p:cNvPr id="259" name="Google Shape;259;p4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260" name="Google Shape;260;p44"/>
          <p:cNvPicPr preferRelativeResize="0"/>
          <p:nvPr/>
        </p:nvPicPr>
        <p:blipFill rotWithShape="1">
          <a:blip r:embed="rId3">
            <a:alphaModFix/>
          </a:blip>
          <a:srcRect b="49841" l="0" r="0" t="25153"/>
          <a:stretch/>
        </p:blipFill>
        <p:spPr>
          <a:xfrm>
            <a:off x="582975" y="272675"/>
            <a:ext cx="7856175" cy="41849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64" name="Shape 264"/>
        <p:cNvGrpSpPr/>
        <p:nvPr/>
      </p:nvGrpSpPr>
      <p:grpSpPr>
        <a:xfrm>
          <a:off x="0" y="0"/>
          <a:ext cx="0" cy="0"/>
          <a:chOff x="0" y="0"/>
          <a:chExt cx="0" cy="0"/>
        </a:xfrm>
      </p:grpSpPr>
      <p:sp>
        <p:nvSpPr>
          <p:cNvPr id="265" name="Google Shape;265;p4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66" name="Google Shape;266;p45"/>
          <p:cNvSpPr txBox="1"/>
          <p:nvPr/>
        </p:nvSpPr>
        <p:spPr>
          <a:xfrm>
            <a:off x="470975" y="260275"/>
            <a:ext cx="8068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BsmtUnfSF: As Unfinished square feet of basement area is increasing sales is decreasing and the sale price is in between 0-4 lakhs. There are some outliers also.</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TotalBsmtSF: As Total square feet of basement area is increasing sales is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1stFlrSF: As First Floor square feet is increasing sales are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2nd FrSF: As Second floor square feet is increasing sales are increasing in the range 500-1000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70" name="Shape 270"/>
        <p:cNvGrpSpPr/>
        <p:nvPr/>
      </p:nvGrpSpPr>
      <p:grpSpPr>
        <a:xfrm>
          <a:off x="0" y="0"/>
          <a:ext cx="0" cy="0"/>
          <a:chOff x="0" y="0"/>
          <a:chExt cx="0" cy="0"/>
        </a:xfrm>
      </p:grpSpPr>
      <p:sp>
        <p:nvSpPr>
          <p:cNvPr id="271" name="Google Shape;271;p4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272" name="Google Shape;272;p46"/>
          <p:cNvPicPr preferRelativeResize="0"/>
          <p:nvPr/>
        </p:nvPicPr>
        <p:blipFill rotWithShape="1">
          <a:blip r:embed="rId3">
            <a:alphaModFix/>
          </a:blip>
          <a:srcRect b="24941" l="0" r="0" t="49968"/>
          <a:stretch/>
        </p:blipFill>
        <p:spPr>
          <a:xfrm>
            <a:off x="644475" y="483375"/>
            <a:ext cx="7794675" cy="3866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76" name="Shape 276"/>
        <p:cNvGrpSpPr/>
        <p:nvPr/>
      </p:nvGrpSpPr>
      <p:grpSpPr>
        <a:xfrm>
          <a:off x="0" y="0"/>
          <a:ext cx="0" cy="0"/>
          <a:chOff x="0" y="0"/>
          <a:chExt cx="0" cy="0"/>
        </a:xfrm>
      </p:grpSpPr>
      <p:sp>
        <p:nvSpPr>
          <p:cNvPr id="277" name="Google Shape;277;p4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78" name="Google Shape;278;p47"/>
          <p:cNvSpPr txBox="1"/>
          <p:nvPr/>
        </p:nvSpPr>
        <p:spPr>
          <a:xfrm>
            <a:off x="607300" y="656875"/>
            <a:ext cx="7831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GrLivArea: As Above grade ground living area square feet is increasing sales is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GarageArea: As Size of garage in square feet is increasing sales is increasing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WoodDeckSF: As Wood deck area in square feet is increasing sales are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OpenPorchSF: As Open porch area in square feet is increasing sales is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82" name="Shape 282"/>
        <p:cNvGrpSpPr/>
        <p:nvPr/>
      </p:nvGrpSpPr>
      <p:grpSpPr>
        <a:xfrm>
          <a:off x="0" y="0"/>
          <a:ext cx="0" cy="0"/>
          <a:chOff x="0" y="0"/>
          <a:chExt cx="0" cy="0"/>
        </a:xfrm>
      </p:grpSpPr>
      <p:sp>
        <p:nvSpPr>
          <p:cNvPr id="283" name="Google Shape;283;p4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284" name="Google Shape;284;p48"/>
          <p:cNvPicPr preferRelativeResize="0"/>
          <p:nvPr/>
        </p:nvPicPr>
        <p:blipFill rotWithShape="1">
          <a:blip r:embed="rId3">
            <a:alphaModFix/>
          </a:blip>
          <a:srcRect b="0" l="0" r="0" t="75057"/>
          <a:stretch/>
        </p:blipFill>
        <p:spPr>
          <a:xfrm>
            <a:off x="524200" y="446175"/>
            <a:ext cx="8002850" cy="385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88" name="Shape 288"/>
        <p:cNvGrpSpPr/>
        <p:nvPr/>
      </p:nvGrpSpPr>
      <p:grpSpPr>
        <a:xfrm>
          <a:off x="0" y="0"/>
          <a:ext cx="0" cy="0"/>
          <a:chOff x="0" y="0"/>
          <a:chExt cx="0" cy="0"/>
        </a:xfrm>
      </p:grpSpPr>
      <p:sp>
        <p:nvSpPr>
          <p:cNvPr id="289" name="Google Shape;289;p4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290" name="Google Shape;290;p49"/>
          <p:cNvSpPr txBox="1"/>
          <p:nvPr/>
        </p:nvSpPr>
        <p:spPr>
          <a:xfrm>
            <a:off x="483375" y="446175"/>
            <a:ext cx="8180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Year_SinceBuilt: As Year_SinceBuilt is increasing sales are decreasing and the sale price is high for newly built buildings and the sales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Year_SinceRemodAdded: As Since Remodel date ,same as construction date if no remodeling or additions, sales are decreasing and the sale price is in between 1-4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GarageAge: As Year garage was built is increasing sales is decreasing and the sale price is in between 0-4 lakhs.</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294" name="Shape 294"/>
        <p:cNvGrpSpPr/>
        <p:nvPr/>
      </p:nvGrpSpPr>
      <p:grpSpPr>
        <a:xfrm>
          <a:off x="0" y="0"/>
          <a:ext cx="0" cy="0"/>
          <a:chOff x="0" y="0"/>
          <a:chExt cx="0" cy="0"/>
        </a:xfrm>
      </p:grpSpPr>
      <p:sp>
        <p:nvSpPr>
          <p:cNvPr id="295" name="Google Shape;295;p5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296" name="Google Shape;296;p50"/>
          <p:cNvPicPr preferRelativeResize="0"/>
          <p:nvPr/>
        </p:nvPicPr>
        <p:blipFill rotWithShape="1">
          <a:blip r:embed="rId3">
            <a:alphaModFix/>
          </a:blip>
          <a:srcRect b="71328" l="0" r="0" t="0"/>
          <a:stretch/>
        </p:blipFill>
        <p:spPr>
          <a:xfrm>
            <a:off x="350700" y="369300"/>
            <a:ext cx="8225925" cy="4092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00" name="Shape 300"/>
        <p:cNvGrpSpPr/>
        <p:nvPr/>
      </p:nvGrpSpPr>
      <p:grpSpPr>
        <a:xfrm>
          <a:off x="0" y="0"/>
          <a:ext cx="0" cy="0"/>
          <a:chOff x="0" y="0"/>
          <a:chExt cx="0" cy="0"/>
        </a:xfrm>
      </p:grpSpPr>
      <p:sp>
        <p:nvSpPr>
          <p:cNvPr id="301" name="Google Shape;301;p5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302" name="Google Shape;302;p51"/>
          <p:cNvSpPr txBox="1"/>
          <p:nvPr/>
        </p:nvSpPr>
        <p:spPr>
          <a:xfrm>
            <a:off x="433800" y="433800"/>
            <a:ext cx="824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MSSuubClass: For 1-STORY 1946 &amp; NEWER ALL STYLES(20) and 2-STORY 1946 &amp; NEWER(60) types of dwelling the sales are good and SalePrice is also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OverallQual: As Rates the overall material and finish of the house is increasing linearly sales is also increasing And SalePrice is also increasing linearly.</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OverallCond: For 5, Average overall condition of the house the sales is high and SalePrice is also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BsmtFullBath: For 0 and 1 Basement full bathrooms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Overview</a:t>
            </a:r>
            <a:endParaRPr b="1">
              <a:latin typeface="Merriweather"/>
              <a:ea typeface="Merriweather"/>
              <a:cs typeface="Merriweather"/>
              <a:sym typeface="Merriweather"/>
            </a:endParaRPr>
          </a:p>
        </p:txBody>
      </p:sp>
      <p:sp>
        <p:nvSpPr>
          <p:cNvPr id="86" name="Google Shape;86;p16"/>
          <p:cNvSpPr txBox="1"/>
          <p:nvPr>
            <p:ph idx="1" type="body"/>
          </p:nvPr>
        </p:nvSpPr>
        <p:spPr>
          <a:xfrm>
            <a:off x="471900" y="1919075"/>
            <a:ext cx="7658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latin typeface="Raleway SemiBold"/>
                <a:ea typeface="Raleway SemiBold"/>
                <a:cs typeface="Raleway SemiBold"/>
                <a:sym typeface="Raleway SemiBold"/>
              </a:rPr>
              <a:t>In this particular presentation we will be looking on:</a:t>
            </a:r>
            <a:endParaRPr sz="1600" u="sng">
              <a:latin typeface="Raleway SemiBold"/>
              <a:ea typeface="Raleway SemiBold"/>
              <a:cs typeface="Raleway SemiBold"/>
              <a:sym typeface="Raleway SemiBold"/>
            </a:endParaRPr>
          </a:p>
          <a:p>
            <a:pPr indent="-330200" lvl="0" marL="457200" rtl="0" algn="l">
              <a:spcBef>
                <a:spcPts val="1600"/>
              </a:spcBef>
              <a:spcAft>
                <a:spcPts val="0"/>
              </a:spcAft>
              <a:buSzPts val="1600"/>
              <a:buFont typeface="Raleway SemiBold"/>
              <a:buChar char="●"/>
            </a:pPr>
            <a:r>
              <a:rPr lang="en" sz="1600">
                <a:latin typeface="Raleway SemiBold"/>
                <a:ea typeface="Raleway SemiBold"/>
                <a:cs typeface="Raleway SemiBold"/>
                <a:sym typeface="Raleway SemiBold"/>
              </a:rPr>
              <a:t>How to analyze the dataset on “Housing: Price Prediction”.</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What are the EDA steps in cleaning the dataset?</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Overall analysis on the problem.</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Model building from train dataset.</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Predicting Housing Price for test dataset.</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1600"/>
              </a:spcAft>
              <a:buNone/>
            </a:pPr>
            <a:r>
              <a:t/>
            </a:r>
            <a:endParaRPr sz="1600">
              <a:latin typeface="Raleway SemiBold"/>
              <a:ea typeface="Raleway SemiBold"/>
              <a:cs typeface="Raleway SemiBold"/>
              <a:sym typeface="Raleway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06" name="Shape 306"/>
        <p:cNvGrpSpPr/>
        <p:nvPr/>
      </p:nvGrpSpPr>
      <p:grpSpPr>
        <a:xfrm>
          <a:off x="0" y="0"/>
          <a:ext cx="0" cy="0"/>
          <a:chOff x="0" y="0"/>
          <a:chExt cx="0" cy="0"/>
        </a:xfrm>
      </p:grpSpPr>
      <p:sp>
        <p:nvSpPr>
          <p:cNvPr id="307" name="Google Shape;307;p5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308" name="Google Shape;308;p52"/>
          <p:cNvPicPr preferRelativeResize="0"/>
          <p:nvPr/>
        </p:nvPicPr>
        <p:blipFill rotWithShape="1">
          <a:blip r:embed="rId3">
            <a:alphaModFix/>
          </a:blip>
          <a:srcRect b="42823" l="0" r="0" t="28510"/>
          <a:stretch/>
        </p:blipFill>
        <p:spPr>
          <a:xfrm>
            <a:off x="449875" y="359425"/>
            <a:ext cx="8176325" cy="40486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12" name="Shape 312"/>
        <p:cNvGrpSpPr/>
        <p:nvPr/>
      </p:nvGrpSpPr>
      <p:grpSpPr>
        <a:xfrm>
          <a:off x="0" y="0"/>
          <a:ext cx="0" cy="0"/>
          <a:chOff x="0" y="0"/>
          <a:chExt cx="0" cy="0"/>
        </a:xfrm>
      </p:grpSpPr>
      <p:sp>
        <p:nvSpPr>
          <p:cNvPr id="313" name="Google Shape;313;p5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314" name="Google Shape;314;p53"/>
          <p:cNvSpPr txBox="1"/>
          <p:nvPr/>
        </p:nvSpPr>
        <p:spPr>
          <a:xfrm>
            <a:off x="508150" y="495750"/>
            <a:ext cx="805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BsmtHalfBath: For 0 Basement half bathrooms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FullBath: For 1 and 2 Full bathrooms above grade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HalfBath: For 0 and 1 Half baths above grade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BedroomAbvGr: For 2, 3 and 4 Bedrooms above grade ,does not include basement bedrooms,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18" name="Shape 318"/>
        <p:cNvGrpSpPr/>
        <p:nvPr/>
      </p:nvGrpSpPr>
      <p:grpSpPr>
        <a:xfrm>
          <a:off x="0" y="0"/>
          <a:ext cx="0" cy="0"/>
          <a:chOff x="0" y="0"/>
          <a:chExt cx="0" cy="0"/>
        </a:xfrm>
      </p:grpSpPr>
      <p:sp>
        <p:nvSpPr>
          <p:cNvPr id="319" name="Google Shape;319;p5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320" name="Google Shape;320;p54"/>
          <p:cNvPicPr preferRelativeResize="0"/>
          <p:nvPr/>
        </p:nvPicPr>
        <p:blipFill rotWithShape="1">
          <a:blip r:embed="rId3">
            <a:alphaModFix/>
          </a:blip>
          <a:srcRect b="14366" l="0" r="0" t="57100"/>
          <a:stretch/>
        </p:blipFill>
        <p:spPr>
          <a:xfrm>
            <a:off x="425075" y="375500"/>
            <a:ext cx="8114375" cy="3987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24" name="Shape 324"/>
        <p:cNvGrpSpPr/>
        <p:nvPr/>
      </p:nvGrpSpPr>
      <p:grpSpPr>
        <a:xfrm>
          <a:off x="0" y="0"/>
          <a:ext cx="0" cy="0"/>
          <a:chOff x="0" y="0"/>
          <a:chExt cx="0" cy="0"/>
        </a:xfrm>
      </p:grpSpPr>
      <p:sp>
        <p:nvSpPr>
          <p:cNvPr id="325" name="Google Shape;325;p5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326" name="Google Shape;326;p55"/>
          <p:cNvSpPr txBox="1"/>
          <p:nvPr/>
        </p:nvSpPr>
        <p:spPr>
          <a:xfrm>
            <a:off x="545325" y="483375"/>
            <a:ext cx="813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KitchenAbvGr: For 1 Kitchens above grade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TotRmsAbvGrd: For 4-9 Total rooms above grade, does not include bathrooms,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Fireplaces: For 0 and 1 Number of fireplaces the sales as well as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GarageCars: For 1 and 2 Size of garage in car capacity the sales is high and for 3 Size of garage in car capacity the SalePrice is high.</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30" name="Shape 330"/>
        <p:cNvGrpSpPr/>
        <p:nvPr/>
      </p:nvGrpSpPr>
      <p:grpSpPr>
        <a:xfrm>
          <a:off x="0" y="0"/>
          <a:ext cx="0" cy="0"/>
          <a:chOff x="0" y="0"/>
          <a:chExt cx="0" cy="0"/>
        </a:xfrm>
      </p:grpSpPr>
      <p:sp>
        <p:nvSpPr>
          <p:cNvPr id="331" name="Google Shape;331;p5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VISUALIZATION OF NUMERICAL COLUMNS</a:t>
            </a:r>
            <a:endParaRPr b="1">
              <a:latin typeface="Merriweather"/>
              <a:ea typeface="Merriweather"/>
              <a:cs typeface="Merriweather"/>
              <a:sym typeface="Merriweather"/>
            </a:endParaRPr>
          </a:p>
        </p:txBody>
      </p:sp>
      <p:pic>
        <p:nvPicPr>
          <p:cNvPr id="332" name="Google Shape;332;p56"/>
          <p:cNvPicPr preferRelativeResize="0"/>
          <p:nvPr/>
        </p:nvPicPr>
        <p:blipFill rotWithShape="1">
          <a:blip r:embed="rId3">
            <a:alphaModFix/>
          </a:blip>
          <a:srcRect b="0" l="0" r="0" t="85635"/>
          <a:stretch/>
        </p:blipFill>
        <p:spPr>
          <a:xfrm>
            <a:off x="363100" y="1103075"/>
            <a:ext cx="8151575" cy="27762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336" name="Shape 336"/>
        <p:cNvGrpSpPr/>
        <p:nvPr/>
      </p:nvGrpSpPr>
      <p:grpSpPr>
        <a:xfrm>
          <a:off x="0" y="0"/>
          <a:ext cx="0" cy="0"/>
          <a:chOff x="0" y="0"/>
          <a:chExt cx="0" cy="0"/>
        </a:xfrm>
      </p:grpSpPr>
      <p:sp>
        <p:nvSpPr>
          <p:cNvPr id="337" name="Google Shape;337;p5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OBSERVATIONS</a:t>
            </a:r>
            <a:endParaRPr b="1">
              <a:latin typeface="Merriweather"/>
              <a:ea typeface="Merriweather"/>
              <a:cs typeface="Merriweather"/>
              <a:sym typeface="Merriweather"/>
            </a:endParaRPr>
          </a:p>
        </p:txBody>
      </p:sp>
      <p:sp>
        <p:nvSpPr>
          <p:cNvPr id="338" name="Google Shape;338;p57"/>
          <p:cNvSpPr txBox="1"/>
          <p:nvPr/>
        </p:nvSpPr>
        <p:spPr>
          <a:xfrm>
            <a:off x="532950" y="632100"/>
            <a:ext cx="790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SemiBold"/>
                <a:ea typeface="Raleway SemiBold"/>
                <a:cs typeface="Raleway SemiBold"/>
                <a:sym typeface="Raleway SemiBold"/>
              </a:rPr>
              <a:t>MoSold: In between april to august for Month Sold the sales are good with SalePrice.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rPr lang="en">
                <a:latin typeface="Raleway SemiBold"/>
                <a:ea typeface="Raleway SemiBold"/>
                <a:cs typeface="Raleway SemiBold"/>
                <a:sym typeface="Raleway SemiBold"/>
              </a:rPr>
              <a:t>Year_SinceSold: For all the Year_SinceSold the sale price and sales both are same.</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a:p>
            <a:pPr indent="0" lvl="0" marL="0" rtl="0" algn="l">
              <a:spcBef>
                <a:spcPts val="0"/>
              </a:spcBef>
              <a:spcAft>
                <a:spcPts val="0"/>
              </a:spcAft>
              <a:buNone/>
            </a:pPr>
            <a:r>
              <a:t/>
            </a:r>
            <a:endParaRPr>
              <a:latin typeface="Raleway SemiBold"/>
              <a:ea typeface="Raleway SemiBold"/>
              <a:cs typeface="Raleway SemiBold"/>
              <a:sym typeface="Raleway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4D79"/>
        </a:solidFill>
      </p:bgPr>
    </p:bg>
    <p:spTree>
      <p:nvGrpSpPr>
        <p:cNvPr id="342" name="Shape 342"/>
        <p:cNvGrpSpPr/>
        <p:nvPr/>
      </p:nvGrpSpPr>
      <p:grpSpPr>
        <a:xfrm>
          <a:off x="0" y="0"/>
          <a:ext cx="0" cy="0"/>
          <a:chOff x="0" y="0"/>
          <a:chExt cx="0" cy="0"/>
        </a:xfrm>
      </p:grpSpPr>
      <p:sp>
        <p:nvSpPr>
          <p:cNvPr id="343" name="Google Shape;343;p58"/>
          <p:cNvSpPr txBox="1"/>
          <p:nvPr>
            <p:ph idx="1" type="subTitle"/>
          </p:nvPr>
        </p:nvSpPr>
        <p:spPr>
          <a:xfrm>
            <a:off x="265500" y="1803300"/>
            <a:ext cx="4045200" cy="15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C27BA0"/>
                </a:solidFill>
                <a:latin typeface="Merriweather"/>
                <a:ea typeface="Merriweather"/>
                <a:cs typeface="Merriweather"/>
                <a:sym typeface="Merriweather"/>
              </a:rPr>
              <a:t>Analysis of Visualizations</a:t>
            </a:r>
            <a:endParaRPr b="1" sz="4000">
              <a:solidFill>
                <a:srgbClr val="C27BA0"/>
              </a:solidFill>
              <a:latin typeface="Merriweather"/>
              <a:ea typeface="Merriweather"/>
              <a:cs typeface="Merriweather"/>
              <a:sym typeface="Merriweather"/>
            </a:endParaRPr>
          </a:p>
        </p:txBody>
      </p:sp>
      <p:sp>
        <p:nvSpPr>
          <p:cNvPr id="344" name="Google Shape;344;p58"/>
          <p:cNvSpPr txBox="1"/>
          <p:nvPr/>
        </p:nvSpPr>
        <p:spPr>
          <a:xfrm>
            <a:off x="5106325" y="557725"/>
            <a:ext cx="3656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I have used bar plot for each of the categorical features, which shows the relationship of sale price with all the different categorical features. </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And for the continuous numerical variables I have used reg plot to show the relationship between the numerical variable &amp; target variable. And Strip plot for the discrete numerical variables &amp; the target variable.</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I found that there is a linear relationship between continuous numerical variable and SalePrice.</a:t>
            </a:r>
            <a:endParaRPr>
              <a:solidFill>
                <a:srgbClr val="EFEFE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4D79"/>
        </a:solidFill>
      </p:bgPr>
    </p:bg>
    <p:spTree>
      <p:nvGrpSpPr>
        <p:cNvPr id="348" name="Shape 348"/>
        <p:cNvGrpSpPr/>
        <p:nvPr/>
      </p:nvGrpSpPr>
      <p:grpSpPr>
        <a:xfrm>
          <a:off x="0" y="0"/>
          <a:ext cx="0" cy="0"/>
          <a:chOff x="0" y="0"/>
          <a:chExt cx="0" cy="0"/>
        </a:xfrm>
      </p:grpSpPr>
      <p:sp>
        <p:nvSpPr>
          <p:cNvPr id="349" name="Google Shape;349;p59"/>
          <p:cNvSpPr txBox="1"/>
          <p:nvPr>
            <p:ph idx="1" type="subTitle"/>
          </p:nvPr>
        </p:nvSpPr>
        <p:spPr>
          <a:xfrm>
            <a:off x="265500" y="1778850"/>
            <a:ext cx="4045200" cy="15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C27BA0"/>
                </a:solidFill>
                <a:latin typeface="Merriweather"/>
                <a:ea typeface="Merriweather"/>
                <a:cs typeface="Merriweather"/>
                <a:sym typeface="Merriweather"/>
              </a:rPr>
              <a:t>Analysis of Visualizations</a:t>
            </a:r>
            <a:endParaRPr b="1" sz="4000">
              <a:solidFill>
                <a:srgbClr val="C27BA0"/>
              </a:solidFill>
              <a:latin typeface="Merriweather"/>
              <a:ea typeface="Merriweather"/>
              <a:cs typeface="Merriweather"/>
              <a:sym typeface="Merriweather"/>
            </a:endParaRPr>
          </a:p>
        </p:txBody>
      </p:sp>
      <p:sp>
        <p:nvSpPr>
          <p:cNvPr id="350" name="Google Shape;350;p59"/>
          <p:cNvSpPr txBox="1"/>
          <p:nvPr/>
        </p:nvSpPr>
        <p:spPr>
          <a:xfrm>
            <a:off x="5106325" y="1371150"/>
            <a:ext cx="3656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Also after visualization, it was observed that both the train &amp; test data sets have a number of outliers. </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There was also skewness found in many variables.</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Some variables showed high correlation towards the target variable, while others showed little to no </a:t>
            </a:r>
            <a:r>
              <a:rPr lang="en" sz="1600">
                <a:solidFill>
                  <a:srgbClr val="EFEFEF"/>
                </a:solidFill>
                <a:latin typeface="Raleway SemiBold"/>
                <a:ea typeface="Raleway SemiBold"/>
                <a:cs typeface="Raleway SemiBold"/>
                <a:sym typeface="Raleway SemiBold"/>
              </a:rPr>
              <a:t>correlation</a:t>
            </a:r>
            <a:r>
              <a:rPr lang="en" sz="1600">
                <a:solidFill>
                  <a:srgbClr val="EFEFEF"/>
                </a:solidFill>
                <a:latin typeface="Raleway SemiBold"/>
                <a:ea typeface="Raleway SemiBold"/>
                <a:cs typeface="Raleway SemiBold"/>
                <a:sym typeface="Raleway SemiBold"/>
              </a:rPr>
              <a:t> towards the </a:t>
            </a:r>
            <a:r>
              <a:rPr lang="en" sz="1600">
                <a:solidFill>
                  <a:srgbClr val="EFEFEF"/>
                </a:solidFill>
                <a:latin typeface="Raleway SemiBold"/>
                <a:ea typeface="Raleway SemiBold"/>
                <a:cs typeface="Raleway SemiBold"/>
                <a:sym typeface="Raleway SemiBold"/>
              </a:rPr>
              <a:t>target</a:t>
            </a:r>
            <a:r>
              <a:rPr lang="en" sz="1600">
                <a:solidFill>
                  <a:srgbClr val="EFEFEF"/>
                </a:solidFill>
                <a:latin typeface="Raleway SemiBold"/>
                <a:ea typeface="Raleway SemiBold"/>
                <a:cs typeface="Raleway SemiBold"/>
                <a:sym typeface="Raleway SemiBold"/>
              </a:rPr>
              <a:t>.</a:t>
            </a:r>
            <a:endParaRPr sz="1600">
              <a:solidFill>
                <a:srgbClr val="EFEFEF"/>
              </a:solidFill>
              <a:latin typeface="Raleway SemiBold"/>
              <a:ea typeface="Raleway SemiBold"/>
              <a:cs typeface="Raleway SemiBold"/>
              <a:sym typeface="Raleway SemiBo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5F06"/>
        </a:solidFill>
      </p:bgPr>
    </p:bg>
    <p:spTree>
      <p:nvGrpSpPr>
        <p:cNvPr id="354" name="Shape 354"/>
        <p:cNvGrpSpPr/>
        <p:nvPr/>
      </p:nvGrpSpPr>
      <p:grpSpPr>
        <a:xfrm>
          <a:off x="0" y="0"/>
          <a:ext cx="0" cy="0"/>
          <a:chOff x="0" y="0"/>
          <a:chExt cx="0" cy="0"/>
        </a:xfrm>
      </p:grpSpPr>
      <p:sp>
        <p:nvSpPr>
          <p:cNvPr id="355" name="Google Shape;355;p60"/>
          <p:cNvSpPr txBox="1"/>
          <p:nvPr>
            <p:ph idx="1" type="subTitle"/>
          </p:nvPr>
        </p:nvSpPr>
        <p:spPr>
          <a:xfrm>
            <a:off x="265500" y="1778850"/>
            <a:ext cx="4045200" cy="15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BF9000"/>
                </a:solidFill>
                <a:latin typeface="Merriweather"/>
                <a:ea typeface="Merriweather"/>
                <a:cs typeface="Merriweather"/>
                <a:sym typeface="Merriweather"/>
              </a:rPr>
              <a:t>Data Cleaning Steps</a:t>
            </a:r>
            <a:endParaRPr b="1" sz="4000">
              <a:solidFill>
                <a:srgbClr val="BF9000"/>
              </a:solidFill>
              <a:latin typeface="Merriweather"/>
              <a:ea typeface="Merriweather"/>
              <a:cs typeface="Merriweather"/>
              <a:sym typeface="Merriweather"/>
            </a:endParaRPr>
          </a:p>
        </p:txBody>
      </p:sp>
      <p:sp>
        <p:nvSpPr>
          <p:cNvPr id="356" name="Google Shape;356;p60"/>
          <p:cNvSpPr txBox="1"/>
          <p:nvPr/>
        </p:nvSpPr>
        <p:spPr>
          <a:xfrm>
            <a:off x="5118725" y="1001700"/>
            <a:ext cx="365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In my datasets I found null values, outliers and also skewness.I used imputation method to replace null values. </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To remove outliers I have used percentile method. And to remove skewness I have used yeo-johnson method. </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Use of Pearson’s correlation coefficient to check the correlation between dependent and independent features. </a:t>
            </a:r>
            <a:endParaRPr sz="1600">
              <a:solidFill>
                <a:srgbClr val="EFEFEF"/>
              </a:solidFill>
              <a:latin typeface="Raleway SemiBold"/>
              <a:ea typeface="Raleway SemiBold"/>
              <a:cs typeface="Raleway SemiBold"/>
              <a:sym typeface="Raleway SemiBo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5F06"/>
        </a:solidFill>
      </p:bgPr>
    </p:bg>
    <p:spTree>
      <p:nvGrpSpPr>
        <p:cNvPr id="360" name="Shape 360"/>
        <p:cNvGrpSpPr/>
        <p:nvPr/>
      </p:nvGrpSpPr>
      <p:grpSpPr>
        <a:xfrm>
          <a:off x="0" y="0"/>
          <a:ext cx="0" cy="0"/>
          <a:chOff x="0" y="0"/>
          <a:chExt cx="0" cy="0"/>
        </a:xfrm>
      </p:grpSpPr>
      <p:sp>
        <p:nvSpPr>
          <p:cNvPr id="361" name="Google Shape;361;p61"/>
          <p:cNvSpPr txBox="1"/>
          <p:nvPr>
            <p:ph idx="1" type="subTitle"/>
          </p:nvPr>
        </p:nvSpPr>
        <p:spPr>
          <a:xfrm>
            <a:off x="265500" y="1778850"/>
            <a:ext cx="4045200" cy="15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BF9000"/>
                </a:solidFill>
                <a:latin typeface="Merriweather"/>
                <a:ea typeface="Merriweather"/>
                <a:cs typeface="Merriweather"/>
                <a:sym typeface="Merriweather"/>
              </a:rPr>
              <a:t>Data Cleaning Steps</a:t>
            </a:r>
            <a:endParaRPr b="1" sz="4000">
              <a:solidFill>
                <a:srgbClr val="BF9000"/>
              </a:solidFill>
              <a:latin typeface="Merriweather"/>
              <a:ea typeface="Merriweather"/>
              <a:cs typeface="Merriweather"/>
              <a:sym typeface="Merriweather"/>
            </a:endParaRPr>
          </a:p>
        </p:txBody>
      </p:sp>
      <p:sp>
        <p:nvSpPr>
          <p:cNvPr id="362" name="Google Shape;362;p61"/>
          <p:cNvSpPr txBox="1"/>
          <p:nvPr/>
        </p:nvSpPr>
        <p:spPr>
          <a:xfrm>
            <a:off x="5118725" y="878550"/>
            <a:ext cx="3656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To encode the categorical columns I have use Ordinal Encoding. </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Also I have used standardization to make sure there were no biases in both the datasets.</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After that, I checked the VIF values of both the datasets and remove columns with extremely high VIF values, thereby solving the multicollinearity problem.</a:t>
            </a:r>
            <a:endParaRPr sz="1600">
              <a:solidFill>
                <a:srgbClr val="EFEFEF"/>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EFEFEF"/>
                </a:solidFill>
                <a:latin typeface="Raleway SemiBold"/>
                <a:ea typeface="Raleway SemiBold"/>
                <a:cs typeface="Raleway SemiBold"/>
                <a:sym typeface="Raleway SemiBold"/>
              </a:rPr>
              <a:t>Finally, I proceeded to model building with all regression algorithms.</a:t>
            </a:r>
            <a:endParaRPr sz="1600">
              <a:solidFill>
                <a:srgbClr val="EFEFEF"/>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Problem Statement</a:t>
            </a:r>
            <a:endParaRPr b="1">
              <a:latin typeface="Merriweather"/>
              <a:ea typeface="Merriweather"/>
              <a:cs typeface="Merriweather"/>
              <a:sym typeface="Merriweathe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Raleway SemiBold"/>
                <a:ea typeface="Raleway SemiBold"/>
                <a:cs typeface="Raleway SemiBold"/>
                <a:sym typeface="Raleway SemiBold"/>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66" name="Shape 366"/>
        <p:cNvGrpSpPr/>
        <p:nvPr/>
      </p:nvGrpSpPr>
      <p:grpSpPr>
        <a:xfrm>
          <a:off x="0" y="0"/>
          <a:ext cx="0" cy="0"/>
          <a:chOff x="0" y="0"/>
          <a:chExt cx="0" cy="0"/>
        </a:xfrm>
      </p:grpSpPr>
      <p:sp>
        <p:nvSpPr>
          <p:cNvPr id="367" name="Google Shape;367;p62"/>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Model Building</a:t>
            </a:r>
            <a:endParaRPr b="1">
              <a:solidFill>
                <a:srgbClr val="FFFFFF"/>
              </a:solidFill>
              <a:latin typeface="Merriweather"/>
              <a:ea typeface="Merriweather"/>
              <a:cs typeface="Merriweather"/>
              <a:sym typeface="Merriweather"/>
            </a:endParaRPr>
          </a:p>
        </p:txBody>
      </p:sp>
      <p:sp>
        <p:nvSpPr>
          <p:cNvPr id="368" name="Google Shape;368;p6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Raleway SemiBold"/>
                <a:ea typeface="Raleway SemiBold"/>
                <a:cs typeface="Raleway SemiBold"/>
                <a:sym typeface="Raleway SemiBold"/>
              </a:rPr>
              <a:t>Since SalePrice was my target and it was a continuous column so this particular problem was regression problem. And I have used all regression algorithms to build my model. </a:t>
            </a:r>
            <a:endParaRPr sz="1600">
              <a:latin typeface="Raleway SemiBold"/>
              <a:ea typeface="Raleway SemiBold"/>
              <a:cs typeface="Raleway SemiBold"/>
              <a:sym typeface="Raleway SemiBold"/>
            </a:endParaRPr>
          </a:p>
          <a:p>
            <a:pPr indent="0" lvl="0" marL="0" rtl="0" algn="l">
              <a:lnSpc>
                <a:spcPct val="100000"/>
              </a:lnSpc>
              <a:spcBef>
                <a:spcPts val="0"/>
              </a:spcBef>
              <a:spcAft>
                <a:spcPts val="0"/>
              </a:spcAft>
              <a:buNone/>
            </a:pPr>
            <a:r>
              <a:rPr lang="en" sz="1600">
                <a:latin typeface="Raleway SemiBold"/>
                <a:ea typeface="Raleway SemiBold"/>
                <a:cs typeface="Raleway SemiBold"/>
                <a:sym typeface="Raleway SemiBold"/>
              </a:rPr>
              <a:t>By looking into the r2 score and cross validation score, I found ExtraTreesRegressor as a best model. Below are the list of regression algorithms I have used in my project.</a:t>
            </a:r>
            <a:endParaRPr sz="1600">
              <a:latin typeface="Raleway SemiBold"/>
              <a:ea typeface="Raleway SemiBold"/>
              <a:cs typeface="Raleway SemiBold"/>
              <a:sym typeface="Raleway SemiBold"/>
            </a:endParaRPr>
          </a:p>
          <a:p>
            <a:pPr indent="0" lvl="0" marL="0" rtl="0" algn="l">
              <a:lnSpc>
                <a:spcPct val="100000"/>
              </a:lnSpc>
              <a:spcBef>
                <a:spcPts val="0"/>
              </a:spcBef>
              <a:spcAft>
                <a:spcPts val="0"/>
              </a:spcAft>
              <a:buNone/>
            </a:pPr>
            <a:r>
              <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Linear Regression Model</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Decision Tree Regressor</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KNearest Neighbors Regressor</a:t>
            </a:r>
            <a:endParaRPr sz="1600">
              <a:latin typeface="Raleway SemiBold"/>
              <a:ea typeface="Raleway SemiBold"/>
              <a:cs typeface="Raleway SemiBold"/>
              <a:sym typeface="Raleway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372" name="Shape 372"/>
        <p:cNvGrpSpPr/>
        <p:nvPr/>
      </p:nvGrpSpPr>
      <p:grpSpPr>
        <a:xfrm>
          <a:off x="0" y="0"/>
          <a:ext cx="0" cy="0"/>
          <a:chOff x="0" y="0"/>
          <a:chExt cx="0" cy="0"/>
        </a:xfrm>
      </p:grpSpPr>
      <p:sp>
        <p:nvSpPr>
          <p:cNvPr id="373" name="Google Shape;373;p63"/>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Model Building</a:t>
            </a:r>
            <a:endParaRPr b="1">
              <a:solidFill>
                <a:srgbClr val="FFFFFF"/>
              </a:solidFill>
              <a:latin typeface="Merriweather"/>
              <a:ea typeface="Merriweather"/>
              <a:cs typeface="Merriweather"/>
              <a:sym typeface="Merriweather"/>
            </a:endParaRPr>
          </a:p>
        </p:txBody>
      </p:sp>
      <p:sp>
        <p:nvSpPr>
          <p:cNvPr id="374" name="Google Shape;374;p6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600">
                <a:latin typeface="Raleway SemiBold"/>
                <a:ea typeface="Raleway SemiBold"/>
                <a:cs typeface="Raleway SemiBold"/>
                <a:sym typeface="Raleway SemiBold"/>
              </a:rPr>
              <a:t>Support Vector Regression (SVR) Model</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Random Forest Regressor</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Gradient Boosting Regressor</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Extra Trees Regressor</a:t>
            </a:r>
            <a:endParaRPr sz="1600">
              <a:latin typeface="Raleway SemiBold"/>
              <a:ea typeface="Raleway SemiBold"/>
              <a:cs typeface="Raleway SemiBold"/>
              <a:sym typeface="Raleway SemiBold"/>
            </a:endParaRPr>
          </a:p>
          <a:p>
            <a:pPr indent="-330200" lvl="0" marL="457200" rtl="0" algn="l">
              <a:lnSpc>
                <a:spcPct val="100000"/>
              </a:lnSpc>
              <a:spcBef>
                <a:spcPts val="0"/>
              </a:spcBef>
              <a:spcAft>
                <a:spcPts val="0"/>
              </a:spcAft>
              <a:buSzPts val="1600"/>
              <a:buFont typeface="Raleway SemiBold"/>
              <a:buChar char="●"/>
            </a:pPr>
            <a:r>
              <a:rPr lang="en" sz="1600">
                <a:latin typeface="Raleway SemiBold"/>
                <a:ea typeface="Raleway SemiBold"/>
                <a:cs typeface="Raleway SemiBold"/>
                <a:sym typeface="Raleway SemiBold"/>
              </a:rPr>
              <a:t>XGBoost Regressor</a:t>
            </a:r>
            <a:endParaRPr sz="1600">
              <a:latin typeface="Raleway SemiBold"/>
              <a:ea typeface="Raleway SemiBold"/>
              <a:cs typeface="Raleway SemiBold"/>
              <a:sym typeface="Raleway SemiBo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378" name="Shape 378"/>
        <p:cNvGrpSpPr/>
        <p:nvPr/>
      </p:nvGrpSpPr>
      <p:grpSpPr>
        <a:xfrm>
          <a:off x="0" y="0"/>
          <a:ext cx="0" cy="0"/>
          <a:chOff x="0" y="0"/>
          <a:chExt cx="0" cy="0"/>
        </a:xfrm>
      </p:grpSpPr>
      <p:sp>
        <p:nvSpPr>
          <p:cNvPr id="379" name="Google Shape;379;p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Linear Regression Model</a:t>
            </a:r>
            <a:endParaRPr b="1">
              <a:latin typeface="Merriweather"/>
              <a:ea typeface="Merriweather"/>
              <a:cs typeface="Merriweather"/>
              <a:sym typeface="Merriweather"/>
            </a:endParaRPr>
          </a:p>
        </p:txBody>
      </p:sp>
      <p:sp>
        <p:nvSpPr>
          <p:cNvPr id="380" name="Google Shape;380;p64"/>
          <p:cNvSpPr txBox="1"/>
          <p:nvPr>
            <p:ph idx="2" type="body"/>
          </p:nvPr>
        </p:nvSpPr>
        <p:spPr>
          <a:xfrm>
            <a:off x="6135025" y="1919075"/>
            <a:ext cx="2391900" cy="25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aleway SemiBold"/>
                <a:ea typeface="Raleway SemiBold"/>
                <a:cs typeface="Raleway SemiBold"/>
                <a:sym typeface="Raleway SemiBold"/>
              </a:rPr>
              <a:t>The Linear Regression model gave us an R2 Score of 82.28 %.</a:t>
            </a:r>
            <a:endParaRPr sz="1600">
              <a:solidFill>
                <a:srgbClr val="666666"/>
              </a:solidFill>
              <a:latin typeface="Raleway SemiBold"/>
              <a:ea typeface="Raleway SemiBold"/>
              <a:cs typeface="Raleway SemiBold"/>
              <a:sym typeface="Raleway SemiBold"/>
            </a:endParaRPr>
          </a:p>
        </p:txBody>
      </p:sp>
      <p:pic>
        <p:nvPicPr>
          <p:cNvPr id="381" name="Google Shape;381;p64"/>
          <p:cNvPicPr preferRelativeResize="0"/>
          <p:nvPr/>
        </p:nvPicPr>
        <p:blipFill>
          <a:blip r:embed="rId3">
            <a:alphaModFix/>
          </a:blip>
          <a:stretch>
            <a:fillRect/>
          </a:stretch>
        </p:blipFill>
        <p:spPr>
          <a:xfrm>
            <a:off x="471900" y="1970650"/>
            <a:ext cx="5390449" cy="2811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385" name="Shape 385"/>
        <p:cNvGrpSpPr/>
        <p:nvPr/>
      </p:nvGrpSpPr>
      <p:grpSpPr>
        <a:xfrm>
          <a:off x="0" y="0"/>
          <a:ext cx="0" cy="0"/>
          <a:chOff x="0" y="0"/>
          <a:chExt cx="0" cy="0"/>
        </a:xfrm>
      </p:grpSpPr>
      <p:sp>
        <p:nvSpPr>
          <p:cNvPr id="386" name="Google Shape;386;p6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Decision Tree Regressor</a:t>
            </a:r>
            <a:endParaRPr b="1">
              <a:latin typeface="Merriweather"/>
              <a:ea typeface="Merriweather"/>
              <a:cs typeface="Merriweather"/>
              <a:sym typeface="Merriweather"/>
            </a:endParaRPr>
          </a:p>
        </p:txBody>
      </p:sp>
      <p:sp>
        <p:nvSpPr>
          <p:cNvPr id="387" name="Google Shape;387;p65"/>
          <p:cNvSpPr txBox="1"/>
          <p:nvPr>
            <p:ph idx="2" type="body"/>
          </p:nvPr>
        </p:nvSpPr>
        <p:spPr>
          <a:xfrm>
            <a:off x="6506825" y="1919075"/>
            <a:ext cx="2187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highlight>
                  <a:srgbClr val="FFFFFF"/>
                </a:highlight>
                <a:latin typeface="Raleway SemiBold"/>
                <a:ea typeface="Raleway SemiBold"/>
                <a:cs typeface="Raleway SemiBold"/>
                <a:sym typeface="Raleway SemiBold"/>
              </a:rPr>
              <a:t>The Decision Tree Regressor Model gave us a R2 Score of 67.71 %.</a:t>
            </a:r>
            <a:endParaRPr sz="2000">
              <a:solidFill>
                <a:srgbClr val="666666"/>
              </a:solidFill>
              <a:latin typeface="Raleway SemiBold"/>
              <a:ea typeface="Raleway SemiBold"/>
              <a:cs typeface="Raleway SemiBold"/>
              <a:sym typeface="Raleway SemiBold"/>
            </a:endParaRPr>
          </a:p>
        </p:txBody>
      </p:sp>
      <p:pic>
        <p:nvPicPr>
          <p:cNvPr id="388" name="Google Shape;388;p65"/>
          <p:cNvPicPr preferRelativeResize="0"/>
          <p:nvPr/>
        </p:nvPicPr>
        <p:blipFill>
          <a:blip r:embed="rId3">
            <a:alphaModFix/>
          </a:blip>
          <a:stretch>
            <a:fillRect/>
          </a:stretch>
        </p:blipFill>
        <p:spPr>
          <a:xfrm>
            <a:off x="334625" y="1919075"/>
            <a:ext cx="5713626" cy="2803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392" name="Shape 392"/>
        <p:cNvGrpSpPr/>
        <p:nvPr/>
      </p:nvGrpSpPr>
      <p:grpSpPr>
        <a:xfrm>
          <a:off x="0" y="0"/>
          <a:ext cx="0" cy="0"/>
          <a:chOff x="0" y="0"/>
          <a:chExt cx="0" cy="0"/>
        </a:xfrm>
      </p:grpSpPr>
      <p:sp>
        <p:nvSpPr>
          <p:cNvPr id="393" name="Google Shape;393;p6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KNearest Neighbors Regressor</a:t>
            </a:r>
            <a:endParaRPr b="1">
              <a:latin typeface="Merriweather"/>
              <a:ea typeface="Merriweather"/>
              <a:cs typeface="Merriweather"/>
              <a:sym typeface="Merriweather"/>
            </a:endParaRPr>
          </a:p>
        </p:txBody>
      </p:sp>
      <p:sp>
        <p:nvSpPr>
          <p:cNvPr id="394" name="Google Shape;394;p66"/>
          <p:cNvSpPr txBox="1"/>
          <p:nvPr>
            <p:ph idx="2" type="body"/>
          </p:nvPr>
        </p:nvSpPr>
        <p:spPr>
          <a:xfrm>
            <a:off x="6147400" y="1919075"/>
            <a:ext cx="2546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Raleway SemiBold"/>
                <a:ea typeface="Raleway SemiBold"/>
                <a:cs typeface="Raleway SemiBold"/>
                <a:sym typeface="Raleway SemiBold"/>
              </a:rPr>
              <a:t>The KNearest Neighbors Regression Model gave us a R2 Score of 83.08 %.</a:t>
            </a:r>
            <a:endParaRPr sz="1600">
              <a:latin typeface="Raleway SemiBold"/>
              <a:ea typeface="Raleway SemiBold"/>
              <a:cs typeface="Raleway SemiBold"/>
              <a:sym typeface="Raleway SemiBold"/>
            </a:endParaRPr>
          </a:p>
        </p:txBody>
      </p:sp>
      <p:pic>
        <p:nvPicPr>
          <p:cNvPr id="395" name="Google Shape;395;p66"/>
          <p:cNvPicPr preferRelativeResize="0"/>
          <p:nvPr/>
        </p:nvPicPr>
        <p:blipFill>
          <a:blip r:embed="rId3">
            <a:alphaModFix/>
          </a:blip>
          <a:stretch>
            <a:fillRect/>
          </a:stretch>
        </p:blipFill>
        <p:spPr>
          <a:xfrm>
            <a:off x="177200" y="1919075"/>
            <a:ext cx="5771901" cy="2710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399" name="Shape 399"/>
        <p:cNvGrpSpPr/>
        <p:nvPr/>
      </p:nvGrpSpPr>
      <p:grpSpPr>
        <a:xfrm>
          <a:off x="0" y="0"/>
          <a:ext cx="0" cy="0"/>
          <a:chOff x="0" y="0"/>
          <a:chExt cx="0" cy="0"/>
        </a:xfrm>
      </p:grpSpPr>
      <p:sp>
        <p:nvSpPr>
          <p:cNvPr id="400" name="Google Shape;400;p6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SVR Model</a:t>
            </a:r>
            <a:endParaRPr b="1">
              <a:latin typeface="Merriweather"/>
              <a:ea typeface="Merriweather"/>
              <a:cs typeface="Merriweather"/>
              <a:sym typeface="Merriweather"/>
            </a:endParaRPr>
          </a:p>
        </p:txBody>
      </p:sp>
      <p:sp>
        <p:nvSpPr>
          <p:cNvPr id="401" name="Google Shape;401;p67"/>
          <p:cNvSpPr txBox="1"/>
          <p:nvPr>
            <p:ph idx="2" type="body"/>
          </p:nvPr>
        </p:nvSpPr>
        <p:spPr>
          <a:xfrm>
            <a:off x="6184600" y="1919075"/>
            <a:ext cx="2509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SemiBold"/>
                <a:ea typeface="Raleway SemiBold"/>
                <a:cs typeface="Raleway SemiBold"/>
                <a:sym typeface="Raleway SemiBold"/>
              </a:rPr>
              <a:t>The SVR Model gave us a R2 Score of -4.05 %.</a:t>
            </a:r>
            <a:endParaRPr>
              <a:latin typeface="Raleway SemiBold"/>
              <a:ea typeface="Raleway SemiBold"/>
              <a:cs typeface="Raleway SemiBold"/>
              <a:sym typeface="Raleway SemiBold"/>
            </a:endParaRPr>
          </a:p>
        </p:txBody>
      </p:sp>
      <p:pic>
        <p:nvPicPr>
          <p:cNvPr id="402" name="Google Shape;402;p67"/>
          <p:cNvPicPr preferRelativeResize="0"/>
          <p:nvPr/>
        </p:nvPicPr>
        <p:blipFill>
          <a:blip r:embed="rId3">
            <a:alphaModFix/>
          </a:blip>
          <a:stretch>
            <a:fillRect/>
          </a:stretch>
        </p:blipFill>
        <p:spPr>
          <a:xfrm>
            <a:off x="251550" y="1993450"/>
            <a:ext cx="5809100" cy="2710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406" name="Shape 406"/>
        <p:cNvGrpSpPr/>
        <p:nvPr/>
      </p:nvGrpSpPr>
      <p:grpSpPr>
        <a:xfrm>
          <a:off x="0" y="0"/>
          <a:ext cx="0" cy="0"/>
          <a:chOff x="0" y="0"/>
          <a:chExt cx="0" cy="0"/>
        </a:xfrm>
      </p:grpSpPr>
      <p:sp>
        <p:nvSpPr>
          <p:cNvPr id="407" name="Google Shape;407;p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Random Forest Regressor</a:t>
            </a:r>
            <a:endParaRPr b="1">
              <a:latin typeface="Merriweather"/>
              <a:ea typeface="Merriweather"/>
              <a:cs typeface="Merriweather"/>
              <a:sym typeface="Merriweather"/>
            </a:endParaRPr>
          </a:p>
        </p:txBody>
      </p:sp>
      <p:sp>
        <p:nvSpPr>
          <p:cNvPr id="408" name="Google Shape;408;p68"/>
          <p:cNvSpPr txBox="1"/>
          <p:nvPr>
            <p:ph idx="2" type="body"/>
          </p:nvPr>
        </p:nvSpPr>
        <p:spPr>
          <a:xfrm>
            <a:off x="6544025" y="1919075"/>
            <a:ext cx="215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SemiBold"/>
                <a:ea typeface="Raleway SemiBold"/>
                <a:cs typeface="Raleway SemiBold"/>
                <a:sym typeface="Raleway SemiBold"/>
              </a:rPr>
              <a:t>The Random Forest Regression Model gave us a R2 Score of 85.54 %.</a:t>
            </a:r>
            <a:endParaRPr>
              <a:latin typeface="Raleway SemiBold"/>
              <a:ea typeface="Raleway SemiBold"/>
              <a:cs typeface="Raleway SemiBold"/>
              <a:sym typeface="Raleway SemiBold"/>
            </a:endParaRPr>
          </a:p>
        </p:txBody>
      </p:sp>
      <p:pic>
        <p:nvPicPr>
          <p:cNvPr id="409" name="Google Shape;409;p68"/>
          <p:cNvPicPr preferRelativeResize="0"/>
          <p:nvPr/>
        </p:nvPicPr>
        <p:blipFill>
          <a:blip r:embed="rId3">
            <a:alphaModFix/>
          </a:blip>
          <a:stretch>
            <a:fillRect/>
          </a:stretch>
        </p:blipFill>
        <p:spPr>
          <a:xfrm>
            <a:off x="276350" y="1981075"/>
            <a:ext cx="6019800" cy="2710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413" name="Shape 413"/>
        <p:cNvGrpSpPr/>
        <p:nvPr/>
      </p:nvGrpSpPr>
      <p:grpSpPr>
        <a:xfrm>
          <a:off x="0" y="0"/>
          <a:ext cx="0" cy="0"/>
          <a:chOff x="0" y="0"/>
          <a:chExt cx="0" cy="0"/>
        </a:xfrm>
      </p:grpSpPr>
      <p:sp>
        <p:nvSpPr>
          <p:cNvPr id="414" name="Google Shape;414;p6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Gradient Boosting Regressor</a:t>
            </a:r>
            <a:endParaRPr b="1">
              <a:latin typeface="Merriweather"/>
              <a:ea typeface="Merriweather"/>
              <a:cs typeface="Merriweather"/>
              <a:sym typeface="Merriweather"/>
            </a:endParaRPr>
          </a:p>
        </p:txBody>
      </p:sp>
      <p:sp>
        <p:nvSpPr>
          <p:cNvPr id="415" name="Google Shape;415;p69"/>
          <p:cNvSpPr txBox="1"/>
          <p:nvPr>
            <p:ph idx="2" type="body"/>
          </p:nvPr>
        </p:nvSpPr>
        <p:spPr>
          <a:xfrm>
            <a:off x="6482050" y="1919075"/>
            <a:ext cx="2211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SemiBold"/>
                <a:ea typeface="Raleway SemiBold"/>
                <a:cs typeface="Raleway SemiBold"/>
                <a:sym typeface="Raleway SemiBold"/>
              </a:rPr>
              <a:t>The Gradient Boosting Regressor Model gave us a R2 Score of 88.64 %.</a:t>
            </a:r>
            <a:endParaRPr>
              <a:latin typeface="Raleway SemiBold"/>
              <a:ea typeface="Raleway SemiBold"/>
              <a:cs typeface="Raleway SemiBold"/>
              <a:sym typeface="Raleway SemiBold"/>
            </a:endParaRPr>
          </a:p>
        </p:txBody>
      </p:sp>
      <p:pic>
        <p:nvPicPr>
          <p:cNvPr id="416" name="Google Shape;416;p69"/>
          <p:cNvPicPr preferRelativeResize="0"/>
          <p:nvPr/>
        </p:nvPicPr>
        <p:blipFill>
          <a:blip r:embed="rId3">
            <a:alphaModFix/>
          </a:blip>
          <a:stretch>
            <a:fillRect/>
          </a:stretch>
        </p:blipFill>
        <p:spPr>
          <a:xfrm>
            <a:off x="226775" y="1919075"/>
            <a:ext cx="5957825" cy="27782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420" name="Shape 420"/>
        <p:cNvGrpSpPr/>
        <p:nvPr/>
      </p:nvGrpSpPr>
      <p:grpSpPr>
        <a:xfrm>
          <a:off x="0" y="0"/>
          <a:ext cx="0" cy="0"/>
          <a:chOff x="0" y="0"/>
          <a:chExt cx="0" cy="0"/>
        </a:xfrm>
      </p:grpSpPr>
      <p:sp>
        <p:nvSpPr>
          <p:cNvPr id="421" name="Google Shape;421;p7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Extra Trees Regressor</a:t>
            </a:r>
            <a:endParaRPr b="1">
              <a:latin typeface="Merriweather"/>
              <a:ea typeface="Merriweather"/>
              <a:cs typeface="Merriweather"/>
              <a:sym typeface="Merriweather"/>
            </a:endParaRPr>
          </a:p>
        </p:txBody>
      </p:sp>
      <p:sp>
        <p:nvSpPr>
          <p:cNvPr id="422" name="Google Shape;422;p70"/>
          <p:cNvSpPr txBox="1"/>
          <p:nvPr>
            <p:ph idx="2" type="body"/>
          </p:nvPr>
        </p:nvSpPr>
        <p:spPr>
          <a:xfrm>
            <a:off x="6333325" y="1919075"/>
            <a:ext cx="2360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SemiBold"/>
                <a:ea typeface="Raleway SemiBold"/>
                <a:cs typeface="Raleway SemiBold"/>
                <a:sym typeface="Raleway SemiBold"/>
              </a:rPr>
              <a:t>The Extra Trees Regressor Model gave us a R2 Score of 87.39 %.</a:t>
            </a:r>
            <a:endParaRPr>
              <a:latin typeface="Raleway SemiBold"/>
              <a:ea typeface="Raleway SemiBold"/>
              <a:cs typeface="Raleway SemiBold"/>
              <a:sym typeface="Raleway SemiBold"/>
            </a:endParaRPr>
          </a:p>
        </p:txBody>
      </p:sp>
      <p:pic>
        <p:nvPicPr>
          <p:cNvPr id="423" name="Google Shape;423;p70"/>
          <p:cNvPicPr preferRelativeResize="0"/>
          <p:nvPr/>
        </p:nvPicPr>
        <p:blipFill>
          <a:blip r:embed="rId3">
            <a:alphaModFix/>
          </a:blip>
          <a:stretch>
            <a:fillRect/>
          </a:stretch>
        </p:blipFill>
        <p:spPr>
          <a:xfrm>
            <a:off x="214375" y="1968675"/>
            <a:ext cx="5970225" cy="2840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427" name="Shape 427"/>
        <p:cNvGrpSpPr/>
        <p:nvPr/>
      </p:nvGrpSpPr>
      <p:grpSpPr>
        <a:xfrm>
          <a:off x="0" y="0"/>
          <a:ext cx="0" cy="0"/>
          <a:chOff x="0" y="0"/>
          <a:chExt cx="0" cy="0"/>
        </a:xfrm>
      </p:grpSpPr>
      <p:sp>
        <p:nvSpPr>
          <p:cNvPr id="428" name="Google Shape;428;p7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XGBoost Regressor</a:t>
            </a:r>
            <a:endParaRPr b="1">
              <a:latin typeface="Merriweather"/>
              <a:ea typeface="Merriweather"/>
              <a:cs typeface="Merriweather"/>
              <a:sym typeface="Merriweather"/>
            </a:endParaRPr>
          </a:p>
        </p:txBody>
      </p:sp>
      <p:sp>
        <p:nvSpPr>
          <p:cNvPr id="429" name="Google Shape;429;p71"/>
          <p:cNvSpPr txBox="1"/>
          <p:nvPr>
            <p:ph idx="2" type="body"/>
          </p:nvPr>
        </p:nvSpPr>
        <p:spPr>
          <a:xfrm>
            <a:off x="6407675" y="1919075"/>
            <a:ext cx="2286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SemiBold"/>
                <a:ea typeface="Raleway SemiBold"/>
                <a:cs typeface="Raleway SemiBold"/>
                <a:sym typeface="Raleway SemiBold"/>
              </a:rPr>
              <a:t>The XGBoost Regressor Model gave us a R2 Score of 84.84 %.</a:t>
            </a:r>
            <a:endParaRPr>
              <a:latin typeface="Raleway SemiBold"/>
              <a:ea typeface="Raleway SemiBold"/>
              <a:cs typeface="Raleway SemiBold"/>
              <a:sym typeface="Raleway SemiBold"/>
            </a:endParaRPr>
          </a:p>
        </p:txBody>
      </p:sp>
      <p:pic>
        <p:nvPicPr>
          <p:cNvPr id="430" name="Google Shape;430;p71"/>
          <p:cNvPicPr preferRelativeResize="0"/>
          <p:nvPr/>
        </p:nvPicPr>
        <p:blipFill>
          <a:blip r:embed="rId3">
            <a:alphaModFix/>
          </a:blip>
          <a:stretch>
            <a:fillRect/>
          </a:stretch>
        </p:blipFill>
        <p:spPr>
          <a:xfrm>
            <a:off x="301125" y="1919075"/>
            <a:ext cx="5883475" cy="284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Problem Statement</a:t>
            </a:r>
            <a:endParaRPr b="1">
              <a:latin typeface="Merriweather"/>
              <a:ea typeface="Merriweather"/>
              <a:cs typeface="Merriweather"/>
              <a:sym typeface="Merriweather"/>
            </a:endParaRPr>
          </a:p>
        </p:txBody>
      </p:sp>
      <p:sp>
        <p:nvSpPr>
          <p:cNvPr id="98" name="Google Shape;98;p18"/>
          <p:cNvSpPr txBox="1"/>
          <p:nvPr>
            <p:ph idx="1" type="body"/>
          </p:nvPr>
        </p:nvSpPr>
        <p:spPr>
          <a:xfrm>
            <a:off x="471900" y="1919075"/>
            <a:ext cx="8222100" cy="2802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Raleway SemiBold"/>
                <a:ea typeface="Raleway SemiBold"/>
                <a:cs typeface="Raleway SemiBold"/>
                <a:sym typeface="Raleway SemiBold"/>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sz="1600">
              <a:latin typeface="Raleway SemiBold"/>
              <a:ea typeface="Raleway SemiBold"/>
              <a:cs typeface="Raleway SemiBold"/>
              <a:sym typeface="Raleway SemiBold"/>
            </a:endParaRPr>
          </a:p>
          <a:p>
            <a:pPr indent="-330200" lvl="0" marL="457200" rtl="0" algn="l">
              <a:spcBef>
                <a:spcPts val="1600"/>
              </a:spcBef>
              <a:spcAft>
                <a:spcPts val="0"/>
              </a:spcAft>
              <a:buSzPts val="1600"/>
              <a:buFont typeface="Raleway SemiBold"/>
              <a:buChar char="●"/>
            </a:pPr>
            <a:r>
              <a:rPr lang="en" sz="1600">
                <a:latin typeface="Raleway SemiBold"/>
                <a:ea typeface="Raleway SemiBold"/>
                <a:cs typeface="Raleway SemiBold"/>
                <a:sym typeface="Raleway SemiBold"/>
              </a:rPr>
              <a:t>Which variables are important to predict the price of variable? </a:t>
            </a:r>
            <a:endParaRPr sz="1600">
              <a:latin typeface="Raleway SemiBold"/>
              <a:ea typeface="Raleway SemiBold"/>
              <a:cs typeface="Raleway SemiBold"/>
              <a:sym typeface="Raleway SemiBold"/>
            </a:endParaRPr>
          </a:p>
          <a:p>
            <a:pPr indent="-330200" lvl="0" marL="457200" rtl="0" algn="l">
              <a:spcBef>
                <a:spcPts val="0"/>
              </a:spcBef>
              <a:spcAft>
                <a:spcPts val="0"/>
              </a:spcAft>
              <a:buSzPts val="1600"/>
              <a:buFont typeface="Raleway SemiBold"/>
              <a:buChar char="●"/>
            </a:pPr>
            <a:r>
              <a:rPr lang="en" sz="1600">
                <a:latin typeface="Raleway SemiBold"/>
                <a:ea typeface="Raleway SemiBold"/>
                <a:cs typeface="Raleway SemiBold"/>
                <a:sym typeface="Raleway SemiBold"/>
              </a:rPr>
              <a:t>How do these variables describe the price of the house?</a:t>
            </a:r>
            <a:endParaRPr sz="1600">
              <a:latin typeface="Raleway SemiBold"/>
              <a:ea typeface="Raleway SemiBold"/>
              <a:cs typeface="Raleway SemiBold"/>
              <a:sym typeface="Raleway SemiBold"/>
            </a:endParaRPr>
          </a:p>
          <a:p>
            <a:pPr indent="45720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434" name="Shape 434"/>
        <p:cNvGrpSpPr/>
        <p:nvPr/>
      </p:nvGrpSpPr>
      <p:grpSpPr>
        <a:xfrm>
          <a:off x="0" y="0"/>
          <a:ext cx="0" cy="0"/>
          <a:chOff x="0" y="0"/>
          <a:chExt cx="0" cy="0"/>
        </a:xfrm>
      </p:grpSpPr>
      <p:sp>
        <p:nvSpPr>
          <p:cNvPr id="435" name="Google Shape;435;p7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Cross Validation Scores</a:t>
            </a:r>
            <a:endParaRPr b="1">
              <a:latin typeface="Merriweather"/>
              <a:ea typeface="Merriweather"/>
              <a:cs typeface="Merriweather"/>
              <a:sym typeface="Merriweather"/>
            </a:endParaRPr>
          </a:p>
        </p:txBody>
      </p:sp>
      <p:sp>
        <p:nvSpPr>
          <p:cNvPr id="436" name="Google Shape;436;p72"/>
          <p:cNvSpPr txBox="1"/>
          <p:nvPr>
            <p:ph idx="2" type="body"/>
          </p:nvPr>
        </p:nvSpPr>
        <p:spPr>
          <a:xfrm>
            <a:off x="409000" y="1995425"/>
            <a:ext cx="8142900" cy="230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Linear Regression Model is 80.14 %.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Decision Tree Regressor Model is 65.40 %.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KNearest Neighbors Regression Model is 73.74 %.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SVR Model is -6.17 %.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Random Forest Regressor Model is 83.23 %.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Gradient Boosting Regressor Model is 82.73 %.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Extra Trees Regressor Model is 83.49 %.</a:t>
            </a:r>
            <a:endParaRPr>
              <a:latin typeface="Raleway SemiBold"/>
              <a:ea typeface="Raleway SemiBold"/>
              <a:cs typeface="Raleway SemiBold"/>
              <a:sym typeface="Raleway SemiBold"/>
            </a:endParaRPr>
          </a:p>
          <a:p>
            <a:pPr indent="-317500" lvl="0" marL="457200" rtl="0" algn="l">
              <a:spcBef>
                <a:spcPts val="0"/>
              </a:spcBef>
              <a:spcAft>
                <a:spcPts val="0"/>
              </a:spcAft>
              <a:buSzPts val="1400"/>
              <a:buFont typeface="Raleway SemiBold"/>
              <a:buChar char="●"/>
            </a:pPr>
            <a:r>
              <a:rPr lang="en">
                <a:latin typeface="Raleway SemiBold"/>
                <a:ea typeface="Raleway SemiBold"/>
                <a:cs typeface="Raleway SemiBold"/>
                <a:sym typeface="Raleway SemiBold"/>
              </a:rPr>
              <a:t>The cross validation score of the XGBoost Regressor Model is 83.49 %.</a:t>
            </a:r>
            <a:endParaRPr>
              <a:latin typeface="Raleway SemiBold"/>
              <a:ea typeface="Raleway SemiBold"/>
              <a:cs typeface="Raleway SemiBold"/>
              <a:sym typeface="Raleway SemiBo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440" name="Shape 440"/>
        <p:cNvGrpSpPr/>
        <p:nvPr/>
      </p:nvGrpSpPr>
      <p:grpSpPr>
        <a:xfrm>
          <a:off x="0" y="0"/>
          <a:ext cx="0" cy="0"/>
          <a:chOff x="0" y="0"/>
          <a:chExt cx="0" cy="0"/>
        </a:xfrm>
      </p:grpSpPr>
      <p:sp>
        <p:nvSpPr>
          <p:cNvPr id="441" name="Google Shape;441;p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Hyper Parameter Tuning</a:t>
            </a:r>
            <a:endParaRPr b="1">
              <a:latin typeface="Merriweather"/>
              <a:ea typeface="Merriweather"/>
              <a:cs typeface="Merriweather"/>
              <a:sym typeface="Merriweather"/>
            </a:endParaRPr>
          </a:p>
        </p:txBody>
      </p:sp>
      <p:sp>
        <p:nvSpPr>
          <p:cNvPr id="442" name="Google Shape;442;p73"/>
          <p:cNvSpPr txBox="1"/>
          <p:nvPr>
            <p:ph idx="2" type="body"/>
          </p:nvPr>
        </p:nvSpPr>
        <p:spPr>
          <a:xfrm>
            <a:off x="409000" y="1995425"/>
            <a:ext cx="81429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SemiBold"/>
                <a:ea typeface="Raleway SemiBold"/>
                <a:cs typeface="Raleway SemiBold"/>
                <a:sym typeface="Raleway SemiBold"/>
              </a:rPr>
              <a:t>Since the R2 Score &amp; Cross Validation Score are both the second highest in Extra Trees Regressor we shall consider it for hyper parameter tuning. We will use GridSearchCV for hyper parameter tuning.</a:t>
            </a:r>
            <a:endParaRPr>
              <a:latin typeface="Raleway SemiBold"/>
              <a:ea typeface="Raleway SemiBold"/>
              <a:cs typeface="Raleway SemiBold"/>
              <a:sym typeface="Raleway SemiBold"/>
            </a:endParaRPr>
          </a:p>
          <a:p>
            <a:pPr indent="0" lvl="0" marL="0" rtl="0" algn="l">
              <a:spcBef>
                <a:spcPts val="1600"/>
              </a:spcBef>
              <a:spcAft>
                <a:spcPts val="1600"/>
              </a:spcAft>
              <a:buNone/>
            </a:pPr>
            <a:r>
              <a:rPr lang="en">
                <a:latin typeface="Raleway SemiBold"/>
                <a:ea typeface="Raleway SemiBold"/>
                <a:cs typeface="Raleway SemiBold"/>
                <a:sym typeface="Raleway SemiBold"/>
              </a:rPr>
              <a:t>After Hyper Parameter Tuning, we have got a better R2 score of 87.82 %.</a:t>
            </a:r>
            <a:endParaRPr>
              <a:latin typeface="Raleway SemiBold"/>
              <a:ea typeface="Raleway SemiBold"/>
              <a:cs typeface="Raleway SemiBold"/>
              <a:sym typeface="Raleway SemiBo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446" name="Shape 446"/>
        <p:cNvGrpSpPr/>
        <p:nvPr/>
      </p:nvGrpSpPr>
      <p:grpSpPr>
        <a:xfrm>
          <a:off x="0" y="0"/>
          <a:ext cx="0" cy="0"/>
          <a:chOff x="0" y="0"/>
          <a:chExt cx="0" cy="0"/>
        </a:xfrm>
      </p:grpSpPr>
      <p:sp>
        <p:nvSpPr>
          <p:cNvPr id="447" name="Google Shape;447;p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Hyper Parameter Tuning</a:t>
            </a:r>
            <a:endParaRPr b="1">
              <a:latin typeface="Merriweather"/>
              <a:ea typeface="Merriweather"/>
              <a:cs typeface="Merriweather"/>
              <a:sym typeface="Merriweather"/>
            </a:endParaRPr>
          </a:p>
        </p:txBody>
      </p:sp>
      <p:pic>
        <p:nvPicPr>
          <p:cNvPr id="448" name="Google Shape;448;p74"/>
          <p:cNvPicPr preferRelativeResize="0"/>
          <p:nvPr/>
        </p:nvPicPr>
        <p:blipFill>
          <a:blip r:embed="rId3">
            <a:alphaModFix/>
          </a:blip>
          <a:stretch>
            <a:fillRect/>
          </a:stretch>
        </p:blipFill>
        <p:spPr>
          <a:xfrm>
            <a:off x="830400" y="2005875"/>
            <a:ext cx="7386800" cy="26914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452" name="Shape 452"/>
        <p:cNvGrpSpPr/>
        <p:nvPr/>
      </p:nvGrpSpPr>
      <p:grpSpPr>
        <a:xfrm>
          <a:off x="0" y="0"/>
          <a:ext cx="0" cy="0"/>
          <a:chOff x="0" y="0"/>
          <a:chExt cx="0" cy="0"/>
        </a:xfrm>
      </p:grpSpPr>
      <p:sp>
        <p:nvSpPr>
          <p:cNvPr id="453" name="Google Shape;453;p7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Hyper Parameter Tuning</a:t>
            </a:r>
            <a:endParaRPr b="1">
              <a:latin typeface="Merriweather"/>
              <a:ea typeface="Merriweather"/>
              <a:cs typeface="Merriweather"/>
              <a:sym typeface="Merriweather"/>
            </a:endParaRPr>
          </a:p>
        </p:txBody>
      </p:sp>
      <p:pic>
        <p:nvPicPr>
          <p:cNvPr id="454" name="Google Shape;454;p75"/>
          <p:cNvPicPr preferRelativeResize="0"/>
          <p:nvPr/>
        </p:nvPicPr>
        <p:blipFill>
          <a:blip r:embed="rId3">
            <a:alphaModFix/>
          </a:blip>
          <a:stretch>
            <a:fillRect/>
          </a:stretch>
        </p:blipFill>
        <p:spPr>
          <a:xfrm>
            <a:off x="471900" y="1919100"/>
            <a:ext cx="8067549" cy="27286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458" name="Shape 458"/>
        <p:cNvGrpSpPr/>
        <p:nvPr/>
      </p:nvGrpSpPr>
      <p:grpSpPr>
        <a:xfrm>
          <a:off x="0" y="0"/>
          <a:ext cx="0" cy="0"/>
          <a:chOff x="0" y="0"/>
          <a:chExt cx="0" cy="0"/>
        </a:xfrm>
      </p:grpSpPr>
      <p:sp>
        <p:nvSpPr>
          <p:cNvPr id="459" name="Google Shape;459;p76"/>
          <p:cNvSpPr txBox="1"/>
          <p:nvPr>
            <p:ph type="title"/>
          </p:nvPr>
        </p:nvSpPr>
        <p:spPr>
          <a:xfrm>
            <a:off x="471900" y="433800"/>
            <a:ext cx="8222100" cy="10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Saving the model and predictions using saved model</a:t>
            </a:r>
            <a:endParaRPr b="1">
              <a:solidFill>
                <a:srgbClr val="FFFFFF"/>
              </a:solidFill>
              <a:latin typeface="Merriweather"/>
              <a:ea typeface="Merriweather"/>
              <a:cs typeface="Merriweather"/>
              <a:sym typeface="Merriweather"/>
            </a:endParaRPr>
          </a:p>
        </p:txBody>
      </p:sp>
      <p:pic>
        <p:nvPicPr>
          <p:cNvPr id="460" name="Google Shape;460;p76"/>
          <p:cNvPicPr preferRelativeResize="0"/>
          <p:nvPr/>
        </p:nvPicPr>
        <p:blipFill>
          <a:blip r:embed="rId3">
            <a:alphaModFix/>
          </a:blip>
          <a:stretch>
            <a:fillRect/>
          </a:stretch>
        </p:blipFill>
        <p:spPr>
          <a:xfrm>
            <a:off x="731250" y="2571750"/>
            <a:ext cx="4848225" cy="971550"/>
          </a:xfrm>
          <a:prstGeom prst="rect">
            <a:avLst/>
          </a:prstGeom>
          <a:noFill/>
          <a:ln>
            <a:noFill/>
          </a:ln>
        </p:spPr>
      </p:pic>
      <p:sp>
        <p:nvSpPr>
          <p:cNvPr id="461" name="Google Shape;461;p76"/>
          <p:cNvSpPr txBox="1"/>
          <p:nvPr/>
        </p:nvSpPr>
        <p:spPr>
          <a:xfrm>
            <a:off x="731250" y="19086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aleway SemiBold"/>
                <a:ea typeface="Raleway SemiBold"/>
                <a:cs typeface="Raleway SemiBold"/>
                <a:sym typeface="Raleway SemiBold"/>
              </a:rPr>
              <a:t>Saving the best model.</a:t>
            </a:r>
            <a:endParaRPr>
              <a:solidFill>
                <a:srgbClr val="666666"/>
              </a:solidFill>
              <a:latin typeface="Raleway SemiBold"/>
              <a:ea typeface="Raleway SemiBold"/>
              <a:cs typeface="Raleway SemiBold"/>
              <a:sym typeface="Raleway SemiBo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1C00"/>
        </a:solidFill>
      </p:bgPr>
    </p:bg>
    <p:spTree>
      <p:nvGrpSpPr>
        <p:cNvPr id="465" name="Shape 465"/>
        <p:cNvGrpSpPr/>
        <p:nvPr/>
      </p:nvGrpSpPr>
      <p:grpSpPr>
        <a:xfrm>
          <a:off x="0" y="0"/>
          <a:ext cx="0" cy="0"/>
          <a:chOff x="0" y="0"/>
          <a:chExt cx="0" cy="0"/>
        </a:xfrm>
      </p:grpSpPr>
      <p:sp>
        <p:nvSpPr>
          <p:cNvPr id="466" name="Google Shape;466;p77"/>
          <p:cNvSpPr txBox="1"/>
          <p:nvPr>
            <p:ph type="title"/>
          </p:nvPr>
        </p:nvSpPr>
        <p:spPr>
          <a:xfrm>
            <a:off x="471900" y="433800"/>
            <a:ext cx="8222100" cy="10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Saving the model and predictions using saved model</a:t>
            </a:r>
            <a:endParaRPr b="1">
              <a:solidFill>
                <a:srgbClr val="FFFFFF"/>
              </a:solidFill>
              <a:latin typeface="Merriweather"/>
              <a:ea typeface="Merriweather"/>
              <a:cs typeface="Merriweather"/>
              <a:sym typeface="Merriweather"/>
            </a:endParaRPr>
          </a:p>
        </p:txBody>
      </p:sp>
      <p:sp>
        <p:nvSpPr>
          <p:cNvPr id="467" name="Google Shape;467;p77"/>
          <p:cNvSpPr txBox="1"/>
          <p:nvPr/>
        </p:nvSpPr>
        <p:spPr>
          <a:xfrm>
            <a:off x="731250" y="1908650"/>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aleway SemiBold"/>
                <a:ea typeface="Raleway SemiBold"/>
                <a:cs typeface="Raleway SemiBold"/>
                <a:sym typeface="Raleway SemiBold"/>
              </a:rPr>
              <a:t>These are the predicted sale price of the house for the test data set. We have created a data frame for the predicted result which is as below.</a:t>
            </a:r>
            <a:endParaRPr>
              <a:solidFill>
                <a:srgbClr val="666666"/>
              </a:solidFill>
              <a:latin typeface="Raleway SemiBold"/>
              <a:ea typeface="Raleway SemiBold"/>
              <a:cs typeface="Raleway SemiBold"/>
              <a:sym typeface="Raleway SemiBold"/>
            </a:endParaRPr>
          </a:p>
        </p:txBody>
      </p:sp>
      <p:pic>
        <p:nvPicPr>
          <p:cNvPr id="468" name="Google Shape;468;p77"/>
          <p:cNvPicPr preferRelativeResize="0"/>
          <p:nvPr/>
        </p:nvPicPr>
        <p:blipFill>
          <a:blip r:embed="rId3">
            <a:alphaModFix/>
          </a:blip>
          <a:stretch>
            <a:fillRect/>
          </a:stretch>
        </p:blipFill>
        <p:spPr>
          <a:xfrm>
            <a:off x="2779925" y="2571750"/>
            <a:ext cx="2811853" cy="2314450"/>
          </a:xfrm>
          <a:prstGeom prst="rect">
            <a:avLst/>
          </a:prstGeom>
          <a:noFill/>
          <a:ln>
            <a:noFill/>
          </a:ln>
        </p:spPr>
      </p:pic>
      <p:pic>
        <p:nvPicPr>
          <p:cNvPr id="469" name="Google Shape;469;p77"/>
          <p:cNvPicPr preferRelativeResize="0"/>
          <p:nvPr/>
        </p:nvPicPr>
        <p:blipFill>
          <a:blip r:embed="rId3">
            <a:alphaModFix/>
          </a:blip>
          <a:stretch>
            <a:fillRect/>
          </a:stretch>
        </p:blipFill>
        <p:spPr>
          <a:xfrm>
            <a:off x="2932325" y="2724150"/>
            <a:ext cx="2811853" cy="2314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473" name="Shape 473"/>
        <p:cNvGrpSpPr/>
        <p:nvPr/>
      </p:nvGrpSpPr>
      <p:grpSpPr>
        <a:xfrm>
          <a:off x="0" y="0"/>
          <a:ext cx="0" cy="0"/>
          <a:chOff x="0" y="0"/>
          <a:chExt cx="0" cy="0"/>
        </a:xfrm>
      </p:grpSpPr>
      <p:sp>
        <p:nvSpPr>
          <p:cNvPr id="474" name="Google Shape;474;p7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erriweather"/>
                <a:ea typeface="Merriweather"/>
                <a:cs typeface="Merriweather"/>
                <a:sym typeface="Merriweather"/>
              </a:rPr>
              <a:t>Conclusion</a:t>
            </a:r>
            <a:endParaRPr b="1">
              <a:solidFill>
                <a:srgbClr val="FFFFFF"/>
              </a:solidFill>
              <a:latin typeface="Merriweather"/>
              <a:ea typeface="Merriweather"/>
              <a:cs typeface="Merriweather"/>
              <a:sym typeface="Merriweather"/>
            </a:endParaRPr>
          </a:p>
        </p:txBody>
      </p:sp>
      <p:sp>
        <p:nvSpPr>
          <p:cNvPr id="475" name="Google Shape;475;p78"/>
          <p:cNvSpPr txBox="1"/>
          <p:nvPr/>
        </p:nvSpPr>
        <p:spPr>
          <a:xfrm>
            <a:off x="359425" y="892350"/>
            <a:ext cx="8279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In this project report, we have used machine learning algorithms to predict the house prices. </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We have mentioned the step by step procedure to analyze the dataset and find the correlation between the features. </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Thus, helping us select the features which are not correlated to each other and are independent in nature. </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These feature sets were then given as an input to 8 algorithms. </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We calculated the performance of each model using different performance metrics and compared them based on these metrics. </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rPr lang="en" sz="1600">
                <a:solidFill>
                  <a:srgbClr val="666666"/>
                </a:solidFill>
                <a:latin typeface="Raleway SemiBold"/>
                <a:ea typeface="Raleway SemiBold"/>
                <a:cs typeface="Raleway SemiBold"/>
                <a:sym typeface="Raleway SemiBold"/>
              </a:rPr>
              <a:t>Then we have also saved the data frame of predicted prices of the test dataset.</a:t>
            </a:r>
            <a:endParaRPr sz="1600">
              <a:solidFill>
                <a:srgbClr val="666666"/>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600">
              <a:solidFill>
                <a:srgbClr val="666666"/>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Problem Understanding</a:t>
            </a:r>
            <a:endParaRPr b="1">
              <a:latin typeface="Merriweather"/>
              <a:ea typeface="Merriweather"/>
              <a:cs typeface="Merriweather"/>
              <a:sym typeface="Merriweather"/>
            </a:endParaRPr>
          </a:p>
        </p:txBody>
      </p:sp>
      <p:sp>
        <p:nvSpPr>
          <p:cNvPr id="104" name="Google Shape;104;p19"/>
          <p:cNvSpPr txBox="1"/>
          <p:nvPr>
            <p:ph idx="1" type="body"/>
          </p:nvPr>
        </p:nvSpPr>
        <p:spPr>
          <a:xfrm>
            <a:off x="471900" y="1919075"/>
            <a:ext cx="8222100" cy="28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SemiBold"/>
                <a:ea typeface="Raleway SemiBold"/>
                <a:cs typeface="Raleway SemiBold"/>
                <a:sym typeface="Raleway SemiBold"/>
              </a:rPr>
              <a:t>House price prediction can help the developer determine the selling price of a house and can help the customer to arrange the right time to purchase a house. </a:t>
            </a:r>
            <a:endParaRPr sz="1600">
              <a:latin typeface="Raleway SemiBold"/>
              <a:ea typeface="Raleway SemiBold"/>
              <a:cs typeface="Raleway SemiBold"/>
              <a:sym typeface="Raleway SemiBold"/>
            </a:endParaRPr>
          </a:p>
          <a:p>
            <a:pPr indent="0" lvl="0" marL="0" rtl="0" algn="l">
              <a:spcBef>
                <a:spcPts val="1600"/>
              </a:spcBef>
              <a:spcAft>
                <a:spcPts val="0"/>
              </a:spcAft>
              <a:buNone/>
            </a:pPr>
            <a:r>
              <a:rPr lang="en" sz="1600">
                <a:latin typeface="Raleway SemiBold"/>
                <a:ea typeface="Raleway SemiBold"/>
                <a:cs typeface="Raleway SemiBold"/>
                <a:sym typeface="Raleway SemiBold"/>
              </a:rPr>
              <a:t>Earlier, House prices were determined by calculating the acquiring price and selling price in a locality. Therefore, the House Price prediction model is very essential in filling the information gap and improve Real Estate efficiency.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latin typeface="Raleway SemiBold"/>
              <a:ea typeface="Raleway SemiBold"/>
              <a:cs typeface="Raleway SemiBold"/>
              <a:sym typeface="Raleway SemiBold"/>
            </a:endParaRPr>
          </a:p>
          <a:p>
            <a:pPr indent="457200" lvl="0" marL="0" rtl="0" algn="l">
              <a:spcBef>
                <a:spcPts val="1600"/>
              </a:spcBef>
              <a:spcAft>
                <a:spcPts val="0"/>
              </a:spcAft>
              <a:buNone/>
            </a:pPr>
            <a:r>
              <a:t/>
            </a:r>
            <a:endParaRPr sz="1600">
              <a:latin typeface="Raleway SemiBold"/>
              <a:ea typeface="Raleway SemiBold"/>
              <a:cs typeface="Raleway SemiBold"/>
              <a:sym typeface="Raleway SemiBold"/>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Problem Understanding</a:t>
            </a:r>
            <a:endParaRPr b="1">
              <a:latin typeface="Merriweather"/>
              <a:ea typeface="Merriweather"/>
              <a:cs typeface="Merriweather"/>
              <a:sym typeface="Merriweather"/>
            </a:endParaRPr>
          </a:p>
        </p:txBody>
      </p:sp>
      <p:sp>
        <p:nvSpPr>
          <p:cNvPr id="110" name="Google Shape;110;p20"/>
          <p:cNvSpPr txBox="1"/>
          <p:nvPr>
            <p:ph idx="1" type="body"/>
          </p:nvPr>
        </p:nvSpPr>
        <p:spPr>
          <a:xfrm>
            <a:off x="471900" y="1919075"/>
            <a:ext cx="8222100" cy="28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SemiBold"/>
                <a:ea typeface="Raleway SemiBold"/>
                <a:cs typeface="Raleway SemiBold"/>
                <a:sym typeface="Raleway SemiBold"/>
              </a:rPr>
              <a:t>Data science comes as a very important tool to solve problems in the domain to help the companies increase their overall revenue, profits, improving their marketing strategies and focusing on changing trends in house sales and purchases.</a:t>
            </a:r>
            <a:endParaRPr sz="1600">
              <a:latin typeface="Raleway SemiBold"/>
              <a:ea typeface="Raleway SemiBold"/>
              <a:cs typeface="Raleway SemiBold"/>
              <a:sym typeface="Raleway SemiBold"/>
            </a:endParaRPr>
          </a:p>
          <a:p>
            <a:pPr indent="0" lvl="0" marL="0" rtl="0" algn="l">
              <a:spcBef>
                <a:spcPts val="1600"/>
              </a:spcBef>
              <a:spcAft>
                <a:spcPts val="1600"/>
              </a:spcAft>
              <a:buNone/>
            </a:pPr>
            <a:r>
              <a:rPr lang="en" sz="1600">
                <a:latin typeface="Raleway SemiBold"/>
                <a:ea typeface="Raleway SemiBold"/>
                <a:cs typeface="Raleway SemiBold"/>
                <a:sym typeface="Raleway SemiBold"/>
              </a:rPr>
              <a:t>The aim is to predict the efficient house pricing for real estate customers with respect to their budgets and priorities. By analysing previous market trends and price ranges, and also upcoming developments, future prices, the cost of property is determined.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238475" y="940325"/>
            <a:ext cx="2808000" cy="28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What is Housing Price Prediction?</a:t>
            </a:r>
            <a:endParaRPr b="1">
              <a:latin typeface="Merriweather"/>
              <a:ea typeface="Merriweather"/>
              <a:cs typeface="Merriweather"/>
              <a:sym typeface="Merriweather"/>
            </a:endParaRPr>
          </a:p>
        </p:txBody>
      </p:sp>
      <p:sp>
        <p:nvSpPr>
          <p:cNvPr id="116" name="Google Shape;116;p21"/>
          <p:cNvSpPr txBox="1"/>
          <p:nvPr/>
        </p:nvSpPr>
        <p:spPr>
          <a:xfrm>
            <a:off x="3656225" y="1120800"/>
            <a:ext cx="5180700" cy="29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2"/>
                </a:solidFill>
                <a:latin typeface="Raleway SemiBold"/>
                <a:ea typeface="Raleway SemiBold"/>
                <a:cs typeface="Raleway SemiBold"/>
                <a:sym typeface="Raleway SemiBold"/>
              </a:rPr>
              <a:t>The relationship between house prices and the economy is an important motivating factor for predicting house prices.The house price prediction helps the people to understand and know about the future price of the house. </a:t>
            </a:r>
            <a:endParaRPr sz="1600">
              <a:solidFill>
                <a:schemeClr val="lt2"/>
              </a:solidFill>
              <a:latin typeface="Raleway SemiBold"/>
              <a:ea typeface="Raleway SemiBold"/>
              <a:cs typeface="Raleway SemiBold"/>
              <a:sym typeface="Raleway SemiBold"/>
            </a:endParaRPr>
          </a:p>
          <a:p>
            <a:pPr indent="0" lvl="0" marL="0" rtl="0" algn="l">
              <a:lnSpc>
                <a:spcPct val="115000"/>
              </a:lnSpc>
              <a:spcBef>
                <a:spcPts val="1600"/>
              </a:spcBef>
              <a:spcAft>
                <a:spcPts val="1600"/>
              </a:spcAft>
              <a:buNone/>
            </a:pPr>
            <a:r>
              <a:rPr lang="en" sz="1600">
                <a:solidFill>
                  <a:schemeClr val="lt2"/>
                </a:solidFill>
                <a:latin typeface="Raleway SemiBold"/>
                <a:ea typeface="Raleway SemiBold"/>
                <a:cs typeface="Raleway SemiBold"/>
                <a:sym typeface="Raleway SemiBold"/>
              </a:rPr>
              <a:t>Prediction of house prices are expected to help people who plan to buy a house, property investors, to know the price range in the future, then they can plan their finance well. </a:t>
            </a:r>
            <a:endParaRPr sz="1600">
              <a:solidFill>
                <a:schemeClr val="lt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