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Raleway SemiBold" panose="020B0604020202020204" charset="0"/>
      <p:regular r:id="rId59"/>
      <p:bold r:id="rId60"/>
      <p:italic r:id="rId61"/>
      <p:boldItalic r:id="rId62"/>
    </p:embeddedFont>
    <p:embeddedFont>
      <p:font typeface="Playfair Display" panose="020B0604020202020204" charset="0"/>
      <p:regular r:id="rId63"/>
      <p:bold r:id="rId64"/>
      <p:italic r:id="rId65"/>
      <p:boldItalic r:id="rId66"/>
    </p:embeddedFont>
    <p:embeddedFont>
      <p:font typeface="Lato" panose="020B0604020202020204" charset="0"/>
      <p:regular r:id="rId67"/>
      <p:bold r:id="rId68"/>
      <p:italic r:id="rId69"/>
      <p:boldItalic r:id="rId70"/>
    </p:embeddedFont>
    <p:embeddedFont>
      <p:font typeface="Raleway" panose="020B060402020202020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458300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bb89aaae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bb89aaae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479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bb89aaa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bb89aaa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81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bb89aaaef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bb89aaaef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89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bb89aaaef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bb89aaae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94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bb89aaaef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bb89aaae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08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bb89aaaef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bb89aaae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37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b89aaae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bb89aaae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056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bb89aaaef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bb89aaaef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9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bb89aaaef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bb89aaaef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623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bb89aaaef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bb89aaaef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93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93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bb89aaaef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bb89aaa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158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bb89aaaef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bb89aaaef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963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bb89aaae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bb89aaae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947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bb89aaaef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bb89aaaef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365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bb89aaae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bb89aaae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571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bb89aaaef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bb89aaae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352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bb89aaaef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bb89aaae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792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bb89aaaef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bb89aaae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8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bb89aaae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bb89aaae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258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bb89aaaef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bb89aaaef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10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bb89aaaef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bb89aaaef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06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bb89aaaef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bb89aaaef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61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bb89aaaef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bb89aaaef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9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bb89aaaef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bb89aaaef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454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bb89aaaef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bb89aaaef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34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bb89aaaef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bb89aaaef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704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bb89aaaef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bb89aaaef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9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bb89aaaef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bb89aaaef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460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bb89aaaef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bb89aaaef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564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bb89aaaef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bb89aaaef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45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bb89aaae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bb89aaae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6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bb89aaaef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bb89aaaef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692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bb89aaaef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bb89aaaef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0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bb89aaaef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bb89aaaef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76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bb89aaaef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bb89aaaef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556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1bb89aaaef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1bb89aaaef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460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bb89aaaef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bb89aaaef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236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bb89aaaef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bb89aaaef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126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bb89aaaef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bb89aaaef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74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bb89aaaef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bb89aaaef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12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1bb89aaaef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1bb89aaaef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892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1bb89aaaef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1bb89aaaef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2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24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bb89aaaef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bb89aaaef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954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1bb89aaaef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1bb89aaaef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174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bb89aaae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1bb89aaae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4230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bb89aaaef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bb89aaaef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481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1bb89aaaef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1bb89aaaef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6423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1bb89aaaef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1bb89aaaef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783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bb89aaaef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bb89aaaef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66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bb89aaaef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bb89aaaef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507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bb89aaaef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bb89aaae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62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bb89aaaef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bb89aaaef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09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bb89aaa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bb89aaa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9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Customer Retention Case Study</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fontScale="77500"/>
          </a:bodyPr>
          <a:lstStyle/>
          <a:p>
            <a:pPr marL="0" lvl="0" indent="0" algn="ctr" rtl="0">
              <a:spcBef>
                <a:spcPts val="0"/>
              </a:spcBef>
              <a:spcAft>
                <a:spcPts val="0"/>
              </a:spcAft>
              <a:buNone/>
            </a:pPr>
            <a:endParaRPr b="1">
              <a:latin typeface="Raleway"/>
              <a:ea typeface="Raleway"/>
              <a:cs typeface="Raleway"/>
              <a:sym typeface="Raleway"/>
            </a:endParaRPr>
          </a:p>
          <a:p>
            <a:pPr marL="0" lvl="0" indent="0" algn="r" rtl="0">
              <a:spcBef>
                <a:spcPts val="0"/>
              </a:spcBef>
              <a:spcAft>
                <a:spcPts val="0"/>
              </a:spcAft>
              <a:buNone/>
            </a:pPr>
            <a:r>
              <a:rPr lang="en">
                <a:latin typeface="Raleway SemiBold"/>
                <a:ea typeface="Raleway SemiBold"/>
                <a:cs typeface="Raleway SemiBold"/>
                <a:sym typeface="Raleway SemiBold"/>
              </a:rPr>
              <a:t>Submitted by: OLIVER RAMAN</a:t>
            </a:r>
            <a:endParaRPr>
              <a:latin typeface="Raleway SemiBold"/>
              <a:ea typeface="Raleway SemiBold"/>
              <a:cs typeface="Raleway SemiBold"/>
              <a:sym typeface="Raleway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body" idx="1"/>
          </p:nvPr>
        </p:nvSpPr>
        <p:spPr>
          <a:xfrm>
            <a:off x="311700" y="1152475"/>
            <a:ext cx="28452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r>
              <a:rPr lang="en">
                <a:latin typeface="Raleway SemiBold"/>
                <a:ea typeface="Raleway SemiBold"/>
                <a:cs typeface="Raleway SemiBold"/>
                <a:sym typeface="Raleway SemiBold"/>
              </a:rPr>
              <a:t>Most of the respondents are windows users and use Google Chrome as their preferred browser. IOS/Mac users use Safari as their browser.</a:t>
            </a: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endParaRPr>
              <a:latin typeface="Raleway SemiBold"/>
              <a:ea typeface="Raleway SemiBold"/>
              <a:cs typeface="Raleway SemiBold"/>
              <a:sym typeface="Raleway SemiBold"/>
            </a:endParaRPr>
          </a:p>
        </p:txBody>
      </p:sp>
      <p:sp>
        <p:nvSpPr>
          <p:cNvPr id="123" name="Google Shape;123;p22"/>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24" name="Google Shape;124;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25" name="Google Shape;125;p22"/>
          <p:cNvPicPr preferRelativeResize="0"/>
          <p:nvPr/>
        </p:nvPicPr>
        <p:blipFill>
          <a:blip r:embed="rId3">
            <a:alphaModFix/>
          </a:blip>
          <a:stretch>
            <a:fillRect/>
          </a:stretch>
        </p:blipFill>
        <p:spPr>
          <a:xfrm>
            <a:off x="3315325" y="1169850"/>
            <a:ext cx="5516974" cy="333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used Search Engine to visit the online store for first time and after the first visit, they reached the online store by using search engines again. So search engines are  good to get more number of customers.</a:t>
            </a:r>
            <a:endParaRPr>
              <a:latin typeface="Raleway SemiBold"/>
              <a:ea typeface="Raleway SemiBold"/>
              <a:cs typeface="Raleway SemiBold"/>
              <a:sym typeface="Raleway SemiBold"/>
            </a:endParaRPr>
          </a:p>
        </p:txBody>
      </p:sp>
      <p:sp>
        <p:nvSpPr>
          <p:cNvPr id="131" name="Google Shape;131;p23"/>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32" name="Google Shape;13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33" name="Google Shape;133;p23"/>
          <p:cNvPicPr preferRelativeResize="0"/>
          <p:nvPr/>
        </p:nvPicPr>
        <p:blipFill>
          <a:blip r:embed="rId3">
            <a:alphaModFix/>
          </a:blip>
          <a:stretch>
            <a:fillRect/>
          </a:stretch>
        </p:blipFill>
        <p:spPr>
          <a:xfrm>
            <a:off x="3452700" y="1169850"/>
            <a:ext cx="5538901" cy="32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explored the e-retail store for more than 15 mins before making a purchase decision and maximum number of respondents used credit/debit cards as their payment option.</a:t>
            </a:r>
            <a:endParaRPr>
              <a:latin typeface="Raleway SemiBold"/>
              <a:ea typeface="Raleway SemiBold"/>
              <a:cs typeface="Raleway SemiBold"/>
              <a:sym typeface="Raleway SemiBold"/>
            </a:endParaRPr>
          </a:p>
        </p:txBody>
      </p:sp>
      <p:sp>
        <p:nvSpPr>
          <p:cNvPr id="139" name="Google Shape;139;p24"/>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40" name="Google Shape;140;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41" name="Google Shape;141;p24"/>
          <p:cNvPicPr preferRelativeResize="0"/>
          <p:nvPr/>
        </p:nvPicPr>
        <p:blipFill>
          <a:blip r:embed="rId3">
            <a:alphaModFix/>
          </a:blip>
          <a:stretch>
            <a:fillRect/>
          </a:stretch>
        </p:blipFill>
        <p:spPr>
          <a:xfrm>
            <a:off x="3605100" y="1169850"/>
            <a:ext cx="5007447" cy="38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Maximum no of respondents abandon their shopping cart: 'sometimes' and the main reason for abandoning is 'better alternative offer'.</a:t>
            </a:r>
            <a:endParaRPr>
              <a:latin typeface="Raleway SemiBold"/>
              <a:ea typeface="Raleway SemiBold"/>
              <a:cs typeface="Raleway SemiBold"/>
              <a:sym typeface="Raleway SemiBold"/>
            </a:endParaRPr>
          </a:p>
        </p:txBody>
      </p:sp>
      <p:sp>
        <p:nvSpPr>
          <p:cNvPr id="147" name="Google Shape;147;p25"/>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48" name="Google Shape;148;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49" name="Google Shape;149;p25"/>
          <p:cNvPicPr preferRelativeResize="0"/>
          <p:nvPr/>
        </p:nvPicPr>
        <p:blipFill>
          <a:blip r:embed="rId3">
            <a:alphaModFix/>
          </a:blip>
          <a:stretch>
            <a:fillRect/>
          </a:stretch>
        </p:blipFill>
        <p:spPr>
          <a:xfrm>
            <a:off x="3505425" y="1169850"/>
            <a:ext cx="5486175" cy="331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our respondents strongly agree that the content on the website must be easy to read and understand and also the information on similar products must be highlighted.</a:t>
            </a:r>
            <a:endParaRPr>
              <a:latin typeface="Raleway SemiBold"/>
              <a:ea typeface="Raleway SemiBold"/>
              <a:cs typeface="Raleway SemiBold"/>
              <a:sym typeface="Raleway SemiBold"/>
            </a:endParaRPr>
          </a:p>
        </p:txBody>
      </p:sp>
      <p:sp>
        <p:nvSpPr>
          <p:cNvPr id="155" name="Google Shape;155;p26"/>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6" name="Google Shape;156;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57" name="Google Shape;157;p26"/>
          <p:cNvPicPr preferRelativeResize="0"/>
          <p:nvPr/>
        </p:nvPicPr>
        <p:blipFill>
          <a:blip r:embed="rId3">
            <a:alphaModFix/>
          </a:blip>
          <a:stretch>
            <a:fillRect/>
          </a:stretch>
        </p:blipFill>
        <p:spPr>
          <a:xfrm>
            <a:off x="3452700" y="1169850"/>
            <a:ext cx="5538899" cy="348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agree that complete information on the seller and all relevant information on products listed is important for purchase decision.</a:t>
            </a:r>
            <a:endParaRPr>
              <a:latin typeface="Raleway SemiBold"/>
              <a:ea typeface="Raleway SemiBold"/>
              <a:cs typeface="Raleway SemiBold"/>
              <a:sym typeface="Raleway SemiBold"/>
            </a:endParaRPr>
          </a:p>
        </p:txBody>
      </p:sp>
      <p:sp>
        <p:nvSpPr>
          <p:cNvPr id="163" name="Google Shape;163;p27"/>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4" name="Google Shape;164;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65" name="Google Shape;165;p27"/>
          <p:cNvPicPr preferRelativeResize="0"/>
          <p:nvPr/>
        </p:nvPicPr>
        <p:blipFill>
          <a:blip r:embed="rId3">
            <a:alphaModFix/>
          </a:blip>
          <a:stretch>
            <a:fillRect/>
          </a:stretch>
        </p:blipFill>
        <p:spPr>
          <a:xfrm>
            <a:off x="3357550" y="1169850"/>
            <a:ext cx="5634049" cy="342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Agree to the easy navigation in the website &amp; the loading and processing speed.</a:t>
            </a:r>
            <a:endParaRPr>
              <a:latin typeface="Raleway SemiBold"/>
              <a:ea typeface="Raleway SemiBold"/>
              <a:cs typeface="Raleway SemiBold"/>
              <a:sym typeface="Raleway SemiBold"/>
            </a:endParaRPr>
          </a:p>
        </p:txBody>
      </p:sp>
      <p:sp>
        <p:nvSpPr>
          <p:cNvPr id="171" name="Google Shape;171;p28"/>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2" name="Google Shape;17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73" name="Google Shape;173;p28"/>
          <p:cNvPicPr preferRelativeResize="0"/>
          <p:nvPr/>
        </p:nvPicPr>
        <p:blipFill>
          <a:blip r:embed="rId3">
            <a:alphaModFix/>
          </a:blip>
          <a:stretch>
            <a:fillRect/>
          </a:stretch>
        </p:blipFill>
        <p:spPr>
          <a:xfrm>
            <a:off x="3605100" y="1169850"/>
            <a:ext cx="4948775" cy="368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strongly agreed that the website had a User Friendly Interface and had Convenient Payment Methods.</a:t>
            </a:r>
            <a:endParaRPr>
              <a:latin typeface="Raleway SemiBold"/>
              <a:ea typeface="Raleway SemiBold"/>
              <a:cs typeface="Raleway SemiBold"/>
              <a:sym typeface="Raleway SemiBold"/>
            </a:endParaRPr>
          </a:p>
        </p:txBody>
      </p:sp>
      <p:sp>
        <p:nvSpPr>
          <p:cNvPr id="179" name="Google Shape;179;p29"/>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0" name="Google Shape;180;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81" name="Google Shape;181;p29"/>
          <p:cNvPicPr preferRelativeResize="0"/>
          <p:nvPr/>
        </p:nvPicPr>
        <p:blipFill>
          <a:blip r:embed="rId3">
            <a:alphaModFix/>
          </a:blip>
          <a:stretch>
            <a:fillRect/>
          </a:stretch>
        </p:blipFill>
        <p:spPr>
          <a:xfrm>
            <a:off x="4022950" y="1017450"/>
            <a:ext cx="4530925" cy="389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that they trusted the online retail store would fulfill its part of the transaction in the stipulated time. Also they agree that the online retail store had empathy towards the customers.</a:t>
            </a:r>
            <a:endParaRPr>
              <a:latin typeface="Raleway SemiBold"/>
              <a:ea typeface="Raleway SemiBold"/>
              <a:cs typeface="Raleway SemiBold"/>
              <a:sym typeface="Raleway SemiBold"/>
            </a:endParaRPr>
          </a:p>
        </p:txBody>
      </p:sp>
      <p:sp>
        <p:nvSpPr>
          <p:cNvPr id="187" name="Google Shape;187;p30"/>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8" name="Google Shape;188;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89" name="Google Shape;189;p30"/>
          <p:cNvPicPr preferRelativeResize="0"/>
          <p:nvPr/>
        </p:nvPicPr>
        <p:blipFill>
          <a:blip r:embed="rId3">
            <a:alphaModFix/>
          </a:blip>
          <a:stretch>
            <a:fillRect/>
          </a:stretch>
        </p:blipFill>
        <p:spPr>
          <a:xfrm>
            <a:off x="3452700" y="1169850"/>
            <a:ext cx="5449700" cy="364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want to have the guarantee of privacy for the customer and they also wish to have responsiveness, availability of several communication channels.</a:t>
            </a:r>
            <a:endParaRPr>
              <a:latin typeface="Raleway SemiBold"/>
              <a:ea typeface="Raleway SemiBold"/>
              <a:cs typeface="Raleway SemiBold"/>
              <a:sym typeface="Raleway SemiBold"/>
            </a:endParaRPr>
          </a:p>
        </p:txBody>
      </p:sp>
      <p:sp>
        <p:nvSpPr>
          <p:cNvPr id="195" name="Google Shape;195;p31"/>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6" name="Google Shape;196;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97" name="Google Shape;197;p31"/>
          <p:cNvPicPr preferRelativeResize="0"/>
          <p:nvPr/>
        </p:nvPicPr>
        <p:blipFill>
          <a:blip r:embed="rId3">
            <a:alphaModFix/>
          </a:blip>
          <a:stretch>
            <a:fillRect/>
          </a:stretch>
        </p:blipFill>
        <p:spPr>
          <a:xfrm>
            <a:off x="3452700" y="1169850"/>
            <a:ext cx="5538900" cy="332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6" name="Google Shape;66;p14"/>
          <p:cNvSpPr/>
          <p:nvPr/>
        </p:nvSpPr>
        <p:spPr>
          <a:xfrm>
            <a:off x="431975" y="1768975"/>
            <a:ext cx="8230823" cy="2952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body" idx="4294967295"/>
          </p:nvPr>
        </p:nvSpPr>
        <p:spPr>
          <a:xfrm>
            <a:off x="508325" y="1223500"/>
            <a:ext cx="8067000" cy="3497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420">
                <a:solidFill>
                  <a:schemeClr val="accent2"/>
                </a:solidFill>
                <a:latin typeface="Raleway SemiBold"/>
                <a:ea typeface="Raleway SemiBold"/>
                <a:cs typeface="Raleway SemiBold"/>
                <a:sym typeface="Raleway SemiBold"/>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endParaRPr sz="1420">
              <a:solidFill>
                <a:schemeClr val="accent2"/>
              </a:solidFill>
              <a:latin typeface="Raleway SemiBold"/>
              <a:ea typeface="Raleway SemiBold"/>
              <a:cs typeface="Raleway SemiBold"/>
              <a:sym typeface="Raleway SemiBold"/>
            </a:endParaRPr>
          </a:p>
          <a:p>
            <a:pPr marL="0" lvl="0" indent="0" algn="l" rtl="0">
              <a:lnSpc>
                <a:spcPct val="105000"/>
              </a:lnSpc>
              <a:spcBef>
                <a:spcPts val="1200"/>
              </a:spcBef>
              <a:spcAft>
                <a:spcPts val="0"/>
              </a:spcAft>
              <a:buSzPts val="770"/>
              <a:buNone/>
            </a:pPr>
            <a:r>
              <a:rPr lang="en" sz="1420">
                <a:solidFill>
                  <a:schemeClr val="accent2"/>
                </a:solidFill>
                <a:latin typeface="Raleway SemiBold"/>
                <a:ea typeface="Raleway SemiBold"/>
                <a:cs typeface="Raleway SemiBold"/>
                <a:sym typeface="Raleway SemiBold"/>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a:t>
            </a:r>
            <a:endParaRPr sz="1420">
              <a:solidFill>
                <a:schemeClr val="accent2"/>
              </a:solidFill>
              <a:latin typeface="Raleway SemiBold"/>
              <a:ea typeface="Raleway SemiBold"/>
              <a:cs typeface="Raleway SemiBold"/>
              <a:sym typeface="Raleway SemiBold"/>
            </a:endParaRPr>
          </a:p>
          <a:p>
            <a:pPr marL="0" lvl="0" indent="0" algn="l" rtl="0">
              <a:lnSpc>
                <a:spcPct val="105000"/>
              </a:lnSpc>
              <a:spcBef>
                <a:spcPts val="1200"/>
              </a:spcBef>
              <a:spcAft>
                <a:spcPts val="0"/>
              </a:spcAft>
              <a:buSzPts val="770"/>
              <a:buNone/>
            </a:pPr>
            <a:r>
              <a:rPr lang="en" sz="1420">
                <a:solidFill>
                  <a:schemeClr val="dk1"/>
                </a:solidFill>
                <a:latin typeface="Raleway SemiBold"/>
                <a:ea typeface="Raleway SemiBold"/>
                <a:cs typeface="Raleway SemiBold"/>
                <a:sym typeface="Raleway SemiBold"/>
              </a:rPr>
              <a:t>The data is collected from the Indian online shoppers. Results indicate the e-retail success factors, which are very much critical for customer satisfaction.</a:t>
            </a:r>
            <a:endParaRPr sz="1420">
              <a:solidFill>
                <a:schemeClr val="dk1"/>
              </a:solidFill>
              <a:latin typeface="Raleway SemiBold"/>
              <a:ea typeface="Raleway SemiBold"/>
              <a:cs typeface="Raleway SemiBold"/>
              <a:sym typeface="Raleway SemiBold"/>
            </a:endParaRPr>
          </a:p>
          <a:p>
            <a:pPr marL="0" lvl="0" indent="0" algn="l" rtl="0">
              <a:lnSpc>
                <a:spcPct val="105000"/>
              </a:lnSpc>
              <a:spcBef>
                <a:spcPts val="1200"/>
              </a:spcBef>
              <a:spcAft>
                <a:spcPts val="0"/>
              </a:spcAft>
              <a:buSzPts val="770"/>
              <a:buNone/>
            </a:pPr>
            <a:endParaRPr sz="1420">
              <a:solidFill>
                <a:schemeClr val="accent2"/>
              </a:solidFill>
              <a:latin typeface="Raleway SemiBold"/>
              <a:ea typeface="Raleway SemiBold"/>
              <a:cs typeface="Raleway SemiBold"/>
              <a:sym typeface="Raleway SemiBold"/>
            </a:endParaRPr>
          </a:p>
          <a:p>
            <a:pPr marL="0" lvl="0" indent="0" algn="l" rtl="0">
              <a:lnSpc>
                <a:spcPct val="105000"/>
              </a:lnSpc>
              <a:spcBef>
                <a:spcPts val="1200"/>
              </a:spcBef>
              <a:spcAft>
                <a:spcPts val="1200"/>
              </a:spcAft>
              <a:buSzPts val="770"/>
              <a:buNone/>
            </a:pPr>
            <a:endParaRPr sz="1420">
              <a:solidFill>
                <a:schemeClr val="accent2"/>
              </a:solidFill>
              <a:latin typeface="Raleway SemiBold"/>
              <a:ea typeface="Raleway SemiBold"/>
              <a:cs typeface="Raleway SemiBold"/>
              <a:sym typeface="Raleway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Maximum number of respondents agree that “Enjoyment is derived from online shopping”, also that online shopping gives monetary benefits and discounts.</a:t>
            </a:r>
            <a:endParaRPr>
              <a:latin typeface="Raleway SemiBold"/>
              <a:ea typeface="Raleway SemiBold"/>
              <a:cs typeface="Raleway SemiBold"/>
              <a:sym typeface="Raleway SemiBold"/>
            </a:endParaRPr>
          </a:p>
        </p:txBody>
      </p:sp>
      <p:sp>
        <p:nvSpPr>
          <p:cNvPr id="203" name="Google Shape;203;p32"/>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04" name="Google Shape;204;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05" name="Google Shape;205;p32"/>
          <p:cNvPicPr preferRelativeResize="0"/>
          <p:nvPr/>
        </p:nvPicPr>
        <p:blipFill>
          <a:blip r:embed="rId3">
            <a:alphaModFix/>
          </a:blip>
          <a:stretch>
            <a:fillRect/>
          </a:stretch>
        </p:blipFill>
        <p:spPr>
          <a:xfrm>
            <a:off x="3605100" y="1169850"/>
            <a:ext cx="5022701" cy="3693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that shopping online is convenient and flexible and they also agree that return and replacement policy of the e-tailer is important for purchase decision.</a:t>
            </a:r>
            <a:endParaRPr>
              <a:latin typeface="Raleway SemiBold"/>
              <a:ea typeface="Raleway SemiBold"/>
              <a:cs typeface="Raleway SemiBold"/>
              <a:sym typeface="Raleway SemiBold"/>
            </a:endParaRPr>
          </a:p>
        </p:txBody>
      </p:sp>
      <p:sp>
        <p:nvSpPr>
          <p:cNvPr id="211" name="Google Shape;211;p33"/>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12" name="Google Shape;212;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13" name="Google Shape;213;p33"/>
          <p:cNvPicPr preferRelativeResize="0"/>
          <p:nvPr/>
        </p:nvPicPr>
        <p:blipFill>
          <a:blip r:embed="rId3">
            <a:alphaModFix/>
          </a:blip>
          <a:stretch>
            <a:fillRect/>
          </a:stretch>
        </p:blipFill>
        <p:spPr>
          <a:xfrm>
            <a:off x="3605100" y="1169850"/>
            <a:ext cx="5386501" cy="3253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with 'Gaining access to loyalty programs is a benefit of shopping online' and they also agree that displaying quality information on the website improves satisfaction of customers.</a:t>
            </a:r>
            <a:endParaRPr>
              <a:latin typeface="Raleway SemiBold"/>
              <a:ea typeface="Raleway SemiBold"/>
              <a:cs typeface="Raleway SemiBold"/>
              <a:sym typeface="Raleway SemiBold"/>
            </a:endParaRPr>
          </a:p>
        </p:txBody>
      </p:sp>
      <p:sp>
        <p:nvSpPr>
          <p:cNvPr id="219" name="Google Shape;219;p34"/>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20" name="Google Shape;220;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21" name="Google Shape;221;p34"/>
          <p:cNvPicPr preferRelativeResize="0"/>
          <p:nvPr/>
        </p:nvPicPr>
        <p:blipFill>
          <a:blip r:embed="rId3">
            <a:alphaModFix/>
          </a:blip>
          <a:stretch>
            <a:fillRect/>
          </a:stretch>
        </p:blipFill>
        <p:spPr>
          <a:xfrm>
            <a:off x="3605100" y="1169850"/>
            <a:ext cx="5386501" cy="32933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that users derive satisfaction while shopping on a good quality website or application. Also, net benefit derived from shopping online can lead to users satisfaction.</a:t>
            </a:r>
            <a:endParaRPr>
              <a:latin typeface="Raleway SemiBold"/>
              <a:ea typeface="Raleway SemiBold"/>
              <a:cs typeface="Raleway SemiBold"/>
              <a:sym typeface="Raleway SemiBold"/>
            </a:endParaRPr>
          </a:p>
        </p:txBody>
      </p:sp>
      <p:sp>
        <p:nvSpPr>
          <p:cNvPr id="227" name="Google Shape;227;p35"/>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28" name="Google Shape;228;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29" name="Google Shape;229;p35"/>
          <p:cNvPicPr preferRelativeResize="0"/>
          <p:nvPr/>
        </p:nvPicPr>
        <p:blipFill>
          <a:blip r:embed="rId3">
            <a:alphaModFix/>
          </a:blip>
          <a:stretch>
            <a:fillRect/>
          </a:stretch>
        </p:blipFill>
        <p:spPr>
          <a:xfrm>
            <a:off x="3605100" y="1169850"/>
            <a:ext cx="5386500" cy="33256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the respondents agree and strongly agree that user satisfaction cannot exist without trust and also that there must be a wide variety of listed product in several categories.</a:t>
            </a:r>
            <a:endParaRPr>
              <a:latin typeface="Raleway SemiBold"/>
              <a:ea typeface="Raleway SemiBold"/>
              <a:cs typeface="Raleway SemiBold"/>
              <a:sym typeface="Raleway SemiBold"/>
            </a:endParaRPr>
          </a:p>
        </p:txBody>
      </p:sp>
      <p:sp>
        <p:nvSpPr>
          <p:cNvPr id="235" name="Google Shape;235;p36"/>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36" name="Google Shape;236;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37" name="Google Shape;237;p36"/>
          <p:cNvPicPr preferRelativeResize="0"/>
          <p:nvPr/>
        </p:nvPicPr>
        <p:blipFill>
          <a:blip r:embed="rId3">
            <a:alphaModFix/>
          </a:blip>
          <a:stretch>
            <a:fillRect/>
          </a:stretch>
        </p:blipFill>
        <p:spPr>
          <a:xfrm>
            <a:off x="3605100" y="1169850"/>
            <a:ext cx="5386499" cy="38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and strongly agree to "provision of complete and relevant product information" and they also agree to have monetary savings.</a:t>
            </a:r>
            <a:endParaRPr>
              <a:latin typeface="Raleway SemiBold"/>
              <a:ea typeface="Raleway SemiBold"/>
              <a:cs typeface="Raleway SemiBold"/>
              <a:sym typeface="Raleway SemiBold"/>
            </a:endParaRPr>
          </a:p>
        </p:txBody>
      </p:sp>
      <p:sp>
        <p:nvSpPr>
          <p:cNvPr id="243" name="Google Shape;243;p37"/>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44" name="Google Shape;244;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45" name="Google Shape;245;p37"/>
          <p:cNvPicPr preferRelativeResize="0"/>
          <p:nvPr/>
        </p:nvPicPr>
        <p:blipFill>
          <a:blip r:embed="rId3">
            <a:alphaModFix/>
          </a:blip>
          <a:stretch>
            <a:fillRect/>
          </a:stretch>
        </p:blipFill>
        <p:spPr>
          <a:xfrm>
            <a:off x="4244875" y="1152475"/>
            <a:ext cx="4154648" cy="3821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 to having the convenience of patronizing the online retailer and they also agree that shopping on website gives us the sense of adventure.</a:t>
            </a:r>
            <a:endParaRPr>
              <a:latin typeface="Raleway SemiBold"/>
              <a:ea typeface="Raleway SemiBold"/>
              <a:cs typeface="Raleway SemiBold"/>
              <a:sym typeface="Raleway SemiBold"/>
            </a:endParaRPr>
          </a:p>
        </p:txBody>
      </p:sp>
      <p:sp>
        <p:nvSpPr>
          <p:cNvPr id="251" name="Google Shape;251;p38"/>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52" name="Google Shape;252;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53" name="Google Shape;253;p38"/>
          <p:cNvPicPr preferRelativeResize="0"/>
          <p:nvPr/>
        </p:nvPicPr>
        <p:blipFill>
          <a:blip r:embed="rId3">
            <a:alphaModFix/>
          </a:blip>
          <a:stretch>
            <a:fillRect/>
          </a:stretch>
        </p:blipFill>
        <p:spPr>
          <a:xfrm>
            <a:off x="3605100" y="1169850"/>
            <a:ext cx="5386499" cy="369856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respondents agrees that we feel gratification shopping on there favorite e-tailer and also that shopping on your preferred e-tailer enhances their social status.</a:t>
            </a:r>
            <a:endParaRPr>
              <a:latin typeface="Raleway SemiBold"/>
              <a:ea typeface="Raleway SemiBold"/>
              <a:cs typeface="Raleway SemiBold"/>
              <a:sym typeface="Raleway SemiBold"/>
            </a:endParaRPr>
          </a:p>
        </p:txBody>
      </p:sp>
      <p:sp>
        <p:nvSpPr>
          <p:cNvPr id="259" name="Google Shape;259;p39"/>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60" name="Google Shape;260;p3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61" name="Google Shape;261;p39"/>
          <p:cNvPicPr preferRelativeResize="0"/>
          <p:nvPr/>
        </p:nvPicPr>
        <p:blipFill>
          <a:blip r:embed="rId3">
            <a:alphaModFix/>
          </a:blip>
          <a:stretch>
            <a:fillRect/>
          </a:stretch>
        </p:blipFill>
        <p:spPr>
          <a:xfrm>
            <a:off x="3605100" y="1169850"/>
            <a:ext cx="5238676" cy="382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of our respondents agree that shopping on the websites helps to fulfill certain roles and also that they are getting value for money spent.</a:t>
            </a:r>
            <a:endParaRPr>
              <a:latin typeface="Raleway SemiBold"/>
              <a:ea typeface="Raleway SemiBold"/>
              <a:cs typeface="Raleway SemiBold"/>
              <a:sym typeface="Raleway SemiBold"/>
            </a:endParaRPr>
          </a:p>
        </p:txBody>
      </p:sp>
      <p:sp>
        <p:nvSpPr>
          <p:cNvPr id="267" name="Google Shape;267;p40"/>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68" name="Google Shape;268;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269" name="Google Shape;269;p40"/>
          <p:cNvPicPr preferRelativeResize="0"/>
          <p:nvPr/>
        </p:nvPicPr>
        <p:blipFill>
          <a:blip r:embed="rId3">
            <a:alphaModFix/>
          </a:blip>
          <a:stretch>
            <a:fillRect/>
          </a:stretch>
        </p:blipFill>
        <p:spPr>
          <a:xfrm>
            <a:off x="4202625" y="1017450"/>
            <a:ext cx="4326881" cy="382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75" name="Google Shape;275;p4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pic>
        <p:nvPicPr>
          <p:cNvPr id="276" name="Google Shape;276;p41"/>
          <p:cNvPicPr preferRelativeResize="0"/>
          <p:nvPr/>
        </p:nvPicPr>
        <p:blipFill>
          <a:blip r:embed="rId3">
            <a:alphaModFix/>
          </a:blip>
          <a:stretch>
            <a:fillRect/>
          </a:stretch>
        </p:blipFill>
        <p:spPr>
          <a:xfrm>
            <a:off x="516500" y="1169850"/>
            <a:ext cx="8100751" cy="3229200"/>
          </a:xfrm>
          <a:prstGeom prst="rect">
            <a:avLst/>
          </a:prstGeom>
          <a:noFill/>
          <a:ln>
            <a:noFill/>
          </a:ln>
        </p:spPr>
      </p:pic>
      <p:sp>
        <p:nvSpPr>
          <p:cNvPr id="277" name="Google Shape;277;p41"/>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of the Customers have shopped from all of the following online retailers ("Amazon.in","Flipkart.com","Paytm.com","Myntra.com","Snapdeal.com").</a:t>
            </a: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Retention.</a:t>
            </a:r>
            <a:endParaRPr/>
          </a:p>
          <a:p>
            <a:pPr marL="0" lvl="0" indent="0" algn="l" rtl="0">
              <a:spcBef>
                <a:spcPts val="0"/>
              </a:spcBef>
              <a:spcAft>
                <a:spcPts val="0"/>
              </a:spcAft>
              <a:buNone/>
            </a:pPr>
            <a:endParaRPr/>
          </a:p>
        </p:txBody>
      </p:sp>
      <p:sp>
        <p:nvSpPr>
          <p:cNvPr id="73" name="Google Shape;73;p15"/>
          <p:cNvSpPr txBox="1"/>
          <p:nvPr/>
        </p:nvSpPr>
        <p:spPr>
          <a:xfrm>
            <a:off x="432000" y="1156650"/>
            <a:ext cx="8259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Customer retention refers to a company's ability to turn customers into repeat buyers and prevent them from switching to a competitor. It indicates whether your product and the quality of your service are pleasing to  your existing customers. </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Customer Retention is the lifeblood of most subscription-based companies and service providers.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goal is to build a long lasting relationship between the brand and the brand’s consumers.</a:t>
            </a: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83" name="Google Shape;283;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284" name="Google Shape;284;p42"/>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respondents find all the websites("Amazon","Flipkart","Paytm","Myntra","Snapdeal") to be easy to use. </a:t>
            </a:r>
            <a:endParaRPr>
              <a:solidFill>
                <a:schemeClr val="accent2"/>
              </a:solidFill>
              <a:latin typeface="Raleway SemiBold"/>
              <a:ea typeface="Raleway SemiBold"/>
              <a:cs typeface="Raleway SemiBold"/>
              <a:sym typeface="Raleway SemiBold"/>
            </a:endParaRPr>
          </a:p>
        </p:txBody>
      </p:sp>
      <p:pic>
        <p:nvPicPr>
          <p:cNvPr id="285" name="Google Shape;285;p42"/>
          <p:cNvPicPr preferRelativeResize="0"/>
          <p:nvPr/>
        </p:nvPicPr>
        <p:blipFill>
          <a:blip r:embed="rId3">
            <a:alphaModFix/>
          </a:blip>
          <a:stretch>
            <a:fillRect/>
          </a:stretch>
        </p:blipFill>
        <p:spPr>
          <a:xfrm>
            <a:off x="1314175" y="1169850"/>
            <a:ext cx="6086388" cy="3182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91" name="Google Shape;291;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292" name="Google Shape;292;p43"/>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Amazon.in, Flipkart.com have the most Visual appealing web-page layout.Followed by Snapdeal.com.</a:t>
            </a:r>
            <a:endParaRPr>
              <a:solidFill>
                <a:schemeClr val="accent2"/>
              </a:solidFill>
              <a:latin typeface="Raleway SemiBold"/>
              <a:ea typeface="Raleway SemiBold"/>
              <a:cs typeface="Raleway SemiBold"/>
              <a:sym typeface="Raleway SemiBold"/>
            </a:endParaRPr>
          </a:p>
        </p:txBody>
      </p:sp>
      <p:pic>
        <p:nvPicPr>
          <p:cNvPr id="293" name="Google Shape;293;p43"/>
          <p:cNvPicPr preferRelativeResize="0"/>
          <p:nvPr/>
        </p:nvPicPr>
        <p:blipFill>
          <a:blip r:embed="rId3">
            <a:alphaModFix/>
          </a:blip>
          <a:stretch>
            <a:fillRect/>
          </a:stretch>
        </p:blipFill>
        <p:spPr>
          <a:xfrm>
            <a:off x="1240250" y="1149100"/>
            <a:ext cx="6086388" cy="3182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99" name="Google Shape;299;p4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00" name="Google Shape;300;p44"/>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Amazon.in, Flipkart.com have a wide variety of products to offer, followed by snapdeal.com and myntra.com. Lastly, Paytm.com</a:t>
            </a:r>
            <a:endParaRPr>
              <a:solidFill>
                <a:schemeClr val="accent2"/>
              </a:solidFill>
              <a:latin typeface="Raleway SemiBold"/>
              <a:ea typeface="Raleway SemiBold"/>
              <a:cs typeface="Raleway SemiBold"/>
              <a:sym typeface="Raleway SemiBold"/>
            </a:endParaRPr>
          </a:p>
        </p:txBody>
      </p:sp>
      <p:pic>
        <p:nvPicPr>
          <p:cNvPr id="301" name="Google Shape;301;p44"/>
          <p:cNvPicPr preferRelativeResize="0"/>
          <p:nvPr/>
        </p:nvPicPr>
        <p:blipFill>
          <a:blip r:embed="rId3">
            <a:alphaModFix/>
          </a:blip>
          <a:stretch>
            <a:fillRect/>
          </a:stretch>
        </p:blipFill>
        <p:spPr>
          <a:xfrm>
            <a:off x="1734338" y="1149100"/>
            <a:ext cx="5675325" cy="3182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07" name="Google Shape;307;p4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08" name="Google Shape;308;p45"/>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Flipkart.com show Complete, relevant description information of products</a:t>
            </a:r>
            <a:endParaRPr>
              <a:solidFill>
                <a:schemeClr val="accent2"/>
              </a:solidFill>
              <a:latin typeface="Raleway SemiBold"/>
              <a:ea typeface="Raleway SemiBold"/>
              <a:cs typeface="Raleway SemiBold"/>
              <a:sym typeface="Raleway SemiBold"/>
            </a:endParaRPr>
          </a:p>
        </p:txBody>
      </p:sp>
      <p:pic>
        <p:nvPicPr>
          <p:cNvPr id="309" name="Google Shape;309;p45"/>
          <p:cNvPicPr preferRelativeResize="0"/>
          <p:nvPr/>
        </p:nvPicPr>
        <p:blipFill>
          <a:blip r:embed="rId3">
            <a:alphaModFix/>
          </a:blip>
          <a:stretch>
            <a:fillRect/>
          </a:stretch>
        </p:blipFill>
        <p:spPr>
          <a:xfrm>
            <a:off x="1481475" y="1149088"/>
            <a:ext cx="6086388" cy="3182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15" name="Google Shape;315;p4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16" name="Google Shape;316;p46"/>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has the Fast loading website speed of all other websites and applications."Paytm" followed by "Flipkart.com". Slowest website is the "Snapdeal.com".</a:t>
            </a:r>
            <a:endParaRPr>
              <a:solidFill>
                <a:schemeClr val="accent2"/>
              </a:solidFill>
              <a:latin typeface="Raleway SemiBold"/>
              <a:ea typeface="Raleway SemiBold"/>
              <a:cs typeface="Raleway SemiBold"/>
              <a:sym typeface="Raleway SemiBold"/>
            </a:endParaRPr>
          </a:p>
        </p:txBody>
      </p:sp>
      <p:pic>
        <p:nvPicPr>
          <p:cNvPr id="317" name="Google Shape;317;p46"/>
          <p:cNvPicPr preferRelativeResize="0"/>
          <p:nvPr/>
        </p:nvPicPr>
        <p:blipFill>
          <a:blip r:embed="rId3">
            <a:alphaModFix/>
          </a:blip>
          <a:stretch>
            <a:fillRect/>
          </a:stretch>
        </p:blipFill>
        <p:spPr>
          <a:xfrm>
            <a:off x="1481475" y="1169850"/>
            <a:ext cx="6086388" cy="3182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23" name="Google Shape;323;p4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24" name="Google Shape;324;p47"/>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is the most reliable. Followed by Flipkart.com, Paytm.com, and Myntra.com</a:t>
            </a:r>
            <a:endParaRPr>
              <a:solidFill>
                <a:schemeClr val="accent2"/>
              </a:solidFill>
              <a:latin typeface="Raleway SemiBold"/>
              <a:ea typeface="Raleway SemiBold"/>
              <a:cs typeface="Raleway SemiBold"/>
              <a:sym typeface="Raleway SemiBold"/>
            </a:endParaRPr>
          </a:p>
        </p:txBody>
      </p:sp>
      <p:pic>
        <p:nvPicPr>
          <p:cNvPr id="325" name="Google Shape;325;p47"/>
          <p:cNvPicPr preferRelativeResize="0"/>
          <p:nvPr/>
        </p:nvPicPr>
        <p:blipFill>
          <a:blip r:embed="rId3">
            <a:alphaModFix/>
          </a:blip>
          <a:stretch>
            <a:fillRect/>
          </a:stretch>
        </p:blipFill>
        <p:spPr>
          <a:xfrm>
            <a:off x="1687013" y="1169850"/>
            <a:ext cx="5675325" cy="3182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31" name="Google Shape;331;p4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32" name="Google Shape;332;p48"/>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Flipkart.com, Paytm.com show Quickness to complete purchase.</a:t>
            </a:r>
            <a:endParaRPr>
              <a:solidFill>
                <a:schemeClr val="accent2"/>
              </a:solidFill>
              <a:latin typeface="Raleway SemiBold"/>
              <a:ea typeface="Raleway SemiBold"/>
              <a:cs typeface="Raleway SemiBold"/>
              <a:sym typeface="Raleway SemiBold"/>
            </a:endParaRPr>
          </a:p>
        </p:txBody>
      </p:sp>
      <p:pic>
        <p:nvPicPr>
          <p:cNvPr id="333" name="Google Shape;333;p48"/>
          <p:cNvPicPr preferRelativeResize="0"/>
          <p:nvPr/>
        </p:nvPicPr>
        <p:blipFill>
          <a:blip r:embed="rId3">
            <a:alphaModFix/>
          </a:blip>
          <a:stretch>
            <a:fillRect/>
          </a:stretch>
        </p:blipFill>
        <p:spPr>
          <a:xfrm>
            <a:off x="1521263" y="1169850"/>
            <a:ext cx="6006828" cy="3182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39" name="Google Shape;339;p4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40" name="Google Shape;340;p49"/>
          <p:cNvSpPr txBox="1"/>
          <p:nvPr/>
        </p:nvSpPr>
        <p:spPr>
          <a:xfrm>
            <a:off x="600975" y="4504675"/>
            <a:ext cx="78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Again, Amazon.in, Flipkart.com have the most Availability of several payment options.</a:t>
            </a:r>
            <a:endParaRPr>
              <a:solidFill>
                <a:schemeClr val="accent2"/>
              </a:solidFill>
              <a:latin typeface="Raleway SemiBold"/>
              <a:ea typeface="Raleway SemiBold"/>
              <a:cs typeface="Raleway SemiBold"/>
              <a:sym typeface="Raleway SemiBold"/>
            </a:endParaRPr>
          </a:p>
        </p:txBody>
      </p:sp>
      <p:pic>
        <p:nvPicPr>
          <p:cNvPr id="341" name="Google Shape;341;p49"/>
          <p:cNvPicPr preferRelativeResize="0"/>
          <p:nvPr/>
        </p:nvPicPr>
        <p:blipFill>
          <a:blip r:embed="rId3">
            <a:alphaModFix/>
          </a:blip>
          <a:stretch>
            <a:fillRect/>
          </a:stretch>
        </p:blipFill>
        <p:spPr>
          <a:xfrm>
            <a:off x="1481475" y="1169850"/>
            <a:ext cx="6086388" cy="3182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47" name="Google Shape;347;p5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48" name="Google Shape;348;p50"/>
          <p:cNvSpPr txBox="1"/>
          <p:nvPr/>
        </p:nvSpPr>
        <p:spPr>
          <a:xfrm>
            <a:off x="600975" y="4504675"/>
            <a:ext cx="78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We can see that "Amazon.com" delivers the product fastly followed by the "Flipkart.com"</a:t>
            </a:r>
            <a:endParaRPr>
              <a:solidFill>
                <a:schemeClr val="accent2"/>
              </a:solidFill>
              <a:latin typeface="Raleway SemiBold"/>
              <a:ea typeface="Raleway SemiBold"/>
              <a:cs typeface="Raleway SemiBold"/>
              <a:sym typeface="Raleway SemiBold"/>
            </a:endParaRPr>
          </a:p>
        </p:txBody>
      </p:sp>
      <p:pic>
        <p:nvPicPr>
          <p:cNvPr id="349" name="Google Shape;349;p50"/>
          <p:cNvPicPr preferRelativeResize="0"/>
          <p:nvPr/>
        </p:nvPicPr>
        <p:blipFill>
          <a:blip r:embed="rId3">
            <a:alphaModFix/>
          </a:blip>
          <a:stretch>
            <a:fillRect/>
          </a:stretch>
        </p:blipFill>
        <p:spPr>
          <a:xfrm>
            <a:off x="1879288" y="1149100"/>
            <a:ext cx="5290782" cy="3182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1"/>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55" name="Google Shape;355;p5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56" name="Google Shape;356;p51"/>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got the highest in Privacy of customers’ information. Followed by Flipkart.com and Paytm.com</a:t>
            </a:r>
            <a:endParaRPr>
              <a:solidFill>
                <a:schemeClr val="accent2"/>
              </a:solidFill>
              <a:latin typeface="Raleway SemiBold"/>
              <a:ea typeface="Raleway SemiBold"/>
              <a:cs typeface="Raleway SemiBold"/>
              <a:sym typeface="Raleway SemiBold"/>
            </a:endParaRPr>
          </a:p>
        </p:txBody>
      </p:sp>
      <p:pic>
        <p:nvPicPr>
          <p:cNvPr id="357" name="Google Shape;357;p51"/>
          <p:cNvPicPr preferRelativeResize="0"/>
          <p:nvPr/>
        </p:nvPicPr>
        <p:blipFill>
          <a:blip r:embed="rId3">
            <a:alphaModFix/>
          </a:blip>
          <a:stretch>
            <a:fillRect/>
          </a:stretch>
        </p:blipFill>
        <p:spPr>
          <a:xfrm>
            <a:off x="1481475" y="1149100"/>
            <a:ext cx="6086388" cy="318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Steps.</a:t>
            </a:r>
            <a:endParaRPr/>
          </a:p>
        </p:txBody>
      </p:sp>
      <p:sp>
        <p:nvSpPr>
          <p:cNvPr id="79" name="Google Shape;79;p16"/>
          <p:cNvSpPr txBox="1"/>
          <p:nvPr/>
        </p:nvSpPr>
        <p:spPr>
          <a:xfrm>
            <a:off x="474250" y="1262250"/>
            <a:ext cx="7984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1: Checking the Number of rows and columns.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2: Checking the Null Values present in each column (if any) &amp; visualizing the null values.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3: Checking the Unique values present in each column.</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4: Checking the Data Types of each column.</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5: Checking the Column names.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6: Checking the  Value counts of each column.</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7: Checking the Missing values in all columns.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8: Checking the number of numerical columns/variables present in the dataset.</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Step 9: Checking the number of discrete columns/variables present in the dataset.</a:t>
            </a: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63" name="Google Shape;363;p5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64" name="Google Shape;364;p52"/>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Amazon.in, Flipkart.com, Paytm.com, Myntra.com, Snapdeal.com all ranked high in Security of customers' financial information.</a:t>
            </a:r>
            <a:endParaRPr>
              <a:solidFill>
                <a:schemeClr val="accent2"/>
              </a:solidFill>
              <a:latin typeface="Raleway SemiBold"/>
              <a:ea typeface="Raleway SemiBold"/>
              <a:cs typeface="Raleway SemiBold"/>
              <a:sym typeface="Raleway SemiBold"/>
            </a:endParaRPr>
          </a:p>
        </p:txBody>
      </p:sp>
      <p:pic>
        <p:nvPicPr>
          <p:cNvPr id="365" name="Google Shape;365;p52"/>
          <p:cNvPicPr preferRelativeResize="0"/>
          <p:nvPr/>
        </p:nvPicPr>
        <p:blipFill>
          <a:blip r:embed="rId3">
            <a:alphaModFix/>
          </a:blip>
          <a:stretch>
            <a:fillRect/>
          </a:stretch>
        </p:blipFill>
        <p:spPr>
          <a:xfrm>
            <a:off x="1481475" y="1169850"/>
            <a:ext cx="6086388" cy="3182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71" name="Google Shape;371;p5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72" name="Google Shape;372;p53"/>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Flipkart.com had ranked high in percieved trustworthiness, followed by snapdeal.com and myntra.com</a:t>
            </a:r>
            <a:endParaRPr>
              <a:solidFill>
                <a:schemeClr val="accent2"/>
              </a:solidFill>
              <a:latin typeface="Raleway SemiBold"/>
              <a:ea typeface="Raleway SemiBold"/>
              <a:cs typeface="Raleway SemiBold"/>
              <a:sym typeface="Raleway SemiBold"/>
            </a:endParaRPr>
          </a:p>
        </p:txBody>
      </p:sp>
      <p:pic>
        <p:nvPicPr>
          <p:cNvPr id="373" name="Google Shape;373;p53"/>
          <p:cNvPicPr preferRelativeResize="0"/>
          <p:nvPr/>
        </p:nvPicPr>
        <p:blipFill>
          <a:blip r:embed="rId3">
            <a:alphaModFix/>
          </a:blip>
          <a:stretch>
            <a:fillRect/>
          </a:stretch>
        </p:blipFill>
        <p:spPr>
          <a:xfrm>
            <a:off x="1481475" y="1212100"/>
            <a:ext cx="6086388" cy="3182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79" name="Google Shape;379;p5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80" name="Google Shape;380;p54"/>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Amazon.in, Flipkart.com, Myntra.com, Snapdeal.com had Presence of online assistance through multi-channel.</a:t>
            </a:r>
            <a:endParaRPr>
              <a:solidFill>
                <a:schemeClr val="accent2"/>
              </a:solidFill>
              <a:latin typeface="Raleway SemiBold"/>
              <a:ea typeface="Raleway SemiBold"/>
              <a:cs typeface="Raleway SemiBold"/>
              <a:sym typeface="Raleway SemiBold"/>
            </a:endParaRPr>
          </a:p>
        </p:txBody>
      </p:sp>
      <p:pic>
        <p:nvPicPr>
          <p:cNvPr id="381" name="Google Shape;381;p54"/>
          <p:cNvPicPr preferRelativeResize="0"/>
          <p:nvPr/>
        </p:nvPicPr>
        <p:blipFill>
          <a:blip r:embed="rId3">
            <a:alphaModFix/>
          </a:blip>
          <a:stretch>
            <a:fillRect/>
          </a:stretch>
        </p:blipFill>
        <p:spPr>
          <a:xfrm>
            <a:off x="1766575" y="1169850"/>
            <a:ext cx="5516204" cy="3182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87" name="Google Shape;387;p5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88" name="Google Shape;388;p55"/>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Paytm.com, Myntra.com took Longer time to get logged in (promotion, sales period).</a:t>
            </a:r>
            <a:endParaRPr>
              <a:solidFill>
                <a:schemeClr val="accent2"/>
              </a:solidFill>
              <a:latin typeface="Raleway SemiBold"/>
              <a:ea typeface="Raleway SemiBold"/>
              <a:cs typeface="Raleway SemiBold"/>
              <a:sym typeface="Raleway SemiBold"/>
            </a:endParaRPr>
          </a:p>
        </p:txBody>
      </p:sp>
      <p:pic>
        <p:nvPicPr>
          <p:cNvPr id="389" name="Google Shape;389;p55"/>
          <p:cNvPicPr preferRelativeResize="0"/>
          <p:nvPr/>
        </p:nvPicPr>
        <p:blipFill>
          <a:blip r:embed="rId3">
            <a:alphaModFix/>
          </a:blip>
          <a:stretch>
            <a:fillRect/>
          </a:stretch>
        </p:blipFill>
        <p:spPr>
          <a:xfrm>
            <a:off x="1892550" y="1149100"/>
            <a:ext cx="5264262" cy="3182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395" name="Google Shape;395;p5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396" name="Google Shape;396;p56"/>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Amazon.in and Flipkart.com showed the highest in Longer time in displaying graphics and photos (promotion, sales period).</a:t>
            </a:r>
            <a:endParaRPr>
              <a:solidFill>
                <a:schemeClr val="accent2"/>
              </a:solidFill>
              <a:latin typeface="Raleway SemiBold"/>
              <a:ea typeface="Raleway SemiBold"/>
              <a:cs typeface="Raleway SemiBold"/>
              <a:sym typeface="Raleway SemiBold"/>
            </a:endParaRPr>
          </a:p>
        </p:txBody>
      </p:sp>
      <p:pic>
        <p:nvPicPr>
          <p:cNvPr id="397" name="Google Shape;397;p56"/>
          <p:cNvPicPr preferRelativeResize="0"/>
          <p:nvPr/>
        </p:nvPicPr>
        <p:blipFill>
          <a:blip r:embed="rId3">
            <a:alphaModFix/>
          </a:blip>
          <a:stretch>
            <a:fillRect/>
          </a:stretch>
        </p:blipFill>
        <p:spPr>
          <a:xfrm>
            <a:off x="1912438" y="1169850"/>
            <a:ext cx="5224481" cy="3182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03" name="Google Shape;403;p5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04" name="Google Shape;404;p57"/>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Late declaration of price (promotion, sales period). was observed in Myntra.com followed by Paytm.com &amp; Snapdeal.com</a:t>
            </a:r>
            <a:endParaRPr>
              <a:solidFill>
                <a:schemeClr val="accent2"/>
              </a:solidFill>
              <a:latin typeface="Raleway SemiBold"/>
              <a:ea typeface="Raleway SemiBold"/>
              <a:cs typeface="Raleway SemiBold"/>
              <a:sym typeface="Raleway SemiBold"/>
            </a:endParaRPr>
          </a:p>
        </p:txBody>
      </p:sp>
      <p:pic>
        <p:nvPicPr>
          <p:cNvPr id="405" name="Google Shape;405;p57"/>
          <p:cNvPicPr preferRelativeResize="0"/>
          <p:nvPr/>
        </p:nvPicPr>
        <p:blipFill>
          <a:blip r:embed="rId3">
            <a:alphaModFix/>
          </a:blip>
          <a:stretch>
            <a:fillRect/>
          </a:stretch>
        </p:blipFill>
        <p:spPr>
          <a:xfrm>
            <a:off x="2124600" y="1169850"/>
            <a:ext cx="4800158" cy="3182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11" name="Google Shape;411;p5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12" name="Google Shape;412;p58"/>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Longer page loading time (promotion, sales period). was observed in Myntra.com &amp; Paytm.com</a:t>
            </a:r>
            <a:endParaRPr>
              <a:solidFill>
                <a:schemeClr val="accent2"/>
              </a:solidFill>
              <a:latin typeface="Raleway SemiBold"/>
              <a:ea typeface="Raleway SemiBold"/>
              <a:cs typeface="Raleway SemiBold"/>
              <a:sym typeface="Raleway SemiBold"/>
            </a:endParaRPr>
          </a:p>
        </p:txBody>
      </p:sp>
      <p:pic>
        <p:nvPicPr>
          <p:cNvPr id="413" name="Google Shape;413;p58"/>
          <p:cNvPicPr preferRelativeResize="0"/>
          <p:nvPr/>
        </p:nvPicPr>
        <p:blipFill>
          <a:blip r:embed="rId3">
            <a:alphaModFix/>
          </a:blip>
          <a:stretch>
            <a:fillRect/>
          </a:stretch>
        </p:blipFill>
        <p:spPr>
          <a:xfrm>
            <a:off x="1962163" y="1169850"/>
            <a:ext cx="5125031" cy="3182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9"/>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19" name="Google Shape;419;p5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20" name="Google Shape;420;p59"/>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As per our respondents, Snapdeal.com had Limited mode of payment on most products (promotion, sales period). Followed by Amazon.in and Flipkart.com</a:t>
            </a:r>
            <a:endParaRPr>
              <a:solidFill>
                <a:schemeClr val="accent2"/>
              </a:solidFill>
              <a:latin typeface="Raleway SemiBold"/>
              <a:ea typeface="Raleway SemiBold"/>
              <a:cs typeface="Raleway SemiBold"/>
              <a:sym typeface="Raleway SemiBold"/>
            </a:endParaRPr>
          </a:p>
        </p:txBody>
      </p:sp>
      <p:pic>
        <p:nvPicPr>
          <p:cNvPr id="421" name="Google Shape;421;p59"/>
          <p:cNvPicPr preferRelativeResize="0"/>
          <p:nvPr/>
        </p:nvPicPr>
        <p:blipFill>
          <a:blip r:embed="rId3">
            <a:alphaModFix/>
          </a:blip>
          <a:stretch>
            <a:fillRect/>
          </a:stretch>
        </p:blipFill>
        <p:spPr>
          <a:xfrm>
            <a:off x="2108025" y="1169850"/>
            <a:ext cx="4833308" cy="3182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0"/>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27" name="Google Shape;427;p6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28" name="Google Shape;428;p60"/>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According to the chart above, Longer delivery period was observed inSnapdeal.com &amp; Paytm.com.</a:t>
            </a:r>
            <a:endParaRPr>
              <a:solidFill>
                <a:schemeClr val="accent2"/>
              </a:solidFill>
              <a:latin typeface="Raleway SemiBold"/>
              <a:ea typeface="Raleway SemiBold"/>
              <a:cs typeface="Raleway SemiBold"/>
              <a:sym typeface="Raleway SemiBold"/>
            </a:endParaRPr>
          </a:p>
        </p:txBody>
      </p:sp>
      <p:pic>
        <p:nvPicPr>
          <p:cNvPr id="429" name="Google Shape;429;p60"/>
          <p:cNvPicPr preferRelativeResize="0"/>
          <p:nvPr/>
        </p:nvPicPr>
        <p:blipFill>
          <a:blip r:embed="rId3">
            <a:alphaModFix/>
          </a:blip>
          <a:stretch>
            <a:fillRect/>
          </a:stretch>
        </p:blipFill>
        <p:spPr>
          <a:xfrm>
            <a:off x="2121275" y="1169850"/>
            <a:ext cx="4806788" cy="31824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35" name="Google Shape;435;p6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36" name="Google Shape;436;p61"/>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According to the respondents, changes to app design took place in Amazon.in and Paytm.com</a:t>
            </a:r>
            <a:endParaRPr>
              <a:solidFill>
                <a:schemeClr val="accent2"/>
              </a:solidFill>
              <a:latin typeface="Raleway SemiBold"/>
              <a:ea typeface="Raleway SemiBold"/>
              <a:cs typeface="Raleway SemiBold"/>
              <a:sym typeface="Raleway SemiBold"/>
            </a:endParaRPr>
          </a:p>
        </p:txBody>
      </p:sp>
      <p:pic>
        <p:nvPicPr>
          <p:cNvPr id="437" name="Google Shape;437;p61"/>
          <p:cNvPicPr preferRelativeResize="0"/>
          <p:nvPr/>
        </p:nvPicPr>
        <p:blipFill>
          <a:blip r:embed="rId3">
            <a:alphaModFix/>
          </a:blip>
          <a:stretch>
            <a:fillRect/>
          </a:stretch>
        </p:blipFill>
        <p:spPr>
          <a:xfrm>
            <a:off x="2370325" y="1169850"/>
            <a:ext cx="4813418" cy="318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107950"/>
            <a:ext cx="4045200" cy="3481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Visualization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The dataset contained 70 categorical columns and 1 numerical column.  A bivariate analysis is done using factorplot - count for better understanding of the features present in the data set.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2"/>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43" name="Google Shape;443;p6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44" name="Google Shape;444;p62"/>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Frequent disruption when moving from one page to another was found in Amazon.in, Myntra.com, Snapdeal.com.</a:t>
            </a:r>
            <a:endParaRPr>
              <a:solidFill>
                <a:schemeClr val="accent2"/>
              </a:solidFill>
              <a:latin typeface="Raleway SemiBold"/>
              <a:ea typeface="Raleway SemiBold"/>
              <a:cs typeface="Raleway SemiBold"/>
              <a:sym typeface="Raleway SemiBold"/>
            </a:endParaRPr>
          </a:p>
        </p:txBody>
      </p:sp>
      <p:pic>
        <p:nvPicPr>
          <p:cNvPr id="445" name="Google Shape;445;p62"/>
          <p:cNvPicPr preferRelativeResize="0"/>
          <p:nvPr/>
        </p:nvPicPr>
        <p:blipFill>
          <a:blip r:embed="rId3">
            <a:alphaModFix/>
          </a:blip>
          <a:stretch>
            <a:fillRect/>
          </a:stretch>
        </p:blipFill>
        <p:spPr>
          <a:xfrm>
            <a:off x="2098075" y="1222650"/>
            <a:ext cx="4853198" cy="3182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3"/>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51" name="Google Shape;451;p6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52" name="Google Shape;452;p63"/>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It is observed that Amazon.in has remained as efficient as before according to our respondents. Snapdeal.com has no remained as efficient as before.</a:t>
            </a:r>
            <a:endParaRPr>
              <a:solidFill>
                <a:schemeClr val="accent2"/>
              </a:solidFill>
              <a:latin typeface="Raleway SemiBold"/>
              <a:ea typeface="Raleway SemiBold"/>
              <a:cs typeface="Raleway SemiBold"/>
              <a:sym typeface="Raleway SemiBold"/>
            </a:endParaRPr>
          </a:p>
        </p:txBody>
      </p:sp>
      <p:pic>
        <p:nvPicPr>
          <p:cNvPr id="453" name="Google Shape;453;p63"/>
          <p:cNvPicPr preferRelativeResize="0"/>
          <p:nvPr/>
        </p:nvPicPr>
        <p:blipFill>
          <a:blip r:embed="rId3">
            <a:alphaModFix/>
          </a:blip>
          <a:stretch>
            <a:fillRect/>
          </a:stretch>
        </p:blipFill>
        <p:spPr>
          <a:xfrm>
            <a:off x="2002850" y="1149100"/>
            <a:ext cx="5138291" cy="31824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59" name="Google Shape;459;p6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Uni-Variate Analysis Graphs.</a:t>
            </a:r>
            <a:endParaRPr/>
          </a:p>
        </p:txBody>
      </p:sp>
      <p:sp>
        <p:nvSpPr>
          <p:cNvPr id="460" name="Google Shape;460;p64"/>
          <p:cNvSpPr txBox="1"/>
          <p:nvPr/>
        </p:nvSpPr>
        <p:spPr>
          <a:xfrm>
            <a:off x="600975" y="4504675"/>
            <a:ext cx="784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We can see that mostly people are recommending "Amazon.com" &amp; "Flipkart.com" to others. Least recommended website is "Paytm" &amp; "Snapdeal".</a:t>
            </a:r>
            <a:endParaRPr>
              <a:solidFill>
                <a:schemeClr val="accent2"/>
              </a:solidFill>
              <a:latin typeface="Raleway SemiBold"/>
              <a:ea typeface="Raleway SemiBold"/>
              <a:cs typeface="Raleway SemiBold"/>
              <a:sym typeface="Raleway SemiBold"/>
            </a:endParaRPr>
          </a:p>
        </p:txBody>
      </p:sp>
      <p:pic>
        <p:nvPicPr>
          <p:cNvPr id="461" name="Google Shape;461;p64"/>
          <p:cNvPicPr preferRelativeResize="0"/>
          <p:nvPr/>
        </p:nvPicPr>
        <p:blipFill>
          <a:blip r:embed="rId3">
            <a:alphaModFix/>
          </a:blip>
          <a:stretch>
            <a:fillRect/>
          </a:stretch>
        </p:blipFill>
        <p:spPr>
          <a:xfrm>
            <a:off x="1680388" y="1169850"/>
            <a:ext cx="5688585" cy="31824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67" name="Google Shape;467;p65"/>
          <p:cNvSpPr txBox="1"/>
          <p:nvPr/>
        </p:nvSpPr>
        <p:spPr>
          <a:xfrm>
            <a:off x="474250" y="1262250"/>
            <a:ext cx="79845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aleway SemiBold"/>
                <a:ea typeface="Raleway SemiBold"/>
                <a:cs typeface="Raleway SemiBold"/>
                <a:sym typeface="Raleway SemiBold"/>
              </a:rPr>
              <a:t>After Plotting all the graphs for each column in the jupyter notebook, and plotting more graphs for bivariate analysis we got the following results:</a:t>
            </a:r>
            <a:endParaRPr>
              <a:solidFill>
                <a:schemeClr val="dk1"/>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of the customers are females belonging to the age group 20-50 years of age.</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of our respondents use Mobile Internet to access the online retail store.</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of our respondents have WIndows as their operating system.</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main way to get into the online shopping platform for first timers was through search engines. After that the respondents once again preferred to visit the online shopping platform through search engines.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preferred mode of payment for our respondents is through DEBIT/CREDIT cards.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73" name="Google Shape;473;p66"/>
          <p:cNvSpPr txBox="1"/>
          <p:nvPr/>
        </p:nvSpPr>
        <p:spPr>
          <a:xfrm>
            <a:off x="463675" y="1061575"/>
            <a:ext cx="79845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Most of our respondents agree and strongly agree that the content of the website must be easily to read, similar product information of related products must be provided by the online retail store, there must be clarity regarding the Product Information and the Seller’s Information.</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respondents also agree that the website of the online shopping retailer or e-retailer must have a user friendly interface, good loading and processing speed, easy navigation &amp; convenient payment methods.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respondents also agree that the online shopping retailer must have customer empathy, must guarantee the customer’s privacy, must give timely fulfillment of orders, must be trustworthy, must provide various channels for filing responses.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Respondents also expect the online shopping platform to have a good returns &amp; replacement policy, the quality of the website must be satisfactory, customers must be provided with benefits and discounts, and access to loyalty programs.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dk1"/>
              </a:solidFill>
              <a:latin typeface="Raleway SemiBold"/>
              <a:ea typeface="Raleway SemiBold"/>
              <a:cs typeface="Raleway SemiBold"/>
              <a:sym typeface="Raleway SemiBo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79" name="Google Shape;479;p67"/>
          <p:cNvSpPr txBox="1"/>
          <p:nvPr/>
        </p:nvSpPr>
        <p:spPr>
          <a:xfrm>
            <a:off x="463675" y="1061575"/>
            <a:ext cx="79845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They also agree to providing User trust, Products in several categories, Relevant product information,satisfaction in quality information, Net Benefit Satisfaction &amp; Monetary Savings derived from shopping online.</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 respondents also agree that shopping online gives them a sense of adventure, helps enhance their social status, gives them a sense of gratification, gives them a feeling of Role Fulfillment and gives them their Money’s Worth.</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Compared to other online shopping platforms, AMAZON.IN and FLIPKART.COM are most heard of and have many benefits rather than drawbacks.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On the other hand, PAYTM.COM, MYNTRA.COM &amp; SNAPDEAL.COM have may drawbacks and are less frequently used than other the online shopping platforms.</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dk1"/>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485" name="Google Shape;485;p68"/>
          <p:cNvSpPr txBox="1"/>
          <p:nvPr/>
        </p:nvSpPr>
        <p:spPr>
          <a:xfrm>
            <a:off x="463675" y="1061575"/>
            <a:ext cx="79845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From the results we can conclude that,</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There is high customer retention and satisfaction in:</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r>
              <a:rPr lang="en">
                <a:solidFill>
                  <a:schemeClr val="accent2"/>
                </a:solidFill>
                <a:latin typeface="Raleway SemiBold"/>
                <a:ea typeface="Raleway SemiBold"/>
                <a:cs typeface="Raleway SemiBold"/>
                <a:sym typeface="Raleway SemiBold"/>
              </a:rPr>
              <a:t>Amazon.in  </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r>
              <a:rPr lang="en">
                <a:solidFill>
                  <a:schemeClr val="accent2"/>
                </a:solidFill>
                <a:latin typeface="Raleway SemiBold"/>
                <a:ea typeface="Raleway SemiBold"/>
                <a:cs typeface="Raleway SemiBold"/>
                <a:sym typeface="Raleway SemiBold"/>
              </a:rPr>
              <a:t>Flipkart.com</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There is a high risk of customer churn in:</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r>
              <a:rPr lang="en">
                <a:solidFill>
                  <a:schemeClr val="accent2"/>
                </a:solidFill>
                <a:latin typeface="Raleway SemiBold"/>
                <a:ea typeface="Raleway SemiBold"/>
                <a:cs typeface="Raleway SemiBold"/>
                <a:sym typeface="Raleway SemiBold"/>
              </a:rPr>
              <a:t>Myntra.com  </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r>
              <a:rPr lang="en">
                <a:solidFill>
                  <a:schemeClr val="accent2"/>
                </a:solidFill>
                <a:latin typeface="Raleway SemiBold"/>
                <a:ea typeface="Raleway SemiBold"/>
                <a:cs typeface="Raleway SemiBold"/>
                <a:sym typeface="Raleway SemiBold"/>
              </a:rPr>
              <a:t>Snapdeal.com  </a:t>
            </a:r>
            <a:endParaRPr>
              <a:solidFill>
                <a:schemeClr val="accent2"/>
              </a:solidFill>
              <a:latin typeface="Raleway SemiBold"/>
              <a:ea typeface="Raleway SemiBold"/>
              <a:cs typeface="Raleway SemiBold"/>
              <a:sym typeface="Raleway SemiBold"/>
            </a:endParaRPr>
          </a:p>
          <a:p>
            <a:pPr marL="0" lvl="0" indent="0" algn="ctr" rtl="0">
              <a:spcBef>
                <a:spcPts val="0"/>
              </a:spcBef>
              <a:spcAft>
                <a:spcPts val="0"/>
              </a:spcAft>
              <a:buNone/>
            </a:pPr>
            <a:r>
              <a:rPr lang="en">
                <a:solidFill>
                  <a:schemeClr val="accent2"/>
                </a:solidFill>
                <a:latin typeface="Raleway SemiBold"/>
                <a:ea typeface="Raleway SemiBold"/>
                <a:cs typeface="Raleway SemiBold"/>
                <a:sym typeface="Raleway SemiBold"/>
              </a:rPr>
              <a:t>Paytm.com  </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r>
              <a:rPr lang="en">
                <a:solidFill>
                  <a:schemeClr val="accent2"/>
                </a:solidFill>
                <a:latin typeface="Raleway SemiBold"/>
                <a:ea typeface="Raleway SemiBold"/>
                <a:cs typeface="Raleway SemiBold"/>
                <a:sym typeface="Raleway SemiBold"/>
              </a:rPr>
              <a:t>When customers are satisfied with a company or service, there is a high possibility that they will share their experience with other people (other customers) and recommend the services of said company. Therefore, it is very important for E-commerce retailers to take into account the customer satisfaction because this will help retain customer loyalty as well as attract new potential customers. </a:t>
            </a:r>
            <a:endParaRPr>
              <a:solidFill>
                <a:schemeClr val="accent2"/>
              </a:solidFill>
              <a:latin typeface="Raleway SemiBold"/>
              <a:ea typeface="Raleway SemiBold"/>
              <a:cs typeface="Raleway SemiBold"/>
              <a:sym typeface="Raleway SemiBold"/>
            </a:endParaRPr>
          </a:p>
          <a:p>
            <a:pPr marL="0" lvl="0" indent="0" algn="l" rtl="0">
              <a:spcBef>
                <a:spcPts val="0"/>
              </a:spcBef>
              <a:spcAft>
                <a:spcPts val="0"/>
              </a:spcAft>
              <a:buNone/>
            </a:pPr>
            <a:endParaRPr>
              <a:solidFill>
                <a:schemeClr val="accent2"/>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latin typeface="Raleway SemiBold"/>
                <a:ea typeface="Raleway SemiBold"/>
                <a:cs typeface="Raleway SemiBold"/>
                <a:sym typeface="Raleway SemiBold"/>
              </a:rPr>
              <a:t>Females  are doing more shopping compared to males. Also,  females with age group 21-30 and men of age group 31-40 are shopping more than the other age groups</a:t>
            </a:r>
            <a:r>
              <a:rPr lang="en"/>
              <a: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91" name="Google Shape;91;p18"/>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93" name="Google Shape;93;p18"/>
          <p:cNvPicPr preferRelativeResize="0"/>
          <p:nvPr/>
        </p:nvPicPr>
        <p:blipFill>
          <a:blip r:embed="rId3">
            <a:alphaModFix/>
          </a:blip>
          <a:stretch>
            <a:fillRect/>
          </a:stretch>
        </p:blipFill>
        <p:spPr>
          <a:xfrm>
            <a:off x="4255300" y="1384900"/>
            <a:ext cx="4577000" cy="325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r>
              <a:rPr lang="en">
                <a:latin typeface="Raleway SemiBold"/>
                <a:ea typeface="Raleway SemiBold"/>
                <a:cs typeface="Raleway SemiBold"/>
                <a:sym typeface="Raleway SemiBold"/>
              </a:rPr>
              <a:t>As we can see here more customers are in Greater Noida and they have above 4 years of online shopping experience.</a:t>
            </a: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endParaRPr>
              <a:latin typeface="Raleway SemiBold"/>
              <a:ea typeface="Raleway SemiBold"/>
              <a:cs typeface="Raleway SemiBold"/>
              <a:sym typeface="Raleway SemiBold"/>
            </a:endParaRPr>
          </a:p>
        </p:txBody>
      </p:sp>
      <p:sp>
        <p:nvSpPr>
          <p:cNvPr id="99" name="Google Shape;99;p19"/>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00" name="Google Shape;100;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01" name="Google Shape;101;p19"/>
          <p:cNvPicPr preferRelativeResize="0"/>
          <p:nvPr/>
        </p:nvPicPr>
        <p:blipFill>
          <a:blip r:embed="rId3">
            <a:alphaModFix/>
          </a:blip>
          <a:stretch>
            <a:fillRect/>
          </a:stretch>
        </p:blipFill>
        <p:spPr>
          <a:xfrm>
            <a:off x="3303900" y="1169850"/>
            <a:ext cx="5687700" cy="374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In all the frequencies of online purchase in past 1 year, the usage of mobile internet for internet access is high. The most number of online purchases in a year was found to be less than 10 times.</a:t>
            </a:r>
            <a:endParaRPr>
              <a:latin typeface="Raleway SemiBold"/>
              <a:ea typeface="Raleway SemiBold"/>
              <a:cs typeface="Raleway SemiBold"/>
              <a:sym typeface="Raleway SemiBold"/>
            </a:endParaRPr>
          </a:p>
        </p:txBody>
      </p:sp>
      <p:sp>
        <p:nvSpPr>
          <p:cNvPr id="107" name="Google Shape;107;p20"/>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08" name="Google Shape;108;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09" name="Google Shape;109;p20"/>
          <p:cNvPicPr preferRelativeResize="0"/>
          <p:nvPr/>
        </p:nvPicPr>
        <p:blipFill>
          <a:blip r:embed="rId3">
            <a:alphaModFix/>
          </a:blip>
          <a:stretch>
            <a:fillRect/>
          </a:stretch>
        </p:blipFill>
        <p:spPr>
          <a:xfrm>
            <a:off x="3605100" y="1169850"/>
            <a:ext cx="5324555" cy="382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311700" y="1152475"/>
            <a:ext cx="31410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0"/>
              </a:spcAft>
              <a:buSzPts val="935"/>
              <a:buNone/>
            </a:pPr>
            <a:endParaRPr>
              <a:latin typeface="Raleway SemiBold"/>
              <a:ea typeface="Raleway SemiBold"/>
              <a:cs typeface="Raleway SemiBold"/>
              <a:sym typeface="Raleway SemiBold"/>
            </a:endParaRPr>
          </a:p>
          <a:p>
            <a:pPr marL="0" lvl="0" indent="0" algn="l" rtl="0">
              <a:lnSpc>
                <a:spcPct val="95000"/>
              </a:lnSpc>
              <a:spcBef>
                <a:spcPts val="1200"/>
              </a:spcBef>
              <a:spcAft>
                <a:spcPts val="1200"/>
              </a:spcAft>
              <a:buSzPts val="935"/>
              <a:buNone/>
            </a:pPr>
            <a:r>
              <a:rPr lang="en">
                <a:latin typeface="Raleway SemiBold"/>
                <a:ea typeface="Raleway SemiBold"/>
                <a:cs typeface="Raleway SemiBold"/>
                <a:sym typeface="Raleway SemiBold"/>
              </a:rPr>
              <a:t>Most the respondents were smartphone users with maximum screen size of 5.5 inches. Also, other devices, the screen size is not specified.</a:t>
            </a:r>
            <a:endParaRPr>
              <a:latin typeface="Raleway SemiBold"/>
              <a:ea typeface="Raleway SemiBold"/>
              <a:cs typeface="Raleway SemiBold"/>
              <a:sym typeface="Raleway SemiBold"/>
            </a:endParaRPr>
          </a:p>
        </p:txBody>
      </p:sp>
      <p:sp>
        <p:nvSpPr>
          <p:cNvPr id="115" name="Google Shape;115;p21"/>
          <p:cNvSpPr txBox="1"/>
          <p:nvPr/>
        </p:nvSpPr>
        <p:spPr>
          <a:xfrm>
            <a:off x="421425" y="575750"/>
            <a:ext cx="37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6" name="Google Shape;11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Bi-Variate Analysis Graphs.</a:t>
            </a:r>
            <a:endParaRPr/>
          </a:p>
        </p:txBody>
      </p:sp>
      <p:pic>
        <p:nvPicPr>
          <p:cNvPr id="117" name="Google Shape;117;p21"/>
          <p:cNvPicPr preferRelativeResize="0"/>
          <p:nvPr/>
        </p:nvPicPr>
        <p:blipFill>
          <a:blip r:embed="rId3">
            <a:alphaModFix/>
          </a:blip>
          <a:stretch>
            <a:fillRect/>
          </a:stretch>
        </p:blipFill>
        <p:spPr>
          <a:xfrm>
            <a:off x="3605100" y="1169850"/>
            <a:ext cx="5386500" cy="3352822"/>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2197</Words>
  <Application>Microsoft Office PowerPoint</Application>
  <PresentationFormat>On-screen Show (16:9)</PresentationFormat>
  <Paragraphs>231</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Raleway SemiBold</vt:lpstr>
      <vt:lpstr>Playfair Display</vt:lpstr>
      <vt:lpstr>Lato</vt:lpstr>
      <vt:lpstr>Raleway</vt:lpstr>
      <vt:lpstr>Coral</vt:lpstr>
      <vt:lpstr>Customer Retention Case Study</vt:lpstr>
      <vt:lpstr>Problem Statement.</vt:lpstr>
      <vt:lpstr>Customer Retention. </vt:lpstr>
      <vt:lpstr>Exploratory Data Analysis Steps.</vt:lpstr>
      <vt:lpstr>Data Visualization  </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Bi-Variate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Uni-Variate Analysis Graphs.</vt:lpstr>
      <vt:lpstr>Results.</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cp:lastModifiedBy>Microsoft account</cp:lastModifiedBy>
  <cp:revision>1</cp:revision>
  <dcterms:modified xsi:type="dcterms:W3CDTF">2022-05-12T05:45:13Z</dcterms:modified>
</cp:coreProperties>
</file>