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Caesar Dressing"/>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aesarDressing-regular.fnt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e76df101a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e76df101a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38bd664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38bd664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38bd6643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38bd6643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38bd664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38bd664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38bd6643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38bd6643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38bd6643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38bd6643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38bd6643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38bd6643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38bd664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38bd664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38bd664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38bd664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38bd664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38bd664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38bd6643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38bd6643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e76df101a_1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e76df101a_1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38bd6643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38bd6643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38bd664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38bd664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38bd6643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38bd6643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38bd6643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38bd6643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38bd6643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38bd6643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38bd6643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38bd6643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38bd6643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38bd6643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b51f7eb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b51f7eb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b51f7eb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b51f7eb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b51f7eb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b51f7eb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e76df101a_1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e76df101a_1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b51f7eb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b51f7eb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b51f7eb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b51f7eb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4b51f7eb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4b51f7eb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b51f7eb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b51f7eb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b51f7eb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4b51f7eb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b51f7eb2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b51f7eb2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b51f7eb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b51f7eb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b51f7eb2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4b51f7eb2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b51f7eb2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b51f7eb2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4b51f7eb2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4b51f7eb2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e76df101a_1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e76df101a_1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b51f7eb2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b51f7eb2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b51f7eb2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b51f7eb2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b51f7eb2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4b51f7eb2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b51f7eb2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b51f7eb2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b51f7eb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4b51f7eb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b51f7eb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b51f7eb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e76df101a_1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e76df101a_1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76df101a_1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76df101a_1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38bd664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38bd664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38bd664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38bd664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38bd664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38bd664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505475" y="1375100"/>
            <a:ext cx="8043000" cy="10869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59" name="Google Shape;59;p13"/>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D47A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92200" y="928925"/>
            <a:ext cx="7959600" cy="1569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4500">
                <a:solidFill>
                  <a:srgbClr val="0D47A1"/>
                </a:solidFill>
                <a:latin typeface="Caesar Dressing"/>
                <a:ea typeface="Caesar Dressing"/>
                <a:cs typeface="Caesar Dressing"/>
                <a:sym typeface="Caesar Dressing"/>
              </a:rPr>
              <a:t>Malignant Comments Classifier Project.</a:t>
            </a:r>
            <a:endParaRPr sz="4500">
              <a:solidFill>
                <a:srgbClr val="0D47A1"/>
              </a:solidFill>
              <a:latin typeface="Caesar Dressing"/>
              <a:ea typeface="Caesar Dressing"/>
              <a:cs typeface="Caesar Dressing"/>
              <a:sym typeface="Caesar Dressing"/>
            </a:endParaRPr>
          </a:p>
        </p:txBody>
      </p:sp>
      <p:sp>
        <p:nvSpPr>
          <p:cNvPr id="66" name="Google Shape;66;p14"/>
          <p:cNvSpPr txBox="1"/>
          <p:nvPr>
            <p:ph idx="1" type="subTitle"/>
          </p:nvPr>
        </p:nvSpPr>
        <p:spPr>
          <a:xfrm>
            <a:off x="592200" y="2772400"/>
            <a:ext cx="7959600" cy="3624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GB" sz="1600">
                <a:solidFill>
                  <a:srgbClr val="D62828"/>
                </a:solidFill>
                <a:latin typeface="Caesar Dressing"/>
                <a:ea typeface="Caesar Dressing"/>
                <a:cs typeface="Caesar Dressing"/>
                <a:sym typeface="Caesar Dressing"/>
              </a:rPr>
              <a:t>Presentation By : OLIVER RAMAN | Internship 26</a:t>
            </a:r>
            <a:endParaRPr sz="160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p:nvPr>
            <p:ph idx="1" type="body"/>
          </p:nvPr>
        </p:nvSpPr>
        <p:spPr>
          <a:xfrm>
            <a:off x="6229500" y="1065725"/>
            <a:ext cx="2602800" cy="3032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a:solidFill>
                <a:srgbClr val="434343"/>
              </a:solidFill>
              <a:latin typeface="Caesar Dressing"/>
              <a:ea typeface="Caesar Dressing"/>
              <a:cs typeface="Caesar Dressing"/>
              <a:sym typeface="Caesar Dressing"/>
            </a:endParaRPr>
          </a:p>
        </p:txBody>
      </p:sp>
      <p:pic>
        <p:nvPicPr>
          <p:cNvPr id="122" name="Google Shape;122;p23"/>
          <p:cNvPicPr preferRelativeResize="0"/>
          <p:nvPr/>
        </p:nvPicPr>
        <p:blipFill>
          <a:blip r:embed="rId3">
            <a:alphaModFix/>
          </a:blip>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8" name="Google Shape;128;p24"/>
          <p:cNvSpPr txBox="1"/>
          <p:nvPr>
            <p:ph idx="1" type="body"/>
          </p:nvPr>
        </p:nvSpPr>
        <p:spPr>
          <a:xfrm>
            <a:off x="260275" y="3544675"/>
            <a:ext cx="8572200" cy="1143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r>
              <a:rPr lang="en-GB" sz="1400">
                <a:solidFill>
                  <a:srgbClr val="434343"/>
                </a:solidFill>
                <a:latin typeface="Caesar Dressing"/>
                <a:ea typeface="Caesar Dressing"/>
                <a:cs typeface="Caesar Dressing"/>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a:solidFill>
                <a:srgbClr val="434343"/>
              </a:solidFill>
              <a:latin typeface="Caesar Dressing"/>
              <a:ea typeface="Caesar Dressing"/>
              <a:cs typeface="Caesar Dressing"/>
              <a:sym typeface="Caesar Dressing"/>
            </a:endParaRPr>
          </a:p>
        </p:txBody>
      </p:sp>
      <p:pic>
        <p:nvPicPr>
          <p:cNvPr id="129" name="Google Shape;129;p24"/>
          <p:cNvPicPr preferRelativeResize="0"/>
          <p:nvPr/>
        </p:nvPicPr>
        <p:blipFill>
          <a:blip r:embed="rId3">
            <a:alphaModFix/>
          </a:blip>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35" name="Google Shape;135;p25"/>
          <p:cNvSpPr txBox="1"/>
          <p:nvPr>
            <p:ph idx="1" type="body"/>
          </p:nvPr>
        </p:nvSpPr>
        <p:spPr>
          <a:xfrm>
            <a:off x="260275" y="3544675"/>
            <a:ext cx="8572200" cy="129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From the above plots we can observe the count of malignant comments is high compared to non malignant comments. That is around 90.4 % of the comments are malignant and only 9.6 % of the comments are good.</a:t>
            </a:r>
            <a:endParaRPr sz="1400">
              <a:solidFill>
                <a:srgbClr val="434343"/>
              </a:solidFill>
              <a:latin typeface="Caesar Dressing"/>
              <a:ea typeface="Caesar Dressing"/>
              <a:cs typeface="Caesar Dressing"/>
              <a:sym typeface="Caesar Dressing"/>
            </a:endParaRPr>
          </a:p>
        </p:txBody>
      </p:sp>
      <p:pic>
        <p:nvPicPr>
          <p:cNvPr id="136" name="Google Shape;136;p25"/>
          <p:cNvPicPr preferRelativeResize="0"/>
          <p:nvPr/>
        </p:nvPicPr>
        <p:blipFill>
          <a:blip r:embed="rId3">
            <a:alphaModFix/>
          </a:blip>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2" name="Google Shape;142;p26"/>
          <p:cNvSpPr txBox="1"/>
          <p:nvPr>
            <p:ph idx="1" type="body"/>
          </p:nvPr>
        </p:nvSpPr>
        <p:spPr>
          <a:xfrm>
            <a:off x="260275" y="3544675"/>
            <a:ext cx="8572200" cy="104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From the plot we can observe that the count of highly malignant comments is very high, which is about 99 % and only 1 % of the comments are normal.</a:t>
            </a:r>
            <a:endParaRPr sz="1400">
              <a:solidFill>
                <a:srgbClr val="434343"/>
              </a:solidFill>
              <a:latin typeface="Caesar Dressing"/>
              <a:ea typeface="Caesar Dressing"/>
              <a:cs typeface="Caesar Dressing"/>
              <a:sym typeface="Caesar Dressing"/>
            </a:endParaRPr>
          </a:p>
        </p:txBody>
      </p:sp>
      <p:pic>
        <p:nvPicPr>
          <p:cNvPr id="143" name="Google Shape;143;p26"/>
          <p:cNvPicPr preferRelativeResize="0"/>
          <p:nvPr/>
        </p:nvPicPr>
        <p:blipFill>
          <a:blip r:embed="rId3">
            <a:alphaModFix/>
          </a:blip>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49" name="Google Shape;149;p27"/>
          <p:cNvSpPr txBox="1"/>
          <p:nvPr>
            <p:ph idx="1" type="body"/>
          </p:nvPr>
        </p:nvSpPr>
        <p:spPr>
          <a:xfrm>
            <a:off x="260275" y="3544675"/>
            <a:ext cx="8572200" cy="104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 number of rude comments are high compared to normal comments. Around 94.7 % of the comments fall into rude and remaining comments are considered to be normal comments.</a:t>
            </a:r>
            <a:endParaRPr sz="1400">
              <a:solidFill>
                <a:srgbClr val="434343"/>
              </a:solidFill>
              <a:latin typeface="Caesar Dressing"/>
              <a:ea typeface="Caesar Dressing"/>
              <a:cs typeface="Caesar Dressing"/>
              <a:sym typeface="Caesar Dressing"/>
            </a:endParaRPr>
          </a:p>
        </p:txBody>
      </p:sp>
      <p:pic>
        <p:nvPicPr>
          <p:cNvPr id="150" name="Google Shape;150;p27"/>
          <p:cNvPicPr preferRelativeResize="0"/>
          <p:nvPr/>
        </p:nvPicPr>
        <p:blipFill>
          <a:blip r:embed="rId3">
            <a:alphaModFix/>
          </a:blip>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56" name="Google Shape;156;p28"/>
          <p:cNvSpPr txBox="1"/>
          <p:nvPr>
            <p:ph idx="1" type="body"/>
          </p:nvPr>
        </p:nvSpPr>
        <p:spPr>
          <a:xfrm>
            <a:off x="260275" y="3544675"/>
            <a:ext cx="8572200" cy="104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In the above visualization also, 99.7 % of the comments are threatening and only 0.3 % of the comments look normal.</a:t>
            </a:r>
            <a:endParaRPr sz="1400">
              <a:solidFill>
                <a:srgbClr val="434343"/>
              </a:solidFill>
              <a:latin typeface="Caesar Dressing"/>
              <a:ea typeface="Caesar Dressing"/>
              <a:cs typeface="Caesar Dressing"/>
              <a:sym typeface="Caesar Dressing"/>
            </a:endParaRPr>
          </a:p>
        </p:txBody>
      </p:sp>
      <p:pic>
        <p:nvPicPr>
          <p:cNvPr id="157" name="Google Shape;157;p28"/>
          <p:cNvPicPr preferRelativeResize="0"/>
          <p:nvPr/>
        </p:nvPicPr>
        <p:blipFill>
          <a:blip r:embed="rId3">
            <a:alphaModFix/>
          </a:blip>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63" name="Google Shape;163;p29"/>
          <p:cNvSpPr txBox="1"/>
          <p:nvPr>
            <p:ph idx="1" type="body"/>
          </p:nvPr>
        </p:nvSpPr>
        <p:spPr>
          <a:xfrm>
            <a:off x="260275" y="3544675"/>
            <a:ext cx="8572200" cy="80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 count of abusing type comments is high which is 95.1 % and only 4.9 % of the comments are normal.</a:t>
            </a:r>
            <a:endParaRPr sz="1400">
              <a:solidFill>
                <a:srgbClr val="434343"/>
              </a:solidFill>
              <a:latin typeface="Caesar Dressing"/>
              <a:ea typeface="Caesar Dressing"/>
              <a:cs typeface="Caesar Dressing"/>
              <a:sym typeface="Caesar Dressing"/>
            </a:endParaRPr>
          </a:p>
        </p:txBody>
      </p:sp>
      <p:pic>
        <p:nvPicPr>
          <p:cNvPr id="164" name="Google Shape;164;p29"/>
          <p:cNvPicPr preferRelativeResize="0"/>
          <p:nvPr/>
        </p:nvPicPr>
        <p:blipFill>
          <a:blip r:embed="rId3">
            <a:alphaModFix/>
          </a:blip>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0" name="Google Shape;170;p30"/>
          <p:cNvSpPr txBox="1"/>
          <p:nvPr>
            <p:ph idx="1" type="body"/>
          </p:nvPr>
        </p:nvSpPr>
        <p:spPr>
          <a:xfrm>
            <a:off x="260275" y="3544675"/>
            <a:ext cx="8572200" cy="80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u="sng">
                <a:solidFill>
                  <a:schemeClr val="dk1"/>
                </a:solidFill>
                <a:latin typeface="Caesar Dressing"/>
                <a:ea typeface="Caesar Dressing"/>
                <a:cs typeface="Caesar Dressing"/>
                <a:sym typeface="Caesar Dressing"/>
              </a:rPr>
              <a:t>OBSERVATIONS</a:t>
            </a:r>
            <a:r>
              <a:rPr lang="en-GB" sz="1400">
                <a:solidFill>
                  <a:schemeClr val="dk1"/>
                </a:solidFill>
                <a:latin typeface="Caesar Dressing"/>
                <a:ea typeface="Caesar Dressing"/>
                <a:cs typeface="Caesar Dressing"/>
                <a:sym typeface="Caesar Dressing"/>
              </a:rPr>
              <a:t>: </a:t>
            </a:r>
            <a:endParaRPr sz="14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 count of loathe is high (99.1 %) compared to normal (0.9 %) text comments.</a:t>
            </a:r>
            <a:endParaRPr sz="1400">
              <a:solidFill>
                <a:srgbClr val="434343"/>
              </a:solidFill>
              <a:latin typeface="Caesar Dressing"/>
              <a:ea typeface="Caesar Dressing"/>
              <a:cs typeface="Caesar Dressing"/>
              <a:sym typeface="Caesar Dressing"/>
            </a:endParaRPr>
          </a:p>
        </p:txBody>
      </p:sp>
      <p:pic>
        <p:nvPicPr>
          <p:cNvPr id="171" name="Google Shape;171;p30"/>
          <p:cNvPicPr preferRelativeResize="0"/>
          <p:nvPr/>
        </p:nvPicPr>
        <p:blipFill>
          <a:blip r:embed="rId3">
            <a:alphaModFix/>
          </a:blip>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77" name="Google Shape;177;p31"/>
          <p:cNvSpPr txBox="1"/>
          <p:nvPr>
            <p:ph idx="1" type="body"/>
          </p:nvPr>
        </p:nvSpPr>
        <p:spPr>
          <a:xfrm>
            <a:off x="6229500" y="1065725"/>
            <a:ext cx="2602800" cy="306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a:solidFill>
                <a:srgbClr val="434343"/>
              </a:solidFill>
              <a:latin typeface="Caesar Dressing"/>
              <a:ea typeface="Caesar Dressing"/>
              <a:cs typeface="Caesar Dressing"/>
              <a:sym typeface="Caesar Dressing"/>
            </a:endParaRPr>
          </a:p>
        </p:txBody>
      </p:sp>
      <p:pic>
        <p:nvPicPr>
          <p:cNvPr id="178" name="Google Shape;178;p31"/>
          <p:cNvPicPr preferRelativeResize="0"/>
          <p:nvPr/>
        </p:nvPicPr>
        <p:blipFill>
          <a:blip r:embed="rId3">
            <a:alphaModFix/>
          </a:blip>
          <a:stretch>
            <a:fillRect/>
          </a:stretch>
        </p:blipFill>
        <p:spPr>
          <a:xfrm>
            <a:off x="462250" y="106572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Malignant column.</a:t>
            </a:r>
            <a:endParaRPr sz="1400">
              <a:solidFill>
                <a:srgbClr val="434343"/>
              </a:solidFill>
              <a:latin typeface="Caesar Dressing"/>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359425"/>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p:nvPr>
            <p:ph idx="1" type="body"/>
          </p:nvPr>
        </p:nvSpPr>
        <p:spPr>
          <a:xfrm>
            <a:off x="311700" y="1152475"/>
            <a:ext cx="38775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OVERViEW.</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Statement.</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Problem Understanding.</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Importance of Malignant Comments Classification.</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Exploratory Data Analysis (Steps).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Visualizations.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Word Clouds.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Data Analysis Steps.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a:t>
            </a:r>
            <a:endParaRPr sz="1600">
              <a:solidFill>
                <a:srgbClr val="434343"/>
              </a:solidFill>
              <a:latin typeface="Caesar Dressing"/>
              <a:ea typeface="Caesar Dressing"/>
              <a:cs typeface="Caesar Dressing"/>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Analysis of Models.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Cross Validation Scores.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Hyper Parameter Tuning and Creating the Final 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ROC-AUC Curve.</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Saving the model and predicting the results.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Conclusion.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Highly Malignant column.</a:t>
            </a:r>
            <a:endParaRPr sz="1400">
              <a:solidFill>
                <a:srgbClr val="434343"/>
              </a:solidFill>
              <a:latin typeface="Caesar Dressing"/>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rude column.</a:t>
            </a:r>
            <a:endParaRPr sz="1400">
              <a:solidFill>
                <a:srgbClr val="434343"/>
              </a:solidFill>
              <a:latin typeface="Caesar Dressing"/>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p:nvPr>
            <p:ph idx="1" type="body"/>
          </p:nvPr>
        </p:nvSpPr>
        <p:spPr>
          <a:xfrm>
            <a:off x="5292225" y="2161550"/>
            <a:ext cx="2912700" cy="1332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indent="0" lvl="0" marL="0" rtl="0" algn="l">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 have extracted some features and removed the feature “Id” to improve data normality and linearity.</a:t>
            </a:r>
            <a:endParaRPr sz="1600">
              <a:solidFill>
                <a:srgbClr val="434343"/>
              </a:solidFill>
              <a:latin typeface="Caesar Dressing"/>
              <a:ea typeface="Caesar Dressing"/>
              <a:cs typeface="Caesar Dressing"/>
              <a:sym typeface="Caesar Dressing"/>
            </a:endParaRPr>
          </a:p>
          <a:p>
            <a:pPr indent="-330200" lvl="0" marL="457200" rtl="0" algn="l">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indent="-330200" lvl="0" marL="457200" rtl="0" algn="l">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indent="-330200" lvl="0" marL="457200" rtl="0" algn="l">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indent="-330200" lvl="0" marL="457200" rtl="0" algn="l">
              <a:lnSpc>
                <a:spcPct val="115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Used Pearson’s correlation coefficient and heat map to check the correlation.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 It’ll help to transform the text data to feature vector which can be used as input in our modelling.</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Balanced the data using Random-oversampler mechanism.</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Split train and test to build machine learning models.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process will be shown in the further steps.</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a:solidFill>
                <a:srgbClr val="434343"/>
              </a:solidFill>
              <a:latin typeface="Caesar Dressing"/>
              <a:ea typeface="Caesar Dressing"/>
              <a:cs typeface="Caesar Dressing"/>
              <a:sym typeface="Caesar Dressing"/>
            </a:endParaRPr>
          </a:p>
          <a:p>
            <a:pPr indent="457200" lvl="0" marL="0" rtl="0" algn="l">
              <a:spcBef>
                <a:spcPts val="1200"/>
              </a:spcBef>
              <a:spcAft>
                <a:spcPts val="0"/>
              </a:spcAft>
              <a:buNone/>
            </a:pPr>
            <a:r>
              <a:rPr lang="en-GB" sz="1600">
                <a:solidFill>
                  <a:srgbClr val="434343"/>
                </a:solidFill>
                <a:latin typeface="Caesar Dressing"/>
                <a:ea typeface="Caesar Dressing"/>
                <a:cs typeface="Caesar Dressing"/>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	After the pre-processing and data cleaning I used remaining independent features for model building and prediction.</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p:nvPr>
            <p:ph idx="1" type="body"/>
          </p:nvPr>
        </p:nvSpPr>
        <p:spPr>
          <a:xfrm>
            <a:off x="311700" y="1152475"/>
            <a:ext cx="8520600" cy="2598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The classification algorithms used on training the data are as follows:</a:t>
            </a:r>
            <a:endParaRPr sz="1600">
              <a:solidFill>
                <a:srgbClr val="434343"/>
              </a:solidFill>
              <a:latin typeface="Caesar Dressing"/>
              <a:ea typeface="Caesar Dressing"/>
              <a:cs typeface="Caesar Dressing"/>
              <a:sym typeface="Caesar Dressing"/>
            </a:endParaRPr>
          </a:p>
          <a:p>
            <a:pPr indent="-330200" lvl="0" marL="457200" rtl="0" algn="l">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Logistic Regression 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Decision Tree Classifier 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Linear SVC 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MultinomialNB Classifier </a:t>
            </a:r>
            <a:r>
              <a:rPr lang="en-GB" sz="1600">
                <a:solidFill>
                  <a:srgbClr val="434343"/>
                </a:solidFill>
                <a:latin typeface="Caesar Dressing"/>
                <a:ea typeface="Caesar Dressing"/>
                <a:cs typeface="Caesar Dressing"/>
                <a:sym typeface="Caesar Dressing"/>
              </a:rPr>
              <a:t>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AdaBoost Classifier 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Extreme Gradient Boosting Classifier (XGB) </a:t>
            </a:r>
            <a:r>
              <a:rPr lang="en-GB" sz="1600">
                <a:solidFill>
                  <a:srgbClr val="434343"/>
                </a:solidFill>
                <a:latin typeface="Caesar Dressing"/>
                <a:ea typeface="Caesar Dressing"/>
                <a:cs typeface="Caesar Dressing"/>
                <a:sym typeface="Caesar Dressing"/>
              </a:rPr>
              <a:t>Model</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Extra Trees Classifier</a:t>
            </a:r>
            <a:r>
              <a:rPr lang="en-GB"/>
              <a:t> </a:t>
            </a:r>
            <a:r>
              <a:rPr lang="en-GB" sz="1600">
                <a:solidFill>
                  <a:srgbClr val="434343"/>
                </a:solidFill>
                <a:latin typeface="Caesar Dressing"/>
                <a:ea typeface="Caesar Dressing"/>
                <a:cs typeface="Caesar Dressing"/>
                <a:sym typeface="Caesar Dressing"/>
              </a:rPr>
              <a:t>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36915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LOGISTIC REGRESSION MODEL.</a:t>
            </a:r>
            <a:endParaRPr sz="3011">
              <a:solidFill>
                <a:srgbClr val="FCBF49"/>
              </a:solidFill>
              <a:latin typeface="Caesar Dressing"/>
              <a:ea typeface="Caesar Dressing"/>
              <a:cs typeface="Caesar Dressing"/>
              <a:sym typeface="Caesar Dressing"/>
            </a:endParaRPr>
          </a:p>
        </p:txBody>
      </p:sp>
      <p:sp>
        <p:nvSpPr>
          <p:cNvPr id="250" name="Google Shape;250;p42"/>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Logistic Regression Model gave us an accuracy score of 94.46 %.</a:t>
            </a:r>
            <a:endParaRPr sz="1600">
              <a:latin typeface="Caesar Dressing"/>
              <a:ea typeface="Caesar Dressing"/>
              <a:cs typeface="Caesar Dressing"/>
              <a:sym typeface="Caesar Dressing"/>
            </a:endParaRPr>
          </a:p>
        </p:txBody>
      </p:sp>
      <p:pic>
        <p:nvPicPr>
          <p:cNvPr id="251" name="Google Shape;251;p42"/>
          <p:cNvPicPr preferRelativeResize="0"/>
          <p:nvPr/>
        </p:nvPicPr>
        <p:blipFill>
          <a:blip r:embed="rId3">
            <a:alphaModFix/>
          </a:blip>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359425"/>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p:nvPr>
            <p:ph idx="1" type="body"/>
          </p:nvPr>
        </p:nvSpPr>
        <p:spPr>
          <a:xfrm>
            <a:off x="311700" y="1152475"/>
            <a:ext cx="8314500" cy="2345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In this particular presentation we will be looking at:</a:t>
            </a:r>
            <a:endParaRPr sz="1600">
              <a:solidFill>
                <a:srgbClr val="434343"/>
              </a:solidFill>
              <a:latin typeface="Caesar Dressing"/>
              <a:ea typeface="Caesar Dressing"/>
              <a:cs typeface="Caesar Dressing"/>
              <a:sym typeface="Caesar Dressing"/>
            </a:endParaRPr>
          </a:p>
          <a:p>
            <a:pPr indent="-330200" lvl="0" marL="457200" rtl="0" algn="l">
              <a:lnSpc>
                <a:spcPct val="150000"/>
              </a:lnSpc>
              <a:spcBef>
                <a:spcPts val="120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How to analyze the dataset of Malignant Comment Classifier.</a:t>
            </a:r>
            <a:endParaRPr sz="1600">
              <a:solidFill>
                <a:srgbClr val="434343"/>
              </a:solidFill>
              <a:latin typeface="Caesar Dressing"/>
              <a:ea typeface="Caesar Dressing"/>
              <a:cs typeface="Caesar Dressing"/>
              <a:sym typeface="Caesar Dressing"/>
            </a:endParaRPr>
          </a:p>
          <a:p>
            <a:pPr indent="-330200" lvl="0" marL="457200" rtl="0" algn="l">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What are the EDA steps in cleaning the dataset.</a:t>
            </a:r>
            <a:endParaRPr sz="1600">
              <a:solidFill>
                <a:srgbClr val="434343"/>
              </a:solidFill>
              <a:latin typeface="Caesar Dressing"/>
              <a:ea typeface="Caesar Dressing"/>
              <a:cs typeface="Caesar Dressing"/>
              <a:sym typeface="Caesar Dressing"/>
            </a:endParaRPr>
          </a:p>
          <a:p>
            <a:pPr indent="-330200" lvl="0" marL="457200" rtl="0" algn="l">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Overall analysis on the problem.</a:t>
            </a:r>
            <a:endParaRPr sz="1600">
              <a:solidFill>
                <a:srgbClr val="434343"/>
              </a:solidFill>
              <a:latin typeface="Caesar Dressing"/>
              <a:ea typeface="Caesar Dressing"/>
              <a:cs typeface="Caesar Dressing"/>
              <a:sym typeface="Caesar Dressing"/>
            </a:endParaRPr>
          </a:p>
          <a:p>
            <a:pPr indent="-330200" lvl="0" marL="457200" rtl="0" algn="l">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Model building from the cleaned dataset.</a:t>
            </a:r>
            <a:endParaRPr sz="1600">
              <a:solidFill>
                <a:srgbClr val="434343"/>
              </a:solidFill>
              <a:latin typeface="Caesar Dressing"/>
              <a:ea typeface="Caesar Dressing"/>
              <a:cs typeface="Caesar Dressing"/>
              <a:sym typeface="Caesar Dressing"/>
            </a:endParaRPr>
          </a:p>
          <a:p>
            <a:pPr indent="-330200" lvl="0" marL="457200" rtl="0" algn="l">
              <a:lnSpc>
                <a:spcPct val="150000"/>
              </a:lnSpc>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Predictions for test dataset from saved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DECISION TREE CLASSIFIER MODEL.</a:t>
            </a:r>
            <a:endParaRPr sz="3011">
              <a:solidFill>
                <a:srgbClr val="FCBF49"/>
              </a:solidFill>
              <a:latin typeface="Caesar Dressing"/>
              <a:ea typeface="Caesar Dressing"/>
              <a:cs typeface="Caesar Dressing"/>
              <a:sym typeface="Caesar Dressing"/>
            </a:endParaRPr>
          </a:p>
        </p:txBody>
      </p:sp>
      <p:sp>
        <p:nvSpPr>
          <p:cNvPr id="257" name="Google Shape;257;p43"/>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Decision Tree Classifier Model gave us an accuracy score of 92.92 %.</a:t>
            </a:r>
            <a:endParaRPr sz="1600">
              <a:latin typeface="Caesar Dressing"/>
              <a:ea typeface="Caesar Dressing"/>
              <a:cs typeface="Caesar Dressing"/>
              <a:sym typeface="Caesar Dressing"/>
            </a:endParaRPr>
          </a:p>
        </p:txBody>
      </p:sp>
      <p:pic>
        <p:nvPicPr>
          <p:cNvPr id="258" name="Google Shape;258;p43"/>
          <p:cNvPicPr preferRelativeResize="0"/>
          <p:nvPr/>
        </p:nvPicPr>
        <p:blipFill>
          <a:blip r:embed="rId3">
            <a:alphaModFix/>
          </a:blip>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LINEAR SVC</a:t>
            </a:r>
            <a:r>
              <a:rPr lang="en-GB" sz="3011">
                <a:solidFill>
                  <a:srgbClr val="FCBF49"/>
                </a:solidFill>
                <a:latin typeface="Caesar Dressing"/>
                <a:ea typeface="Caesar Dressing"/>
                <a:cs typeface="Caesar Dressing"/>
                <a:sym typeface="Caesar Dressing"/>
              </a:rPr>
              <a:t> MODEL.</a:t>
            </a:r>
            <a:endParaRPr sz="3011">
              <a:solidFill>
                <a:srgbClr val="FCBF49"/>
              </a:solidFill>
              <a:latin typeface="Caesar Dressing"/>
              <a:ea typeface="Caesar Dressing"/>
              <a:cs typeface="Caesar Dressing"/>
              <a:sym typeface="Caesar Dressing"/>
            </a:endParaRPr>
          </a:p>
        </p:txBody>
      </p:sp>
      <p:sp>
        <p:nvSpPr>
          <p:cNvPr id="264" name="Google Shape;264;p44"/>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Linear SVC Model gave us an accuracy score of 93.92 %.</a:t>
            </a:r>
            <a:endParaRPr sz="1600">
              <a:latin typeface="Caesar Dressing"/>
              <a:ea typeface="Caesar Dressing"/>
              <a:cs typeface="Caesar Dressing"/>
              <a:sym typeface="Caesar Dressing"/>
            </a:endParaRPr>
          </a:p>
        </p:txBody>
      </p:sp>
      <p:pic>
        <p:nvPicPr>
          <p:cNvPr id="265" name="Google Shape;265;p44"/>
          <p:cNvPicPr preferRelativeResize="0"/>
          <p:nvPr/>
        </p:nvPicPr>
        <p:blipFill>
          <a:blip r:embed="rId3">
            <a:alphaModFix/>
          </a:blip>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MULTINOMIALNB CLASSIFIER</a:t>
            </a:r>
            <a:r>
              <a:rPr lang="en-GB" sz="3011">
                <a:solidFill>
                  <a:srgbClr val="FCBF49"/>
                </a:solidFill>
                <a:latin typeface="Caesar Dressing"/>
                <a:ea typeface="Caesar Dressing"/>
                <a:cs typeface="Caesar Dressing"/>
                <a:sym typeface="Caesar Dressing"/>
              </a:rPr>
              <a:t> MODEL.</a:t>
            </a:r>
            <a:endParaRPr sz="3011">
              <a:solidFill>
                <a:srgbClr val="FCBF49"/>
              </a:solidFill>
              <a:latin typeface="Caesar Dressing"/>
              <a:ea typeface="Caesar Dressing"/>
              <a:cs typeface="Caesar Dressing"/>
              <a:sym typeface="Caesar Dressing"/>
            </a:endParaRPr>
          </a:p>
        </p:txBody>
      </p:sp>
      <p:sp>
        <p:nvSpPr>
          <p:cNvPr id="271" name="Google Shape;271;p45"/>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a:t>
            </a:r>
            <a:r>
              <a:rPr lang="en-GB" sz="1600">
                <a:latin typeface="Caesar Dressing"/>
                <a:ea typeface="Caesar Dressing"/>
                <a:cs typeface="Caesar Dressing"/>
                <a:sym typeface="Caesar Dressing"/>
              </a:rPr>
              <a:t>MULTINOMIALNB CLASSIFIER</a:t>
            </a:r>
            <a:r>
              <a:rPr lang="en-GB" sz="1600">
                <a:latin typeface="Caesar Dressing"/>
                <a:ea typeface="Caesar Dressing"/>
                <a:cs typeface="Caesar Dressing"/>
                <a:sym typeface="Caesar Dressing"/>
              </a:rPr>
              <a:t> Model gave us an accuracy score of 91.07 %.</a:t>
            </a:r>
            <a:endParaRPr sz="1600">
              <a:latin typeface="Caesar Dressing"/>
              <a:ea typeface="Caesar Dressing"/>
              <a:cs typeface="Caesar Dressing"/>
              <a:sym typeface="Caesar Dressing"/>
            </a:endParaRPr>
          </a:p>
        </p:txBody>
      </p:sp>
      <p:pic>
        <p:nvPicPr>
          <p:cNvPr id="272" name="Google Shape;272;p45"/>
          <p:cNvPicPr preferRelativeResize="0"/>
          <p:nvPr/>
        </p:nvPicPr>
        <p:blipFill>
          <a:blip r:embed="rId3">
            <a:alphaModFix/>
          </a:blip>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ADABOOST</a:t>
            </a:r>
            <a:r>
              <a:rPr lang="en-GB" sz="3011">
                <a:solidFill>
                  <a:srgbClr val="FCBF49"/>
                </a:solidFill>
                <a:latin typeface="Caesar Dressing"/>
                <a:ea typeface="Caesar Dressing"/>
                <a:cs typeface="Caesar Dressing"/>
                <a:sym typeface="Caesar Dressing"/>
              </a:rPr>
              <a:t> CLASSIFIER MODEL.</a:t>
            </a:r>
            <a:endParaRPr sz="3011">
              <a:solidFill>
                <a:srgbClr val="FCBF49"/>
              </a:solidFill>
              <a:latin typeface="Caesar Dressing"/>
              <a:ea typeface="Caesar Dressing"/>
              <a:cs typeface="Caesar Dressing"/>
              <a:sym typeface="Caesar Dressing"/>
            </a:endParaRPr>
          </a:p>
        </p:txBody>
      </p:sp>
      <p:sp>
        <p:nvSpPr>
          <p:cNvPr id="278" name="Google Shape;278;p46"/>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ADABoost CLASSIFIER Model gave us an accuracy score of 92.68 %.</a:t>
            </a:r>
            <a:endParaRPr sz="1600">
              <a:latin typeface="Caesar Dressing"/>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a:t>
            </a:r>
            <a:r>
              <a:rPr lang="en-GB" sz="3011">
                <a:solidFill>
                  <a:srgbClr val="FCBF49"/>
                </a:solidFill>
                <a:latin typeface="Caesar Dressing"/>
                <a:ea typeface="Caesar Dressing"/>
                <a:cs typeface="Caesar Dressing"/>
                <a:sym typeface="Caesar Dressing"/>
              </a:rPr>
              <a: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XGBoost CLASSIFIER Model gave us an accuracy score of 94.89 %.</a:t>
            </a:r>
            <a:endParaRPr sz="1600">
              <a:latin typeface="Caesar Dressing"/>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48"/>
          <p:cNvSpPr txBox="1"/>
          <p:nvPr>
            <p:ph type="title"/>
          </p:nvPr>
        </p:nvSpPr>
        <p:spPr>
          <a:xfrm>
            <a:off x="311700" y="445025"/>
            <a:ext cx="35553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a:t>
            </a:r>
            <a:r>
              <a:rPr lang="en-GB" sz="3011">
                <a:solidFill>
                  <a:srgbClr val="FCBF49"/>
                </a:solidFill>
                <a:latin typeface="Caesar Dressing"/>
                <a:ea typeface="Caesar Dressing"/>
                <a:cs typeface="Caesar Dressing"/>
                <a:sym typeface="Caesar Dressing"/>
              </a:rPr>
              <a:t>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p:nvPr>
            <p:ph idx="1" type="body"/>
          </p:nvPr>
        </p:nvSpPr>
        <p:spPr>
          <a:xfrm>
            <a:off x="311700" y="2193725"/>
            <a:ext cx="3084300" cy="23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Caesar Dressing"/>
                <a:ea typeface="Caesar Dressing"/>
                <a:cs typeface="Caesar Dressing"/>
                <a:sym typeface="Caesar Dressing"/>
              </a:rPr>
              <a:t>The Extra Trees CLASSIFIER Model gave us an accuracy score of 95.30 %.</a:t>
            </a:r>
            <a:endParaRPr sz="1600">
              <a:latin typeface="Caesar Dressing"/>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0D47A1"/>
                </a:solidFill>
                <a:latin typeface="Caesar Dressing"/>
                <a:ea typeface="Caesar Dressing"/>
                <a:cs typeface="Caesar Dressing"/>
                <a:sym typeface="Caesar Dressing"/>
              </a:rPr>
              <a:t>Analysis of Models.</a:t>
            </a:r>
            <a:endParaRPr sz="3011">
              <a:solidFill>
                <a:srgbClr val="0D47A1"/>
              </a:solidFill>
              <a:latin typeface="Caesar Dressing"/>
              <a:ea typeface="Caesar Dressing"/>
              <a:cs typeface="Caesar Dressing"/>
              <a:sym typeface="Caesar Dressing"/>
            </a:endParaRPr>
          </a:p>
        </p:txBody>
      </p:sp>
      <p:sp>
        <p:nvSpPr>
          <p:cNvPr id="299" name="Google Shape;299;p49"/>
          <p:cNvSpPr txBox="1"/>
          <p:nvPr>
            <p:ph idx="1" type="body"/>
          </p:nvPr>
        </p:nvSpPr>
        <p:spPr>
          <a:xfrm>
            <a:off x="311700" y="1152475"/>
            <a:ext cx="8520600" cy="1588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From the above Classification Models, the highest accuracy score belongs to the Extra Trees Classifier, followed by the XGBoost Classifier and Logistic Regression Model.</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0"/>
              </a:spcAft>
              <a:buNone/>
            </a:pPr>
            <a:r>
              <a:rPr lang="en-GB" sz="1600">
                <a:solidFill>
                  <a:srgbClr val="434343"/>
                </a:solidFill>
                <a:latin typeface="Caesar Dressing"/>
                <a:ea typeface="Caesar Dressing"/>
                <a:cs typeface="Caesar Dressing"/>
                <a:sym typeface="Caesar Dressing"/>
              </a:rPr>
              <a:t>Next, the Linear SVC Model</a:t>
            </a:r>
            <a:r>
              <a:rPr lang="en-GB" sz="1600">
                <a:solidFill>
                  <a:srgbClr val="434343"/>
                </a:solidFill>
                <a:latin typeface="Caesar Dressing"/>
                <a:ea typeface="Caesar Dressing"/>
                <a:cs typeface="Caesar Dressing"/>
                <a:sym typeface="Caesar Dressing"/>
              </a:rPr>
              <a:t> </a:t>
            </a:r>
            <a:r>
              <a:rPr lang="en-GB" sz="1600">
                <a:solidFill>
                  <a:srgbClr val="434343"/>
                </a:solidFill>
                <a:latin typeface="Caesar Dressing"/>
                <a:ea typeface="Caesar Dressing"/>
                <a:cs typeface="Caesar Dressing"/>
                <a:sym typeface="Caesar Dressing"/>
              </a:rPr>
              <a:t>followed by the AdaBoost Classifier and the Decision Tree Classifier.</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Lastly the MultinomialNB Classifier Model.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D62828"/>
                </a:solidFill>
                <a:latin typeface="Caesar Dressing"/>
                <a:ea typeface="Caesar Dressing"/>
                <a:cs typeface="Caesar Dressing"/>
                <a:sym typeface="Caesar Dressing"/>
              </a:rPr>
              <a:t>Cross ValIdatIon Scores.</a:t>
            </a:r>
            <a:endParaRPr sz="3011">
              <a:solidFill>
                <a:srgbClr val="D62828"/>
              </a:solidFill>
              <a:latin typeface="Caesar Dressing"/>
              <a:ea typeface="Caesar Dressing"/>
              <a:cs typeface="Caesar Dressing"/>
              <a:sym typeface="Caesar Dressing"/>
            </a:endParaRPr>
          </a:p>
        </p:txBody>
      </p:sp>
      <p:sp>
        <p:nvSpPr>
          <p:cNvPr id="305" name="Google Shape;305;p50"/>
          <p:cNvSpPr txBox="1"/>
          <p:nvPr>
            <p:ph idx="1" type="body"/>
          </p:nvPr>
        </p:nvSpPr>
        <p:spPr>
          <a:xfrm>
            <a:off x="311700" y="1152475"/>
            <a:ext cx="8520600" cy="34170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Logistic Regression Model is 95.59 %.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Decision Tree Classifier Model is 94.04 %.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Linear SVC Model is 95.92 %.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MultinomialNB Classifier Model is 94.63 %.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Adaboost classifier Model is 94.57 %.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XGBoost Classifier Model is 95.36 %.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 cross validation score of the Extra Trees Classifier Model is 95.62 %.</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From the above Cross Validation Scores, the highest CV score belongs to the LinearSVC model, followed by the Extra Trees Classifier &amp; Logistic Regression Model. Next the XGBoost Classifier model , the MultinomialNB Classifier and the AdaBoost Classifier Model. Lastly, the Decision Tree Classifier.</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p:nvPr>
            <p:ph idx="1" type="body"/>
          </p:nvPr>
        </p:nvSpPr>
        <p:spPr>
          <a:xfrm>
            <a:off x="311700" y="1152475"/>
            <a:ext cx="8520600" cy="2154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Since the Accuracy Score and the cross validation score of the </a:t>
            </a:r>
            <a:r>
              <a:rPr lang="en-GB" sz="1600">
                <a:solidFill>
                  <a:srgbClr val="F77F00"/>
                </a:solidFill>
                <a:latin typeface="Caesar Dressing"/>
                <a:ea typeface="Caesar Dressing"/>
                <a:cs typeface="Caesar Dressing"/>
                <a:sym typeface="Caesar Dressing"/>
              </a:rPr>
              <a:t>Logistic Regression</a:t>
            </a:r>
            <a:r>
              <a:rPr lang="en-GB" sz="1600">
                <a:solidFill>
                  <a:srgbClr val="434343"/>
                </a:solidFill>
                <a:latin typeface="Caesar Dressing"/>
                <a:ea typeface="Caesar Dressing"/>
                <a:cs typeface="Caesar Dressing"/>
                <a:sym typeface="Caesar Dressing"/>
              </a:rPr>
              <a:t> Model are good and the AUC score is the highest among others we shall consider this model for hyper parameter tuning.</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0"/>
              </a:spcAft>
              <a:buNone/>
            </a:pPr>
            <a:r>
              <a:rPr lang="en-GB" sz="1600">
                <a:solidFill>
                  <a:srgbClr val="434343"/>
                </a:solidFill>
                <a:latin typeface="Caesar Dressing"/>
                <a:ea typeface="Caesar Dressing"/>
                <a:cs typeface="Caesar Dressing"/>
                <a:sym typeface="Caesar Dressing"/>
              </a:rPr>
              <a:t>We shall use GridSearchCV for hyper parameter tuning.</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After multiple tries with hyper parameter tuning, the highest accuracy score obtained was </a:t>
            </a:r>
            <a:r>
              <a:rPr lang="en-GB" sz="1600">
                <a:solidFill>
                  <a:srgbClr val="F77F00"/>
                </a:solidFill>
                <a:latin typeface="Caesar Dressing"/>
                <a:ea typeface="Caesar Dressing"/>
                <a:cs typeface="Caesar Dressing"/>
                <a:sym typeface="Caesar Dressing"/>
              </a:rPr>
              <a:t>94.49 %</a:t>
            </a:r>
            <a:r>
              <a:rPr lang="en-GB" sz="1600">
                <a:solidFill>
                  <a:srgbClr val="434343"/>
                </a:solidFill>
                <a:latin typeface="Caesar Dressing"/>
                <a:ea typeface="Caesar Dressing"/>
                <a:cs typeface="Caesar Dressing"/>
                <a:sym typeface="Caesar Dressing"/>
              </a:rPr>
              <a:t>.</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359425"/>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85" name="Google Shape;85;p17"/>
          <p:cNvSpPr txBox="1"/>
          <p:nvPr>
            <p:ph idx="1" type="body"/>
          </p:nvPr>
        </p:nvSpPr>
        <p:spPr>
          <a:xfrm>
            <a:off x="311700" y="1040925"/>
            <a:ext cx="8314500" cy="3700200"/>
          </a:xfrm>
          <a:prstGeom prst="rect">
            <a:avLst/>
          </a:prstGeom>
        </p:spPr>
        <p:txBody>
          <a:bodyPr anchorCtr="0" anchor="t" bIns="91425" lIns="91425" spcFirstLastPara="1" rIns="91425" wrap="square" tIns="91425">
            <a:spAutoFit/>
          </a:bodyPr>
          <a:lstStyle/>
          <a:p>
            <a:pPr indent="45720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a:solidFill>
                <a:srgbClr val="434343"/>
              </a:solidFill>
              <a:latin typeface="Caesar Dressing"/>
              <a:ea typeface="Caesar Dressing"/>
              <a:cs typeface="Caesar Dressing"/>
              <a:sym typeface="Caesar Dressing"/>
            </a:endParaRPr>
          </a:p>
          <a:p>
            <a:pPr indent="45720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r>
              <a:rPr lang="en-GB" sz="3011">
                <a:solidFill>
                  <a:srgbClr val="F77F00"/>
                </a:solidFill>
                <a:latin typeface="Caesar Dressing"/>
                <a:ea typeface="Caesar Dressing"/>
                <a:cs typeface="Caesar Dressing"/>
                <a:sym typeface="Caesar Dressing"/>
              </a:rPr>
              <a:t>.</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I have generated the ROC Curve for all the models and for the best model and compared it with AUC. The AUC score for my final model was 97%.</a:t>
            </a:r>
            <a:endParaRPr sz="1600">
              <a:solidFill>
                <a:srgbClr val="434343"/>
              </a:solidFill>
              <a:latin typeface="Caesar Dressing"/>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17012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a:solidFill>
                <a:srgbClr val="434343"/>
              </a:solidFill>
              <a:latin typeface="Caesar Dressing"/>
              <a:ea typeface="Caesar Dressing"/>
              <a:cs typeface="Caesar Dressing"/>
              <a:sym typeface="Caesar Dressing"/>
            </a:endParaRPr>
          </a:p>
        </p:txBody>
      </p:sp>
      <p:pic>
        <p:nvPicPr>
          <p:cNvPr id="339" name="Google Shape;339;p55"/>
          <p:cNvPicPr preferRelativeResize="0"/>
          <p:nvPr/>
        </p:nvPicPr>
        <p:blipFill>
          <a:blip r:embed="rId3">
            <a:alphaModFix/>
          </a:blip>
          <a:stretch>
            <a:fillRect/>
          </a:stretch>
        </p:blipFill>
        <p:spPr>
          <a:xfrm>
            <a:off x="1751225" y="2571750"/>
            <a:ext cx="4876800" cy="1447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p:nvPr>
            <p:ph idx="1" type="body"/>
          </p:nvPr>
        </p:nvSpPr>
        <p:spPr>
          <a:xfrm>
            <a:off x="311700" y="1152475"/>
            <a:ext cx="8520600" cy="30045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cyberbullying.</a:t>
            </a:r>
            <a:endParaRPr sz="1600">
              <a:solidFill>
                <a:srgbClr val="434343"/>
              </a:solidFill>
              <a:highlight>
                <a:srgbClr val="FFFFFF"/>
              </a:highlight>
              <a:latin typeface="Caesar Dressing"/>
              <a:ea typeface="Caesar Dressing"/>
              <a:cs typeface="Caesar Dressing"/>
              <a:sym typeface="Caesar Dressing"/>
            </a:endParaRPr>
          </a:p>
          <a:p>
            <a:pPr indent="0" lvl="0" marL="0" rtl="0" algn="l">
              <a:lnSpc>
                <a:spcPct val="115000"/>
              </a:lnSpc>
              <a:spcBef>
                <a:spcPts val="1200"/>
              </a:spcBef>
              <a:spcAft>
                <a:spcPts val="0"/>
              </a:spcAft>
              <a:buNone/>
            </a:pPr>
            <a:r>
              <a:rPr lang="en-GB" sz="1600">
                <a:solidFill>
                  <a:srgbClr val="434343"/>
                </a:solidFill>
                <a:highlight>
                  <a:srgbClr val="FFFFFF"/>
                </a:highlight>
                <a:latin typeface="Caesar Dressing"/>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a:solidFill>
                <a:srgbClr val="434343"/>
              </a:solidFill>
              <a:highlight>
                <a:srgbClr val="FFFFFF"/>
              </a:highlight>
              <a:latin typeface="Caesar Dressing"/>
              <a:ea typeface="Caesar Dressing"/>
              <a:cs typeface="Caesar Dressing"/>
              <a:sym typeface="Caesar Dressing"/>
            </a:endParaRPr>
          </a:p>
          <a:p>
            <a:pPr indent="0" lvl="0" marL="0" rtl="0" algn="l">
              <a:lnSpc>
                <a:spcPct val="115000"/>
              </a:lnSpc>
              <a:spcBef>
                <a:spcPts val="1200"/>
              </a:spcBef>
              <a:spcAft>
                <a:spcPts val="1200"/>
              </a:spcAft>
              <a:buNone/>
            </a:pPr>
            <a:r>
              <a:rPr lang="en-GB" sz="1600">
                <a:solidFill>
                  <a:srgbClr val="434343"/>
                </a:solidFill>
                <a:highlight>
                  <a:srgbClr val="FFFFFF"/>
                </a:highlight>
                <a:latin typeface="Caesar Dressing"/>
                <a:ea typeface="Caesar Dressing"/>
                <a:cs typeface="Caesar Dressing"/>
                <a:sym typeface="Caesar Dressing"/>
              </a:rPr>
              <a:t>We have mentioned step by step procedure to analyze the data and checked the correlation between label and feature.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7" name="Google Shape;357;p58"/>
          <p:cNvSpPr txBox="1"/>
          <p:nvPr>
            <p:ph idx="1" type="body"/>
          </p:nvPr>
        </p:nvSpPr>
        <p:spPr>
          <a:xfrm>
            <a:off x="311700" y="1152475"/>
            <a:ext cx="8520600" cy="200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roc-auc score increased after tuning.</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359425"/>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p:nvPr>
            <p:ph idx="1" type="body"/>
          </p:nvPr>
        </p:nvSpPr>
        <p:spPr>
          <a:xfrm>
            <a:off x="311700" y="1152475"/>
            <a:ext cx="8314500" cy="1563900"/>
          </a:xfrm>
          <a:prstGeom prst="rect">
            <a:avLst/>
          </a:prstGeom>
        </p:spPr>
        <p:txBody>
          <a:bodyPr anchorCtr="0" anchor="t" bIns="91425" lIns="91425" spcFirstLastPara="1" rIns="91425" wrap="square" tIns="91425">
            <a:spAutoFit/>
          </a:bodyPr>
          <a:lstStyle/>
          <a:p>
            <a:pPr indent="457200" lvl="0" marL="0" rtl="0" algn="l">
              <a:spcBef>
                <a:spcPts val="0"/>
              </a:spcBef>
              <a:spcAft>
                <a:spcPts val="1200"/>
              </a:spcAft>
              <a:buNone/>
            </a:pPr>
            <a:r>
              <a:rPr lang="en-GB" sz="1600">
                <a:solidFill>
                  <a:srgbClr val="434343"/>
                </a:solidFill>
                <a:latin typeface="Caesar Dressing"/>
                <a:ea typeface="Caesar Dressing"/>
                <a:cs typeface="Caesar Dressing"/>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59425"/>
            <a:ext cx="85206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0D47A1"/>
                </a:solidFill>
                <a:latin typeface="Caesar Dressing"/>
                <a:ea typeface="Caesar Dressing"/>
                <a:cs typeface="Caesar Dressing"/>
                <a:sym typeface="Caesar Dressing"/>
              </a:rPr>
              <a:t>Problem UNDERSTANDING.</a:t>
            </a:r>
            <a:endParaRPr sz="3020">
              <a:solidFill>
                <a:srgbClr val="0D47A1"/>
              </a:solidFill>
              <a:latin typeface="Caesar Dressing"/>
              <a:ea typeface="Caesar Dressing"/>
              <a:cs typeface="Caesar Dressing"/>
              <a:sym typeface="Caesar Dressing"/>
            </a:endParaRPr>
          </a:p>
        </p:txBody>
      </p:sp>
      <p:sp>
        <p:nvSpPr>
          <p:cNvPr id="97" name="Google Shape;97;p19"/>
          <p:cNvSpPr txBox="1"/>
          <p:nvPr>
            <p:ph idx="1" type="body"/>
          </p:nvPr>
        </p:nvSpPr>
        <p:spPr>
          <a:xfrm>
            <a:off x="311700" y="1152475"/>
            <a:ext cx="8314500" cy="3417000"/>
          </a:xfrm>
          <a:prstGeom prst="rect">
            <a:avLst/>
          </a:prstGeom>
        </p:spPr>
        <p:txBody>
          <a:bodyPr anchorCtr="0" anchor="t" bIns="91425" lIns="91425" spcFirstLastPara="1" rIns="91425" wrap="square" tIns="91425">
            <a:spAutoFit/>
          </a:bodyPr>
          <a:lstStyle/>
          <a:p>
            <a:pPr indent="45720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a:solidFill>
                <a:srgbClr val="434343"/>
              </a:solidFill>
              <a:latin typeface="Caesar Dressing"/>
              <a:ea typeface="Caesar Dressing"/>
              <a:cs typeface="Caesar Dressing"/>
              <a:sym typeface="Caesar Dressing"/>
            </a:endParaRPr>
          </a:p>
          <a:p>
            <a:pPr indent="0" lvl="0" marL="0" rtl="0" algn="l">
              <a:spcBef>
                <a:spcPts val="1200"/>
              </a:spcBef>
              <a:spcAft>
                <a:spcPts val="1200"/>
              </a:spcAft>
              <a:buClr>
                <a:schemeClr val="dk1"/>
              </a:buClr>
              <a:buSzPts val="1100"/>
              <a:buFont typeface="Arial"/>
              <a:buNone/>
            </a:pPr>
            <a:r>
              <a:rPr lang="en-GB" sz="1600">
                <a:solidFill>
                  <a:srgbClr val="434343"/>
                </a:solidFill>
                <a:latin typeface="Caesar Dressing"/>
                <a:ea typeface="Caesar Dressing"/>
                <a:cs typeface="Caesar Dressing"/>
                <a:sym typeface="Caesar Dressing"/>
              </a:rPr>
              <a:t>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D62828"/>
                </a:solidFill>
                <a:latin typeface="Caesar Dressing"/>
                <a:ea typeface="Caesar Dressing"/>
                <a:cs typeface="Caesar Dressing"/>
                <a:sym typeface="Caesar Dressing"/>
              </a:rPr>
              <a:t>Importance of Malignant Comments Classifier.</a:t>
            </a:r>
            <a:endParaRPr sz="3020">
              <a:solidFill>
                <a:srgbClr val="D62828"/>
              </a:solidFill>
              <a:latin typeface="Caesar Dressing"/>
              <a:ea typeface="Caesar Dressing"/>
              <a:cs typeface="Caesar Dressing"/>
              <a:sym typeface="Caesar Dressing"/>
            </a:endParaRPr>
          </a:p>
        </p:txBody>
      </p:sp>
      <p:sp>
        <p:nvSpPr>
          <p:cNvPr id="103" name="Google Shape;103;p20"/>
          <p:cNvSpPr txBox="1"/>
          <p:nvPr>
            <p:ph idx="1" type="body"/>
          </p:nvPr>
        </p:nvSpPr>
        <p:spPr>
          <a:xfrm>
            <a:off x="311700" y="1065725"/>
            <a:ext cx="8314500" cy="3417000"/>
          </a:xfrm>
          <a:prstGeom prst="rect">
            <a:avLst/>
          </a:prstGeom>
        </p:spPr>
        <p:txBody>
          <a:bodyPr anchorCtr="0" anchor="t" bIns="91425" lIns="91425" spcFirstLastPara="1" rIns="91425" wrap="square" tIns="91425">
            <a:spAutoFit/>
          </a:bodyPr>
          <a:lstStyle/>
          <a:p>
            <a:pPr indent="457200" lvl="0" marL="0" rtl="0" algn="l">
              <a:spcBef>
                <a:spcPts val="0"/>
              </a:spcBef>
              <a:spcAft>
                <a:spcPts val="0"/>
              </a:spcAft>
              <a:buNone/>
            </a:pPr>
            <a:r>
              <a:rPr lang="en-GB" sz="1600">
                <a:solidFill>
                  <a:srgbClr val="434343"/>
                </a:solidFill>
                <a:latin typeface="Caesar Dressing"/>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a:solidFill>
                <a:srgbClr val="434343"/>
              </a:solidFill>
              <a:latin typeface="Caesar Dressing"/>
              <a:ea typeface="Caesar Dressing"/>
              <a:cs typeface="Caesar Dressing"/>
              <a:sym typeface="Caesar Dressing"/>
            </a:endParaRPr>
          </a:p>
          <a:p>
            <a:pPr indent="457200" lvl="0" marL="0" rtl="0" algn="l">
              <a:spcBef>
                <a:spcPts val="1200"/>
              </a:spcBef>
              <a:spcAft>
                <a:spcPts val="1200"/>
              </a:spcAft>
              <a:buNone/>
            </a:pPr>
            <a:r>
              <a:rPr lang="en-GB" sz="1600">
                <a:solidFill>
                  <a:srgbClr val="434343"/>
                </a:solidFill>
                <a:latin typeface="Caesar Dressing"/>
                <a:ea typeface="Caesar Dressing"/>
                <a:cs typeface="Caesar Dressing"/>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cyberbullying.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p:nvPr>
            <p:ph idx="1" type="body"/>
          </p:nvPr>
        </p:nvSpPr>
        <p:spPr>
          <a:xfrm>
            <a:off x="311700" y="1065725"/>
            <a:ext cx="8314500" cy="3263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Importing necessary libraries and importing the Train &amp; Test datasets.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some statistical information like shape, number of unique values present, info, finding zero values etc on both the datasets.</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for null values and did not find any null values In both datasets. And removed Id.</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Conducted some feature engineering and created new columns viz label: which contain both good and bad comments which is the sum of all the labels, comment_length: which contains the length of comment text.</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Visualized each feature using seaborn and matplotlib libraries by plotting categorical plots like pie plot, count plot, distribution plot and word cloud for each label.</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59425"/>
            <a:ext cx="8520600" cy="64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p:nvPr>
            <p:ph idx="1" type="body"/>
          </p:nvPr>
        </p:nvSpPr>
        <p:spPr>
          <a:xfrm>
            <a:off x="311700" y="1065725"/>
            <a:ext cx="8314500" cy="2413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Then created new column as clean_length after cleaning the data.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All these steps were done on both train and test datasets.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Checked correlation using heatmap. </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After getting a cleaned data used TF-IDF vectorizer.</a:t>
            </a:r>
            <a:endParaRPr sz="1600">
              <a:solidFill>
                <a:srgbClr val="434343"/>
              </a:solidFill>
              <a:latin typeface="Caesar Dressing"/>
              <a:ea typeface="Caesar Dressing"/>
              <a:cs typeface="Caesar Dressing"/>
              <a:sym typeface="Caesar Dressing"/>
            </a:endParaRPr>
          </a:p>
          <a:p>
            <a:pPr indent="-330200" lvl="0" marL="457200" rtl="0" algn="l">
              <a:spcBef>
                <a:spcPts val="0"/>
              </a:spcBef>
              <a:spcAft>
                <a:spcPts val="0"/>
              </a:spcAft>
              <a:buClr>
                <a:srgbClr val="434343"/>
              </a:buClr>
              <a:buSzPts val="1600"/>
              <a:buFont typeface="Caesar Dressing"/>
              <a:buChar char="●"/>
            </a:pPr>
            <a:r>
              <a:rPr lang="en-GB" sz="1600">
                <a:solidFill>
                  <a:srgbClr val="434343"/>
                </a:solidFill>
                <a:latin typeface="Caesar Dressing"/>
                <a:ea typeface="Caesar Dressing"/>
                <a:cs typeface="Caesar Dressing"/>
                <a:sym typeface="Caesar Dressing"/>
              </a:rPr>
              <a:t>Lastly, proceeded with model building.</a:t>
            </a:r>
            <a:endParaRPr sz="1600">
              <a:solidFill>
                <a:srgbClr val="434343"/>
              </a:solidFill>
              <a:latin typeface="Caesar Dressing"/>
              <a:ea typeface="Caesar Dressing"/>
              <a:cs typeface="Caesar Dressing"/>
              <a:sym typeface="Caesar Dressing"/>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