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Lst>
  <p:sldSz cy="5143500" cx="9144000"/>
  <p:notesSz cx="6858000" cy="9144000"/>
  <p:embeddedFontLst>
    <p:embeddedFont>
      <p:font typeface="Proxima Nova"/>
      <p:regular r:id="rId57"/>
      <p:bold r:id="rId58"/>
      <p:italic r:id="rId59"/>
      <p:boldItalic r:id="rId60"/>
    </p:embeddedFont>
    <p:embeddedFont>
      <p:font typeface="Metamorphous"/>
      <p:regular r:id="rId61"/>
    </p:embeddedFont>
    <p:embeddedFont>
      <p:font typeface="Alfa Slab One"/>
      <p:regular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AlfaSlabOne-regular.fntdata"/><Relationship Id="rId61" Type="http://schemas.openxmlformats.org/officeDocument/2006/relationships/font" Target="fonts/Metamorphous-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ProximaNova-bold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ProximaNova-regular.fntdata"/><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ProximaNova-italic.fntdata"/><Relationship Id="rId14" Type="http://schemas.openxmlformats.org/officeDocument/2006/relationships/slide" Target="slides/slide9.xml"/><Relationship Id="rId58" Type="http://schemas.openxmlformats.org/officeDocument/2006/relationships/font" Target="fonts/ProximaNova-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4a1face12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4a1face12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4a1face12d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4a1face12d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4a1face12d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4a1face12d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4a1face12d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4a1face12d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4a1face12d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4a1face12d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4a1face12d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4a1face12d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4a1face12d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4a1face12d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4a1face12d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4a1face12d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4a1face12d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4a1face12d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4a1face12d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4a1face12d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4a1face12d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4a1face12d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4a1face12d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4a1face12d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4a1face12d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4a1face12d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4a1face12d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4a1face12d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4a1face12d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4a1face12d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4a1face12d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4a1face12d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4a1face12d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4a1face12d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4a44203e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4a44203e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4a1face12d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4a1face12d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4a1face12d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4a1face12d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4a1face12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4a1face12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4a1face12d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4a1face12d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4a1face12d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4a1face12d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4a1face12d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4a1face12d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4a1face12d_0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4a1face12d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4a44203ed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4a44203ed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4a44203ed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4a44203ed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4a44203ed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4a44203ed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4a44203ed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4a44203ed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4a44203ed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4a44203ed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4a44203ed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4a44203ed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462e330f8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462e330f8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4a44203ed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4a44203ed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4a44203ed3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4a44203ed3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4a44203ed3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4a44203ed3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4a44203ed3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4a44203ed3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4a44203ed3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4a44203ed3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4a44203ed3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4a44203ed3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4a44203ed3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4a44203ed3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4a44203ed3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4a44203ed3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4a44203ed3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4a44203ed3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4a44203ed3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4a44203ed3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4a1face12d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4a1face12d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4a44203ed3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4a44203ed3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4a44203ed3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4a44203ed3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4a1face12d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4a1face12d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4a1face1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4a1face1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4a1face12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4a1face12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4a1face12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4a1face12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AUTOLAYOUT_2">
    <p:spTree>
      <p:nvGrpSpPr>
        <p:cNvPr id="52" name="Shape 52"/>
        <p:cNvGrpSpPr/>
        <p:nvPr/>
      </p:nvGrpSpPr>
      <p:grpSpPr>
        <a:xfrm>
          <a:off x="0" y="0"/>
          <a:ext cx="0" cy="0"/>
          <a:chOff x="0" y="0"/>
          <a:chExt cx="0" cy="0"/>
        </a:xfrm>
      </p:grpSpPr>
      <p:sp>
        <p:nvSpPr>
          <p:cNvPr id="53" name="Google Shape;53;p13"/>
          <p:cNvSpPr/>
          <p:nvPr/>
        </p:nvSpPr>
        <p:spPr>
          <a:xfrm>
            <a:off x="7500" y="0"/>
            <a:ext cx="9132300" cy="5143500"/>
          </a:xfrm>
          <a:prstGeom prst="rect">
            <a:avLst/>
          </a:prstGeom>
          <a:solidFill>
            <a:srgbClr val="B3D0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 name="Google Shape;54;p13"/>
          <p:cNvCxnSpPr/>
          <p:nvPr/>
        </p:nvCxnSpPr>
        <p:spPr>
          <a:xfrm>
            <a:off x="841350" y="460903"/>
            <a:ext cx="0" cy="4261800"/>
          </a:xfrm>
          <a:prstGeom prst="straightConnector1">
            <a:avLst/>
          </a:prstGeom>
          <a:noFill/>
          <a:ln cap="flat" cmpd="sng" w="38100">
            <a:solidFill>
              <a:srgbClr val="FFFFFF"/>
            </a:solidFill>
            <a:prstDash val="solid"/>
            <a:round/>
            <a:headEnd len="sm" w="sm" type="none"/>
            <a:tailEnd len="sm" w="sm" type="none"/>
          </a:ln>
        </p:spPr>
      </p:cxnSp>
      <p:cxnSp>
        <p:nvCxnSpPr>
          <p:cNvPr id="55" name="Google Shape;55;p13"/>
          <p:cNvCxnSpPr/>
          <p:nvPr/>
        </p:nvCxnSpPr>
        <p:spPr>
          <a:xfrm>
            <a:off x="8337675" y="460903"/>
            <a:ext cx="0" cy="4261800"/>
          </a:xfrm>
          <a:prstGeom prst="straightConnector1">
            <a:avLst/>
          </a:prstGeom>
          <a:noFill/>
          <a:ln cap="flat" cmpd="sng" w="38100">
            <a:solidFill>
              <a:srgbClr val="FFFFFF"/>
            </a:solidFill>
            <a:prstDash val="solid"/>
            <a:round/>
            <a:headEnd len="sm" w="sm" type="none"/>
            <a:tailEnd len="sm" w="sm" type="none"/>
          </a:ln>
        </p:spPr>
      </p:cxnSp>
      <p:sp>
        <p:nvSpPr>
          <p:cNvPr id="56" name="Google Shape;56;p13"/>
          <p:cNvSpPr/>
          <p:nvPr/>
        </p:nvSpPr>
        <p:spPr>
          <a:xfrm rot="-5400000">
            <a:off x="4327200" y="853550"/>
            <a:ext cx="483000" cy="427200"/>
          </a:xfrm>
          <a:prstGeom prst="hexagon">
            <a:avLst>
              <a:gd fmla="val 28666" name="adj"/>
              <a:gd fmla="val 115470" name="vf"/>
            </a:avLst>
          </a:prstGeom>
          <a:no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txBox="1"/>
          <p:nvPr>
            <p:ph type="ctrTitle"/>
          </p:nvPr>
        </p:nvSpPr>
        <p:spPr>
          <a:xfrm>
            <a:off x="1883125" y="1447250"/>
            <a:ext cx="5400900" cy="1971900"/>
          </a:xfrm>
          <a:prstGeom prst="rect">
            <a:avLst/>
          </a:prstGeom>
          <a:noFill/>
        </p:spPr>
        <p:txBody>
          <a:bodyPr anchorCtr="0" anchor="ctr" bIns="91425" lIns="91425" spcFirstLastPara="1" rIns="91425" wrap="square" tIns="91425">
            <a:normAutofit/>
          </a:bodyPr>
          <a:lstStyle>
            <a:lvl1pPr lvl="0" algn="ctr">
              <a:lnSpc>
                <a:spcPct val="100000"/>
              </a:lnSpc>
              <a:spcBef>
                <a:spcPts val="0"/>
              </a:spcBef>
              <a:spcAft>
                <a:spcPts val="0"/>
              </a:spcAft>
              <a:buClr>
                <a:srgbClr val="343C44"/>
              </a:buClr>
              <a:buSzPts val="3600"/>
              <a:buNone/>
              <a:defRPr b="1" sz="3600">
                <a:solidFill>
                  <a:srgbClr val="343C44"/>
                </a:solidFill>
              </a:defRPr>
            </a:lvl1pPr>
            <a:lvl2pPr lvl="1" algn="ctr">
              <a:lnSpc>
                <a:spcPct val="100000"/>
              </a:lnSpc>
              <a:spcBef>
                <a:spcPts val="0"/>
              </a:spcBef>
              <a:spcAft>
                <a:spcPts val="0"/>
              </a:spcAft>
              <a:buClr>
                <a:srgbClr val="343C44"/>
              </a:buClr>
              <a:buSzPts val="3600"/>
              <a:buNone/>
              <a:defRPr b="1" sz="3600">
                <a:solidFill>
                  <a:srgbClr val="343C44"/>
                </a:solidFill>
              </a:defRPr>
            </a:lvl2pPr>
            <a:lvl3pPr lvl="2" algn="ctr">
              <a:lnSpc>
                <a:spcPct val="100000"/>
              </a:lnSpc>
              <a:spcBef>
                <a:spcPts val="0"/>
              </a:spcBef>
              <a:spcAft>
                <a:spcPts val="0"/>
              </a:spcAft>
              <a:buClr>
                <a:srgbClr val="343C44"/>
              </a:buClr>
              <a:buSzPts val="3600"/>
              <a:buNone/>
              <a:defRPr b="1" sz="3600">
                <a:solidFill>
                  <a:srgbClr val="343C44"/>
                </a:solidFill>
              </a:defRPr>
            </a:lvl3pPr>
            <a:lvl4pPr lvl="3" algn="ctr">
              <a:lnSpc>
                <a:spcPct val="100000"/>
              </a:lnSpc>
              <a:spcBef>
                <a:spcPts val="0"/>
              </a:spcBef>
              <a:spcAft>
                <a:spcPts val="0"/>
              </a:spcAft>
              <a:buClr>
                <a:srgbClr val="343C44"/>
              </a:buClr>
              <a:buSzPts val="3600"/>
              <a:buNone/>
              <a:defRPr b="1" sz="3600">
                <a:solidFill>
                  <a:srgbClr val="343C44"/>
                </a:solidFill>
              </a:defRPr>
            </a:lvl4pPr>
            <a:lvl5pPr lvl="4" algn="ctr">
              <a:lnSpc>
                <a:spcPct val="100000"/>
              </a:lnSpc>
              <a:spcBef>
                <a:spcPts val="0"/>
              </a:spcBef>
              <a:spcAft>
                <a:spcPts val="0"/>
              </a:spcAft>
              <a:buClr>
                <a:srgbClr val="343C44"/>
              </a:buClr>
              <a:buSzPts val="3600"/>
              <a:buNone/>
              <a:defRPr b="1" sz="3600">
                <a:solidFill>
                  <a:srgbClr val="343C44"/>
                </a:solidFill>
              </a:defRPr>
            </a:lvl5pPr>
            <a:lvl6pPr lvl="5" algn="ctr">
              <a:lnSpc>
                <a:spcPct val="100000"/>
              </a:lnSpc>
              <a:spcBef>
                <a:spcPts val="0"/>
              </a:spcBef>
              <a:spcAft>
                <a:spcPts val="0"/>
              </a:spcAft>
              <a:buClr>
                <a:srgbClr val="343C44"/>
              </a:buClr>
              <a:buSzPts val="3600"/>
              <a:buNone/>
              <a:defRPr b="1" sz="3600">
                <a:solidFill>
                  <a:srgbClr val="343C44"/>
                </a:solidFill>
              </a:defRPr>
            </a:lvl6pPr>
            <a:lvl7pPr lvl="6" algn="ctr">
              <a:lnSpc>
                <a:spcPct val="100000"/>
              </a:lnSpc>
              <a:spcBef>
                <a:spcPts val="0"/>
              </a:spcBef>
              <a:spcAft>
                <a:spcPts val="0"/>
              </a:spcAft>
              <a:buClr>
                <a:srgbClr val="343C44"/>
              </a:buClr>
              <a:buSzPts val="3600"/>
              <a:buNone/>
              <a:defRPr b="1" sz="3600">
                <a:solidFill>
                  <a:srgbClr val="343C44"/>
                </a:solidFill>
              </a:defRPr>
            </a:lvl7pPr>
            <a:lvl8pPr lvl="7" algn="ctr">
              <a:lnSpc>
                <a:spcPct val="100000"/>
              </a:lnSpc>
              <a:spcBef>
                <a:spcPts val="0"/>
              </a:spcBef>
              <a:spcAft>
                <a:spcPts val="0"/>
              </a:spcAft>
              <a:buClr>
                <a:srgbClr val="343C44"/>
              </a:buClr>
              <a:buSzPts val="3600"/>
              <a:buNone/>
              <a:defRPr b="1" sz="3600">
                <a:solidFill>
                  <a:srgbClr val="343C44"/>
                </a:solidFill>
              </a:defRPr>
            </a:lvl8pPr>
            <a:lvl9pPr lvl="8" algn="ctr">
              <a:lnSpc>
                <a:spcPct val="100000"/>
              </a:lnSpc>
              <a:spcBef>
                <a:spcPts val="0"/>
              </a:spcBef>
              <a:spcAft>
                <a:spcPts val="0"/>
              </a:spcAft>
              <a:buClr>
                <a:srgbClr val="343C44"/>
              </a:buClr>
              <a:buSzPts val="3600"/>
              <a:buNone/>
              <a:defRPr b="1" sz="3600">
                <a:solidFill>
                  <a:srgbClr val="343C44"/>
                </a:solidFill>
              </a:defRPr>
            </a:lvl9pPr>
          </a:lstStyle>
          <a:p/>
        </p:txBody>
      </p:sp>
      <p:sp>
        <p:nvSpPr>
          <p:cNvPr id="58" name="Google Shape;58;p13"/>
          <p:cNvSpPr txBox="1"/>
          <p:nvPr>
            <p:ph idx="1" type="subTitle"/>
          </p:nvPr>
        </p:nvSpPr>
        <p:spPr>
          <a:xfrm>
            <a:off x="2429850" y="3493650"/>
            <a:ext cx="4287600" cy="788100"/>
          </a:xfrm>
          <a:prstGeom prst="rect">
            <a:avLst/>
          </a:prstGeom>
          <a:noFill/>
        </p:spPr>
        <p:txBody>
          <a:bodyPr anchorCtr="0" anchor="t" bIns="91425" lIns="91425" spcFirstLastPara="1" rIns="91425" wrap="square" tIns="91425">
            <a:normAutofit/>
          </a:bodyPr>
          <a:lstStyle>
            <a:lvl1pPr lvl="0" algn="ctr">
              <a:lnSpc>
                <a:spcPct val="100000"/>
              </a:lnSpc>
              <a:spcBef>
                <a:spcPts val="0"/>
              </a:spcBef>
              <a:spcAft>
                <a:spcPts val="0"/>
              </a:spcAft>
              <a:buClr>
                <a:srgbClr val="FFFFFF"/>
              </a:buClr>
              <a:buSzPts val="1800"/>
              <a:buNone/>
              <a:defRPr sz="1800">
                <a:solidFill>
                  <a:srgbClr val="FFFFFF"/>
                </a:solidFill>
              </a:defRPr>
            </a:lvl1pPr>
            <a:lvl2pPr lvl="1" algn="ctr">
              <a:lnSpc>
                <a:spcPct val="100000"/>
              </a:lnSpc>
              <a:spcBef>
                <a:spcPts val="0"/>
              </a:spcBef>
              <a:spcAft>
                <a:spcPts val="0"/>
              </a:spcAft>
              <a:buClr>
                <a:srgbClr val="FFFFFF"/>
              </a:buClr>
              <a:buSzPts val="1800"/>
              <a:buNone/>
              <a:defRPr sz="1800">
                <a:solidFill>
                  <a:srgbClr val="FFFFFF"/>
                </a:solidFill>
              </a:defRPr>
            </a:lvl2pPr>
            <a:lvl3pPr lvl="2" algn="ctr">
              <a:lnSpc>
                <a:spcPct val="100000"/>
              </a:lnSpc>
              <a:spcBef>
                <a:spcPts val="0"/>
              </a:spcBef>
              <a:spcAft>
                <a:spcPts val="0"/>
              </a:spcAft>
              <a:buClr>
                <a:srgbClr val="FFFFFF"/>
              </a:buClr>
              <a:buSzPts val="1800"/>
              <a:buNone/>
              <a:defRPr sz="1800">
                <a:solidFill>
                  <a:srgbClr val="FFFFFF"/>
                </a:solidFill>
              </a:defRPr>
            </a:lvl3pPr>
            <a:lvl4pPr lvl="3" algn="ctr">
              <a:lnSpc>
                <a:spcPct val="100000"/>
              </a:lnSpc>
              <a:spcBef>
                <a:spcPts val="0"/>
              </a:spcBef>
              <a:spcAft>
                <a:spcPts val="0"/>
              </a:spcAft>
              <a:buClr>
                <a:srgbClr val="FFFFFF"/>
              </a:buClr>
              <a:buSzPts val="1800"/>
              <a:buNone/>
              <a:defRPr sz="1800">
                <a:solidFill>
                  <a:srgbClr val="FFFFFF"/>
                </a:solidFill>
              </a:defRPr>
            </a:lvl4pPr>
            <a:lvl5pPr lvl="4" algn="ctr">
              <a:lnSpc>
                <a:spcPct val="100000"/>
              </a:lnSpc>
              <a:spcBef>
                <a:spcPts val="0"/>
              </a:spcBef>
              <a:spcAft>
                <a:spcPts val="0"/>
              </a:spcAft>
              <a:buClr>
                <a:srgbClr val="FFFFFF"/>
              </a:buClr>
              <a:buSzPts val="1800"/>
              <a:buNone/>
              <a:defRPr sz="1800">
                <a:solidFill>
                  <a:srgbClr val="FFFFFF"/>
                </a:solidFill>
              </a:defRPr>
            </a:lvl5pPr>
            <a:lvl6pPr lvl="5" algn="ctr">
              <a:lnSpc>
                <a:spcPct val="100000"/>
              </a:lnSpc>
              <a:spcBef>
                <a:spcPts val="0"/>
              </a:spcBef>
              <a:spcAft>
                <a:spcPts val="0"/>
              </a:spcAft>
              <a:buClr>
                <a:srgbClr val="FFFFFF"/>
              </a:buClr>
              <a:buSzPts val="1800"/>
              <a:buNone/>
              <a:defRPr sz="1800">
                <a:solidFill>
                  <a:srgbClr val="FFFFFF"/>
                </a:solidFill>
              </a:defRPr>
            </a:lvl6pPr>
            <a:lvl7pPr lvl="6" algn="ctr">
              <a:lnSpc>
                <a:spcPct val="100000"/>
              </a:lnSpc>
              <a:spcBef>
                <a:spcPts val="0"/>
              </a:spcBef>
              <a:spcAft>
                <a:spcPts val="0"/>
              </a:spcAft>
              <a:buClr>
                <a:srgbClr val="FFFFFF"/>
              </a:buClr>
              <a:buSzPts val="1800"/>
              <a:buNone/>
              <a:defRPr sz="1800">
                <a:solidFill>
                  <a:srgbClr val="FFFFFF"/>
                </a:solidFill>
              </a:defRPr>
            </a:lvl7pPr>
            <a:lvl8pPr lvl="7" algn="ctr">
              <a:lnSpc>
                <a:spcPct val="100000"/>
              </a:lnSpc>
              <a:spcBef>
                <a:spcPts val="0"/>
              </a:spcBef>
              <a:spcAft>
                <a:spcPts val="0"/>
              </a:spcAft>
              <a:buClr>
                <a:srgbClr val="FFFFFF"/>
              </a:buClr>
              <a:buSzPts val="1800"/>
              <a:buNone/>
              <a:defRPr sz="1800">
                <a:solidFill>
                  <a:srgbClr val="FFFFFF"/>
                </a:solidFill>
              </a:defRPr>
            </a:lvl8pPr>
            <a:lvl9pPr lvl="8" algn="ctr">
              <a:lnSpc>
                <a:spcPct val="100000"/>
              </a:lnSpc>
              <a:spcBef>
                <a:spcPts val="0"/>
              </a:spcBef>
              <a:spcAft>
                <a:spcPts val="0"/>
              </a:spcAft>
              <a:buClr>
                <a:srgbClr val="FFFFFF"/>
              </a:buClr>
              <a:buSzPts val="1800"/>
              <a:buNone/>
              <a:defRPr sz="1800">
                <a:solidFill>
                  <a:srgbClr val="FFFFFF"/>
                </a:solidFill>
              </a:defRPr>
            </a:lvl9pPr>
          </a:lstStyle>
          <a:p/>
        </p:txBody>
      </p:sp>
      <p:sp>
        <p:nvSpPr>
          <p:cNvPr id="59" name="Google Shape;59;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434343"/>
                </a:solidFill>
              </a:defRPr>
            </a:lvl1pPr>
            <a:lvl2pPr lvl="1" algn="r">
              <a:lnSpc>
                <a:spcPct val="100000"/>
              </a:lnSpc>
              <a:spcAft>
                <a:spcPts val="0"/>
              </a:spcAft>
              <a:buNone/>
              <a:defRPr sz="1000">
                <a:solidFill>
                  <a:srgbClr val="434343"/>
                </a:solidFill>
              </a:defRPr>
            </a:lvl2pPr>
            <a:lvl3pPr lvl="2" algn="r">
              <a:lnSpc>
                <a:spcPct val="100000"/>
              </a:lnSpc>
              <a:spcAft>
                <a:spcPts val="0"/>
              </a:spcAft>
              <a:buNone/>
              <a:defRPr sz="1000">
                <a:solidFill>
                  <a:srgbClr val="434343"/>
                </a:solidFill>
              </a:defRPr>
            </a:lvl3pPr>
            <a:lvl4pPr lvl="3" algn="r">
              <a:lnSpc>
                <a:spcPct val="100000"/>
              </a:lnSpc>
              <a:spcAft>
                <a:spcPts val="0"/>
              </a:spcAft>
              <a:buNone/>
              <a:defRPr sz="1000">
                <a:solidFill>
                  <a:srgbClr val="434343"/>
                </a:solidFill>
              </a:defRPr>
            </a:lvl4pPr>
            <a:lvl5pPr lvl="4" algn="r">
              <a:lnSpc>
                <a:spcPct val="100000"/>
              </a:lnSpc>
              <a:spcAft>
                <a:spcPts val="0"/>
              </a:spcAft>
              <a:buNone/>
              <a:defRPr sz="1000">
                <a:solidFill>
                  <a:srgbClr val="434343"/>
                </a:solidFill>
              </a:defRPr>
            </a:lvl5pPr>
            <a:lvl6pPr lvl="5" algn="r">
              <a:lnSpc>
                <a:spcPct val="100000"/>
              </a:lnSpc>
              <a:spcAft>
                <a:spcPts val="0"/>
              </a:spcAft>
              <a:buNone/>
              <a:defRPr sz="1000">
                <a:solidFill>
                  <a:srgbClr val="434343"/>
                </a:solidFill>
              </a:defRPr>
            </a:lvl6pPr>
            <a:lvl7pPr lvl="6" algn="r">
              <a:lnSpc>
                <a:spcPct val="100000"/>
              </a:lnSpc>
              <a:spcAft>
                <a:spcPts val="0"/>
              </a:spcAft>
              <a:buNone/>
              <a:defRPr sz="1000">
                <a:solidFill>
                  <a:srgbClr val="434343"/>
                </a:solidFill>
              </a:defRPr>
            </a:lvl7pPr>
            <a:lvl8pPr lvl="7" algn="r">
              <a:lnSpc>
                <a:spcPct val="100000"/>
              </a:lnSpc>
              <a:spcAft>
                <a:spcPts val="0"/>
              </a:spcAft>
              <a:buNone/>
              <a:defRPr sz="1000">
                <a:solidFill>
                  <a:srgbClr val="434343"/>
                </a:solidFill>
              </a:defRPr>
            </a:lvl8pPr>
            <a:lvl9pPr lvl="8" algn="r">
              <a:lnSpc>
                <a:spcPct val="100000"/>
              </a:lnSpc>
              <a:spcAft>
                <a:spcPts val="0"/>
              </a:spcAft>
              <a:buNone/>
              <a:defRPr sz="1000">
                <a:solidFill>
                  <a:srgbClr val="43434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AUTOLAYOUT_6">
    <p:spTree>
      <p:nvGrpSpPr>
        <p:cNvPr id="60" name="Shape 60"/>
        <p:cNvGrpSpPr/>
        <p:nvPr/>
      </p:nvGrpSpPr>
      <p:grpSpPr>
        <a:xfrm>
          <a:off x="0" y="0"/>
          <a:ext cx="0" cy="0"/>
          <a:chOff x="0" y="0"/>
          <a:chExt cx="0" cy="0"/>
        </a:xfrm>
      </p:grpSpPr>
      <p:sp>
        <p:nvSpPr>
          <p:cNvPr id="61" name="Google Shape;61;p14"/>
          <p:cNvSpPr/>
          <p:nvPr/>
        </p:nvSpPr>
        <p:spPr>
          <a:xfrm>
            <a:off x="0" y="0"/>
            <a:ext cx="9144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0" y="3692275"/>
            <a:ext cx="9144087" cy="1364606"/>
          </a:xfrm>
          <a:custGeom>
            <a:rect b="b" l="l" r="r" t="t"/>
            <a:pathLst>
              <a:path extrusionOk="0" h="72779" w="472807">
                <a:moveTo>
                  <a:pt x="0" y="72779"/>
                </a:moveTo>
                <a:lnTo>
                  <a:pt x="27992" y="46314"/>
                </a:lnTo>
                <a:lnTo>
                  <a:pt x="46313" y="57511"/>
                </a:lnTo>
                <a:lnTo>
                  <a:pt x="86520" y="0"/>
                </a:lnTo>
                <a:lnTo>
                  <a:pt x="153700" y="62600"/>
                </a:lnTo>
                <a:lnTo>
                  <a:pt x="172022" y="21885"/>
                </a:lnTo>
                <a:lnTo>
                  <a:pt x="202559" y="44278"/>
                </a:lnTo>
                <a:lnTo>
                  <a:pt x="233095" y="27483"/>
                </a:lnTo>
                <a:lnTo>
                  <a:pt x="265159" y="44278"/>
                </a:lnTo>
                <a:lnTo>
                  <a:pt x="304347" y="20358"/>
                </a:lnTo>
                <a:lnTo>
                  <a:pt x="358804" y="45805"/>
                </a:lnTo>
                <a:lnTo>
                  <a:pt x="387814" y="18322"/>
                </a:lnTo>
                <a:lnTo>
                  <a:pt x="430056" y="49877"/>
                </a:lnTo>
                <a:lnTo>
                  <a:pt x="472807" y="16286"/>
                </a:lnTo>
              </a:path>
            </a:pathLst>
          </a:custGeom>
          <a:noFill/>
          <a:ln cap="flat" cmpd="sng" w="9525">
            <a:solidFill>
              <a:srgbClr val="BCBCBC"/>
            </a:solidFill>
            <a:prstDash val="solid"/>
            <a:round/>
            <a:headEnd len="sm" w="sm" type="none"/>
            <a:tailEnd len="sm" w="sm" type="none"/>
          </a:ln>
        </p:spPr>
      </p:sp>
      <p:sp>
        <p:nvSpPr>
          <p:cNvPr id="63" name="Google Shape;63;p14"/>
          <p:cNvSpPr txBox="1"/>
          <p:nvPr>
            <p:ph type="ctrTitle"/>
          </p:nvPr>
        </p:nvSpPr>
        <p:spPr>
          <a:xfrm>
            <a:off x="589350" y="843375"/>
            <a:ext cx="6883800" cy="16581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Clr>
                <a:srgbClr val="FFFFFF"/>
              </a:buClr>
              <a:buSzPts val="4200"/>
              <a:buNone/>
              <a:defRPr b="1" sz="4200">
                <a:solidFill>
                  <a:srgbClr val="FFFFFF"/>
                </a:solidFill>
              </a:defRPr>
            </a:lvl1pPr>
            <a:lvl2pPr lvl="1" algn="l">
              <a:lnSpc>
                <a:spcPct val="100000"/>
              </a:lnSpc>
              <a:spcBef>
                <a:spcPts val="0"/>
              </a:spcBef>
              <a:spcAft>
                <a:spcPts val="0"/>
              </a:spcAft>
              <a:buClr>
                <a:srgbClr val="FFFFFF"/>
              </a:buClr>
              <a:buSzPts val="4200"/>
              <a:buNone/>
              <a:defRPr b="1" sz="4200">
                <a:solidFill>
                  <a:srgbClr val="FFFFFF"/>
                </a:solidFill>
              </a:defRPr>
            </a:lvl2pPr>
            <a:lvl3pPr lvl="2" algn="l">
              <a:lnSpc>
                <a:spcPct val="100000"/>
              </a:lnSpc>
              <a:spcBef>
                <a:spcPts val="0"/>
              </a:spcBef>
              <a:spcAft>
                <a:spcPts val="0"/>
              </a:spcAft>
              <a:buClr>
                <a:srgbClr val="FFFFFF"/>
              </a:buClr>
              <a:buSzPts val="4200"/>
              <a:buNone/>
              <a:defRPr b="1" sz="4200">
                <a:solidFill>
                  <a:srgbClr val="FFFFFF"/>
                </a:solidFill>
              </a:defRPr>
            </a:lvl3pPr>
            <a:lvl4pPr lvl="3" algn="l">
              <a:lnSpc>
                <a:spcPct val="100000"/>
              </a:lnSpc>
              <a:spcBef>
                <a:spcPts val="0"/>
              </a:spcBef>
              <a:spcAft>
                <a:spcPts val="0"/>
              </a:spcAft>
              <a:buClr>
                <a:srgbClr val="FFFFFF"/>
              </a:buClr>
              <a:buSzPts val="4200"/>
              <a:buNone/>
              <a:defRPr b="1" sz="4200">
                <a:solidFill>
                  <a:srgbClr val="FFFFFF"/>
                </a:solidFill>
              </a:defRPr>
            </a:lvl4pPr>
            <a:lvl5pPr lvl="4" algn="l">
              <a:lnSpc>
                <a:spcPct val="100000"/>
              </a:lnSpc>
              <a:spcBef>
                <a:spcPts val="0"/>
              </a:spcBef>
              <a:spcAft>
                <a:spcPts val="0"/>
              </a:spcAft>
              <a:buClr>
                <a:srgbClr val="FFFFFF"/>
              </a:buClr>
              <a:buSzPts val="4200"/>
              <a:buNone/>
              <a:defRPr b="1" sz="4200">
                <a:solidFill>
                  <a:srgbClr val="FFFFFF"/>
                </a:solidFill>
              </a:defRPr>
            </a:lvl5pPr>
            <a:lvl6pPr lvl="5" algn="l">
              <a:lnSpc>
                <a:spcPct val="100000"/>
              </a:lnSpc>
              <a:spcBef>
                <a:spcPts val="0"/>
              </a:spcBef>
              <a:spcAft>
                <a:spcPts val="0"/>
              </a:spcAft>
              <a:buClr>
                <a:srgbClr val="FFFFFF"/>
              </a:buClr>
              <a:buSzPts val="4200"/>
              <a:buNone/>
              <a:defRPr b="1" sz="4200">
                <a:solidFill>
                  <a:srgbClr val="FFFFFF"/>
                </a:solidFill>
              </a:defRPr>
            </a:lvl6pPr>
            <a:lvl7pPr lvl="6" algn="l">
              <a:lnSpc>
                <a:spcPct val="100000"/>
              </a:lnSpc>
              <a:spcBef>
                <a:spcPts val="0"/>
              </a:spcBef>
              <a:spcAft>
                <a:spcPts val="0"/>
              </a:spcAft>
              <a:buClr>
                <a:srgbClr val="FFFFFF"/>
              </a:buClr>
              <a:buSzPts val="4200"/>
              <a:buNone/>
              <a:defRPr b="1" sz="4200">
                <a:solidFill>
                  <a:srgbClr val="FFFFFF"/>
                </a:solidFill>
              </a:defRPr>
            </a:lvl7pPr>
            <a:lvl8pPr lvl="7" algn="l">
              <a:lnSpc>
                <a:spcPct val="100000"/>
              </a:lnSpc>
              <a:spcBef>
                <a:spcPts val="0"/>
              </a:spcBef>
              <a:spcAft>
                <a:spcPts val="0"/>
              </a:spcAft>
              <a:buClr>
                <a:srgbClr val="FFFFFF"/>
              </a:buClr>
              <a:buSzPts val="4200"/>
              <a:buNone/>
              <a:defRPr b="1" sz="4200">
                <a:solidFill>
                  <a:srgbClr val="FFFFFF"/>
                </a:solidFill>
              </a:defRPr>
            </a:lvl8pPr>
            <a:lvl9pPr lvl="8" algn="l">
              <a:lnSpc>
                <a:spcPct val="100000"/>
              </a:lnSpc>
              <a:spcBef>
                <a:spcPts val="0"/>
              </a:spcBef>
              <a:spcAft>
                <a:spcPts val="0"/>
              </a:spcAft>
              <a:buClr>
                <a:srgbClr val="FFFFFF"/>
              </a:buClr>
              <a:buSzPts val="4200"/>
              <a:buNone/>
              <a:defRPr b="1" sz="4200">
                <a:solidFill>
                  <a:srgbClr val="FFFFFF"/>
                </a:solidFill>
              </a:defRPr>
            </a:lvl9pPr>
          </a:lstStyle>
          <a:p/>
        </p:txBody>
      </p:sp>
      <p:sp>
        <p:nvSpPr>
          <p:cNvPr id="64" name="Google Shape;64;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rgbClr val="B3D0C5"/>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ctrTitle"/>
          </p:nvPr>
        </p:nvSpPr>
        <p:spPr>
          <a:xfrm>
            <a:off x="1883125" y="1447250"/>
            <a:ext cx="5400900" cy="197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400">
                <a:solidFill>
                  <a:srgbClr val="616161"/>
                </a:solidFill>
                <a:latin typeface="Metamorphous"/>
                <a:ea typeface="Metamorphous"/>
                <a:cs typeface="Metamorphous"/>
                <a:sym typeface="Metamorphous"/>
              </a:rPr>
              <a:t>Micro Credit Defaulter Project</a:t>
            </a:r>
            <a:endParaRPr sz="4400">
              <a:solidFill>
                <a:srgbClr val="616161"/>
              </a:solidFill>
              <a:latin typeface="Metamorphous"/>
              <a:ea typeface="Metamorphous"/>
              <a:cs typeface="Metamorphous"/>
              <a:sym typeface="Metamorphous"/>
            </a:endParaRPr>
          </a:p>
        </p:txBody>
      </p:sp>
      <p:sp>
        <p:nvSpPr>
          <p:cNvPr id="70" name="Google Shape;70;p15"/>
          <p:cNvSpPr txBox="1"/>
          <p:nvPr>
            <p:ph idx="1" type="subTitle"/>
          </p:nvPr>
        </p:nvSpPr>
        <p:spPr>
          <a:xfrm>
            <a:off x="1227000" y="3493650"/>
            <a:ext cx="6754800" cy="78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1500">
                <a:solidFill>
                  <a:schemeClr val="dk2"/>
                </a:solidFill>
                <a:latin typeface="Metamorphous"/>
                <a:ea typeface="Metamorphous"/>
                <a:cs typeface="Metamorphous"/>
                <a:sym typeface="Metamorphous"/>
              </a:rPr>
              <a:t>Presentation By : OLIVER RAMAN | Internship 26</a:t>
            </a:r>
            <a:endParaRPr b="1" sz="1500">
              <a:solidFill>
                <a:schemeClr val="dk2"/>
              </a:solidFill>
              <a:latin typeface="Metamorphous"/>
              <a:ea typeface="Metamorphous"/>
              <a:cs typeface="Metamorphous"/>
              <a:sym typeface="Metamorphou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23" name="Shape 123"/>
        <p:cNvGrpSpPr/>
        <p:nvPr/>
      </p:nvGrpSpPr>
      <p:grpSpPr>
        <a:xfrm>
          <a:off x="0" y="0"/>
          <a:ext cx="0" cy="0"/>
          <a:chOff x="0" y="0"/>
          <a:chExt cx="0" cy="0"/>
        </a:xfrm>
      </p:grpSpPr>
      <p:sp>
        <p:nvSpPr>
          <p:cNvPr id="124" name="Google Shape;124;p24"/>
          <p:cNvSpPr txBox="1"/>
          <p:nvPr>
            <p:ph idx="1" type="body"/>
          </p:nvPr>
        </p:nvSpPr>
        <p:spPr>
          <a:xfrm>
            <a:off x="319500" y="1605000"/>
            <a:ext cx="8505000" cy="1933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4800">
                <a:solidFill>
                  <a:srgbClr val="616161"/>
                </a:solidFill>
                <a:latin typeface="Metamorphous"/>
                <a:ea typeface="Metamorphous"/>
                <a:cs typeface="Metamorphous"/>
                <a:sym typeface="Metamorphous"/>
              </a:rPr>
              <a:t>Visualizations</a:t>
            </a:r>
            <a:endParaRPr b="1" sz="4800">
              <a:solidFill>
                <a:srgbClr val="616161"/>
              </a:solidFill>
              <a:latin typeface="Metamorphous"/>
              <a:ea typeface="Metamorphous"/>
              <a:cs typeface="Metamorphous"/>
              <a:sym typeface="Metamorphou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3D0C5"/>
        </a:solidFill>
      </p:bgPr>
    </p:bg>
    <p:spTree>
      <p:nvGrpSpPr>
        <p:cNvPr id="128" name="Shape 128"/>
        <p:cNvGrpSpPr/>
        <p:nvPr/>
      </p:nvGrpSpPr>
      <p:grpSpPr>
        <a:xfrm>
          <a:off x="0" y="0"/>
          <a:ext cx="0" cy="0"/>
          <a:chOff x="0" y="0"/>
          <a:chExt cx="0" cy="0"/>
        </a:xfrm>
      </p:grpSpPr>
      <p:sp>
        <p:nvSpPr>
          <p:cNvPr id="129" name="Google Shape;129;p25"/>
          <p:cNvSpPr txBox="1"/>
          <p:nvPr>
            <p:ph idx="1" type="body"/>
          </p:nvPr>
        </p:nvSpPr>
        <p:spPr>
          <a:xfrm>
            <a:off x="369075" y="428775"/>
            <a:ext cx="8430600" cy="17238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b="1" lang="en" sz="2000">
                <a:solidFill>
                  <a:srgbClr val="666666"/>
                </a:solidFill>
                <a:latin typeface="Metamorphous"/>
                <a:ea typeface="Metamorphous"/>
                <a:cs typeface="Metamorphous"/>
                <a:sym typeface="Metamorphous"/>
              </a:rPr>
              <a:t>UNIVARIATE ANALYSIS :</a:t>
            </a:r>
            <a:endParaRPr b="1" sz="2000">
              <a:solidFill>
                <a:srgbClr val="666666"/>
              </a:solidFill>
              <a:latin typeface="Metamorphous"/>
              <a:ea typeface="Metamorphous"/>
              <a:cs typeface="Metamorphous"/>
              <a:sym typeface="Metamorphous"/>
            </a:endParaRPr>
          </a:p>
          <a:p>
            <a:pPr indent="0" lvl="0" marL="0" rtl="0" algn="l">
              <a:spcBef>
                <a:spcPts val="0"/>
              </a:spcBef>
              <a:spcAft>
                <a:spcPts val="0"/>
              </a:spcAft>
              <a:buNone/>
            </a:pPr>
            <a:r>
              <a:t/>
            </a:r>
            <a:endParaRPr sz="1600">
              <a:solidFill>
                <a:srgbClr val="666666"/>
              </a:solidFill>
              <a:latin typeface="Metamorphous"/>
              <a:ea typeface="Metamorphous"/>
              <a:cs typeface="Metamorphous"/>
              <a:sym typeface="Metamorphous"/>
            </a:endParaRPr>
          </a:p>
          <a:p>
            <a:pPr indent="-330200" lvl="0" marL="457200" rtl="0" algn="l">
              <a:spcBef>
                <a:spcPts val="0"/>
              </a:spcBef>
              <a:spcAft>
                <a:spcPts val="0"/>
              </a:spcAft>
              <a:buClr>
                <a:srgbClr val="666666"/>
              </a:buClr>
              <a:buSzPts val="1600"/>
              <a:buFont typeface="Metamorphous"/>
              <a:buChar char="●"/>
            </a:pPr>
            <a:r>
              <a:rPr lang="en" sz="1600">
                <a:solidFill>
                  <a:srgbClr val="666666"/>
                </a:solidFill>
                <a:latin typeface="Metamorphous"/>
                <a:ea typeface="Metamorphous"/>
                <a:cs typeface="Metamorphous"/>
                <a:sym typeface="Metamorphous"/>
              </a:rPr>
              <a:t>Since all the columns are numerical and there are no categorical columns present in the dataset, we shall use </a:t>
            </a:r>
            <a:r>
              <a:rPr lang="en" sz="1600">
                <a:solidFill>
                  <a:srgbClr val="666666"/>
                </a:solidFill>
                <a:latin typeface="Metamorphous"/>
                <a:ea typeface="Metamorphous"/>
                <a:cs typeface="Metamorphous"/>
                <a:sym typeface="Metamorphous"/>
              </a:rPr>
              <a:t>distribution</a:t>
            </a:r>
            <a:r>
              <a:rPr lang="en" sz="1600">
                <a:solidFill>
                  <a:srgbClr val="666666"/>
                </a:solidFill>
                <a:latin typeface="Metamorphous"/>
                <a:ea typeface="Metamorphous"/>
                <a:cs typeface="Metamorphous"/>
                <a:sym typeface="Metamorphous"/>
              </a:rPr>
              <a:t> plot to visualize the numerical columns.</a:t>
            </a:r>
            <a:endParaRPr sz="1600">
              <a:solidFill>
                <a:srgbClr val="666666"/>
              </a:solidFill>
              <a:latin typeface="Metamorphous"/>
              <a:ea typeface="Metamorphous"/>
              <a:cs typeface="Metamorphous"/>
              <a:sym typeface="Metamorphous"/>
            </a:endParaRPr>
          </a:p>
          <a:p>
            <a:pPr indent="-330200" lvl="0" marL="457200" rtl="0" algn="l">
              <a:spcBef>
                <a:spcPts val="0"/>
              </a:spcBef>
              <a:spcAft>
                <a:spcPts val="0"/>
              </a:spcAft>
              <a:buClr>
                <a:srgbClr val="666666"/>
              </a:buClr>
              <a:buSzPts val="1600"/>
              <a:buFont typeface="Metamorphous"/>
              <a:buChar char="●"/>
            </a:pPr>
            <a:r>
              <a:rPr lang="en" sz="1600">
                <a:solidFill>
                  <a:srgbClr val="666666"/>
                </a:solidFill>
                <a:latin typeface="Metamorphous"/>
                <a:ea typeface="Metamorphous"/>
                <a:cs typeface="Metamorphous"/>
                <a:sym typeface="Metamorphous"/>
              </a:rPr>
              <a:t>I </a:t>
            </a:r>
            <a:r>
              <a:rPr lang="en" sz="1600">
                <a:solidFill>
                  <a:srgbClr val="666666"/>
                </a:solidFill>
                <a:latin typeface="Metamorphous"/>
                <a:ea typeface="Metamorphous"/>
                <a:cs typeface="Metamorphous"/>
                <a:sym typeface="Metamorphous"/>
              </a:rPr>
              <a:t>found</a:t>
            </a:r>
            <a:r>
              <a:rPr lang="en" sz="1600">
                <a:solidFill>
                  <a:srgbClr val="666666"/>
                </a:solidFill>
                <a:latin typeface="Metamorphous"/>
                <a:ea typeface="Metamorphous"/>
                <a:cs typeface="Metamorphous"/>
                <a:sym typeface="Metamorphous"/>
              </a:rPr>
              <a:t> skewness in most of the numerical columns.</a:t>
            </a:r>
            <a:endParaRPr sz="1600">
              <a:solidFill>
                <a:srgbClr val="666666"/>
              </a:solidFill>
              <a:latin typeface="Metamorphous"/>
              <a:ea typeface="Metamorphous"/>
              <a:cs typeface="Metamorphous"/>
              <a:sym typeface="Metamorphou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3D0C5"/>
        </a:solidFill>
      </p:bgPr>
    </p:bg>
    <p:spTree>
      <p:nvGrpSpPr>
        <p:cNvPr id="133" name="Shape 133"/>
        <p:cNvGrpSpPr/>
        <p:nvPr/>
      </p:nvGrpSpPr>
      <p:grpSpPr>
        <a:xfrm>
          <a:off x="0" y="0"/>
          <a:ext cx="0" cy="0"/>
          <a:chOff x="0" y="0"/>
          <a:chExt cx="0" cy="0"/>
        </a:xfrm>
      </p:grpSpPr>
      <p:sp>
        <p:nvSpPr>
          <p:cNvPr id="134" name="Google Shape;134;p26"/>
          <p:cNvSpPr txBox="1"/>
          <p:nvPr>
            <p:ph idx="1" type="body"/>
          </p:nvPr>
        </p:nvSpPr>
        <p:spPr>
          <a:xfrm>
            <a:off x="319500" y="4474225"/>
            <a:ext cx="8492700" cy="545400"/>
          </a:xfrm>
          <a:prstGeom prst="rect">
            <a:avLst/>
          </a:prstGeom>
        </p:spPr>
        <p:txBody>
          <a:bodyPr anchorCtr="0" anchor="ctr" bIns="91425" lIns="91425" spcFirstLastPara="1" rIns="91425" wrap="square" tIns="91425">
            <a:normAutofit fontScale="25000" lnSpcReduction="10000"/>
          </a:bodyPr>
          <a:lstStyle/>
          <a:p>
            <a:pPr indent="0" lvl="0" marL="0" rtl="0" algn="l">
              <a:spcBef>
                <a:spcPts val="0"/>
              </a:spcBef>
              <a:spcAft>
                <a:spcPts val="0"/>
              </a:spcAft>
              <a:buNone/>
            </a:pPr>
            <a:r>
              <a:rPr b="1" lang="en" sz="4800">
                <a:solidFill>
                  <a:srgbClr val="616161"/>
                </a:solidFill>
                <a:latin typeface="Metamorphous"/>
                <a:ea typeface="Metamorphous"/>
                <a:cs typeface="Metamorphous"/>
                <a:sym typeface="Metamorphous"/>
              </a:rPr>
              <a:t>OBSERVATION: </a:t>
            </a:r>
            <a:r>
              <a:rPr lang="en" sz="4800">
                <a:solidFill>
                  <a:srgbClr val="616161"/>
                </a:solidFill>
                <a:latin typeface="Metamorphous"/>
                <a:ea typeface="Metamorphous"/>
                <a:cs typeface="Metamorphous"/>
                <a:sym typeface="Metamorphous"/>
              </a:rPr>
              <a:t>We can see skewness present in most of the columns above, we will have to treat skewness before model building.</a:t>
            </a:r>
            <a:endParaRPr sz="4800">
              <a:solidFill>
                <a:srgbClr val="616161"/>
              </a:solidFill>
              <a:latin typeface="Metamorphous"/>
              <a:ea typeface="Metamorphous"/>
              <a:cs typeface="Metamorphous"/>
              <a:sym typeface="Metamorphous"/>
            </a:endParaRPr>
          </a:p>
        </p:txBody>
      </p:sp>
      <p:pic>
        <p:nvPicPr>
          <p:cNvPr id="135" name="Google Shape;135;p26"/>
          <p:cNvPicPr preferRelativeResize="0"/>
          <p:nvPr/>
        </p:nvPicPr>
        <p:blipFill rotWithShape="1">
          <a:blip r:embed="rId3">
            <a:alphaModFix/>
          </a:blip>
          <a:srcRect b="66498" l="0" r="0" t="0"/>
          <a:stretch/>
        </p:blipFill>
        <p:spPr>
          <a:xfrm>
            <a:off x="319500" y="189575"/>
            <a:ext cx="8492701" cy="418549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3D0C5"/>
        </a:solidFill>
      </p:bgPr>
    </p:bg>
    <p:spTree>
      <p:nvGrpSpPr>
        <p:cNvPr id="139" name="Shape 139"/>
        <p:cNvGrpSpPr/>
        <p:nvPr/>
      </p:nvGrpSpPr>
      <p:grpSpPr>
        <a:xfrm>
          <a:off x="0" y="0"/>
          <a:ext cx="0" cy="0"/>
          <a:chOff x="0" y="0"/>
          <a:chExt cx="0" cy="0"/>
        </a:xfrm>
      </p:grpSpPr>
      <p:sp>
        <p:nvSpPr>
          <p:cNvPr id="140" name="Google Shape;140;p27"/>
          <p:cNvSpPr txBox="1"/>
          <p:nvPr>
            <p:ph idx="1" type="body"/>
          </p:nvPr>
        </p:nvSpPr>
        <p:spPr>
          <a:xfrm>
            <a:off x="319500" y="4474225"/>
            <a:ext cx="8492700" cy="545400"/>
          </a:xfrm>
          <a:prstGeom prst="rect">
            <a:avLst/>
          </a:prstGeom>
        </p:spPr>
        <p:txBody>
          <a:bodyPr anchorCtr="0" anchor="ctr" bIns="91425" lIns="91425" spcFirstLastPara="1" rIns="91425" wrap="square" tIns="91425">
            <a:normAutofit fontScale="25000" lnSpcReduction="10000"/>
          </a:bodyPr>
          <a:lstStyle/>
          <a:p>
            <a:pPr indent="0" lvl="0" marL="0" rtl="0" algn="l">
              <a:spcBef>
                <a:spcPts val="0"/>
              </a:spcBef>
              <a:spcAft>
                <a:spcPts val="0"/>
              </a:spcAft>
              <a:buNone/>
            </a:pPr>
            <a:r>
              <a:rPr b="1" lang="en" sz="4800">
                <a:solidFill>
                  <a:srgbClr val="616161"/>
                </a:solidFill>
                <a:latin typeface="Metamorphous"/>
                <a:ea typeface="Metamorphous"/>
                <a:cs typeface="Metamorphous"/>
                <a:sym typeface="Metamorphous"/>
              </a:rPr>
              <a:t>OBSERVATION: </a:t>
            </a:r>
            <a:r>
              <a:rPr lang="en" sz="4800">
                <a:solidFill>
                  <a:srgbClr val="616161"/>
                </a:solidFill>
                <a:latin typeface="Metamorphous"/>
                <a:ea typeface="Metamorphous"/>
                <a:cs typeface="Metamorphous"/>
                <a:sym typeface="Metamorphous"/>
              </a:rPr>
              <a:t>We can see skewness present in most of the columns above, we will have to treat skewness before model building.</a:t>
            </a:r>
            <a:endParaRPr b="1" sz="4800">
              <a:solidFill>
                <a:srgbClr val="616161"/>
              </a:solidFill>
              <a:latin typeface="Metamorphous"/>
              <a:ea typeface="Metamorphous"/>
              <a:cs typeface="Metamorphous"/>
              <a:sym typeface="Metamorphous"/>
            </a:endParaRPr>
          </a:p>
        </p:txBody>
      </p:sp>
      <p:pic>
        <p:nvPicPr>
          <p:cNvPr id="141" name="Google Shape;141;p27"/>
          <p:cNvPicPr preferRelativeResize="0"/>
          <p:nvPr/>
        </p:nvPicPr>
        <p:blipFill rotWithShape="1">
          <a:blip r:embed="rId3">
            <a:alphaModFix/>
          </a:blip>
          <a:srcRect b="33203" l="0" r="0" t="33503"/>
          <a:stretch/>
        </p:blipFill>
        <p:spPr>
          <a:xfrm>
            <a:off x="319500" y="223100"/>
            <a:ext cx="8492701" cy="415197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3D0C5"/>
        </a:solidFill>
      </p:bgPr>
    </p:bg>
    <p:spTree>
      <p:nvGrpSpPr>
        <p:cNvPr id="145" name="Shape 145"/>
        <p:cNvGrpSpPr/>
        <p:nvPr/>
      </p:nvGrpSpPr>
      <p:grpSpPr>
        <a:xfrm>
          <a:off x="0" y="0"/>
          <a:ext cx="0" cy="0"/>
          <a:chOff x="0" y="0"/>
          <a:chExt cx="0" cy="0"/>
        </a:xfrm>
      </p:grpSpPr>
      <p:sp>
        <p:nvSpPr>
          <p:cNvPr id="146" name="Google Shape;146;p28"/>
          <p:cNvSpPr txBox="1"/>
          <p:nvPr>
            <p:ph idx="1" type="body"/>
          </p:nvPr>
        </p:nvSpPr>
        <p:spPr>
          <a:xfrm>
            <a:off x="319500" y="4474225"/>
            <a:ext cx="8492700" cy="508200"/>
          </a:xfrm>
          <a:prstGeom prst="rect">
            <a:avLst/>
          </a:prstGeom>
        </p:spPr>
        <p:txBody>
          <a:bodyPr anchorCtr="0" anchor="ctr" bIns="91425" lIns="91425" spcFirstLastPara="1" rIns="91425" wrap="square" tIns="91425">
            <a:normAutofit fontScale="25000" lnSpcReduction="20000"/>
          </a:bodyPr>
          <a:lstStyle/>
          <a:p>
            <a:pPr indent="0" lvl="0" marL="0" rtl="0" algn="l">
              <a:spcBef>
                <a:spcPts val="0"/>
              </a:spcBef>
              <a:spcAft>
                <a:spcPts val="0"/>
              </a:spcAft>
              <a:buNone/>
            </a:pPr>
            <a:r>
              <a:rPr b="1" lang="en" sz="4800">
                <a:solidFill>
                  <a:srgbClr val="616161"/>
                </a:solidFill>
                <a:latin typeface="Metamorphous"/>
                <a:ea typeface="Metamorphous"/>
                <a:cs typeface="Metamorphous"/>
                <a:sym typeface="Metamorphous"/>
              </a:rPr>
              <a:t>OBSERVATION: </a:t>
            </a:r>
            <a:r>
              <a:rPr lang="en" sz="4800">
                <a:solidFill>
                  <a:srgbClr val="616161"/>
                </a:solidFill>
                <a:latin typeface="Metamorphous"/>
                <a:ea typeface="Metamorphous"/>
                <a:cs typeface="Metamorphous"/>
                <a:sym typeface="Metamorphous"/>
              </a:rPr>
              <a:t>We can see skewness present in most of the columns above, we will have to treat skewness before model building.</a:t>
            </a:r>
            <a:endParaRPr b="1" sz="4800">
              <a:solidFill>
                <a:srgbClr val="616161"/>
              </a:solidFill>
              <a:latin typeface="Metamorphous"/>
              <a:ea typeface="Metamorphous"/>
              <a:cs typeface="Metamorphous"/>
              <a:sym typeface="Metamorphous"/>
            </a:endParaRPr>
          </a:p>
        </p:txBody>
      </p:sp>
      <p:pic>
        <p:nvPicPr>
          <p:cNvPr id="147" name="Google Shape;147;p28"/>
          <p:cNvPicPr preferRelativeResize="0"/>
          <p:nvPr/>
        </p:nvPicPr>
        <p:blipFill rotWithShape="1">
          <a:blip r:embed="rId3">
            <a:alphaModFix/>
          </a:blip>
          <a:srcRect b="0" l="0" r="0" t="66795"/>
          <a:stretch/>
        </p:blipFill>
        <p:spPr>
          <a:xfrm>
            <a:off x="319500" y="210700"/>
            <a:ext cx="8492701" cy="417310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3D0C5"/>
        </a:solidFill>
      </p:bgPr>
    </p:bg>
    <p:spTree>
      <p:nvGrpSpPr>
        <p:cNvPr id="151" name="Shape 151"/>
        <p:cNvGrpSpPr/>
        <p:nvPr/>
      </p:nvGrpSpPr>
      <p:grpSpPr>
        <a:xfrm>
          <a:off x="0" y="0"/>
          <a:ext cx="0" cy="0"/>
          <a:chOff x="0" y="0"/>
          <a:chExt cx="0" cy="0"/>
        </a:xfrm>
      </p:grpSpPr>
      <p:sp>
        <p:nvSpPr>
          <p:cNvPr id="152" name="Google Shape;152;p29"/>
          <p:cNvSpPr txBox="1"/>
          <p:nvPr>
            <p:ph idx="1" type="body"/>
          </p:nvPr>
        </p:nvSpPr>
        <p:spPr>
          <a:xfrm>
            <a:off x="319500" y="4474225"/>
            <a:ext cx="8492700" cy="495900"/>
          </a:xfrm>
          <a:prstGeom prst="rect">
            <a:avLst/>
          </a:prstGeom>
        </p:spPr>
        <p:txBody>
          <a:bodyPr anchorCtr="0" anchor="ctr" bIns="91425" lIns="91425" spcFirstLastPara="1" rIns="91425" wrap="square" tIns="91425">
            <a:normAutofit/>
          </a:bodyPr>
          <a:lstStyle/>
          <a:p>
            <a:pPr indent="0" lvl="0" marL="0" rtl="0" algn="l">
              <a:lnSpc>
                <a:spcPct val="80000"/>
              </a:lnSpc>
              <a:spcBef>
                <a:spcPts val="0"/>
              </a:spcBef>
              <a:spcAft>
                <a:spcPts val="0"/>
              </a:spcAft>
              <a:buSzPts val="358"/>
              <a:buNone/>
            </a:pPr>
            <a:r>
              <a:rPr b="1" lang="en" sz="1200">
                <a:solidFill>
                  <a:srgbClr val="616161"/>
                </a:solidFill>
                <a:latin typeface="Metamorphous"/>
                <a:ea typeface="Metamorphous"/>
                <a:cs typeface="Metamorphous"/>
                <a:sym typeface="Metamorphous"/>
              </a:rPr>
              <a:t>OBSERVATION: </a:t>
            </a:r>
            <a:r>
              <a:rPr lang="en" sz="1200">
                <a:solidFill>
                  <a:srgbClr val="616161"/>
                </a:solidFill>
                <a:latin typeface="Metamorphous"/>
                <a:ea typeface="Metamorphous"/>
                <a:cs typeface="Metamorphous"/>
                <a:sym typeface="Metamorphous"/>
              </a:rPr>
              <a:t>We can see that there are more successes (1) compared to failures (0) in repayment of the loan.</a:t>
            </a:r>
            <a:endParaRPr b="1" sz="1200">
              <a:solidFill>
                <a:srgbClr val="616161"/>
              </a:solidFill>
              <a:latin typeface="Metamorphous"/>
              <a:ea typeface="Metamorphous"/>
              <a:cs typeface="Metamorphous"/>
              <a:sym typeface="Metamorphous"/>
            </a:endParaRPr>
          </a:p>
        </p:txBody>
      </p:sp>
      <p:pic>
        <p:nvPicPr>
          <p:cNvPr id="153" name="Google Shape;153;p29"/>
          <p:cNvPicPr preferRelativeResize="0"/>
          <p:nvPr/>
        </p:nvPicPr>
        <p:blipFill>
          <a:blip r:embed="rId3">
            <a:alphaModFix/>
          </a:blip>
          <a:stretch>
            <a:fillRect/>
          </a:stretch>
        </p:blipFill>
        <p:spPr>
          <a:xfrm>
            <a:off x="1689475" y="570125"/>
            <a:ext cx="5288325" cy="3519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57" name="Shape 157"/>
        <p:cNvGrpSpPr/>
        <p:nvPr/>
      </p:nvGrpSpPr>
      <p:grpSpPr>
        <a:xfrm>
          <a:off x="0" y="0"/>
          <a:ext cx="0" cy="0"/>
          <a:chOff x="0" y="0"/>
          <a:chExt cx="0" cy="0"/>
        </a:xfrm>
      </p:grpSpPr>
      <p:sp>
        <p:nvSpPr>
          <p:cNvPr id="158" name="Google Shape;158;p30"/>
          <p:cNvSpPr txBox="1"/>
          <p:nvPr>
            <p:ph idx="1" type="body"/>
          </p:nvPr>
        </p:nvSpPr>
        <p:spPr>
          <a:xfrm>
            <a:off x="369075" y="428775"/>
            <a:ext cx="8430600" cy="24627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b="1" lang="en" sz="2000">
                <a:solidFill>
                  <a:srgbClr val="666666"/>
                </a:solidFill>
                <a:latin typeface="Metamorphous"/>
                <a:ea typeface="Metamorphous"/>
                <a:cs typeface="Metamorphous"/>
                <a:sym typeface="Metamorphous"/>
              </a:rPr>
              <a:t>B</a:t>
            </a:r>
            <a:r>
              <a:rPr b="1" lang="en" sz="2000">
                <a:solidFill>
                  <a:srgbClr val="666666"/>
                </a:solidFill>
                <a:latin typeface="Metamorphous"/>
                <a:ea typeface="Metamorphous"/>
                <a:cs typeface="Metamorphous"/>
                <a:sym typeface="Metamorphous"/>
              </a:rPr>
              <a:t>IVARIATE ANALYSIS :</a:t>
            </a:r>
            <a:endParaRPr b="1" sz="2000">
              <a:solidFill>
                <a:srgbClr val="666666"/>
              </a:solidFill>
              <a:latin typeface="Metamorphous"/>
              <a:ea typeface="Metamorphous"/>
              <a:cs typeface="Metamorphous"/>
              <a:sym typeface="Metamorphous"/>
            </a:endParaRPr>
          </a:p>
          <a:p>
            <a:pPr indent="0" lvl="0" marL="0" rtl="0" algn="l">
              <a:spcBef>
                <a:spcPts val="0"/>
              </a:spcBef>
              <a:spcAft>
                <a:spcPts val="0"/>
              </a:spcAft>
              <a:buNone/>
            </a:pPr>
            <a:r>
              <a:t/>
            </a:r>
            <a:endParaRPr sz="1600">
              <a:solidFill>
                <a:srgbClr val="666666"/>
              </a:solidFill>
              <a:latin typeface="Metamorphous"/>
              <a:ea typeface="Metamorphous"/>
              <a:cs typeface="Metamorphous"/>
              <a:sym typeface="Metamorphous"/>
            </a:endParaRPr>
          </a:p>
          <a:p>
            <a:pPr indent="-330200" lvl="0" marL="457200" rtl="0" algn="l">
              <a:spcBef>
                <a:spcPts val="0"/>
              </a:spcBef>
              <a:spcAft>
                <a:spcPts val="0"/>
              </a:spcAft>
              <a:buClr>
                <a:srgbClr val="666666"/>
              </a:buClr>
              <a:buSzPts val="1600"/>
              <a:buFont typeface="Metamorphous"/>
              <a:buChar char="●"/>
            </a:pPr>
            <a:r>
              <a:rPr lang="en" sz="1600">
                <a:solidFill>
                  <a:srgbClr val="666666"/>
                </a:solidFill>
                <a:latin typeface="Metamorphous"/>
                <a:ea typeface="Metamorphous"/>
                <a:cs typeface="Metamorphous"/>
                <a:sym typeface="Metamorphous"/>
              </a:rPr>
              <a:t>Since all the columns are numerical and there are no categorical columns present in the dataset, we shall use bar plot to visualize the numerical columns.</a:t>
            </a:r>
            <a:endParaRPr sz="1600">
              <a:solidFill>
                <a:srgbClr val="666666"/>
              </a:solidFill>
              <a:latin typeface="Metamorphous"/>
              <a:ea typeface="Metamorphous"/>
              <a:cs typeface="Metamorphous"/>
              <a:sym typeface="Metamorphous"/>
            </a:endParaRPr>
          </a:p>
          <a:p>
            <a:pPr indent="-330200" lvl="0" marL="457200" rtl="0" algn="l">
              <a:spcBef>
                <a:spcPts val="0"/>
              </a:spcBef>
              <a:spcAft>
                <a:spcPts val="0"/>
              </a:spcAft>
              <a:buClr>
                <a:srgbClr val="666666"/>
              </a:buClr>
              <a:buSzPts val="1600"/>
              <a:buFont typeface="Metamorphous"/>
              <a:buChar char="●"/>
            </a:pPr>
            <a:r>
              <a:rPr lang="en" sz="1600">
                <a:solidFill>
                  <a:srgbClr val="666666"/>
                </a:solidFill>
                <a:latin typeface="Metamorphous"/>
                <a:ea typeface="Metamorphous"/>
                <a:cs typeface="Metamorphous"/>
                <a:sym typeface="Metamorphous"/>
              </a:rPr>
              <a:t>Here, we are using the bar plot to see the relation between the target and the other features.</a:t>
            </a:r>
            <a:endParaRPr sz="1600">
              <a:solidFill>
                <a:srgbClr val="666666"/>
              </a:solidFill>
              <a:latin typeface="Metamorphous"/>
              <a:ea typeface="Metamorphous"/>
              <a:cs typeface="Metamorphous"/>
              <a:sym typeface="Metamorphous"/>
            </a:endParaRPr>
          </a:p>
          <a:p>
            <a:pPr indent="-330200" lvl="0" marL="457200" rtl="0" algn="l">
              <a:spcBef>
                <a:spcPts val="0"/>
              </a:spcBef>
              <a:spcAft>
                <a:spcPts val="0"/>
              </a:spcAft>
              <a:buClr>
                <a:srgbClr val="666666"/>
              </a:buClr>
              <a:buSzPts val="1600"/>
              <a:buFont typeface="Metamorphous"/>
              <a:buChar char="●"/>
            </a:pPr>
            <a:r>
              <a:rPr lang="en" sz="1600">
                <a:solidFill>
                  <a:srgbClr val="666666"/>
                </a:solidFill>
                <a:latin typeface="Metamorphous"/>
                <a:ea typeface="Metamorphous"/>
                <a:cs typeface="Metamorphous"/>
                <a:sym typeface="Metamorphous"/>
              </a:rPr>
              <a:t>I found that in maximum features the count of non-defaulters is high compared to defaulters so the risk is less comparatively.</a:t>
            </a:r>
            <a:endParaRPr sz="1600">
              <a:solidFill>
                <a:srgbClr val="666666"/>
              </a:solidFill>
              <a:latin typeface="Metamorphous"/>
              <a:ea typeface="Metamorphous"/>
              <a:cs typeface="Metamorphous"/>
              <a:sym typeface="Metamorphou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62" name="Shape 162"/>
        <p:cNvGrpSpPr/>
        <p:nvPr/>
      </p:nvGrpSpPr>
      <p:grpSpPr>
        <a:xfrm>
          <a:off x="0" y="0"/>
          <a:ext cx="0" cy="0"/>
          <a:chOff x="0" y="0"/>
          <a:chExt cx="0" cy="0"/>
        </a:xfrm>
      </p:grpSpPr>
      <p:pic>
        <p:nvPicPr>
          <p:cNvPr id="163" name="Google Shape;163;p31"/>
          <p:cNvPicPr preferRelativeResize="0"/>
          <p:nvPr/>
        </p:nvPicPr>
        <p:blipFill rotWithShape="1">
          <a:blip r:embed="rId3">
            <a:alphaModFix/>
          </a:blip>
          <a:srcRect b="66679" l="0" r="0" t="0"/>
          <a:stretch/>
        </p:blipFill>
        <p:spPr>
          <a:xfrm>
            <a:off x="495750" y="136325"/>
            <a:ext cx="8180026" cy="4746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67" name="Shape 167"/>
        <p:cNvGrpSpPr/>
        <p:nvPr/>
      </p:nvGrpSpPr>
      <p:grpSpPr>
        <a:xfrm>
          <a:off x="0" y="0"/>
          <a:ext cx="0" cy="0"/>
          <a:chOff x="0" y="0"/>
          <a:chExt cx="0" cy="0"/>
        </a:xfrm>
      </p:grpSpPr>
      <p:sp>
        <p:nvSpPr>
          <p:cNvPr id="168" name="Google Shape;168;p32"/>
          <p:cNvSpPr txBox="1"/>
          <p:nvPr>
            <p:ph idx="1" type="body"/>
          </p:nvPr>
        </p:nvSpPr>
        <p:spPr>
          <a:xfrm>
            <a:off x="369075" y="428775"/>
            <a:ext cx="8430600" cy="44946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b="1" lang="en" sz="2000">
                <a:solidFill>
                  <a:srgbClr val="666666"/>
                </a:solidFill>
                <a:latin typeface="Metamorphous"/>
                <a:ea typeface="Metamorphous"/>
                <a:cs typeface="Metamorphous"/>
                <a:sym typeface="Metamorphous"/>
              </a:rPr>
              <a:t>OBSERVATIONS</a:t>
            </a:r>
            <a:r>
              <a:rPr b="1" lang="en" sz="2000">
                <a:solidFill>
                  <a:srgbClr val="666666"/>
                </a:solidFill>
                <a:latin typeface="Metamorphous"/>
                <a:ea typeface="Metamorphous"/>
                <a:cs typeface="Metamorphous"/>
                <a:sym typeface="Metamorphous"/>
              </a:rPr>
              <a:t> :</a:t>
            </a:r>
            <a:endParaRPr b="1" sz="2000">
              <a:solidFill>
                <a:srgbClr val="666666"/>
              </a:solidFill>
              <a:latin typeface="Metamorphous"/>
              <a:ea typeface="Metamorphous"/>
              <a:cs typeface="Metamorphous"/>
              <a:sym typeface="Metamorphous"/>
            </a:endParaRPr>
          </a:p>
          <a:p>
            <a:pPr indent="0" lvl="0" marL="0" rtl="0" algn="l">
              <a:spcBef>
                <a:spcPts val="0"/>
              </a:spcBef>
              <a:spcAft>
                <a:spcPts val="0"/>
              </a:spcAft>
              <a:buNone/>
            </a:pPr>
            <a:r>
              <a:t/>
            </a:r>
            <a:endParaRPr b="1" sz="2000">
              <a:solidFill>
                <a:srgbClr val="666666"/>
              </a:solidFill>
              <a:latin typeface="Metamorphous"/>
              <a:ea typeface="Metamorphous"/>
              <a:cs typeface="Metamorphous"/>
              <a:sym typeface="Metamorphous"/>
            </a:endParaRPr>
          </a:p>
          <a:p>
            <a:pPr indent="-323850" lvl="0" marL="457200" rtl="0" algn="l">
              <a:spcBef>
                <a:spcPts val="0"/>
              </a:spcBef>
              <a:spcAft>
                <a:spcPts val="0"/>
              </a:spcAft>
              <a:buClr>
                <a:srgbClr val="666666"/>
              </a:buClr>
              <a:buSzPts val="1500"/>
              <a:buFont typeface="Metamorphous"/>
              <a:buChar char="●"/>
            </a:pPr>
            <a:r>
              <a:rPr lang="en" sz="1500">
                <a:solidFill>
                  <a:srgbClr val="666666"/>
                </a:solidFill>
                <a:latin typeface="Metamorphous"/>
                <a:ea typeface="Metamorphous"/>
                <a:cs typeface="Metamorphous"/>
                <a:sym typeface="Metamorphous"/>
              </a:rPr>
              <a:t>Customers with higher Age on cellular network in days(aon) are maximum defaulters (who have not paid their loan amount-0).</a:t>
            </a:r>
            <a:endParaRPr sz="1500">
              <a:solidFill>
                <a:srgbClr val="666666"/>
              </a:solidFill>
              <a:latin typeface="Metamorphous"/>
              <a:ea typeface="Metamorphous"/>
              <a:cs typeface="Metamorphous"/>
              <a:sym typeface="Metamorphous"/>
            </a:endParaRPr>
          </a:p>
          <a:p>
            <a:pPr indent="-323850" lvl="0" marL="457200" rtl="0" algn="l">
              <a:spcBef>
                <a:spcPts val="0"/>
              </a:spcBef>
              <a:spcAft>
                <a:spcPts val="0"/>
              </a:spcAft>
              <a:buClr>
                <a:srgbClr val="666666"/>
              </a:buClr>
              <a:buSzPts val="1500"/>
              <a:buFont typeface="Metamorphous"/>
              <a:buChar char="●"/>
            </a:pPr>
            <a:r>
              <a:rPr lang="en" sz="1500">
                <a:solidFill>
                  <a:srgbClr val="666666"/>
                </a:solidFill>
                <a:latin typeface="Metamorphous"/>
                <a:ea typeface="Metamorphous"/>
                <a:cs typeface="Metamorphous"/>
                <a:sym typeface="Metamorphous"/>
              </a:rPr>
              <a:t>Customers with a high value of Daily amount spent from the main account, averaged over the last 30 days (in Indonesian Rupiah)(daily_decr30) are maximum. Non-defaulters(who have paid their loan amount-1).</a:t>
            </a:r>
            <a:endParaRPr sz="1500">
              <a:solidFill>
                <a:srgbClr val="666666"/>
              </a:solidFill>
              <a:latin typeface="Metamorphous"/>
              <a:ea typeface="Metamorphous"/>
              <a:cs typeface="Metamorphous"/>
              <a:sym typeface="Metamorphous"/>
            </a:endParaRPr>
          </a:p>
          <a:p>
            <a:pPr indent="-323850" lvl="0" marL="457200" rtl="0" algn="l">
              <a:spcBef>
                <a:spcPts val="0"/>
              </a:spcBef>
              <a:spcAft>
                <a:spcPts val="0"/>
              </a:spcAft>
              <a:buClr>
                <a:srgbClr val="666666"/>
              </a:buClr>
              <a:buSzPts val="1500"/>
              <a:buFont typeface="Metamorphous"/>
              <a:buChar char="●"/>
            </a:pPr>
            <a:r>
              <a:rPr lang="en" sz="1500">
                <a:solidFill>
                  <a:srgbClr val="666666"/>
                </a:solidFill>
                <a:latin typeface="Metamorphous"/>
                <a:ea typeface="Metamorphous"/>
                <a:cs typeface="Metamorphous"/>
                <a:sym typeface="Metamorphous"/>
              </a:rPr>
              <a:t>Customers with a high value of Daily amount spent from the main account, averaged over the last 90 days (in Indonesian Rupiah)(daily_decr90) are maximum. Non-defaulters (who have paid their loan amount-1).</a:t>
            </a:r>
            <a:endParaRPr sz="1500">
              <a:solidFill>
                <a:srgbClr val="666666"/>
              </a:solidFill>
              <a:latin typeface="Metamorphous"/>
              <a:ea typeface="Metamorphous"/>
              <a:cs typeface="Metamorphous"/>
              <a:sym typeface="Metamorphous"/>
            </a:endParaRPr>
          </a:p>
          <a:p>
            <a:pPr indent="-323850" lvl="0" marL="457200" rtl="0" algn="l">
              <a:spcBef>
                <a:spcPts val="0"/>
              </a:spcBef>
              <a:spcAft>
                <a:spcPts val="0"/>
              </a:spcAft>
              <a:buClr>
                <a:srgbClr val="666666"/>
              </a:buClr>
              <a:buSzPts val="1500"/>
              <a:buFont typeface="Metamorphous"/>
              <a:buChar char="●"/>
            </a:pPr>
            <a:r>
              <a:rPr lang="en" sz="1500">
                <a:solidFill>
                  <a:srgbClr val="666666"/>
                </a:solidFill>
                <a:latin typeface="Metamorphous"/>
                <a:ea typeface="Metamorphous"/>
                <a:cs typeface="Metamorphous"/>
                <a:sym typeface="Metamorphous"/>
              </a:rPr>
              <a:t>Customers with a high value of Average main account balance over the last 30 days(rental30) are maximum. Non-defaulters(who have paid their loan amount-1).</a:t>
            </a:r>
            <a:endParaRPr sz="1500">
              <a:solidFill>
                <a:srgbClr val="666666"/>
              </a:solidFill>
              <a:latin typeface="Metamorphous"/>
              <a:ea typeface="Metamorphous"/>
              <a:cs typeface="Metamorphous"/>
              <a:sym typeface="Metamorphous"/>
            </a:endParaRPr>
          </a:p>
          <a:p>
            <a:pPr indent="-323850" lvl="0" marL="457200" rtl="0" algn="l">
              <a:spcBef>
                <a:spcPts val="0"/>
              </a:spcBef>
              <a:spcAft>
                <a:spcPts val="0"/>
              </a:spcAft>
              <a:buClr>
                <a:srgbClr val="666666"/>
              </a:buClr>
              <a:buSzPts val="1500"/>
              <a:buFont typeface="Metamorphous"/>
              <a:buChar char="●"/>
            </a:pPr>
            <a:r>
              <a:rPr lang="en" sz="1500">
                <a:solidFill>
                  <a:srgbClr val="666666"/>
                </a:solidFill>
                <a:latin typeface="Metamorphous"/>
                <a:ea typeface="Metamorphous"/>
                <a:cs typeface="Metamorphous"/>
                <a:sym typeface="Metamorphous"/>
              </a:rPr>
              <a:t>Customers with a high value of Average main account balance over the last 90 days(rental90) are maximum. Non-defaulters(who have paid their loan amount-1).</a:t>
            </a:r>
            <a:endParaRPr sz="1500">
              <a:solidFill>
                <a:srgbClr val="666666"/>
              </a:solidFill>
              <a:latin typeface="Metamorphous"/>
              <a:ea typeface="Metamorphous"/>
              <a:cs typeface="Metamorphous"/>
              <a:sym typeface="Metamorphou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72" name="Shape 172"/>
        <p:cNvGrpSpPr/>
        <p:nvPr/>
      </p:nvGrpSpPr>
      <p:grpSpPr>
        <a:xfrm>
          <a:off x="0" y="0"/>
          <a:ext cx="0" cy="0"/>
          <a:chOff x="0" y="0"/>
          <a:chExt cx="0" cy="0"/>
        </a:xfrm>
      </p:grpSpPr>
      <p:sp>
        <p:nvSpPr>
          <p:cNvPr id="173" name="Google Shape;173;p33"/>
          <p:cNvSpPr txBox="1"/>
          <p:nvPr>
            <p:ph idx="1" type="body"/>
          </p:nvPr>
        </p:nvSpPr>
        <p:spPr>
          <a:xfrm>
            <a:off x="369075" y="428775"/>
            <a:ext cx="8430600" cy="37404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b="1" lang="en" sz="2000">
                <a:solidFill>
                  <a:srgbClr val="666666"/>
                </a:solidFill>
                <a:latin typeface="Metamorphous"/>
                <a:ea typeface="Metamorphous"/>
                <a:cs typeface="Metamorphous"/>
                <a:sym typeface="Metamorphous"/>
              </a:rPr>
              <a:t>OBSERVATIONS :</a:t>
            </a:r>
            <a:endParaRPr b="1" sz="2000">
              <a:solidFill>
                <a:srgbClr val="666666"/>
              </a:solidFill>
              <a:latin typeface="Metamorphous"/>
              <a:ea typeface="Metamorphous"/>
              <a:cs typeface="Metamorphous"/>
              <a:sym typeface="Metamorphous"/>
            </a:endParaRPr>
          </a:p>
          <a:p>
            <a:pPr indent="0" lvl="0" marL="0" rtl="0" algn="l">
              <a:spcBef>
                <a:spcPts val="0"/>
              </a:spcBef>
              <a:spcAft>
                <a:spcPts val="0"/>
              </a:spcAft>
              <a:buNone/>
            </a:pPr>
            <a:r>
              <a:t/>
            </a:r>
            <a:endParaRPr sz="1600">
              <a:solidFill>
                <a:srgbClr val="666666"/>
              </a:solidFill>
              <a:latin typeface="Metamorphous"/>
              <a:ea typeface="Metamorphous"/>
              <a:cs typeface="Metamorphous"/>
              <a:sym typeface="Metamorphous"/>
            </a:endParaRPr>
          </a:p>
          <a:p>
            <a:pPr indent="-323850" lvl="0" marL="457200" rtl="0" algn="l">
              <a:spcBef>
                <a:spcPts val="0"/>
              </a:spcBef>
              <a:spcAft>
                <a:spcPts val="0"/>
              </a:spcAft>
              <a:buClr>
                <a:schemeClr val="dk2"/>
              </a:buClr>
              <a:buSzPts val="1500"/>
              <a:buFont typeface="Metamorphous"/>
              <a:buChar char="●"/>
            </a:pPr>
            <a:r>
              <a:rPr lang="en" sz="1500">
                <a:solidFill>
                  <a:schemeClr val="dk2"/>
                </a:solidFill>
                <a:latin typeface="Metamorphous"/>
                <a:ea typeface="Metamorphous"/>
                <a:cs typeface="Metamorphous"/>
                <a:sym typeface="Metamorphous"/>
              </a:rPr>
              <a:t>Customers with a high Number of days till the last recharge of the main account(last_rech_date_ma) are maximum. Non-defaulters(who have paid their loan amount-1).</a:t>
            </a:r>
            <a:endParaRPr sz="1500">
              <a:solidFill>
                <a:schemeClr val="dk2"/>
              </a:solidFill>
              <a:latin typeface="Metamorphous"/>
              <a:ea typeface="Metamorphous"/>
              <a:cs typeface="Metamorphous"/>
              <a:sym typeface="Metamorphous"/>
            </a:endParaRPr>
          </a:p>
          <a:p>
            <a:pPr indent="-323850" lvl="0" marL="457200" rtl="0" algn="l">
              <a:spcBef>
                <a:spcPts val="0"/>
              </a:spcBef>
              <a:spcAft>
                <a:spcPts val="0"/>
              </a:spcAft>
              <a:buClr>
                <a:schemeClr val="dk2"/>
              </a:buClr>
              <a:buSzPts val="1500"/>
              <a:buFont typeface="Metamorphous"/>
              <a:buChar char="●"/>
            </a:pPr>
            <a:r>
              <a:rPr lang="en" sz="1500">
                <a:solidFill>
                  <a:schemeClr val="dk2"/>
                </a:solidFill>
                <a:latin typeface="Metamorphous"/>
                <a:ea typeface="Metamorphous"/>
                <a:cs typeface="Metamorphous"/>
                <a:sym typeface="Metamorphous"/>
              </a:rPr>
              <a:t>Customers with a high value of the last recharge of the main account (in Indonesian Rupiah)(last_rech_amt_ma) are maximum. Non-defaulters(who have paid their loan amount-1).</a:t>
            </a:r>
            <a:endParaRPr sz="1500">
              <a:solidFill>
                <a:schemeClr val="dk2"/>
              </a:solidFill>
              <a:latin typeface="Metamorphous"/>
              <a:ea typeface="Metamorphous"/>
              <a:cs typeface="Metamorphous"/>
              <a:sym typeface="Metamorphous"/>
            </a:endParaRPr>
          </a:p>
          <a:p>
            <a:pPr indent="-323850" lvl="0" marL="457200" rtl="0" algn="l">
              <a:spcBef>
                <a:spcPts val="0"/>
              </a:spcBef>
              <a:spcAft>
                <a:spcPts val="0"/>
              </a:spcAft>
              <a:buClr>
                <a:schemeClr val="dk2"/>
              </a:buClr>
              <a:buSzPts val="1500"/>
              <a:buFont typeface="Metamorphous"/>
              <a:buChar char="●"/>
            </a:pPr>
            <a:r>
              <a:rPr lang="en" sz="1500">
                <a:solidFill>
                  <a:schemeClr val="dk2"/>
                </a:solidFill>
                <a:latin typeface="Metamorphous"/>
                <a:ea typeface="Metamorphous"/>
                <a:cs typeface="Metamorphous"/>
                <a:sym typeface="Metamorphous"/>
              </a:rPr>
              <a:t>Customers with a high value of Number of times the main account got recharged in the last 30 days(cnt_ma_rech30) are maximum. Non-defaulters(who have paid their loan amount-1).</a:t>
            </a:r>
            <a:endParaRPr sz="1500">
              <a:solidFill>
                <a:schemeClr val="dk2"/>
              </a:solidFill>
              <a:latin typeface="Metamorphous"/>
              <a:ea typeface="Metamorphous"/>
              <a:cs typeface="Metamorphous"/>
              <a:sym typeface="Metamorphous"/>
            </a:endParaRPr>
          </a:p>
          <a:p>
            <a:pPr indent="-323850" lvl="0" marL="457200" rtl="0" algn="l">
              <a:spcBef>
                <a:spcPts val="0"/>
              </a:spcBef>
              <a:spcAft>
                <a:spcPts val="0"/>
              </a:spcAft>
              <a:buClr>
                <a:schemeClr val="dk2"/>
              </a:buClr>
              <a:buSzPts val="1500"/>
              <a:buFont typeface="Metamorphous"/>
              <a:buChar char="●"/>
            </a:pPr>
            <a:r>
              <a:rPr lang="en" sz="1500">
                <a:solidFill>
                  <a:schemeClr val="dk2"/>
                </a:solidFill>
                <a:latin typeface="Metamorphous"/>
                <a:ea typeface="Metamorphous"/>
                <a:cs typeface="Metamorphous"/>
                <a:sym typeface="Metamorphous"/>
              </a:rPr>
              <a:t>Customers with high value of Frequency of main account recharged in last 30 days(fr_ma_rech30) are maximum. Non-defaulters(who have paid their loan amount-1) and also the count is high for defaulters comparatively. Non-defaulters are more in number.</a:t>
            </a:r>
            <a:endParaRPr sz="1500">
              <a:solidFill>
                <a:schemeClr val="dk2"/>
              </a:solidFill>
              <a:latin typeface="Metamorphous"/>
              <a:ea typeface="Metamorphous"/>
              <a:cs typeface="Metamorphous"/>
              <a:sym typeface="Metamorphou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3D0C5"/>
        </a:solidFill>
      </p:bgPr>
    </p:bg>
    <p:spTree>
      <p:nvGrpSpPr>
        <p:cNvPr id="74" name="Shape 74"/>
        <p:cNvGrpSpPr/>
        <p:nvPr/>
      </p:nvGrpSpPr>
      <p:grpSpPr>
        <a:xfrm>
          <a:off x="0" y="0"/>
          <a:ext cx="0" cy="0"/>
          <a:chOff x="0" y="0"/>
          <a:chExt cx="0" cy="0"/>
        </a:xfrm>
      </p:grpSpPr>
      <p:sp>
        <p:nvSpPr>
          <p:cNvPr id="75" name="Google Shape;75;p16"/>
          <p:cNvSpPr txBox="1"/>
          <p:nvPr>
            <p:ph type="ctrTitle"/>
          </p:nvPr>
        </p:nvSpPr>
        <p:spPr>
          <a:xfrm>
            <a:off x="470975" y="309825"/>
            <a:ext cx="8229600" cy="6072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SzPct val="33000"/>
              <a:buNone/>
            </a:pPr>
            <a:r>
              <a:rPr lang="en" sz="3000">
                <a:solidFill>
                  <a:schemeClr val="dk2"/>
                </a:solidFill>
                <a:latin typeface="Metamorphous"/>
                <a:ea typeface="Metamorphous"/>
                <a:cs typeface="Metamorphous"/>
                <a:sym typeface="Metamorphous"/>
              </a:rPr>
              <a:t>Agenda.</a:t>
            </a:r>
            <a:endParaRPr sz="3000">
              <a:solidFill>
                <a:schemeClr val="dk2"/>
              </a:solidFill>
              <a:latin typeface="Metamorphous"/>
              <a:ea typeface="Metamorphous"/>
              <a:cs typeface="Metamorphous"/>
              <a:sym typeface="Metamorphous"/>
            </a:endParaRPr>
          </a:p>
        </p:txBody>
      </p:sp>
      <p:sp>
        <p:nvSpPr>
          <p:cNvPr id="76" name="Google Shape;76;p16"/>
          <p:cNvSpPr txBox="1"/>
          <p:nvPr/>
        </p:nvSpPr>
        <p:spPr>
          <a:xfrm>
            <a:off x="470975" y="966725"/>
            <a:ext cx="3867000" cy="2678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666666"/>
              </a:buClr>
              <a:buSzPts val="1600"/>
              <a:buFont typeface="Metamorphous"/>
              <a:buChar char="●"/>
            </a:pPr>
            <a:r>
              <a:rPr lang="en" sz="1600">
                <a:solidFill>
                  <a:srgbClr val="666666"/>
                </a:solidFill>
                <a:latin typeface="Metamorphous"/>
                <a:ea typeface="Metamorphous"/>
                <a:cs typeface="Metamorphous"/>
                <a:sym typeface="Metamorphous"/>
              </a:rPr>
              <a:t>Overview.</a:t>
            </a:r>
            <a:endParaRPr sz="1600">
              <a:solidFill>
                <a:srgbClr val="666666"/>
              </a:solidFill>
              <a:latin typeface="Metamorphous"/>
              <a:ea typeface="Metamorphous"/>
              <a:cs typeface="Metamorphous"/>
              <a:sym typeface="Metamorphous"/>
            </a:endParaRPr>
          </a:p>
          <a:p>
            <a:pPr indent="-330200" lvl="0" marL="457200" rtl="0" algn="l">
              <a:spcBef>
                <a:spcPts val="0"/>
              </a:spcBef>
              <a:spcAft>
                <a:spcPts val="0"/>
              </a:spcAft>
              <a:buClr>
                <a:srgbClr val="666666"/>
              </a:buClr>
              <a:buSzPts val="1600"/>
              <a:buFont typeface="Metamorphous"/>
              <a:buChar char="●"/>
            </a:pPr>
            <a:r>
              <a:rPr lang="en" sz="1600">
                <a:solidFill>
                  <a:srgbClr val="666666"/>
                </a:solidFill>
                <a:latin typeface="Metamorphous"/>
                <a:ea typeface="Metamorphous"/>
                <a:cs typeface="Metamorphous"/>
                <a:sym typeface="Metamorphous"/>
              </a:rPr>
              <a:t>Problem Statement.</a:t>
            </a:r>
            <a:endParaRPr sz="1600">
              <a:solidFill>
                <a:srgbClr val="666666"/>
              </a:solidFill>
              <a:latin typeface="Metamorphous"/>
              <a:ea typeface="Metamorphous"/>
              <a:cs typeface="Metamorphous"/>
              <a:sym typeface="Metamorphous"/>
            </a:endParaRPr>
          </a:p>
          <a:p>
            <a:pPr indent="-330200" lvl="0" marL="457200" rtl="0" algn="l">
              <a:spcBef>
                <a:spcPts val="0"/>
              </a:spcBef>
              <a:spcAft>
                <a:spcPts val="0"/>
              </a:spcAft>
              <a:buClr>
                <a:srgbClr val="666666"/>
              </a:buClr>
              <a:buSzPts val="1600"/>
              <a:buFont typeface="Metamorphous"/>
              <a:buChar char="●"/>
            </a:pPr>
            <a:r>
              <a:rPr lang="en" sz="1600">
                <a:solidFill>
                  <a:srgbClr val="666666"/>
                </a:solidFill>
                <a:latin typeface="Metamorphous"/>
                <a:ea typeface="Metamorphous"/>
                <a:cs typeface="Metamorphous"/>
                <a:sym typeface="Metamorphous"/>
              </a:rPr>
              <a:t>Problem Understanding.</a:t>
            </a:r>
            <a:endParaRPr sz="1600">
              <a:solidFill>
                <a:srgbClr val="666666"/>
              </a:solidFill>
              <a:latin typeface="Metamorphous"/>
              <a:ea typeface="Metamorphous"/>
              <a:cs typeface="Metamorphous"/>
              <a:sym typeface="Metamorphous"/>
            </a:endParaRPr>
          </a:p>
          <a:p>
            <a:pPr indent="-330200" lvl="0" marL="457200" rtl="0" algn="l">
              <a:spcBef>
                <a:spcPts val="0"/>
              </a:spcBef>
              <a:spcAft>
                <a:spcPts val="0"/>
              </a:spcAft>
              <a:buClr>
                <a:srgbClr val="666666"/>
              </a:buClr>
              <a:buSzPts val="1600"/>
              <a:buFont typeface="Metamorphous"/>
              <a:buChar char="●"/>
            </a:pPr>
            <a:r>
              <a:rPr lang="en" sz="1600">
                <a:solidFill>
                  <a:srgbClr val="666666"/>
                </a:solidFill>
                <a:latin typeface="Metamorphous"/>
                <a:ea typeface="Metamorphous"/>
                <a:cs typeface="Metamorphous"/>
                <a:sym typeface="Metamorphous"/>
              </a:rPr>
              <a:t>What is Micro Credit?</a:t>
            </a:r>
            <a:endParaRPr sz="1600">
              <a:solidFill>
                <a:srgbClr val="666666"/>
              </a:solidFill>
              <a:latin typeface="Metamorphous"/>
              <a:ea typeface="Metamorphous"/>
              <a:cs typeface="Metamorphous"/>
              <a:sym typeface="Metamorphous"/>
            </a:endParaRPr>
          </a:p>
          <a:p>
            <a:pPr indent="-330200" lvl="0" marL="457200" rtl="0" algn="l">
              <a:spcBef>
                <a:spcPts val="0"/>
              </a:spcBef>
              <a:spcAft>
                <a:spcPts val="0"/>
              </a:spcAft>
              <a:buClr>
                <a:srgbClr val="666666"/>
              </a:buClr>
              <a:buSzPts val="1600"/>
              <a:buFont typeface="Metamorphous"/>
              <a:buChar char="●"/>
            </a:pPr>
            <a:r>
              <a:rPr lang="en" sz="1600">
                <a:solidFill>
                  <a:srgbClr val="666666"/>
                </a:solidFill>
                <a:latin typeface="Metamorphous"/>
                <a:ea typeface="Metamorphous"/>
                <a:cs typeface="Metamorphous"/>
                <a:sym typeface="Metamorphous"/>
              </a:rPr>
              <a:t>Importance of the Micro Credit Defaulter Model.</a:t>
            </a:r>
            <a:endParaRPr sz="1600">
              <a:solidFill>
                <a:srgbClr val="666666"/>
              </a:solidFill>
              <a:latin typeface="Metamorphous"/>
              <a:ea typeface="Metamorphous"/>
              <a:cs typeface="Metamorphous"/>
              <a:sym typeface="Metamorphous"/>
            </a:endParaRPr>
          </a:p>
          <a:p>
            <a:pPr indent="-330200" lvl="0" marL="457200" rtl="0" algn="l">
              <a:spcBef>
                <a:spcPts val="0"/>
              </a:spcBef>
              <a:spcAft>
                <a:spcPts val="0"/>
              </a:spcAft>
              <a:buClr>
                <a:srgbClr val="666666"/>
              </a:buClr>
              <a:buSzPts val="1600"/>
              <a:buFont typeface="Metamorphous"/>
              <a:buChar char="●"/>
            </a:pPr>
            <a:r>
              <a:rPr lang="en" sz="1600">
                <a:solidFill>
                  <a:srgbClr val="666666"/>
                </a:solidFill>
                <a:latin typeface="Metamorphous"/>
                <a:ea typeface="Metamorphous"/>
                <a:cs typeface="Metamorphous"/>
                <a:sym typeface="Metamorphous"/>
              </a:rPr>
              <a:t>Exploratory data analysis.</a:t>
            </a:r>
            <a:endParaRPr sz="1600">
              <a:solidFill>
                <a:srgbClr val="666666"/>
              </a:solidFill>
              <a:latin typeface="Metamorphous"/>
              <a:ea typeface="Metamorphous"/>
              <a:cs typeface="Metamorphous"/>
              <a:sym typeface="Metamorphous"/>
            </a:endParaRPr>
          </a:p>
          <a:p>
            <a:pPr indent="-330200" lvl="0" marL="457200" rtl="0" algn="l">
              <a:spcBef>
                <a:spcPts val="0"/>
              </a:spcBef>
              <a:spcAft>
                <a:spcPts val="0"/>
              </a:spcAft>
              <a:buClr>
                <a:srgbClr val="666666"/>
              </a:buClr>
              <a:buSzPts val="1600"/>
              <a:buFont typeface="Metamorphous"/>
              <a:buChar char="●"/>
            </a:pPr>
            <a:r>
              <a:rPr lang="en" sz="1600">
                <a:solidFill>
                  <a:srgbClr val="666666"/>
                </a:solidFill>
                <a:latin typeface="Metamorphous"/>
                <a:ea typeface="Metamorphous"/>
                <a:cs typeface="Metamorphous"/>
                <a:sym typeface="Metamorphous"/>
              </a:rPr>
              <a:t>Visualizations.</a:t>
            </a:r>
            <a:endParaRPr sz="1600">
              <a:solidFill>
                <a:srgbClr val="666666"/>
              </a:solidFill>
              <a:latin typeface="Metamorphous"/>
              <a:ea typeface="Metamorphous"/>
              <a:cs typeface="Metamorphous"/>
              <a:sym typeface="Metamorphous"/>
            </a:endParaRPr>
          </a:p>
          <a:p>
            <a:pPr indent="-330200" lvl="0" marL="457200" rtl="0" algn="l">
              <a:spcBef>
                <a:spcPts val="0"/>
              </a:spcBef>
              <a:spcAft>
                <a:spcPts val="0"/>
              </a:spcAft>
              <a:buClr>
                <a:srgbClr val="666666"/>
              </a:buClr>
              <a:buSzPts val="1600"/>
              <a:buFont typeface="Metamorphous"/>
              <a:buChar char="●"/>
            </a:pPr>
            <a:r>
              <a:rPr lang="en" sz="1600">
                <a:solidFill>
                  <a:srgbClr val="666666"/>
                </a:solidFill>
                <a:latin typeface="Metamorphous"/>
                <a:ea typeface="Metamorphous"/>
                <a:cs typeface="Metamorphous"/>
                <a:sym typeface="Metamorphous"/>
              </a:rPr>
              <a:t>Analysis.</a:t>
            </a:r>
            <a:endParaRPr sz="1600">
              <a:solidFill>
                <a:srgbClr val="666666"/>
              </a:solidFill>
              <a:latin typeface="Metamorphous"/>
              <a:ea typeface="Metamorphous"/>
              <a:cs typeface="Metamorphous"/>
              <a:sym typeface="Metamorphous"/>
            </a:endParaRPr>
          </a:p>
          <a:p>
            <a:pPr indent="-342900" lvl="0" marL="457200" rtl="0" algn="l">
              <a:spcBef>
                <a:spcPts val="0"/>
              </a:spcBef>
              <a:spcAft>
                <a:spcPts val="0"/>
              </a:spcAft>
              <a:buClr>
                <a:srgbClr val="666666"/>
              </a:buClr>
              <a:buSzPts val="1800"/>
              <a:buFont typeface="Metamorphous"/>
              <a:buChar char="●"/>
            </a:pPr>
            <a:r>
              <a:rPr lang="en" sz="1600">
                <a:solidFill>
                  <a:srgbClr val="616161"/>
                </a:solidFill>
                <a:latin typeface="Metamorphous"/>
                <a:ea typeface="Metamorphous"/>
                <a:cs typeface="Metamorphous"/>
                <a:sym typeface="Metamorphous"/>
              </a:rPr>
              <a:t>Data cleaning steps.</a:t>
            </a:r>
            <a:endParaRPr sz="1800">
              <a:solidFill>
                <a:srgbClr val="666666"/>
              </a:solidFill>
              <a:latin typeface="Metamorphous"/>
              <a:ea typeface="Metamorphous"/>
              <a:cs typeface="Metamorphous"/>
              <a:sym typeface="Metamorphous"/>
            </a:endParaRPr>
          </a:p>
        </p:txBody>
      </p:sp>
      <p:sp>
        <p:nvSpPr>
          <p:cNvPr id="77" name="Google Shape;77;p16"/>
          <p:cNvSpPr txBox="1"/>
          <p:nvPr/>
        </p:nvSpPr>
        <p:spPr>
          <a:xfrm>
            <a:off x="4833650" y="982025"/>
            <a:ext cx="3743100" cy="26475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616161"/>
              </a:buClr>
              <a:buSzPts val="1600"/>
              <a:buFont typeface="Metamorphous"/>
              <a:buChar char="●"/>
            </a:pPr>
            <a:r>
              <a:rPr lang="en" sz="1600">
                <a:solidFill>
                  <a:srgbClr val="616161"/>
                </a:solidFill>
                <a:latin typeface="Metamorphous"/>
                <a:ea typeface="Metamorphous"/>
                <a:cs typeface="Metamorphous"/>
                <a:sym typeface="Metamorphous"/>
              </a:rPr>
              <a:t>Data Balancing.</a:t>
            </a:r>
            <a:endParaRPr sz="1600">
              <a:solidFill>
                <a:srgbClr val="616161"/>
              </a:solidFill>
              <a:latin typeface="Metamorphous"/>
              <a:ea typeface="Metamorphous"/>
              <a:cs typeface="Metamorphous"/>
              <a:sym typeface="Metamorphous"/>
            </a:endParaRPr>
          </a:p>
          <a:p>
            <a:pPr indent="-330200" lvl="0" marL="457200" rtl="0" algn="l">
              <a:spcBef>
                <a:spcPts val="0"/>
              </a:spcBef>
              <a:spcAft>
                <a:spcPts val="0"/>
              </a:spcAft>
              <a:buClr>
                <a:srgbClr val="616161"/>
              </a:buClr>
              <a:buSzPts val="1600"/>
              <a:buFont typeface="Metamorphous"/>
              <a:buChar char="●"/>
            </a:pPr>
            <a:r>
              <a:rPr lang="en" sz="1600">
                <a:solidFill>
                  <a:srgbClr val="616161"/>
                </a:solidFill>
                <a:latin typeface="Metamorphous"/>
                <a:ea typeface="Metamorphous"/>
                <a:cs typeface="Metamorphous"/>
                <a:sym typeface="Metamorphous"/>
              </a:rPr>
              <a:t>Model Building.</a:t>
            </a:r>
            <a:endParaRPr sz="1600">
              <a:solidFill>
                <a:srgbClr val="616161"/>
              </a:solidFill>
              <a:latin typeface="Metamorphous"/>
              <a:ea typeface="Metamorphous"/>
              <a:cs typeface="Metamorphous"/>
              <a:sym typeface="Metamorphous"/>
            </a:endParaRPr>
          </a:p>
          <a:p>
            <a:pPr indent="-330200" lvl="0" marL="457200" rtl="0" algn="l">
              <a:spcBef>
                <a:spcPts val="0"/>
              </a:spcBef>
              <a:spcAft>
                <a:spcPts val="0"/>
              </a:spcAft>
              <a:buClr>
                <a:srgbClr val="616161"/>
              </a:buClr>
              <a:buSzPts val="1600"/>
              <a:buFont typeface="Metamorphous"/>
              <a:buChar char="●"/>
            </a:pPr>
            <a:r>
              <a:rPr lang="en" sz="1600">
                <a:solidFill>
                  <a:srgbClr val="616161"/>
                </a:solidFill>
                <a:latin typeface="Metamorphous"/>
                <a:ea typeface="Metamorphous"/>
                <a:cs typeface="Metamorphous"/>
                <a:sym typeface="Metamorphous"/>
              </a:rPr>
              <a:t>Analysis of Models.</a:t>
            </a:r>
            <a:endParaRPr sz="1600">
              <a:solidFill>
                <a:srgbClr val="616161"/>
              </a:solidFill>
              <a:latin typeface="Metamorphous"/>
              <a:ea typeface="Metamorphous"/>
              <a:cs typeface="Metamorphous"/>
              <a:sym typeface="Metamorphous"/>
            </a:endParaRPr>
          </a:p>
          <a:p>
            <a:pPr indent="-330200" lvl="0" marL="457200" rtl="0" algn="l">
              <a:spcBef>
                <a:spcPts val="0"/>
              </a:spcBef>
              <a:spcAft>
                <a:spcPts val="0"/>
              </a:spcAft>
              <a:buClr>
                <a:srgbClr val="616161"/>
              </a:buClr>
              <a:buSzPts val="1600"/>
              <a:buFont typeface="Metamorphous"/>
              <a:buChar char="●"/>
            </a:pPr>
            <a:r>
              <a:rPr lang="en" sz="1600">
                <a:solidFill>
                  <a:srgbClr val="616161"/>
                </a:solidFill>
                <a:latin typeface="Metamorphous"/>
                <a:ea typeface="Metamorphous"/>
                <a:cs typeface="Metamorphous"/>
                <a:sym typeface="Metamorphous"/>
              </a:rPr>
              <a:t>Cross Validation Scores.</a:t>
            </a:r>
            <a:endParaRPr sz="1600">
              <a:solidFill>
                <a:srgbClr val="616161"/>
              </a:solidFill>
              <a:latin typeface="Metamorphous"/>
              <a:ea typeface="Metamorphous"/>
              <a:cs typeface="Metamorphous"/>
              <a:sym typeface="Metamorphous"/>
            </a:endParaRPr>
          </a:p>
          <a:p>
            <a:pPr indent="-330200" lvl="0" marL="457200" rtl="0" algn="l">
              <a:spcBef>
                <a:spcPts val="0"/>
              </a:spcBef>
              <a:spcAft>
                <a:spcPts val="0"/>
              </a:spcAft>
              <a:buClr>
                <a:srgbClr val="616161"/>
              </a:buClr>
              <a:buSzPts val="1600"/>
              <a:buFont typeface="Metamorphous"/>
              <a:buChar char="●"/>
            </a:pPr>
            <a:r>
              <a:rPr lang="en" sz="1600">
                <a:solidFill>
                  <a:srgbClr val="616161"/>
                </a:solidFill>
                <a:latin typeface="Metamorphous"/>
                <a:ea typeface="Metamorphous"/>
                <a:cs typeface="Metamorphous"/>
                <a:sym typeface="Metamorphous"/>
              </a:rPr>
              <a:t>Hyper Parameter Tuning.</a:t>
            </a:r>
            <a:endParaRPr sz="1600">
              <a:solidFill>
                <a:srgbClr val="616161"/>
              </a:solidFill>
              <a:latin typeface="Metamorphous"/>
              <a:ea typeface="Metamorphous"/>
              <a:cs typeface="Metamorphous"/>
              <a:sym typeface="Metamorphous"/>
            </a:endParaRPr>
          </a:p>
          <a:p>
            <a:pPr indent="-330200" lvl="0" marL="457200" rtl="0" algn="l">
              <a:spcBef>
                <a:spcPts val="0"/>
              </a:spcBef>
              <a:spcAft>
                <a:spcPts val="0"/>
              </a:spcAft>
              <a:buClr>
                <a:srgbClr val="616161"/>
              </a:buClr>
              <a:buSzPts val="1600"/>
              <a:buFont typeface="Metamorphous"/>
              <a:buChar char="●"/>
            </a:pPr>
            <a:r>
              <a:rPr lang="en" sz="1600">
                <a:solidFill>
                  <a:srgbClr val="616161"/>
                </a:solidFill>
                <a:latin typeface="Metamorphous"/>
                <a:ea typeface="Metamorphous"/>
                <a:cs typeface="Metamorphous"/>
                <a:sym typeface="Metamorphous"/>
              </a:rPr>
              <a:t>ROC Curve For Final Model.</a:t>
            </a:r>
            <a:endParaRPr sz="1600">
              <a:solidFill>
                <a:srgbClr val="616161"/>
              </a:solidFill>
              <a:latin typeface="Metamorphous"/>
              <a:ea typeface="Metamorphous"/>
              <a:cs typeface="Metamorphous"/>
              <a:sym typeface="Metamorphous"/>
            </a:endParaRPr>
          </a:p>
          <a:p>
            <a:pPr indent="-330200" lvl="0" marL="457200" rtl="0" algn="l">
              <a:spcBef>
                <a:spcPts val="0"/>
              </a:spcBef>
              <a:spcAft>
                <a:spcPts val="0"/>
              </a:spcAft>
              <a:buClr>
                <a:srgbClr val="616161"/>
              </a:buClr>
              <a:buSzPts val="1600"/>
              <a:buFont typeface="Metamorphous"/>
              <a:buChar char="●"/>
            </a:pPr>
            <a:r>
              <a:rPr lang="en" sz="1600">
                <a:solidFill>
                  <a:srgbClr val="616161"/>
                </a:solidFill>
                <a:latin typeface="Metamorphous"/>
                <a:ea typeface="Metamorphous"/>
                <a:cs typeface="Metamorphous"/>
                <a:sym typeface="Metamorphous"/>
              </a:rPr>
              <a:t>Saving model and predictions from saved model.</a:t>
            </a:r>
            <a:endParaRPr sz="1600">
              <a:solidFill>
                <a:srgbClr val="616161"/>
              </a:solidFill>
              <a:latin typeface="Metamorphous"/>
              <a:ea typeface="Metamorphous"/>
              <a:cs typeface="Metamorphous"/>
              <a:sym typeface="Metamorphous"/>
            </a:endParaRPr>
          </a:p>
          <a:p>
            <a:pPr indent="-330200" lvl="0" marL="457200" rtl="0" algn="l">
              <a:spcBef>
                <a:spcPts val="0"/>
              </a:spcBef>
              <a:spcAft>
                <a:spcPts val="0"/>
              </a:spcAft>
              <a:buClr>
                <a:srgbClr val="616161"/>
              </a:buClr>
              <a:buSzPts val="1600"/>
              <a:buFont typeface="Metamorphous"/>
              <a:buChar char="●"/>
            </a:pPr>
            <a:r>
              <a:rPr lang="en" sz="1600">
                <a:solidFill>
                  <a:srgbClr val="616161"/>
                </a:solidFill>
                <a:latin typeface="Metamorphous"/>
                <a:ea typeface="Metamorphous"/>
                <a:cs typeface="Metamorphous"/>
                <a:sym typeface="Metamorphous"/>
              </a:rPr>
              <a:t>Conclusion.</a:t>
            </a:r>
            <a:endParaRPr sz="1600">
              <a:solidFill>
                <a:srgbClr val="616161"/>
              </a:solidFill>
              <a:latin typeface="Metamorphous"/>
              <a:ea typeface="Metamorphous"/>
              <a:cs typeface="Metamorphous"/>
              <a:sym typeface="Metamorphou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77" name="Shape 177"/>
        <p:cNvGrpSpPr/>
        <p:nvPr/>
      </p:nvGrpSpPr>
      <p:grpSpPr>
        <a:xfrm>
          <a:off x="0" y="0"/>
          <a:ext cx="0" cy="0"/>
          <a:chOff x="0" y="0"/>
          <a:chExt cx="0" cy="0"/>
        </a:xfrm>
      </p:grpSpPr>
      <p:pic>
        <p:nvPicPr>
          <p:cNvPr id="178" name="Google Shape;178;p34"/>
          <p:cNvPicPr preferRelativeResize="0"/>
          <p:nvPr/>
        </p:nvPicPr>
        <p:blipFill rotWithShape="1">
          <a:blip r:embed="rId3">
            <a:alphaModFix/>
          </a:blip>
          <a:srcRect b="33204" l="0" r="0" t="33204"/>
          <a:stretch/>
        </p:blipFill>
        <p:spPr>
          <a:xfrm>
            <a:off x="210700" y="297450"/>
            <a:ext cx="8589026" cy="452380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82" name="Shape 182"/>
        <p:cNvGrpSpPr/>
        <p:nvPr/>
      </p:nvGrpSpPr>
      <p:grpSpPr>
        <a:xfrm>
          <a:off x="0" y="0"/>
          <a:ext cx="0" cy="0"/>
          <a:chOff x="0" y="0"/>
          <a:chExt cx="0" cy="0"/>
        </a:xfrm>
      </p:grpSpPr>
      <p:sp>
        <p:nvSpPr>
          <p:cNvPr id="183" name="Google Shape;183;p35"/>
          <p:cNvSpPr txBox="1"/>
          <p:nvPr>
            <p:ph idx="1" type="body"/>
          </p:nvPr>
        </p:nvSpPr>
        <p:spPr>
          <a:xfrm>
            <a:off x="369075" y="428775"/>
            <a:ext cx="8430600" cy="42021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b="1" lang="en" sz="2000">
                <a:solidFill>
                  <a:srgbClr val="666666"/>
                </a:solidFill>
                <a:latin typeface="Metamorphous"/>
                <a:ea typeface="Metamorphous"/>
                <a:cs typeface="Metamorphous"/>
                <a:sym typeface="Metamorphous"/>
              </a:rPr>
              <a:t>OBSERVATIONS :</a:t>
            </a:r>
            <a:endParaRPr b="1" sz="2000">
              <a:solidFill>
                <a:srgbClr val="666666"/>
              </a:solidFill>
              <a:latin typeface="Metamorphous"/>
              <a:ea typeface="Metamorphous"/>
              <a:cs typeface="Metamorphous"/>
              <a:sym typeface="Metamorphous"/>
            </a:endParaRPr>
          </a:p>
          <a:p>
            <a:pPr indent="0" lvl="0" marL="0" rtl="0" algn="l">
              <a:spcBef>
                <a:spcPts val="0"/>
              </a:spcBef>
              <a:spcAft>
                <a:spcPts val="0"/>
              </a:spcAft>
              <a:buNone/>
            </a:pPr>
            <a:r>
              <a:t/>
            </a:r>
            <a:endParaRPr sz="1600">
              <a:solidFill>
                <a:srgbClr val="666666"/>
              </a:solidFill>
              <a:latin typeface="Metamorphous"/>
              <a:ea typeface="Metamorphous"/>
              <a:cs typeface="Metamorphous"/>
              <a:sym typeface="Metamorphous"/>
            </a:endParaRPr>
          </a:p>
          <a:p>
            <a:pPr indent="-323850" lvl="0" marL="457200" rtl="0" algn="l">
              <a:spcBef>
                <a:spcPts val="0"/>
              </a:spcBef>
              <a:spcAft>
                <a:spcPts val="0"/>
              </a:spcAft>
              <a:buClr>
                <a:srgbClr val="666666"/>
              </a:buClr>
              <a:buSzPts val="1500"/>
              <a:buFont typeface="Metamorphous"/>
              <a:buChar char="●"/>
            </a:pPr>
            <a:r>
              <a:rPr lang="en" sz="1500">
                <a:solidFill>
                  <a:srgbClr val="666666"/>
                </a:solidFill>
                <a:latin typeface="Metamorphous"/>
                <a:ea typeface="Metamorphous"/>
                <a:cs typeface="Metamorphous"/>
                <a:sym typeface="Metamorphous"/>
              </a:rPr>
              <a:t>Customers with a high value of Total amount of recharge in the main account over the last 30 days (in Indonesian Rupiah)(sumamnt_ma_rech30) are maximum. Non-defaulters(who have paid their loan amount-1).</a:t>
            </a:r>
            <a:endParaRPr sz="1500">
              <a:solidFill>
                <a:srgbClr val="666666"/>
              </a:solidFill>
              <a:latin typeface="Metamorphous"/>
              <a:ea typeface="Metamorphous"/>
              <a:cs typeface="Metamorphous"/>
              <a:sym typeface="Metamorphous"/>
            </a:endParaRPr>
          </a:p>
          <a:p>
            <a:pPr indent="-323850" lvl="0" marL="457200" rtl="0" algn="l">
              <a:spcBef>
                <a:spcPts val="0"/>
              </a:spcBef>
              <a:spcAft>
                <a:spcPts val="0"/>
              </a:spcAft>
              <a:buClr>
                <a:srgbClr val="666666"/>
              </a:buClr>
              <a:buSzPts val="1500"/>
              <a:buFont typeface="Metamorphous"/>
              <a:buChar char="●"/>
            </a:pPr>
            <a:r>
              <a:rPr lang="en" sz="1500">
                <a:solidFill>
                  <a:srgbClr val="666666"/>
                </a:solidFill>
                <a:latin typeface="Metamorphous"/>
                <a:ea typeface="Metamorphous"/>
                <a:cs typeface="Metamorphous"/>
                <a:sym typeface="Metamorphous"/>
              </a:rPr>
              <a:t>Customers with a high value of Median of the amount of recharges done in the main account over the last 30 days at user level (in Indonesian Rupiah)(medianamnt_ma_rech30) are maximum. Non-defaulters(who have paid their loan amount-1).</a:t>
            </a:r>
            <a:endParaRPr sz="1500">
              <a:solidFill>
                <a:srgbClr val="666666"/>
              </a:solidFill>
              <a:latin typeface="Metamorphous"/>
              <a:ea typeface="Metamorphous"/>
              <a:cs typeface="Metamorphous"/>
              <a:sym typeface="Metamorphous"/>
            </a:endParaRPr>
          </a:p>
          <a:p>
            <a:pPr indent="-323850" lvl="0" marL="457200" rtl="0" algn="l">
              <a:spcBef>
                <a:spcPts val="0"/>
              </a:spcBef>
              <a:spcAft>
                <a:spcPts val="0"/>
              </a:spcAft>
              <a:buClr>
                <a:srgbClr val="666666"/>
              </a:buClr>
              <a:buSzPts val="1500"/>
              <a:buFont typeface="Metamorphous"/>
              <a:buChar char="●"/>
            </a:pPr>
            <a:r>
              <a:rPr lang="en" sz="1500">
                <a:solidFill>
                  <a:srgbClr val="666666"/>
                </a:solidFill>
                <a:latin typeface="Metamorphous"/>
                <a:ea typeface="Metamorphous"/>
                <a:cs typeface="Metamorphous"/>
                <a:sym typeface="Metamorphous"/>
              </a:rPr>
              <a:t>Customers with a high value of Median of main account balance just before recharge in the last 30 days at user level (in Indonesian Rupiah)(medianmarechprebal30) are maximum defaulters(who have not paid their loan amount-0).</a:t>
            </a:r>
            <a:endParaRPr sz="1500">
              <a:solidFill>
                <a:srgbClr val="666666"/>
              </a:solidFill>
              <a:latin typeface="Metamorphous"/>
              <a:ea typeface="Metamorphous"/>
              <a:cs typeface="Metamorphous"/>
              <a:sym typeface="Metamorphous"/>
            </a:endParaRPr>
          </a:p>
          <a:p>
            <a:pPr indent="-323850" lvl="0" marL="457200" rtl="0" algn="l">
              <a:spcBef>
                <a:spcPts val="0"/>
              </a:spcBef>
              <a:spcAft>
                <a:spcPts val="0"/>
              </a:spcAft>
              <a:buClr>
                <a:srgbClr val="666666"/>
              </a:buClr>
              <a:buSzPts val="1500"/>
              <a:buFont typeface="Metamorphous"/>
              <a:buChar char="●"/>
            </a:pPr>
            <a:r>
              <a:rPr lang="en" sz="1500">
                <a:solidFill>
                  <a:srgbClr val="666666"/>
                </a:solidFill>
                <a:latin typeface="Metamorphous"/>
                <a:ea typeface="Metamorphous"/>
                <a:cs typeface="Metamorphous"/>
                <a:sym typeface="Metamorphous"/>
              </a:rPr>
              <a:t>Customers with a high value of Number of times the main account got recharged in the last 90 days(cnt_ma_rech90) are maximum. Non-defaulters(who have paid their loan amount-1).</a:t>
            </a:r>
            <a:endParaRPr sz="1500">
              <a:solidFill>
                <a:srgbClr val="666666"/>
              </a:solidFill>
              <a:latin typeface="Metamorphous"/>
              <a:ea typeface="Metamorphous"/>
              <a:cs typeface="Metamorphous"/>
              <a:sym typeface="Metamorphou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87" name="Shape 187"/>
        <p:cNvGrpSpPr/>
        <p:nvPr/>
      </p:nvGrpSpPr>
      <p:grpSpPr>
        <a:xfrm>
          <a:off x="0" y="0"/>
          <a:ext cx="0" cy="0"/>
          <a:chOff x="0" y="0"/>
          <a:chExt cx="0" cy="0"/>
        </a:xfrm>
      </p:grpSpPr>
      <p:sp>
        <p:nvSpPr>
          <p:cNvPr id="188" name="Google Shape;188;p36"/>
          <p:cNvSpPr txBox="1"/>
          <p:nvPr>
            <p:ph idx="1" type="body"/>
          </p:nvPr>
        </p:nvSpPr>
        <p:spPr>
          <a:xfrm>
            <a:off x="369075" y="428775"/>
            <a:ext cx="8430600" cy="32787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b="1" lang="en" sz="2000">
                <a:solidFill>
                  <a:srgbClr val="666666"/>
                </a:solidFill>
                <a:latin typeface="Metamorphous"/>
                <a:ea typeface="Metamorphous"/>
                <a:cs typeface="Metamorphous"/>
                <a:sym typeface="Metamorphous"/>
              </a:rPr>
              <a:t>OBSERVATIONS :</a:t>
            </a:r>
            <a:endParaRPr b="1" sz="2000">
              <a:solidFill>
                <a:srgbClr val="666666"/>
              </a:solidFill>
              <a:latin typeface="Metamorphous"/>
              <a:ea typeface="Metamorphous"/>
              <a:cs typeface="Metamorphous"/>
              <a:sym typeface="Metamorphous"/>
            </a:endParaRPr>
          </a:p>
          <a:p>
            <a:pPr indent="0" lvl="0" marL="0" rtl="0" algn="l">
              <a:spcBef>
                <a:spcPts val="0"/>
              </a:spcBef>
              <a:spcAft>
                <a:spcPts val="0"/>
              </a:spcAft>
              <a:buNone/>
            </a:pPr>
            <a:r>
              <a:t/>
            </a:r>
            <a:endParaRPr sz="1600">
              <a:solidFill>
                <a:srgbClr val="666666"/>
              </a:solidFill>
              <a:latin typeface="Metamorphous"/>
              <a:ea typeface="Metamorphous"/>
              <a:cs typeface="Metamorphous"/>
              <a:sym typeface="Metamorphous"/>
            </a:endParaRPr>
          </a:p>
          <a:p>
            <a:pPr indent="-323850" lvl="0" marL="457200" rtl="0" algn="l">
              <a:spcBef>
                <a:spcPts val="0"/>
              </a:spcBef>
              <a:spcAft>
                <a:spcPts val="0"/>
              </a:spcAft>
              <a:buClr>
                <a:schemeClr val="dk2"/>
              </a:buClr>
              <a:buSzPts val="1500"/>
              <a:buFont typeface="Metamorphous"/>
              <a:buChar char="●"/>
            </a:pPr>
            <a:r>
              <a:rPr lang="en" sz="1500">
                <a:solidFill>
                  <a:schemeClr val="dk2"/>
                </a:solidFill>
                <a:latin typeface="Metamorphous"/>
                <a:ea typeface="Metamorphous"/>
                <a:cs typeface="Metamorphous"/>
                <a:sym typeface="Metamorphous"/>
              </a:rPr>
              <a:t>Customers with high value of Frequency of main account recharged in last 90 days(fr_ma_rech90) are maximum. Non-defaulters(who have paid their loan amount-1).</a:t>
            </a:r>
            <a:endParaRPr sz="1500">
              <a:solidFill>
                <a:schemeClr val="dk2"/>
              </a:solidFill>
              <a:latin typeface="Metamorphous"/>
              <a:ea typeface="Metamorphous"/>
              <a:cs typeface="Metamorphous"/>
              <a:sym typeface="Metamorphous"/>
            </a:endParaRPr>
          </a:p>
          <a:p>
            <a:pPr indent="-323850" lvl="0" marL="457200" rtl="0" algn="l">
              <a:spcBef>
                <a:spcPts val="0"/>
              </a:spcBef>
              <a:spcAft>
                <a:spcPts val="0"/>
              </a:spcAft>
              <a:buClr>
                <a:schemeClr val="dk2"/>
              </a:buClr>
              <a:buSzPts val="1500"/>
              <a:buFont typeface="Metamorphous"/>
              <a:buChar char="●"/>
            </a:pPr>
            <a:r>
              <a:rPr lang="en" sz="1500">
                <a:solidFill>
                  <a:schemeClr val="dk2"/>
                </a:solidFill>
                <a:latin typeface="Metamorphous"/>
                <a:ea typeface="Metamorphous"/>
                <a:cs typeface="Metamorphous"/>
                <a:sym typeface="Metamorphous"/>
              </a:rPr>
              <a:t>Customers with a high value of Total amount of recharge in the main account over the last 90 days (in Indonesian Rupiah)(sumamnt_ma_rech90) are maximum. Non-defaulters(who have paid their loan amount-1).</a:t>
            </a:r>
            <a:endParaRPr sz="1500">
              <a:solidFill>
                <a:schemeClr val="dk2"/>
              </a:solidFill>
              <a:latin typeface="Metamorphous"/>
              <a:ea typeface="Metamorphous"/>
              <a:cs typeface="Metamorphous"/>
              <a:sym typeface="Metamorphous"/>
            </a:endParaRPr>
          </a:p>
          <a:p>
            <a:pPr indent="-323850" lvl="0" marL="457200" rtl="0" algn="l">
              <a:spcBef>
                <a:spcPts val="0"/>
              </a:spcBef>
              <a:spcAft>
                <a:spcPts val="0"/>
              </a:spcAft>
              <a:buClr>
                <a:schemeClr val="dk2"/>
              </a:buClr>
              <a:buSzPts val="1500"/>
              <a:buFont typeface="Metamorphous"/>
              <a:buChar char="●"/>
            </a:pPr>
            <a:r>
              <a:rPr lang="en" sz="1500">
                <a:solidFill>
                  <a:schemeClr val="dk2"/>
                </a:solidFill>
                <a:latin typeface="Metamorphous"/>
                <a:ea typeface="Metamorphous"/>
                <a:cs typeface="Metamorphous"/>
                <a:sym typeface="Metamorphous"/>
              </a:rPr>
              <a:t>Customers with a high value of Median of the amount of recharges done in the main account over the last 90 days at user level (in Indonesian Rupiah)(medianamnt_ma_rech90) are maximum. Non-defaulters(who have paid their loan amount-1).</a:t>
            </a:r>
            <a:endParaRPr sz="1500">
              <a:solidFill>
                <a:schemeClr val="dk2"/>
              </a:solidFill>
              <a:latin typeface="Metamorphous"/>
              <a:ea typeface="Metamorphous"/>
              <a:cs typeface="Metamorphous"/>
              <a:sym typeface="Metamorphou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92" name="Shape 192"/>
        <p:cNvGrpSpPr/>
        <p:nvPr/>
      </p:nvGrpSpPr>
      <p:grpSpPr>
        <a:xfrm>
          <a:off x="0" y="0"/>
          <a:ext cx="0" cy="0"/>
          <a:chOff x="0" y="0"/>
          <a:chExt cx="0" cy="0"/>
        </a:xfrm>
      </p:grpSpPr>
      <p:sp>
        <p:nvSpPr>
          <p:cNvPr id="193" name="Google Shape;193;p37"/>
          <p:cNvSpPr txBox="1"/>
          <p:nvPr>
            <p:ph idx="1" type="body"/>
          </p:nvPr>
        </p:nvSpPr>
        <p:spPr>
          <a:xfrm>
            <a:off x="369075" y="428775"/>
            <a:ext cx="8430600" cy="26013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b="1" lang="en" sz="2000">
                <a:solidFill>
                  <a:srgbClr val="666666"/>
                </a:solidFill>
                <a:latin typeface="Metamorphous"/>
                <a:ea typeface="Metamorphous"/>
                <a:cs typeface="Metamorphous"/>
                <a:sym typeface="Metamorphous"/>
              </a:rPr>
              <a:t>OBSERVATIONS :</a:t>
            </a:r>
            <a:endParaRPr b="1" sz="2000">
              <a:solidFill>
                <a:srgbClr val="666666"/>
              </a:solidFill>
              <a:latin typeface="Metamorphous"/>
              <a:ea typeface="Metamorphous"/>
              <a:cs typeface="Metamorphous"/>
              <a:sym typeface="Metamorphous"/>
            </a:endParaRPr>
          </a:p>
          <a:p>
            <a:pPr indent="0" lvl="0" marL="0" rtl="0" algn="l">
              <a:spcBef>
                <a:spcPts val="0"/>
              </a:spcBef>
              <a:spcAft>
                <a:spcPts val="0"/>
              </a:spcAft>
              <a:buNone/>
            </a:pPr>
            <a:r>
              <a:t/>
            </a:r>
            <a:endParaRPr sz="1600">
              <a:solidFill>
                <a:srgbClr val="666666"/>
              </a:solidFill>
              <a:latin typeface="Metamorphous"/>
              <a:ea typeface="Metamorphous"/>
              <a:cs typeface="Metamorphous"/>
              <a:sym typeface="Metamorphous"/>
            </a:endParaRPr>
          </a:p>
          <a:p>
            <a:pPr indent="-323850" lvl="0" marL="457200" rtl="0" algn="l">
              <a:spcBef>
                <a:spcPts val="0"/>
              </a:spcBef>
              <a:spcAft>
                <a:spcPts val="0"/>
              </a:spcAft>
              <a:buClr>
                <a:schemeClr val="dk2"/>
              </a:buClr>
              <a:buSzPts val="1500"/>
              <a:buFont typeface="Metamorphous"/>
              <a:buChar char="●"/>
            </a:pPr>
            <a:r>
              <a:rPr lang="en" sz="1500">
                <a:solidFill>
                  <a:schemeClr val="dk2"/>
                </a:solidFill>
                <a:latin typeface="Metamorphous"/>
                <a:ea typeface="Metamorphous"/>
                <a:cs typeface="Metamorphous"/>
                <a:sym typeface="Metamorphous"/>
              </a:rPr>
              <a:t>Customers with a high value of Median of main account balance just before recharge in the last 90 days at user level (in Indonesian Rupiah)(medianmarechprebal90) are maximum. Non-defaulters(who have paid their loan amount-1).</a:t>
            </a:r>
            <a:endParaRPr sz="1500">
              <a:solidFill>
                <a:schemeClr val="dk2"/>
              </a:solidFill>
              <a:latin typeface="Metamorphous"/>
              <a:ea typeface="Metamorphous"/>
              <a:cs typeface="Metamorphous"/>
              <a:sym typeface="Metamorphous"/>
            </a:endParaRPr>
          </a:p>
          <a:p>
            <a:pPr indent="-323850" lvl="0" marL="457200" rtl="0" algn="l">
              <a:spcBef>
                <a:spcPts val="0"/>
              </a:spcBef>
              <a:spcAft>
                <a:spcPts val="0"/>
              </a:spcAft>
              <a:buClr>
                <a:schemeClr val="dk2"/>
              </a:buClr>
              <a:buSzPts val="1500"/>
              <a:buFont typeface="Metamorphous"/>
              <a:buChar char="●"/>
            </a:pPr>
            <a:r>
              <a:rPr lang="en" sz="1500">
                <a:solidFill>
                  <a:schemeClr val="dk2"/>
                </a:solidFill>
                <a:latin typeface="Metamorphous"/>
                <a:ea typeface="Metamorphous"/>
                <a:cs typeface="Metamorphous"/>
                <a:sym typeface="Metamorphous"/>
              </a:rPr>
              <a:t>Customers with a high value of Number of loans taken by the user in the last 30 days(cnt_loans30) are maximum. Non-defaulters(who have paid their loan amount-1).</a:t>
            </a:r>
            <a:endParaRPr sz="1500">
              <a:solidFill>
                <a:schemeClr val="dk2"/>
              </a:solidFill>
              <a:latin typeface="Metamorphous"/>
              <a:ea typeface="Metamorphous"/>
              <a:cs typeface="Metamorphous"/>
              <a:sym typeface="Metamorphous"/>
            </a:endParaRPr>
          </a:p>
          <a:p>
            <a:pPr indent="0" lvl="0" marL="0" rtl="0" algn="l">
              <a:spcBef>
                <a:spcPts val="0"/>
              </a:spcBef>
              <a:spcAft>
                <a:spcPts val="0"/>
              </a:spcAft>
              <a:buNone/>
            </a:pPr>
            <a:r>
              <a:t/>
            </a:r>
            <a:endParaRPr sz="1600">
              <a:solidFill>
                <a:srgbClr val="666666"/>
              </a:solidFill>
              <a:latin typeface="Metamorphous"/>
              <a:ea typeface="Metamorphous"/>
              <a:cs typeface="Metamorphous"/>
              <a:sym typeface="Metamorphou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97" name="Shape 197"/>
        <p:cNvGrpSpPr/>
        <p:nvPr/>
      </p:nvGrpSpPr>
      <p:grpSpPr>
        <a:xfrm>
          <a:off x="0" y="0"/>
          <a:ext cx="0" cy="0"/>
          <a:chOff x="0" y="0"/>
          <a:chExt cx="0" cy="0"/>
        </a:xfrm>
      </p:grpSpPr>
      <p:pic>
        <p:nvPicPr>
          <p:cNvPr id="198" name="Google Shape;198;p38"/>
          <p:cNvPicPr preferRelativeResize="0"/>
          <p:nvPr/>
        </p:nvPicPr>
        <p:blipFill rotWithShape="1">
          <a:blip r:embed="rId3">
            <a:alphaModFix/>
          </a:blip>
          <a:srcRect b="0" l="0" r="0" t="66498"/>
          <a:stretch/>
        </p:blipFill>
        <p:spPr>
          <a:xfrm>
            <a:off x="319500" y="210700"/>
            <a:ext cx="8492700" cy="467252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02" name="Shape 202"/>
        <p:cNvGrpSpPr/>
        <p:nvPr/>
      </p:nvGrpSpPr>
      <p:grpSpPr>
        <a:xfrm>
          <a:off x="0" y="0"/>
          <a:ext cx="0" cy="0"/>
          <a:chOff x="0" y="0"/>
          <a:chExt cx="0" cy="0"/>
        </a:xfrm>
      </p:grpSpPr>
      <p:sp>
        <p:nvSpPr>
          <p:cNvPr id="203" name="Google Shape;203;p39"/>
          <p:cNvSpPr txBox="1"/>
          <p:nvPr>
            <p:ph idx="1" type="body"/>
          </p:nvPr>
        </p:nvSpPr>
        <p:spPr>
          <a:xfrm>
            <a:off x="369075" y="428775"/>
            <a:ext cx="8430600" cy="37557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b="1" lang="en" sz="2000">
                <a:solidFill>
                  <a:srgbClr val="666666"/>
                </a:solidFill>
                <a:latin typeface="Metamorphous"/>
                <a:ea typeface="Metamorphous"/>
                <a:cs typeface="Metamorphous"/>
                <a:sym typeface="Metamorphous"/>
              </a:rPr>
              <a:t>OBSERVATIONS</a:t>
            </a:r>
            <a:r>
              <a:rPr b="1" lang="en" sz="2000">
                <a:solidFill>
                  <a:srgbClr val="666666"/>
                </a:solidFill>
                <a:latin typeface="Metamorphous"/>
                <a:ea typeface="Metamorphous"/>
                <a:cs typeface="Metamorphous"/>
                <a:sym typeface="Metamorphous"/>
              </a:rPr>
              <a:t> :</a:t>
            </a:r>
            <a:endParaRPr b="1" sz="2000">
              <a:solidFill>
                <a:srgbClr val="666666"/>
              </a:solidFill>
              <a:latin typeface="Metamorphous"/>
              <a:ea typeface="Metamorphous"/>
              <a:cs typeface="Metamorphous"/>
              <a:sym typeface="Metamorphous"/>
            </a:endParaRPr>
          </a:p>
          <a:p>
            <a:pPr indent="0" lvl="0" marL="0" rtl="0" algn="l">
              <a:spcBef>
                <a:spcPts val="0"/>
              </a:spcBef>
              <a:spcAft>
                <a:spcPts val="0"/>
              </a:spcAft>
              <a:buNone/>
            </a:pPr>
            <a:r>
              <a:t/>
            </a:r>
            <a:endParaRPr sz="1600">
              <a:solidFill>
                <a:srgbClr val="666666"/>
              </a:solidFill>
              <a:latin typeface="Metamorphous"/>
              <a:ea typeface="Metamorphous"/>
              <a:cs typeface="Metamorphous"/>
              <a:sym typeface="Metamorphous"/>
            </a:endParaRPr>
          </a:p>
          <a:p>
            <a:pPr indent="-323850" lvl="0" marL="457200" rtl="0" algn="l">
              <a:spcBef>
                <a:spcPts val="0"/>
              </a:spcBef>
              <a:spcAft>
                <a:spcPts val="0"/>
              </a:spcAft>
              <a:buClr>
                <a:srgbClr val="666666"/>
              </a:buClr>
              <a:buSzPts val="1500"/>
              <a:buFont typeface="Metamorphous"/>
              <a:buChar char="●"/>
            </a:pPr>
            <a:r>
              <a:rPr lang="en" sz="1500">
                <a:solidFill>
                  <a:srgbClr val="666666"/>
                </a:solidFill>
                <a:latin typeface="Metamorphous"/>
                <a:ea typeface="Metamorphous"/>
                <a:cs typeface="Metamorphous"/>
                <a:sym typeface="Metamorphous"/>
              </a:rPr>
              <a:t>Customers with a high value of Total amount of loans taken by the user in the last 30 days(amnt_loans30) are maximum. Non-defaulters(who have paid their loan amount-1).</a:t>
            </a:r>
            <a:endParaRPr sz="1500">
              <a:solidFill>
                <a:srgbClr val="666666"/>
              </a:solidFill>
              <a:latin typeface="Metamorphous"/>
              <a:ea typeface="Metamorphous"/>
              <a:cs typeface="Metamorphous"/>
              <a:sym typeface="Metamorphous"/>
            </a:endParaRPr>
          </a:p>
          <a:p>
            <a:pPr indent="-323850" lvl="0" marL="457200" rtl="0" algn="l">
              <a:spcBef>
                <a:spcPts val="0"/>
              </a:spcBef>
              <a:spcAft>
                <a:spcPts val="0"/>
              </a:spcAft>
              <a:buClr>
                <a:srgbClr val="666666"/>
              </a:buClr>
              <a:buSzPts val="1500"/>
              <a:buFont typeface="Metamorphous"/>
              <a:buChar char="●"/>
            </a:pPr>
            <a:r>
              <a:rPr lang="en" sz="1500">
                <a:solidFill>
                  <a:srgbClr val="666666"/>
                </a:solidFill>
                <a:latin typeface="Metamorphous"/>
                <a:ea typeface="Metamorphous"/>
                <a:cs typeface="Metamorphous"/>
                <a:sym typeface="Metamorphous"/>
              </a:rPr>
              <a:t>Customers with a high value of the maximum amount of loan taken by the user in the last 30 days(maxamnt_loans30) are maximum. Non-defaulters(who have paid their loan amount-1).</a:t>
            </a:r>
            <a:endParaRPr sz="1500">
              <a:solidFill>
                <a:srgbClr val="666666"/>
              </a:solidFill>
              <a:latin typeface="Metamorphous"/>
              <a:ea typeface="Metamorphous"/>
              <a:cs typeface="Metamorphous"/>
              <a:sym typeface="Metamorphous"/>
            </a:endParaRPr>
          </a:p>
          <a:p>
            <a:pPr indent="-323850" lvl="0" marL="457200" rtl="0" algn="l">
              <a:spcBef>
                <a:spcPts val="0"/>
              </a:spcBef>
              <a:spcAft>
                <a:spcPts val="0"/>
              </a:spcAft>
              <a:buClr>
                <a:srgbClr val="666666"/>
              </a:buClr>
              <a:buSzPts val="1500"/>
              <a:buFont typeface="Metamorphous"/>
              <a:buChar char="●"/>
            </a:pPr>
            <a:r>
              <a:rPr lang="en" sz="1500">
                <a:solidFill>
                  <a:srgbClr val="666666"/>
                </a:solidFill>
                <a:latin typeface="Metamorphous"/>
                <a:ea typeface="Metamorphous"/>
                <a:cs typeface="Metamorphous"/>
                <a:sym typeface="Metamorphous"/>
              </a:rPr>
              <a:t>Customers with a high value of Number of loans taken by the user in the last 90 days(cnt_loans90) are maximum. Non-defaulters(who have paid their loan amount-1).</a:t>
            </a:r>
            <a:endParaRPr sz="1500">
              <a:solidFill>
                <a:srgbClr val="666666"/>
              </a:solidFill>
              <a:latin typeface="Metamorphous"/>
              <a:ea typeface="Metamorphous"/>
              <a:cs typeface="Metamorphous"/>
              <a:sym typeface="Metamorphous"/>
            </a:endParaRPr>
          </a:p>
          <a:p>
            <a:pPr indent="-323850" lvl="0" marL="457200" rtl="0" algn="l">
              <a:spcBef>
                <a:spcPts val="0"/>
              </a:spcBef>
              <a:spcAft>
                <a:spcPts val="0"/>
              </a:spcAft>
              <a:buClr>
                <a:srgbClr val="666666"/>
              </a:buClr>
              <a:buSzPts val="1500"/>
              <a:buFont typeface="Metamorphous"/>
              <a:buChar char="●"/>
            </a:pPr>
            <a:r>
              <a:rPr lang="en" sz="1500">
                <a:solidFill>
                  <a:srgbClr val="666666"/>
                </a:solidFill>
                <a:latin typeface="Metamorphous"/>
                <a:ea typeface="Metamorphous"/>
                <a:cs typeface="Metamorphous"/>
                <a:sym typeface="Metamorphous"/>
              </a:rPr>
              <a:t>Customers with a high value of Total amount of loans taken by the user in the last 90 days(amnt_loans90) are maximum. Non-defaulters(who have paid their loan amount-1).</a:t>
            </a:r>
            <a:endParaRPr sz="1500">
              <a:solidFill>
                <a:srgbClr val="666666"/>
              </a:solidFill>
              <a:latin typeface="Metamorphous"/>
              <a:ea typeface="Metamorphous"/>
              <a:cs typeface="Metamorphous"/>
              <a:sym typeface="Metamorphous"/>
            </a:endParaRPr>
          </a:p>
          <a:p>
            <a:pPr indent="0" lvl="0" marL="0" rtl="0" algn="l">
              <a:spcBef>
                <a:spcPts val="0"/>
              </a:spcBef>
              <a:spcAft>
                <a:spcPts val="0"/>
              </a:spcAft>
              <a:buNone/>
            </a:pPr>
            <a:r>
              <a:t/>
            </a:r>
            <a:endParaRPr sz="1600">
              <a:solidFill>
                <a:srgbClr val="666666"/>
              </a:solidFill>
              <a:latin typeface="Metamorphous"/>
              <a:ea typeface="Metamorphous"/>
              <a:cs typeface="Metamorphous"/>
              <a:sym typeface="Metamorphou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07" name="Shape 207"/>
        <p:cNvGrpSpPr/>
        <p:nvPr/>
      </p:nvGrpSpPr>
      <p:grpSpPr>
        <a:xfrm>
          <a:off x="0" y="0"/>
          <a:ext cx="0" cy="0"/>
          <a:chOff x="0" y="0"/>
          <a:chExt cx="0" cy="0"/>
        </a:xfrm>
      </p:grpSpPr>
      <p:sp>
        <p:nvSpPr>
          <p:cNvPr id="208" name="Google Shape;208;p40"/>
          <p:cNvSpPr txBox="1"/>
          <p:nvPr>
            <p:ph idx="1" type="body"/>
          </p:nvPr>
        </p:nvSpPr>
        <p:spPr>
          <a:xfrm>
            <a:off x="369075" y="428775"/>
            <a:ext cx="8430600" cy="35094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b="1" lang="en" sz="2000">
                <a:solidFill>
                  <a:srgbClr val="666666"/>
                </a:solidFill>
                <a:latin typeface="Metamorphous"/>
                <a:ea typeface="Metamorphous"/>
                <a:cs typeface="Metamorphous"/>
                <a:sym typeface="Metamorphous"/>
              </a:rPr>
              <a:t>OBSERVATIONS :</a:t>
            </a:r>
            <a:endParaRPr b="1" sz="2000">
              <a:solidFill>
                <a:srgbClr val="666666"/>
              </a:solidFill>
              <a:latin typeface="Metamorphous"/>
              <a:ea typeface="Metamorphous"/>
              <a:cs typeface="Metamorphous"/>
              <a:sym typeface="Metamorphous"/>
            </a:endParaRPr>
          </a:p>
          <a:p>
            <a:pPr indent="0" lvl="0" marL="0" rtl="0" algn="l">
              <a:spcBef>
                <a:spcPts val="0"/>
              </a:spcBef>
              <a:spcAft>
                <a:spcPts val="0"/>
              </a:spcAft>
              <a:buNone/>
            </a:pPr>
            <a:r>
              <a:t/>
            </a:r>
            <a:endParaRPr sz="1600">
              <a:solidFill>
                <a:srgbClr val="666666"/>
              </a:solidFill>
              <a:latin typeface="Metamorphous"/>
              <a:ea typeface="Metamorphous"/>
              <a:cs typeface="Metamorphous"/>
              <a:sym typeface="Metamorphous"/>
            </a:endParaRPr>
          </a:p>
          <a:p>
            <a:pPr indent="-323850" lvl="0" marL="457200" rtl="0" algn="l">
              <a:spcBef>
                <a:spcPts val="0"/>
              </a:spcBef>
              <a:spcAft>
                <a:spcPts val="0"/>
              </a:spcAft>
              <a:buClr>
                <a:srgbClr val="666666"/>
              </a:buClr>
              <a:buSzPts val="1500"/>
              <a:buFont typeface="Metamorphous"/>
              <a:buChar char="●"/>
            </a:pPr>
            <a:r>
              <a:rPr lang="en" sz="1500">
                <a:solidFill>
                  <a:srgbClr val="666666"/>
                </a:solidFill>
                <a:latin typeface="Metamorphous"/>
                <a:ea typeface="Metamorphous"/>
                <a:cs typeface="Metamorphous"/>
                <a:sym typeface="Metamorphous"/>
              </a:rPr>
              <a:t>Customers with a high value of maximum amount of loan taken by the user in the last 90 days(maxamnt_loans90) are maximum. Non-defaulters(who have paid their loan amount-1).</a:t>
            </a:r>
            <a:endParaRPr sz="1500">
              <a:solidFill>
                <a:srgbClr val="666666"/>
              </a:solidFill>
              <a:latin typeface="Metamorphous"/>
              <a:ea typeface="Metamorphous"/>
              <a:cs typeface="Metamorphous"/>
              <a:sym typeface="Metamorphous"/>
            </a:endParaRPr>
          </a:p>
          <a:p>
            <a:pPr indent="-323850" lvl="0" marL="457200" rtl="0" algn="l">
              <a:spcBef>
                <a:spcPts val="0"/>
              </a:spcBef>
              <a:spcAft>
                <a:spcPts val="0"/>
              </a:spcAft>
              <a:buClr>
                <a:srgbClr val="666666"/>
              </a:buClr>
              <a:buSzPts val="1500"/>
              <a:buFont typeface="Metamorphous"/>
              <a:buChar char="●"/>
            </a:pPr>
            <a:r>
              <a:rPr lang="en" sz="1500">
                <a:solidFill>
                  <a:srgbClr val="666666"/>
                </a:solidFill>
                <a:latin typeface="Metamorphous"/>
                <a:ea typeface="Metamorphous"/>
                <a:cs typeface="Metamorphous"/>
                <a:sym typeface="Metamorphous"/>
              </a:rPr>
              <a:t>Customers with a high value of Average payback time in days over the last 30 days(payback30) are maximum. Non-defaulters(who have paid their loan amount-1).</a:t>
            </a:r>
            <a:endParaRPr sz="1500">
              <a:solidFill>
                <a:srgbClr val="666666"/>
              </a:solidFill>
              <a:latin typeface="Metamorphous"/>
              <a:ea typeface="Metamorphous"/>
              <a:cs typeface="Metamorphous"/>
              <a:sym typeface="Metamorphous"/>
            </a:endParaRPr>
          </a:p>
          <a:p>
            <a:pPr indent="-323850" lvl="0" marL="457200" rtl="0" algn="l">
              <a:spcBef>
                <a:spcPts val="0"/>
              </a:spcBef>
              <a:spcAft>
                <a:spcPts val="0"/>
              </a:spcAft>
              <a:buClr>
                <a:srgbClr val="666666"/>
              </a:buClr>
              <a:buSzPts val="1500"/>
              <a:buFont typeface="Metamorphous"/>
              <a:buChar char="●"/>
            </a:pPr>
            <a:r>
              <a:rPr lang="en" sz="1500">
                <a:solidFill>
                  <a:srgbClr val="666666"/>
                </a:solidFill>
                <a:latin typeface="Metamorphous"/>
                <a:ea typeface="Metamorphous"/>
                <a:cs typeface="Metamorphous"/>
                <a:sym typeface="Metamorphous"/>
              </a:rPr>
              <a:t>Customers with a high value of Average payback time in days over the last 90 days(payback90) are maximum. Non-defaulters(who have paid their loan amount-1).</a:t>
            </a:r>
            <a:endParaRPr sz="1500">
              <a:solidFill>
                <a:srgbClr val="666666"/>
              </a:solidFill>
              <a:latin typeface="Metamorphous"/>
              <a:ea typeface="Metamorphous"/>
              <a:cs typeface="Metamorphous"/>
              <a:sym typeface="Metamorphous"/>
            </a:endParaRPr>
          </a:p>
          <a:p>
            <a:pPr indent="-323850" lvl="0" marL="457200" rtl="0" algn="l">
              <a:spcBef>
                <a:spcPts val="0"/>
              </a:spcBef>
              <a:spcAft>
                <a:spcPts val="0"/>
              </a:spcAft>
              <a:buClr>
                <a:srgbClr val="666666"/>
              </a:buClr>
              <a:buSzPts val="1500"/>
              <a:buFont typeface="Metamorphous"/>
              <a:buChar char="●"/>
            </a:pPr>
            <a:r>
              <a:rPr lang="en" sz="1500">
                <a:solidFill>
                  <a:srgbClr val="666666"/>
                </a:solidFill>
                <a:latin typeface="Metamorphous"/>
                <a:ea typeface="Metamorphous"/>
                <a:cs typeface="Metamorphous"/>
                <a:sym typeface="Metamorphous"/>
              </a:rPr>
              <a:t>In between 6th and 7th month maximum customers both defaulters and Non-defaulters have paid their loan amount.</a:t>
            </a:r>
            <a:endParaRPr sz="1500">
              <a:solidFill>
                <a:srgbClr val="666666"/>
              </a:solidFill>
              <a:latin typeface="Metamorphous"/>
              <a:ea typeface="Metamorphous"/>
              <a:cs typeface="Metamorphous"/>
              <a:sym typeface="Metamorphous"/>
            </a:endParaRPr>
          </a:p>
          <a:p>
            <a:pPr indent="-323850" lvl="0" marL="457200" rtl="0" algn="l">
              <a:spcBef>
                <a:spcPts val="0"/>
              </a:spcBef>
              <a:spcAft>
                <a:spcPts val="0"/>
              </a:spcAft>
              <a:buClr>
                <a:srgbClr val="666666"/>
              </a:buClr>
              <a:buSzPts val="1500"/>
              <a:buFont typeface="Metamorphous"/>
              <a:buChar char="●"/>
            </a:pPr>
            <a:r>
              <a:rPr lang="en" sz="1500">
                <a:solidFill>
                  <a:srgbClr val="666666"/>
                </a:solidFill>
                <a:latin typeface="Metamorphous"/>
                <a:ea typeface="Metamorphous"/>
                <a:cs typeface="Metamorphous"/>
                <a:sym typeface="Metamorphous"/>
              </a:rPr>
              <a:t>By the 14th of each month all the customers have paid their loan amount.</a:t>
            </a:r>
            <a:endParaRPr sz="1500">
              <a:solidFill>
                <a:srgbClr val="666666"/>
              </a:solidFill>
              <a:latin typeface="Metamorphous"/>
              <a:ea typeface="Metamorphous"/>
              <a:cs typeface="Metamorphous"/>
              <a:sym typeface="Metamorphou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3D0C5"/>
        </a:solidFill>
      </p:bgPr>
    </p:bg>
    <p:spTree>
      <p:nvGrpSpPr>
        <p:cNvPr id="212" name="Shape 212"/>
        <p:cNvGrpSpPr/>
        <p:nvPr/>
      </p:nvGrpSpPr>
      <p:grpSpPr>
        <a:xfrm>
          <a:off x="0" y="0"/>
          <a:ext cx="0" cy="0"/>
          <a:chOff x="0" y="0"/>
          <a:chExt cx="0" cy="0"/>
        </a:xfrm>
      </p:grpSpPr>
      <p:sp>
        <p:nvSpPr>
          <p:cNvPr id="213" name="Google Shape;213;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666666"/>
                </a:solidFill>
                <a:latin typeface="Metamorphous"/>
                <a:ea typeface="Metamorphous"/>
                <a:cs typeface="Metamorphous"/>
                <a:sym typeface="Metamorphous"/>
              </a:rPr>
              <a:t>Analysis.</a:t>
            </a:r>
            <a:endParaRPr b="1">
              <a:solidFill>
                <a:srgbClr val="666666"/>
              </a:solidFill>
              <a:latin typeface="Metamorphous"/>
              <a:ea typeface="Metamorphous"/>
              <a:cs typeface="Metamorphous"/>
              <a:sym typeface="Metamorphous"/>
            </a:endParaRPr>
          </a:p>
        </p:txBody>
      </p:sp>
      <p:sp>
        <p:nvSpPr>
          <p:cNvPr id="214" name="Google Shape;214;p41"/>
          <p:cNvSpPr txBox="1"/>
          <p:nvPr>
            <p:ph idx="1" type="body"/>
          </p:nvPr>
        </p:nvSpPr>
        <p:spPr>
          <a:xfrm>
            <a:off x="311700" y="1152475"/>
            <a:ext cx="8520600" cy="3546300"/>
          </a:xfrm>
          <a:prstGeom prst="rect">
            <a:avLst/>
          </a:prstGeom>
        </p:spPr>
        <p:txBody>
          <a:bodyPr anchorCtr="0" anchor="t" bIns="91425" lIns="91425" spcFirstLastPara="1" rIns="91425" wrap="square" tIns="91425">
            <a:spAutoFit/>
          </a:bodyPr>
          <a:lstStyle/>
          <a:p>
            <a:pPr indent="-330200" lvl="0" marL="457200" rtl="0" algn="l">
              <a:spcBef>
                <a:spcPts val="0"/>
              </a:spcBef>
              <a:spcAft>
                <a:spcPts val="0"/>
              </a:spcAft>
              <a:buSzPts val="1600"/>
              <a:buFont typeface="Metamorphous"/>
              <a:buChar char="●"/>
            </a:pPr>
            <a:r>
              <a:rPr lang="en" sz="1600">
                <a:latin typeface="Metamorphous"/>
                <a:ea typeface="Metamorphous"/>
                <a:cs typeface="Metamorphous"/>
                <a:sym typeface="Metamorphous"/>
              </a:rPr>
              <a:t>Firstly, from the problem statement we got to know that it is a Classification problem for which we will be using Classification algorithms to build the model and predict the defaulters level.</a:t>
            </a:r>
            <a:endParaRPr sz="1600">
              <a:latin typeface="Metamorphous"/>
              <a:ea typeface="Metamorphous"/>
              <a:cs typeface="Metamorphous"/>
              <a:sym typeface="Metamorphous"/>
            </a:endParaRPr>
          </a:p>
          <a:p>
            <a:pPr indent="-330200" lvl="0" marL="457200" rtl="0" algn="l">
              <a:spcBef>
                <a:spcPts val="0"/>
              </a:spcBef>
              <a:spcAft>
                <a:spcPts val="0"/>
              </a:spcAft>
              <a:buSzPts val="1600"/>
              <a:buFont typeface="Metamorphous"/>
              <a:buChar char="●"/>
            </a:pPr>
            <a:r>
              <a:rPr lang="en" sz="1600">
                <a:latin typeface="Metamorphous"/>
                <a:ea typeface="Metamorphous"/>
                <a:cs typeface="Metamorphous"/>
                <a:sym typeface="Metamorphous"/>
              </a:rPr>
              <a:t>Secondly, from the distribution plots and box plots I found skewness and outliers in almost all the columns. Also, based upon the analysis and visualization part we have seen some of the features having linear relation with label. So, I assumed these features helps in model building and to predict the defaulters and non-defaulters level in the organizations.</a:t>
            </a:r>
            <a:endParaRPr sz="1600">
              <a:latin typeface="Metamorphous"/>
              <a:ea typeface="Metamorphous"/>
              <a:cs typeface="Metamorphous"/>
              <a:sym typeface="Metamorphous"/>
            </a:endParaRPr>
          </a:p>
          <a:p>
            <a:pPr indent="-330200" lvl="0" marL="457200" rtl="0" algn="l">
              <a:spcBef>
                <a:spcPts val="0"/>
              </a:spcBef>
              <a:spcAft>
                <a:spcPts val="0"/>
              </a:spcAft>
              <a:buSzPts val="1600"/>
              <a:buFont typeface="Metamorphous"/>
              <a:buChar char="●"/>
            </a:pPr>
            <a:r>
              <a:rPr lang="en" sz="1600">
                <a:latin typeface="Metamorphous"/>
                <a:ea typeface="Metamorphous"/>
                <a:cs typeface="Metamorphous"/>
                <a:sym typeface="Metamorphous"/>
              </a:rPr>
              <a:t>So, I suggest that the financial institutions take into consideration the features that were deemed as most important as seen in this study might help them estimate the defaulters level.</a:t>
            </a:r>
            <a:endParaRPr sz="1600">
              <a:latin typeface="Metamorphous"/>
              <a:ea typeface="Metamorphous"/>
              <a:cs typeface="Metamorphous"/>
              <a:sym typeface="Metamorphou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18" name="Shape 218"/>
        <p:cNvGrpSpPr/>
        <p:nvPr/>
      </p:nvGrpSpPr>
      <p:grpSpPr>
        <a:xfrm>
          <a:off x="0" y="0"/>
          <a:ext cx="0" cy="0"/>
          <a:chOff x="0" y="0"/>
          <a:chExt cx="0" cy="0"/>
        </a:xfrm>
      </p:grpSpPr>
      <p:sp>
        <p:nvSpPr>
          <p:cNvPr id="219" name="Google Shape;219;p42"/>
          <p:cNvSpPr txBox="1"/>
          <p:nvPr>
            <p:ph idx="1" type="body"/>
          </p:nvPr>
        </p:nvSpPr>
        <p:spPr>
          <a:xfrm>
            <a:off x="311700" y="1152475"/>
            <a:ext cx="8520600" cy="3263100"/>
          </a:xfrm>
          <a:prstGeom prst="rect">
            <a:avLst/>
          </a:prstGeom>
        </p:spPr>
        <p:txBody>
          <a:bodyPr anchorCtr="0" anchor="t" bIns="91425" lIns="91425" spcFirstLastPara="1" rIns="91425" wrap="square" tIns="91425">
            <a:spAutoFit/>
          </a:bodyPr>
          <a:lstStyle/>
          <a:p>
            <a:pPr indent="-330200" lvl="0" marL="457200" rtl="0" algn="l">
              <a:spcBef>
                <a:spcPts val="0"/>
              </a:spcBef>
              <a:spcAft>
                <a:spcPts val="0"/>
              </a:spcAft>
              <a:buSzPts val="1600"/>
              <a:buFont typeface="Metamorphous"/>
              <a:buChar char="●"/>
            </a:pPr>
            <a:r>
              <a:rPr lang="en" sz="1600">
                <a:latin typeface="Metamorphous"/>
                <a:ea typeface="Metamorphous"/>
                <a:cs typeface="Metamorphous"/>
                <a:sym typeface="Metamorphous"/>
              </a:rPr>
              <a:t>I have done feature engineering steps like feature extraction and feature selection to improve data normality and linearity.</a:t>
            </a:r>
            <a:endParaRPr sz="1600">
              <a:latin typeface="Metamorphous"/>
              <a:ea typeface="Metamorphous"/>
              <a:cs typeface="Metamorphous"/>
              <a:sym typeface="Metamorphous"/>
            </a:endParaRPr>
          </a:p>
          <a:p>
            <a:pPr indent="-330200" lvl="0" marL="457200" rtl="0" algn="l">
              <a:spcBef>
                <a:spcPts val="0"/>
              </a:spcBef>
              <a:spcAft>
                <a:spcPts val="0"/>
              </a:spcAft>
              <a:buSzPts val="1600"/>
              <a:buFont typeface="Metamorphous"/>
              <a:buChar char="●"/>
            </a:pPr>
            <a:r>
              <a:rPr lang="en" sz="1600">
                <a:latin typeface="Metamorphous"/>
                <a:ea typeface="Metamorphous"/>
                <a:cs typeface="Metamorphous"/>
                <a:sym typeface="Metamorphous"/>
              </a:rPr>
              <a:t>Identified outliers using boxplots and removed outliers using percentile method.</a:t>
            </a:r>
            <a:endParaRPr sz="1600">
              <a:latin typeface="Metamorphous"/>
              <a:ea typeface="Metamorphous"/>
              <a:cs typeface="Metamorphous"/>
              <a:sym typeface="Metamorphous"/>
            </a:endParaRPr>
          </a:p>
          <a:p>
            <a:pPr indent="-330200" lvl="0" marL="457200" rtl="0" algn="l">
              <a:spcBef>
                <a:spcPts val="0"/>
              </a:spcBef>
              <a:spcAft>
                <a:spcPts val="0"/>
              </a:spcAft>
              <a:buSzPts val="1600"/>
              <a:buFont typeface="Metamorphous"/>
              <a:buChar char="●"/>
            </a:pPr>
            <a:r>
              <a:rPr lang="en" sz="1600">
                <a:latin typeface="Metamorphous"/>
                <a:ea typeface="Metamorphous"/>
                <a:cs typeface="Metamorphous"/>
                <a:sym typeface="Metamorphous"/>
              </a:rPr>
              <a:t>Identified skewness using distribution plots and removed skewness using power transformation method (yeo-johnson method).</a:t>
            </a:r>
            <a:endParaRPr sz="1600">
              <a:latin typeface="Metamorphous"/>
              <a:ea typeface="Metamorphous"/>
              <a:cs typeface="Metamorphous"/>
              <a:sym typeface="Metamorphous"/>
            </a:endParaRPr>
          </a:p>
          <a:p>
            <a:pPr indent="-330200" lvl="0" marL="457200" rtl="0" algn="l">
              <a:spcBef>
                <a:spcPts val="0"/>
              </a:spcBef>
              <a:spcAft>
                <a:spcPts val="0"/>
              </a:spcAft>
              <a:buSzPts val="1600"/>
              <a:buFont typeface="Metamorphous"/>
              <a:buChar char="●"/>
            </a:pPr>
            <a:r>
              <a:rPr lang="en" sz="1600">
                <a:latin typeface="Metamorphous"/>
                <a:ea typeface="Metamorphous"/>
                <a:cs typeface="Metamorphous"/>
                <a:sym typeface="Metamorphous"/>
              </a:rPr>
              <a:t>Used Pearson’s correlation coefficient to check the correlation between dependent and independent variables. To visualize the correlation I have used heatmap and bar plot.</a:t>
            </a:r>
            <a:endParaRPr sz="1600">
              <a:latin typeface="Metamorphous"/>
              <a:ea typeface="Metamorphous"/>
              <a:cs typeface="Metamorphous"/>
              <a:sym typeface="Metamorphous"/>
            </a:endParaRPr>
          </a:p>
          <a:p>
            <a:pPr indent="-330200" lvl="0" marL="457200" rtl="0" algn="l">
              <a:spcBef>
                <a:spcPts val="0"/>
              </a:spcBef>
              <a:spcAft>
                <a:spcPts val="0"/>
              </a:spcAft>
              <a:buSzPts val="1600"/>
              <a:buFont typeface="Metamorphous"/>
              <a:buChar char="●"/>
            </a:pPr>
            <a:r>
              <a:rPr lang="en" sz="1600">
                <a:latin typeface="Metamorphous"/>
                <a:ea typeface="Metamorphous"/>
                <a:cs typeface="Metamorphous"/>
                <a:sym typeface="Metamorphous"/>
              </a:rPr>
              <a:t>I have used MinMaxScaler method to scale the data to overcome with the issue of data biasness.</a:t>
            </a:r>
            <a:endParaRPr sz="1600">
              <a:latin typeface="Metamorphous"/>
              <a:ea typeface="Metamorphous"/>
              <a:cs typeface="Metamorphous"/>
              <a:sym typeface="Metamorphous"/>
            </a:endParaRPr>
          </a:p>
        </p:txBody>
      </p:sp>
      <p:sp>
        <p:nvSpPr>
          <p:cNvPr id="220" name="Google Shape;220;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666666"/>
                </a:solidFill>
                <a:latin typeface="Metamorphous"/>
                <a:ea typeface="Metamorphous"/>
                <a:cs typeface="Metamorphous"/>
                <a:sym typeface="Metamorphous"/>
              </a:rPr>
              <a:t>Data Cleaning Steps.</a:t>
            </a:r>
            <a:endParaRPr b="1">
              <a:solidFill>
                <a:srgbClr val="666666"/>
              </a:solidFill>
              <a:latin typeface="Metamorphous"/>
              <a:ea typeface="Metamorphous"/>
              <a:cs typeface="Metamorphous"/>
              <a:sym typeface="Metamorphou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24" name="Shape 224"/>
        <p:cNvGrpSpPr/>
        <p:nvPr/>
      </p:nvGrpSpPr>
      <p:grpSpPr>
        <a:xfrm>
          <a:off x="0" y="0"/>
          <a:ext cx="0" cy="0"/>
          <a:chOff x="0" y="0"/>
          <a:chExt cx="0" cy="0"/>
        </a:xfrm>
      </p:grpSpPr>
      <p:sp>
        <p:nvSpPr>
          <p:cNvPr id="225" name="Google Shape;225;p43"/>
          <p:cNvSpPr txBox="1"/>
          <p:nvPr>
            <p:ph idx="1" type="body"/>
          </p:nvPr>
        </p:nvSpPr>
        <p:spPr>
          <a:xfrm>
            <a:off x="311700" y="1152475"/>
            <a:ext cx="8520600" cy="997500"/>
          </a:xfrm>
          <a:prstGeom prst="rect">
            <a:avLst/>
          </a:prstGeom>
        </p:spPr>
        <p:txBody>
          <a:bodyPr anchorCtr="0" anchor="t" bIns="91425" lIns="91425" spcFirstLastPara="1" rIns="91425" wrap="square" tIns="91425">
            <a:spAutoFit/>
          </a:bodyPr>
          <a:lstStyle/>
          <a:p>
            <a:pPr indent="-330200" lvl="0" marL="457200" rtl="0" algn="l">
              <a:spcBef>
                <a:spcPts val="0"/>
              </a:spcBef>
              <a:spcAft>
                <a:spcPts val="0"/>
              </a:spcAft>
              <a:buSzPts val="1600"/>
              <a:buFont typeface="Metamorphous"/>
              <a:buChar char="●"/>
            </a:pPr>
            <a:r>
              <a:rPr lang="en" sz="1600">
                <a:latin typeface="Metamorphous"/>
                <a:ea typeface="Metamorphous"/>
                <a:cs typeface="Metamorphous"/>
                <a:sym typeface="Metamorphous"/>
              </a:rPr>
              <a:t>Balanced the data using SMOTE oversampling mechanism.</a:t>
            </a:r>
            <a:endParaRPr sz="1600">
              <a:latin typeface="Metamorphous"/>
              <a:ea typeface="Metamorphous"/>
              <a:cs typeface="Metamorphous"/>
              <a:sym typeface="Metamorphous"/>
            </a:endParaRPr>
          </a:p>
          <a:p>
            <a:pPr indent="-330200" lvl="0" marL="457200" rtl="0" algn="l">
              <a:spcBef>
                <a:spcPts val="0"/>
              </a:spcBef>
              <a:spcAft>
                <a:spcPts val="0"/>
              </a:spcAft>
              <a:buSzPts val="1600"/>
              <a:buFont typeface="Metamorphous"/>
              <a:buChar char="●"/>
            </a:pPr>
            <a:r>
              <a:rPr lang="en" sz="1600">
                <a:latin typeface="Metamorphous"/>
                <a:ea typeface="Metamorphous"/>
                <a:cs typeface="Metamorphous"/>
                <a:sym typeface="Metamorphous"/>
              </a:rPr>
              <a:t>Split train and test to build machine learning models. Model building process will be shown in the further steps.</a:t>
            </a:r>
            <a:endParaRPr sz="1600">
              <a:latin typeface="Metamorphous"/>
              <a:ea typeface="Metamorphous"/>
              <a:cs typeface="Metamorphous"/>
              <a:sym typeface="Metamorphous"/>
            </a:endParaRPr>
          </a:p>
        </p:txBody>
      </p:sp>
      <p:sp>
        <p:nvSpPr>
          <p:cNvPr id="226" name="Google Shape;226;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666666"/>
                </a:solidFill>
                <a:latin typeface="Metamorphous"/>
                <a:ea typeface="Metamorphous"/>
                <a:cs typeface="Metamorphous"/>
                <a:sym typeface="Metamorphous"/>
              </a:rPr>
              <a:t>Data Cleaning Steps.</a:t>
            </a:r>
            <a:endParaRPr b="1">
              <a:solidFill>
                <a:srgbClr val="666666"/>
              </a:solidFill>
              <a:latin typeface="Metamorphous"/>
              <a:ea typeface="Metamorphous"/>
              <a:cs typeface="Metamorphous"/>
              <a:sym typeface="Metamorphou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1" name="Shape 81"/>
        <p:cNvGrpSpPr/>
        <p:nvPr/>
      </p:nvGrpSpPr>
      <p:grpSpPr>
        <a:xfrm>
          <a:off x="0" y="0"/>
          <a:ext cx="0" cy="0"/>
          <a:chOff x="0" y="0"/>
          <a:chExt cx="0" cy="0"/>
        </a:xfrm>
      </p:grpSpPr>
      <p:sp>
        <p:nvSpPr>
          <p:cNvPr id="82" name="Google Shape;82;p17"/>
          <p:cNvSpPr txBox="1"/>
          <p:nvPr/>
        </p:nvSpPr>
        <p:spPr>
          <a:xfrm>
            <a:off x="297450" y="359425"/>
            <a:ext cx="83661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700">
                <a:solidFill>
                  <a:schemeClr val="dk2"/>
                </a:solidFill>
                <a:latin typeface="Metamorphous"/>
                <a:ea typeface="Metamorphous"/>
                <a:cs typeface="Metamorphous"/>
                <a:sym typeface="Metamorphous"/>
              </a:rPr>
              <a:t>Overview.</a:t>
            </a:r>
            <a:endParaRPr b="1" sz="2400">
              <a:solidFill>
                <a:srgbClr val="616161"/>
              </a:solidFill>
              <a:latin typeface="Metamorphous"/>
              <a:ea typeface="Metamorphous"/>
              <a:cs typeface="Metamorphous"/>
              <a:sym typeface="Metamorphous"/>
            </a:endParaRPr>
          </a:p>
        </p:txBody>
      </p:sp>
      <p:sp>
        <p:nvSpPr>
          <p:cNvPr id="83" name="Google Shape;83;p17"/>
          <p:cNvSpPr txBox="1"/>
          <p:nvPr/>
        </p:nvSpPr>
        <p:spPr>
          <a:xfrm>
            <a:off x="458575" y="959725"/>
            <a:ext cx="81180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666666"/>
                </a:solidFill>
                <a:latin typeface="Metamorphous"/>
                <a:ea typeface="Metamorphous"/>
                <a:cs typeface="Metamorphous"/>
                <a:sym typeface="Metamorphous"/>
              </a:rPr>
              <a:t>In this particular presentation we will be looking at:</a:t>
            </a:r>
            <a:endParaRPr sz="1600">
              <a:solidFill>
                <a:srgbClr val="666666"/>
              </a:solidFill>
              <a:latin typeface="Metamorphous"/>
              <a:ea typeface="Metamorphous"/>
              <a:cs typeface="Metamorphous"/>
              <a:sym typeface="Metamorphous"/>
            </a:endParaRPr>
          </a:p>
          <a:p>
            <a:pPr indent="0" lvl="0" marL="0" rtl="0" algn="l">
              <a:spcBef>
                <a:spcPts val="0"/>
              </a:spcBef>
              <a:spcAft>
                <a:spcPts val="0"/>
              </a:spcAft>
              <a:buNone/>
            </a:pPr>
            <a:r>
              <a:t/>
            </a:r>
            <a:endParaRPr sz="1600">
              <a:solidFill>
                <a:srgbClr val="666666"/>
              </a:solidFill>
              <a:latin typeface="Metamorphous"/>
              <a:ea typeface="Metamorphous"/>
              <a:cs typeface="Metamorphous"/>
              <a:sym typeface="Metamorphous"/>
            </a:endParaRPr>
          </a:p>
          <a:p>
            <a:pPr indent="-330200" lvl="0" marL="457200" rtl="0" algn="l">
              <a:lnSpc>
                <a:spcPct val="150000"/>
              </a:lnSpc>
              <a:spcBef>
                <a:spcPts val="0"/>
              </a:spcBef>
              <a:spcAft>
                <a:spcPts val="0"/>
              </a:spcAft>
              <a:buClr>
                <a:srgbClr val="666666"/>
              </a:buClr>
              <a:buSzPts val="1600"/>
              <a:buFont typeface="Metamorphous"/>
              <a:buChar char="●"/>
            </a:pPr>
            <a:r>
              <a:rPr lang="en" sz="1600">
                <a:solidFill>
                  <a:srgbClr val="666666"/>
                </a:solidFill>
                <a:latin typeface="Metamorphous"/>
                <a:ea typeface="Metamorphous"/>
                <a:cs typeface="Metamorphous"/>
                <a:sym typeface="Metamorphous"/>
              </a:rPr>
              <a:t>How to analyze the dataset of Micro Credit Defaulters?</a:t>
            </a:r>
            <a:endParaRPr sz="1600">
              <a:solidFill>
                <a:srgbClr val="666666"/>
              </a:solidFill>
              <a:latin typeface="Metamorphous"/>
              <a:ea typeface="Metamorphous"/>
              <a:cs typeface="Metamorphous"/>
              <a:sym typeface="Metamorphous"/>
            </a:endParaRPr>
          </a:p>
          <a:p>
            <a:pPr indent="-330200" lvl="0" marL="457200" rtl="0" algn="l">
              <a:lnSpc>
                <a:spcPct val="150000"/>
              </a:lnSpc>
              <a:spcBef>
                <a:spcPts val="0"/>
              </a:spcBef>
              <a:spcAft>
                <a:spcPts val="0"/>
              </a:spcAft>
              <a:buClr>
                <a:srgbClr val="666666"/>
              </a:buClr>
              <a:buSzPts val="1600"/>
              <a:buFont typeface="Metamorphous"/>
              <a:buChar char="●"/>
            </a:pPr>
            <a:r>
              <a:rPr lang="en" sz="1600">
                <a:solidFill>
                  <a:srgbClr val="666666"/>
                </a:solidFill>
                <a:latin typeface="Metamorphous"/>
                <a:ea typeface="Metamorphous"/>
                <a:cs typeface="Metamorphous"/>
                <a:sym typeface="Metamorphous"/>
              </a:rPr>
              <a:t>What are the EDA steps in cleaning the dataset?</a:t>
            </a:r>
            <a:endParaRPr sz="1600">
              <a:solidFill>
                <a:srgbClr val="666666"/>
              </a:solidFill>
              <a:latin typeface="Metamorphous"/>
              <a:ea typeface="Metamorphous"/>
              <a:cs typeface="Metamorphous"/>
              <a:sym typeface="Metamorphous"/>
            </a:endParaRPr>
          </a:p>
          <a:p>
            <a:pPr indent="-330200" lvl="0" marL="457200" rtl="0" algn="l">
              <a:lnSpc>
                <a:spcPct val="150000"/>
              </a:lnSpc>
              <a:spcBef>
                <a:spcPts val="0"/>
              </a:spcBef>
              <a:spcAft>
                <a:spcPts val="0"/>
              </a:spcAft>
              <a:buClr>
                <a:srgbClr val="666666"/>
              </a:buClr>
              <a:buSzPts val="1600"/>
              <a:buFont typeface="Metamorphous"/>
              <a:buChar char="●"/>
            </a:pPr>
            <a:r>
              <a:rPr lang="en" sz="1600">
                <a:solidFill>
                  <a:srgbClr val="666666"/>
                </a:solidFill>
                <a:latin typeface="Metamorphous"/>
                <a:ea typeface="Metamorphous"/>
                <a:cs typeface="Metamorphous"/>
                <a:sym typeface="Metamorphous"/>
              </a:rPr>
              <a:t>Overall analysis on the problem.</a:t>
            </a:r>
            <a:endParaRPr sz="1600">
              <a:solidFill>
                <a:srgbClr val="666666"/>
              </a:solidFill>
              <a:latin typeface="Metamorphous"/>
              <a:ea typeface="Metamorphous"/>
              <a:cs typeface="Metamorphous"/>
              <a:sym typeface="Metamorphous"/>
            </a:endParaRPr>
          </a:p>
          <a:p>
            <a:pPr indent="-330200" lvl="0" marL="457200" rtl="0" algn="l">
              <a:lnSpc>
                <a:spcPct val="150000"/>
              </a:lnSpc>
              <a:spcBef>
                <a:spcPts val="0"/>
              </a:spcBef>
              <a:spcAft>
                <a:spcPts val="0"/>
              </a:spcAft>
              <a:buClr>
                <a:srgbClr val="666666"/>
              </a:buClr>
              <a:buSzPts val="1600"/>
              <a:buFont typeface="Metamorphous"/>
              <a:buChar char="●"/>
            </a:pPr>
            <a:r>
              <a:rPr lang="en" sz="1600">
                <a:solidFill>
                  <a:srgbClr val="666666"/>
                </a:solidFill>
                <a:latin typeface="Metamorphous"/>
                <a:ea typeface="Metamorphous"/>
                <a:cs typeface="Metamorphous"/>
                <a:sym typeface="Metamorphous"/>
              </a:rPr>
              <a:t>Model building from the cleaned dataset.</a:t>
            </a:r>
            <a:endParaRPr sz="1600">
              <a:solidFill>
                <a:srgbClr val="666666"/>
              </a:solidFill>
              <a:latin typeface="Metamorphous"/>
              <a:ea typeface="Metamorphous"/>
              <a:cs typeface="Metamorphous"/>
              <a:sym typeface="Metamorphous"/>
            </a:endParaRPr>
          </a:p>
          <a:p>
            <a:pPr indent="-330200" lvl="0" marL="457200" rtl="0" algn="l">
              <a:lnSpc>
                <a:spcPct val="150000"/>
              </a:lnSpc>
              <a:spcBef>
                <a:spcPts val="0"/>
              </a:spcBef>
              <a:spcAft>
                <a:spcPts val="0"/>
              </a:spcAft>
              <a:buClr>
                <a:srgbClr val="666666"/>
              </a:buClr>
              <a:buSzPts val="1600"/>
              <a:buFont typeface="Metamorphous"/>
              <a:buChar char="●"/>
            </a:pPr>
            <a:r>
              <a:rPr lang="en" sz="1600">
                <a:solidFill>
                  <a:srgbClr val="666666"/>
                </a:solidFill>
                <a:latin typeface="Metamorphous"/>
                <a:ea typeface="Metamorphous"/>
                <a:cs typeface="Metamorphous"/>
                <a:sym typeface="Metamorphous"/>
              </a:rPr>
              <a:t>Predicting defaulters from the saved model.</a:t>
            </a:r>
            <a:endParaRPr sz="1600">
              <a:solidFill>
                <a:srgbClr val="666666"/>
              </a:solidFill>
              <a:latin typeface="Metamorphous"/>
              <a:ea typeface="Metamorphous"/>
              <a:cs typeface="Metamorphous"/>
              <a:sym typeface="Metamorphou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3D0C5"/>
        </a:solidFill>
      </p:bgPr>
    </p:bg>
    <p:spTree>
      <p:nvGrpSpPr>
        <p:cNvPr id="230" name="Shape 230"/>
        <p:cNvGrpSpPr/>
        <p:nvPr/>
      </p:nvGrpSpPr>
      <p:grpSpPr>
        <a:xfrm>
          <a:off x="0" y="0"/>
          <a:ext cx="0" cy="0"/>
          <a:chOff x="0" y="0"/>
          <a:chExt cx="0" cy="0"/>
        </a:xfrm>
      </p:grpSpPr>
      <p:sp>
        <p:nvSpPr>
          <p:cNvPr id="231" name="Google Shape;231;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666666"/>
                </a:solidFill>
                <a:latin typeface="Metamorphous"/>
                <a:ea typeface="Metamorphous"/>
                <a:cs typeface="Metamorphous"/>
                <a:sym typeface="Metamorphous"/>
              </a:rPr>
              <a:t>Data Balancing</a:t>
            </a:r>
            <a:r>
              <a:rPr b="1" lang="en">
                <a:solidFill>
                  <a:srgbClr val="666666"/>
                </a:solidFill>
                <a:latin typeface="Metamorphous"/>
                <a:ea typeface="Metamorphous"/>
                <a:cs typeface="Metamorphous"/>
                <a:sym typeface="Metamorphous"/>
              </a:rPr>
              <a:t>.</a:t>
            </a:r>
            <a:endParaRPr b="1">
              <a:solidFill>
                <a:srgbClr val="666666"/>
              </a:solidFill>
              <a:latin typeface="Metamorphous"/>
              <a:ea typeface="Metamorphous"/>
              <a:cs typeface="Metamorphous"/>
              <a:sym typeface="Metamorphous"/>
            </a:endParaRPr>
          </a:p>
          <a:p>
            <a:pPr indent="0" lvl="0" marL="0" rtl="0" algn="l">
              <a:spcBef>
                <a:spcPts val="0"/>
              </a:spcBef>
              <a:spcAft>
                <a:spcPts val="0"/>
              </a:spcAft>
              <a:buNone/>
            </a:pPr>
            <a:r>
              <a:t/>
            </a:r>
            <a:endParaRPr b="1">
              <a:solidFill>
                <a:srgbClr val="666666"/>
              </a:solidFill>
              <a:latin typeface="Metamorphous"/>
              <a:ea typeface="Metamorphous"/>
              <a:cs typeface="Metamorphous"/>
              <a:sym typeface="Metamorphous"/>
            </a:endParaRPr>
          </a:p>
          <a:p>
            <a:pPr indent="0" lvl="0" marL="0" rtl="0" algn="l">
              <a:spcBef>
                <a:spcPts val="0"/>
              </a:spcBef>
              <a:spcAft>
                <a:spcPts val="0"/>
              </a:spcAft>
              <a:buNone/>
            </a:pPr>
            <a:r>
              <a:t/>
            </a:r>
            <a:endParaRPr b="1">
              <a:solidFill>
                <a:srgbClr val="666666"/>
              </a:solidFill>
              <a:latin typeface="Metamorphous"/>
              <a:ea typeface="Metamorphous"/>
              <a:cs typeface="Metamorphous"/>
              <a:sym typeface="Metamorphous"/>
            </a:endParaRPr>
          </a:p>
        </p:txBody>
      </p:sp>
      <p:sp>
        <p:nvSpPr>
          <p:cNvPr id="232" name="Google Shape;232;p44"/>
          <p:cNvSpPr txBox="1"/>
          <p:nvPr>
            <p:ph idx="1" type="body"/>
          </p:nvPr>
        </p:nvSpPr>
        <p:spPr>
          <a:xfrm>
            <a:off x="311700" y="1152475"/>
            <a:ext cx="8520600" cy="9975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sz="1600">
                <a:latin typeface="Metamorphous"/>
                <a:ea typeface="Metamorphous"/>
                <a:cs typeface="Metamorphous"/>
                <a:sym typeface="Metamorphous"/>
              </a:rPr>
              <a:t>Which checking the value counts of our target “ label ”, I found a lot of imbalance in the data. I have used oversampling (SMOTE) to get rid of data imbalancing. The balanced output looks like this :</a:t>
            </a:r>
            <a:endParaRPr sz="1600">
              <a:latin typeface="Metamorphous"/>
              <a:ea typeface="Metamorphous"/>
              <a:cs typeface="Metamorphous"/>
              <a:sym typeface="Metamorphous"/>
            </a:endParaRPr>
          </a:p>
        </p:txBody>
      </p:sp>
      <p:pic>
        <p:nvPicPr>
          <p:cNvPr id="233" name="Google Shape;233;p44"/>
          <p:cNvPicPr preferRelativeResize="0"/>
          <p:nvPr/>
        </p:nvPicPr>
        <p:blipFill>
          <a:blip r:embed="rId3">
            <a:alphaModFix/>
          </a:blip>
          <a:stretch>
            <a:fillRect/>
          </a:stretch>
        </p:blipFill>
        <p:spPr>
          <a:xfrm>
            <a:off x="2541225" y="2284725"/>
            <a:ext cx="4061550" cy="25065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37" name="Shape 237"/>
        <p:cNvGrpSpPr/>
        <p:nvPr/>
      </p:nvGrpSpPr>
      <p:grpSpPr>
        <a:xfrm>
          <a:off x="0" y="0"/>
          <a:ext cx="0" cy="0"/>
          <a:chOff x="0" y="0"/>
          <a:chExt cx="0" cy="0"/>
        </a:xfrm>
      </p:grpSpPr>
      <p:sp>
        <p:nvSpPr>
          <p:cNvPr id="238" name="Google Shape;238;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666666"/>
                </a:solidFill>
                <a:latin typeface="Metamorphous"/>
                <a:ea typeface="Metamorphous"/>
                <a:cs typeface="Metamorphous"/>
                <a:sym typeface="Metamorphous"/>
              </a:rPr>
              <a:t>Model Building.</a:t>
            </a:r>
            <a:endParaRPr b="1">
              <a:solidFill>
                <a:srgbClr val="666666"/>
              </a:solidFill>
              <a:latin typeface="Metamorphous"/>
              <a:ea typeface="Metamorphous"/>
              <a:cs typeface="Metamorphous"/>
              <a:sym typeface="Metamorphous"/>
            </a:endParaRPr>
          </a:p>
        </p:txBody>
      </p:sp>
      <p:sp>
        <p:nvSpPr>
          <p:cNvPr id="239" name="Google Shape;239;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latin typeface="Metamorphous"/>
                <a:ea typeface="Metamorphous"/>
                <a:cs typeface="Metamorphous"/>
                <a:sym typeface="Metamorphous"/>
              </a:rPr>
              <a:t>In this problem label is our target variable which is categorical in nature that is the Label ‘1’ indicates that the loan has been paid i.e., “non-defaulter”, while, Label ‘0’ indicates that the loan has not been paid i.e., “defaulter”. From this I can conclude that it is a Classification type problem hence I have used following regression algorithms. </a:t>
            </a:r>
            <a:endParaRPr sz="1600">
              <a:latin typeface="Metamorphous"/>
              <a:ea typeface="Metamorphous"/>
              <a:cs typeface="Metamorphous"/>
              <a:sym typeface="Metamorphous"/>
            </a:endParaRPr>
          </a:p>
          <a:p>
            <a:pPr indent="0" lvl="0" marL="0" rtl="0" algn="l">
              <a:spcBef>
                <a:spcPts val="1200"/>
              </a:spcBef>
              <a:spcAft>
                <a:spcPts val="1200"/>
              </a:spcAft>
              <a:buNone/>
            </a:pPr>
            <a:r>
              <a:rPr lang="en" sz="1600">
                <a:latin typeface="Metamorphous"/>
                <a:ea typeface="Metamorphous"/>
                <a:cs typeface="Metamorphous"/>
                <a:sym typeface="Metamorphous"/>
              </a:rPr>
              <a:t>After the pre-processing and data cleaning I left with 27 columns including target and with the help of feature importance bar graph I used these independent features for model building and prediction. </a:t>
            </a:r>
            <a:endParaRPr sz="1600">
              <a:latin typeface="Metamorphous"/>
              <a:ea typeface="Metamorphous"/>
              <a:cs typeface="Metamorphous"/>
              <a:sym typeface="Metamorphou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43" name="Shape 243"/>
        <p:cNvGrpSpPr/>
        <p:nvPr/>
      </p:nvGrpSpPr>
      <p:grpSpPr>
        <a:xfrm>
          <a:off x="0" y="0"/>
          <a:ext cx="0" cy="0"/>
          <a:chOff x="0" y="0"/>
          <a:chExt cx="0" cy="0"/>
        </a:xfrm>
      </p:grpSpPr>
      <p:sp>
        <p:nvSpPr>
          <p:cNvPr id="244" name="Google Shape;244;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666666"/>
                </a:solidFill>
                <a:latin typeface="Metamorphous"/>
                <a:ea typeface="Metamorphous"/>
                <a:cs typeface="Metamorphous"/>
                <a:sym typeface="Metamorphous"/>
              </a:rPr>
              <a:t>Model Building.</a:t>
            </a:r>
            <a:endParaRPr b="1">
              <a:solidFill>
                <a:srgbClr val="666666"/>
              </a:solidFill>
              <a:latin typeface="Metamorphous"/>
              <a:ea typeface="Metamorphous"/>
              <a:cs typeface="Metamorphous"/>
              <a:sym typeface="Metamorphous"/>
            </a:endParaRPr>
          </a:p>
        </p:txBody>
      </p:sp>
      <p:sp>
        <p:nvSpPr>
          <p:cNvPr id="245" name="Google Shape;245;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latin typeface="Metamorphous"/>
                <a:ea typeface="Metamorphous"/>
                <a:cs typeface="Metamorphous"/>
                <a:sym typeface="Metamorphous"/>
              </a:rPr>
              <a:t>The algorithms used on training the data are as follows:</a:t>
            </a:r>
            <a:endParaRPr sz="1600">
              <a:latin typeface="Metamorphous"/>
              <a:ea typeface="Metamorphous"/>
              <a:cs typeface="Metamorphous"/>
              <a:sym typeface="Metamorphous"/>
            </a:endParaRPr>
          </a:p>
          <a:p>
            <a:pPr indent="-330200" lvl="0" marL="457200" rtl="0" algn="l">
              <a:spcBef>
                <a:spcPts val="1200"/>
              </a:spcBef>
              <a:spcAft>
                <a:spcPts val="0"/>
              </a:spcAft>
              <a:buSzPts val="1600"/>
              <a:buFont typeface="Metamorphous"/>
              <a:buChar char="●"/>
            </a:pPr>
            <a:r>
              <a:rPr lang="en" sz="1600">
                <a:latin typeface="Metamorphous"/>
                <a:ea typeface="Metamorphous"/>
                <a:cs typeface="Metamorphous"/>
                <a:sym typeface="Metamorphous"/>
              </a:rPr>
              <a:t>Logistic Regression Model.</a:t>
            </a:r>
            <a:endParaRPr sz="1600">
              <a:latin typeface="Metamorphous"/>
              <a:ea typeface="Metamorphous"/>
              <a:cs typeface="Metamorphous"/>
              <a:sym typeface="Metamorphous"/>
            </a:endParaRPr>
          </a:p>
          <a:p>
            <a:pPr indent="-330200" lvl="0" marL="457200" rtl="0" algn="l">
              <a:spcBef>
                <a:spcPts val="0"/>
              </a:spcBef>
              <a:spcAft>
                <a:spcPts val="0"/>
              </a:spcAft>
              <a:buSzPts val="1600"/>
              <a:buFont typeface="Metamorphous"/>
              <a:buChar char="●"/>
            </a:pPr>
            <a:r>
              <a:rPr lang="en" sz="1600">
                <a:latin typeface="Metamorphous"/>
                <a:ea typeface="Metamorphous"/>
                <a:cs typeface="Metamorphous"/>
                <a:sym typeface="Metamorphous"/>
              </a:rPr>
              <a:t>Decision Tree Classifier.</a:t>
            </a:r>
            <a:endParaRPr sz="1600">
              <a:latin typeface="Metamorphous"/>
              <a:ea typeface="Metamorphous"/>
              <a:cs typeface="Metamorphous"/>
              <a:sym typeface="Metamorphous"/>
            </a:endParaRPr>
          </a:p>
          <a:p>
            <a:pPr indent="-330200" lvl="0" marL="457200" rtl="0" algn="l">
              <a:spcBef>
                <a:spcPts val="0"/>
              </a:spcBef>
              <a:spcAft>
                <a:spcPts val="0"/>
              </a:spcAft>
              <a:buSzPts val="1600"/>
              <a:buFont typeface="Metamorphous"/>
              <a:buChar char="●"/>
            </a:pPr>
            <a:r>
              <a:rPr lang="en" sz="1600">
                <a:latin typeface="Metamorphous"/>
                <a:ea typeface="Metamorphous"/>
                <a:cs typeface="Metamorphous"/>
                <a:sym typeface="Metamorphous"/>
              </a:rPr>
              <a:t>Random Forest Classifier.</a:t>
            </a:r>
            <a:endParaRPr sz="1600">
              <a:latin typeface="Metamorphous"/>
              <a:ea typeface="Metamorphous"/>
              <a:cs typeface="Metamorphous"/>
              <a:sym typeface="Metamorphous"/>
            </a:endParaRPr>
          </a:p>
          <a:p>
            <a:pPr indent="-330200" lvl="0" marL="457200" rtl="0" algn="l">
              <a:spcBef>
                <a:spcPts val="0"/>
              </a:spcBef>
              <a:spcAft>
                <a:spcPts val="0"/>
              </a:spcAft>
              <a:buSzPts val="1600"/>
              <a:buFont typeface="Metamorphous"/>
              <a:buChar char="●"/>
            </a:pPr>
            <a:r>
              <a:rPr lang="en" sz="1600">
                <a:latin typeface="Metamorphous"/>
                <a:ea typeface="Metamorphous"/>
                <a:cs typeface="Metamorphous"/>
                <a:sym typeface="Metamorphous"/>
              </a:rPr>
              <a:t>Extra Trees Classifier.</a:t>
            </a:r>
            <a:endParaRPr sz="1600">
              <a:latin typeface="Metamorphous"/>
              <a:ea typeface="Metamorphous"/>
              <a:cs typeface="Metamorphous"/>
              <a:sym typeface="Metamorphous"/>
            </a:endParaRPr>
          </a:p>
          <a:p>
            <a:pPr indent="-330200" lvl="0" marL="457200" rtl="0" algn="l">
              <a:spcBef>
                <a:spcPts val="0"/>
              </a:spcBef>
              <a:spcAft>
                <a:spcPts val="0"/>
              </a:spcAft>
              <a:buSzPts val="1600"/>
              <a:buFont typeface="Metamorphous"/>
              <a:buChar char="●"/>
            </a:pPr>
            <a:r>
              <a:rPr lang="en" sz="1600">
                <a:latin typeface="Metamorphous"/>
                <a:ea typeface="Metamorphous"/>
                <a:cs typeface="Metamorphous"/>
                <a:sym typeface="Metamorphous"/>
              </a:rPr>
              <a:t>Bagging Classifier.</a:t>
            </a:r>
            <a:endParaRPr sz="1600">
              <a:latin typeface="Metamorphous"/>
              <a:ea typeface="Metamorphous"/>
              <a:cs typeface="Metamorphous"/>
              <a:sym typeface="Metamorphous"/>
            </a:endParaRPr>
          </a:p>
          <a:p>
            <a:pPr indent="-330200" lvl="0" marL="457200" rtl="0" algn="l">
              <a:spcBef>
                <a:spcPts val="0"/>
              </a:spcBef>
              <a:spcAft>
                <a:spcPts val="0"/>
              </a:spcAft>
              <a:buSzPts val="1600"/>
              <a:buFont typeface="Metamorphous"/>
              <a:buChar char="●"/>
            </a:pPr>
            <a:r>
              <a:rPr lang="en" sz="1600">
                <a:latin typeface="Metamorphous"/>
                <a:ea typeface="Metamorphous"/>
                <a:cs typeface="Metamorphous"/>
                <a:sym typeface="Metamorphous"/>
              </a:rPr>
              <a:t>XGBoost Classifier.</a:t>
            </a:r>
            <a:endParaRPr sz="1600">
              <a:latin typeface="Metamorphous"/>
              <a:ea typeface="Metamorphous"/>
              <a:cs typeface="Metamorphous"/>
              <a:sym typeface="Metamorphous"/>
            </a:endParaRPr>
          </a:p>
          <a:p>
            <a:pPr indent="0" lvl="0" marL="0" rtl="0" algn="l">
              <a:spcBef>
                <a:spcPts val="1200"/>
              </a:spcBef>
              <a:spcAft>
                <a:spcPts val="1200"/>
              </a:spcAft>
              <a:buNone/>
            </a:pPr>
            <a:r>
              <a:rPr lang="en" sz="1600">
                <a:latin typeface="Metamorphous"/>
                <a:ea typeface="Metamorphous"/>
                <a:cs typeface="Metamorphous"/>
                <a:sym typeface="Metamorphous"/>
              </a:rPr>
              <a:t>I have got the best ransom state and maximum R2 score and then created train test split to build the above models.</a:t>
            </a:r>
            <a:endParaRPr sz="1600">
              <a:latin typeface="Metamorphous"/>
              <a:ea typeface="Metamorphous"/>
              <a:cs typeface="Metamorphous"/>
              <a:sym typeface="Metamorphou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3D0C5"/>
        </a:solidFill>
      </p:bgPr>
    </p:bg>
    <p:spTree>
      <p:nvGrpSpPr>
        <p:cNvPr id="249" name="Shape 249"/>
        <p:cNvGrpSpPr/>
        <p:nvPr/>
      </p:nvGrpSpPr>
      <p:grpSpPr>
        <a:xfrm>
          <a:off x="0" y="0"/>
          <a:ext cx="0" cy="0"/>
          <a:chOff x="0" y="0"/>
          <a:chExt cx="0" cy="0"/>
        </a:xfrm>
      </p:grpSpPr>
      <p:sp>
        <p:nvSpPr>
          <p:cNvPr id="250" name="Google Shape;250;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666666"/>
                </a:solidFill>
                <a:latin typeface="Metamorphous"/>
                <a:ea typeface="Metamorphous"/>
                <a:cs typeface="Metamorphous"/>
                <a:sym typeface="Metamorphous"/>
              </a:rPr>
              <a:t>Logistic Regression Model.</a:t>
            </a:r>
            <a:endParaRPr b="1">
              <a:solidFill>
                <a:srgbClr val="666666"/>
              </a:solidFill>
              <a:latin typeface="Metamorphous"/>
              <a:ea typeface="Metamorphous"/>
              <a:cs typeface="Metamorphous"/>
              <a:sym typeface="Metamorphous"/>
            </a:endParaRPr>
          </a:p>
        </p:txBody>
      </p:sp>
      <p:sp>
        <p:nvSpPr>
          <p:cNvPr id="251" name="Google Shape;251;p47"/>
          <p:cNvSpPr txBox="1"/>
          <p:nvPr>
            <p:ph idx="1" type="body"/>
          </p:nvPr>
        </p:nvSpPr>
        <p:spPr>
          <a:xfrm>
            <a:off x="6095100" y="1206550"/>
            <a:ext cx="2737200" cy="34164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sz="1700">
                <a:latin typeface="Metamorphous"/>
                <a:ea typeface="Metamorphous"/>
                <a:cs typeface="Metamorphous"/>
                <a:sym typeface="Metamorphous"/>
              </a:rPr>
              <a:t>The Logistic Regression model gave us an accuracy score of 77.16 %.</a:t>
            </a:r>
            <a:endParaRPr sz="1700">
              <a:latin typeface="Metamorphous"/>
              <a:ea typeface="Metamorphous"/>
              <a:cs typeface="Metamorphous"/>
              <a:sym typeface="Metamorphous"/>
            </a:endParaRPr>
          </a:p>
        </p:txBody>
      </p:sp>
      <p:pic>
        <p:nvPicPr>
          <p:cNvPr id="252" name="Google Shape;252;p47"/>
          <p:cNvPicPr preferRelativeResize="0"/>
          <p:nvPr/>
        </p:nvPicPr>
        <p:blipFill>
          <a:blip r:embed="rId3">
            <a:alphaModFix/>
          </a:blip>
          <a:stretch>
            <a:fillRect/>
          </a:stretch>
        </p:blipFill>
        <p:spPr>
          <a:xfrm>
            <a:off x="371800" y="1233588"/>
            <a:ext cx="4953000" cy="33623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3D0C5"/>
        </a:solidFill>
      </p:bgPr>
    </p:bg>
    <p:spTree>
      <p:nvGrpSpPr>
        <p:cNvPr id="256" name="Shape 256"/>
        <p:cNvGrpSpPr/>
        <p:nvPr/>
      </p:nvGrpSpPr>
      <p:grpSpPr>
        <a:xfrm>
          <a:off x="0" y="0"/>
          <a:ext cx="0" cy="0"/>
          <a:chOff x="0" y="0"/>
          <a:chExt cx="0" cy="0"/>
        </a:xfrm>
      </p:grpSpPr>
      <p:sp>
        <p:nvSpPr>
          <p:cNvPr id="257" name="Google Shape;257;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666666"/>
                </a:solidFill>
                <a:latin typeface="Metamorphous"/>
                <a:ea typeface="Metamorphous"/>
                <a:cs typeface="Metamorphous"/>
                <a:sym typeface="Metamorphous"/>
              </a:rPr>
              <a:t>Decision Tree Classifier Model.</a:t>
            </a:r>
            <a:endParaRPr b="1">
              <a:solidFill>
                <a:srgbClr val="666666"/>
              </a:solidFill>
              <a:latin typeface="Metamorphous"/>
              <a:ea typeface="Metamorphous"/>
              <a:cs typeface="Metamorphous"/>
              <a:sym typeface="Metamorphous"/>
            </a:endParaRPr>
          </a:p>
          <a:p>
            <a:pPr indent="0" lvl="0" marL="0" rtl="0" algn="l">
              <a:spcBef>
                <a:spcPts val="0"/>
              </a:spcBef>
              <a:spcAft>
                <a:spcPts val="0"/>
              </a:spcAft>
              <a:buNone/>
            </a:pPr>
            <a:r>
              <a:t/>
            </a:r>
            <a:endParaRPr b="1">
              <a:solidFill>
                <a:srgbClr val="666666"/>
              </a:solidFill>
              <a:latin typeface="Metamorphous"/>
              <a:ea typeface="Metamorphous"/>
              <a:cs typeface="Metamorphous"/>
              <a:sym typeface="Metamorphous"/>
            </a:endParaRPr>
          </a:p>
          <a:p>
            <a:pPr indent="0" lvl="0" marL="0" rtl="0" algn="l">
              <a:spcBef>
                <a:spcPts val="0"/>
              </a:spcBef>
              <a:spcAft>
                <a:spcPts val="0"/>
              </a:spcAft>
              <a:buNone/>
            </a:pPr>
            <a:r>
              <a:t/>
            </a:r>
            <a:endParaRPr b="1">
              <a:solidFill>
                <a:srgbClr val="666666"/>
              </a:solidFill>
              <a:latin typeface="Metamorphous"/>
              <a:ea typeface="Metamorphous"/>
              <a:cs typeface="Metamorphous"/>
              <a:sym typeface="Metamorphous"/>
            </a:endParaRPr>
          </a:p>
        </p:txBody>
      </p:sp>
      <p:sp>
        <p:nvSpPr>
          <p:cNvPr id="258" name="Google Shape;258;p48"/>
          <p:cNvSpPr txBox="1"/>
          <p:nvPr>
            <p:ph idx="1" type="body"/>
          </p:nvPr>
        </p:nvSpPr>
        <p:spPr>
          <a:xfrm>
            <a:off x="6095100" y="1206550"/>
            <a:ext cx="2737200" cy="34164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sz="1700">
                <a:latin typeface="Metamorphous"/>
                <a:ea typeface="Metamorphous"/>
                <a:cs typeface="Metamorphous"/>
                <a:sym typeface="Metamorphous"/>
              </a:rPr>
              <a:t>The Decision Tree Classifier Model gave us an accuracy Score of 71.42 %.</a:t>
            </a:r>
            <a:endParaRPr sz="1700">
              <a:latin typeface="Metamorphous"/>
              <a:ea typeface="Metamorphous"/>
              <a:cs typeface="Metamorphous"/>
              <a:sym typeface="Metamorphous"/>
            </a:endParaRPr>
          </a:p>
        </p:txBody>
      </p:sp>
      <p:pic>
        <p:nvPicPr>
          <p:cNvPr id="259" name="Google Shape;259;p48"/>
          <p:cNvPicPr preferRelativeResize="0"/>
          <p:nvPr/>
        </p:nvPicPr>
        <p:blipFill>
          <a:blip r:embed="rId3">
            <a:alphaModFix/>
          </a:blip>
          <a:stretch>
            <a:fillRect/>
          </a:stretch>
        </p:blipFill>
        <p:spPr>
          <a:xfrm>
            <a:off x="311700" y="1200250"/>
            <a:ext cx="5067300" cy="34290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3D0C5"/>
        </a:solidFill>
      </p:bgPr>
    </p:bg>
    <p:spTree>
      <p:nvGrpSpPr>
        <p:cNvPr id="263" name="Shape 263"/>
        <p:cNvGrpSpPr/>
        <p:nvPr/>
      </p:nvGrpSpPr>
      <p:grpSpPr>
        <a:xfrm>
          <a:off x="0" y="0"/>
          <a:ext cx="0" cy="0"/>
          <a:chOff x="0" y="0"/>
          <a:chExt cx="0" cy="0"/>
        </a:xfrm>
      </p:grpSpPr>
      <p:sp>
        <p:nvSpPr>
          <p:cNvPr id="264" name="Google Shape;264;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666666"/>
                </a:solidFill>
                <a:latin typeface="Metamorphous"/>
                <a:ea typeface="Metamorphous"/>
                <a:cs typeface="Metamorphous"/>
                <a:sym typeface="Metamorphous"/>
              </a:rPr>
              <a:t>Random Forest Classifier Model.</a:t>
            </a:r>
            <a:endParaRPr b="1">
              <a:solidFill>
                <a:srgbClr val="666666"/>
              </a:solidFill>
              <a:latin typeface="Metamorphous"/>
              <a:ea typeface="Metamorphous"/>
              <a:cs typeface="Metamorphous"/>
              <a:sym typeface="Metamorphous"/>
            </a:endParaRPr>
          </a:p>
          <a:p>
            <a:pPr indent="0" lvl="0" marL="0" rtl="0" algn="l">
              <a:spcBef>
                <a:spcPts val="0"/>
              </a:spcBef>
              <a:spcAft>
                <a:spcPts val="0"/>
              </a:spcAft>
              <a:buNone/>
            </a:pPr>
            <a:r>
              <a:t/>
            </a:r>
            <a:endParaRPr b="1">
              <a:solidFill>
                <a:srgbClr val="666666"/>
              </a:solidFill>
              <a:latin typeface="Metamorphous"/>
              <a:ea typeface="Metamorphous"/>
              <a:cs typeface="Metamorphous"/>
              <a:sym typeface="Metamorphous"/>
            </a:endParaRPr>
          </a:p>
          <a:p>
            <a:pPr indent="0" lvl="0" marL="0" rtl="0" algn="l">
              <a:spcBef>
                <a:spcPts val="0"/>
              </a:spcBef>
              <a:spcAft>
                <a:spcPts val="0"/>
              </a:spcAft>
              <a:buNone/>
            </a:pPr>
            <a:r>
              <a:t/>
            </a:r>
            <a:endParaRPr b="1">
              <a:solidFill>
                <a:srgbClr val="666666"/>
              </a:solidFill>
              <a:latin typeface="Metamorphous"/>
              <a:ea typeface="Metamorphous"/>
              <a:cs typeface="Metamorphous"/>
              <a:sym typeface="Metamorphous"/>
            </a:endParaRPr>
          </a:p>
        </p:txBody>
      </p:sp>
      <p:sp>
        <p:nvSpPr>
          <p:cNvPr id="265" name="Google Shape;265;p49"/>
          <p:cNvSpPr txBox="1"/>
          <p:nvPr>
            <p:ph idx="1" type="body"/>
          </p:nvPr>
        </p:nvSpPr>
        <p:spPr>
          <a:xfrm>
            <a:off x="6095100" y="1206550"/>
            <a:ext cx="2737200" cy="34164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sz="1700">
                <a:latin typeface="Metamorphous"/>
                <a:ea typeface="Metamorphous"/>
                <a:cs typeface="Metamorphous"/>
                <a:sym typeface="Metamorphous"/>
              </a:rPr>
              <a:t>The Random Forest Classifier model gave us an accuracy Score of 84.03 %.</a:t>
            </a:r>
            <a:endParaRPr sz="1700">
              <a:latin typeface="Metamorphous"/>
              <a:ea typeface="Metamorphous"/>
              <a:cs typeface="Metamorphous"/>
              <a:sym typeface="Metamorphous"/>
            </a:endParaRPr>
          </a:p>
        </p:txBody>
      </p:sp>
      <p:pic>
        <p:nvPicPr>
          <p:cNvPr id="266" name="Google Shape;266;p49"/>
          <p:cNvPicPr preferRelativeResize="0"/>
          <p:nvPr/>
        </p:nvPicPr>
        <p:blipFill>
          <a:blip r:embed="rId3">
            <a:alphaModFix/>
          </a:blip>
          <a:stretch>
            <a:fillRect/>
          </a:stretch>
        </p:blipFill>
        <p:spPr>
          <a:xfrm>
            <a:off x="311700" y="1143100"/>
            <a:ext cx="5057775" cy="35433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3D0C5"/>
        </a:solidFill>
      </p:bgPr>
    </p:bg>
    <p:spTree>
      <p:nvGrpSpPr>
        <p:cNvPr id="270" name="Shape 270"/>
        <p:cNvGrpSpPr/>
        <p:nvPr/>
      </p:nvGrpSpPr>
      <p:grpSpPr>
        <a:xfrm>
          <a:off x="0" y="0"/>
          <a:ext cx="0" cy="0"/>
          <a:chOff x="0" y="0"/>
          <a:chExt cx="0" cy="0"/>
        </a:xfrm>
      </p:grpSpPr>
      <p:sp>
        <p:nvSpPr>
          <p:cNvPr id="271" name="Google Shape;271;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666666"/>
                </a:solidFill>
                <a:latin typeface="Metamorphous"/>
                <a:ea typeface="Metamorphous"/>
                <a:cs typeface="Metamorphous"/>
                <a:sym typeface="Metamorphous"/>
              </a:rPr>
              <a:t>Extra Trees Classifier Model.</a:t>
            </a:r>
            <a:endParaRPr b="1">
              <a:solidFill>
                <a:srgbClr val="666666"/>
              </a:solidFill>
              <a:latin typeface="Metamorphous"/>
              <a:ea typeface="Metamorphous"/>
              <a:cs typeface="Metamorphous"/>
              <a:sym typeface="Metamorphous"/>
            </a:endParaRPr>
          </a:p>
          <a:p>
            <a:pPr indent="0" lvl="0" marL="0" rtl="0" algn="l">
              <a:spcBef>
                <a:spcPts val="0"/>
              </a:spcBef>
              <a:spcAft>
                <a:spcPts val="0"/>
              </a:spcAft>
              <a:buNone/>
            </a:pPr>
            <a:r>
              <a:t/>
            </a:r>
            <a:endParaRPr b="1">
              <a:solidFill>
                <a:srgbClr val="666666"/>
              </a:solidFill>
              <a:latin typeface="Metamorphous"/>
              <a:ea typeface="Metamorphous"/>
              <a:cs typeface="Metamorphous"/>
              <a:sym typeface="Metamorphous"/>
            </a:endParaRPr>
          </a:p>
          <a:p>
            <a:pPr indent="0" lvl="0" marL="0" rtl="0" algn="l">
              <a:spcBef>
                <a:spcPts val="0"/>
              </a:spcBef>
              <a:spcAft>
                <a:spcPts val="0"/>
              </a:spcAft>
              <a:buNone/>
            </a:pPr>
            <a:r>
              <a:t/>
            </a:r>
            <a:endParaRPr b="1">
              <a:solidFill>
                <a:srgbClr val="666666"/>
              </a:solidFill>
              <a:latin typeface="Metamorphous"/>
              <a:ea typeface="Metamorphous"/>
              <a:cs typeface="Metamorphous"/>
              <a:sym typeface="Metamorphous"/>
            </a:endParaRPr>
          </a:p>
        </p:txBody>
      </p:sp>
      <p:sp>
        <p:nvSpPr>
          <p:cNvPr id="272" name="Google Shape;272;p50"/>
          <p:cNvSpPr txBox="1"/>
          <p:nvPr>
            <p:ph idx="1" type="body"/>
          </p:nvPr>
        </p:nvSpPr>
        <p:spPr>
          <a:xfrm>
            <a:off x="6095100" y="1206550"/>
            <a:ext cx="2737200" cy="34164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sz="1700">
                <a:latin typeface="Metamorphous"/>
                <a:ea typeface="Metamorphous"/>
                <a:cs typeface="Metamorphous"/>
                <a:sym typeface="Metamorphous"/>
              </a:rPr>
              <a:t>The Extra Trees Classifier model gave us an accuracy Score of 95.60%.</a:t>
            </a:r>
            <a:endParaRPr sz="1700">
              <a:latin typeface="Metamorphous"/>
              <a:ea typeface="Metamorphous"/>
              <a:cs typeface="Metamorphous"/>
              <a:sym typeface="Metamorphous"/>
            </a:endParaRPr>
          </a:p>
        </p:txBody>
      </p:sp>
      <p:pic>
        <p:nvPicPr>
          <p:cNvPr id="273" name="Google Shape;273;p50"/>
          <p:cNvPicPr preferRelativeResize="0"/>
          <p:nvPr/>
        </p:nvPicPr>
        <p:blipFill>
          <a:blip r:embed="rId3">
            <a:alphaModFix/>
          </a:blip>
          <a:stretch>
            <a:fillRect/>
          </a:stretch>
        </p:blipFill>
        <p:spPr>
          <a:xfrm>
            <a:off x="311700" y="1190725"/>
            <a:ext cx="5076825" cy="34480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3D0C5"/>
        </a:solidFill>
      </p:bgPr>
    </p:bg>
    <p:spTree>
      <p:nvGrpSpPr>
        <p:cNvPr id="277" name="Shape 277"/>
        <p:cNvGrpSpPr/>
        <p:nvPr/>
      </p:nvGrpSpPr>
      <p:grpSpPr>
        <a:xfrm>
          <a:off x="0" y="0"/>
          <a:ext cx="0" cy="0"/>
          <a:chOff x="0" y="0"/>
          <a:chExt cx="0" cy="0"/>
        </a:xfrm>
      </p:grpSpPr>
      <p:sp>
        <p:nvSpPr>
          <p:cNvPr id="278" name="Google Shape;278;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666666"/>
                </a:solidFill>
                <a:latin typeface="Metamorphous"/>
                <a:ea typeface="Metamorphous"/>
                <a:cs typeface="Metamorphous"/>
                <a:sym typeface="Metamorphous"/>
              </a:rPr>
              <a:t>Bagging</a:t>
            </a:r>
            <a:r>
              <a:rPr b="1" lang="en">
                <a:solidFill>
                  <a:srgbClr val="666666"/>
                </a:solidFill>
                <a:latin typeface="Metamorphous"/>
                <a:ea typeface="Metamorphous"/>
                <a:cs typeface="Metamorphous"/>
                <a:sym typeface="Metamorphous"/>
              </a:rPr>
              <a:t> Classifier Model.</a:t>
            </a:r>
            <a:endParaRPr b="1">
              <a:solidFill>
                <a:srgbClr val="666666"/>
              </a:solidFill>
              <a:latin typeface="Metamorphous"/>
              <a:ea typeface="Metamorphous"/>
              <a:cs typeface="Metamorphous"/>
              <a:sym typeface="Metamorphous"/>
            </a:endParaRPr>
          </a:p>
          <a:p>
            <a:pPr indent="0" lvl="0" marL="0" rtl="0" algn="l">
              <a:spcBef>
                <a:spcPts val="0"/>
              </a:spcBef>
              <a:spcAft>
                <a:spcPts val="0"/>
              </a:spcAft>
              <a:buNone/>
            </a:pPr>
            <a:r>
              <a:t/>
            </a:r>
            <a:endParaRPr b="1">
              <a:solidFill>
                <a:srgbClr val="666666"/>
              </a:solidFill>
              <a:latin typeface="Metamorphous"/>
              <a:ea typeface="Metamorphous"/>
              <a:cs typeface="Metamorphous"/>
              <a:sym typeface="Metamorphous"/>
            </a:endParaRPr>
          </a:p>
          <a:p>
            <a:pPr indent="0" lvl="0" marL="0" rtl="0" algn="l">
              <a:spcBef>
                <a:spcPts val="0"/>
              </a:spcBef>
              <a:spcAft>
                <a:spcPts val="0"/>
              </a:spcAft>
              <a:buNone/>
            </a:pPr>
            <a:r>
              <a:t/>
            </a:r>
            <a:endParaRPr b="1">
              <a:solidFill>
                <a:srgbClr val="666666"/>
              </a:solidFill>
              <a:latin typeface="Metamorphous"/>
              <a:ea typeface="Metamorphous"/>
              <a:cs typeface="Metamorphous"/>
              <a:sym typeface="Metamorphous"/>
            </a:endParaRPr>
          </a:p>
        </p:txBody>
      </p:sp>
      <p:sp>
        <p:nvSpPr>
          <p:cNvPr id="279" name="Google Shape;279;p51"/>
          <p:cNvSpPr txBox="1"/>
          <p:nvPr>
            <p:ph idx="1" type="body"/>
          </p:nvPr>
        </p:nvSpPr>
        <p:spPr>
          <a:xfrm>
            <a:off x="6095100" y="1206550"/>
            <a:ext cx="2737200" cy="34164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sz="1700">
                <a:latin typeface="Metamorphous"/>
                <a:ea typeface="Metamorphous"/>
                <a:cs typeface="Metamorphous"/>
                <a:sym typeface="Metamorphous"/>
              </a:rPr>
              <a:t>The Bagging Classifier model gave us an accuracy Score of 73.38 %.</a:t>
            </a:r>
            <a:endParaRPr sz="1700">
              <a:latin typeface="Metamorphous"/>
              <a:ea typeface="Metamorphous"/>
              <a:cs typeface="Metamorphous"/>
              <a:sym typeface="Metamorphous"/>
            </a:endParaRPr>
          </a:p>
        </p:txBody>
      </p:sp>
      <p:pic>
        <p:nvPicPr>
          <p:cNvPr id="280" name="Google Shape;280;p51"/>
          <p:cNvPicPr preferRelativeResize="0"/>
          <p:nvPr/>
        </p:nvPicPr>
        <p:blipFill>
          <a:blip r:embed="rId3">
            <a:alphaModFix/>
          </a:blip>
          <a:stretch>
            <a:fillRect/>
          </a:stretch>
        </p:blipFill>
        <p:spPr>
          <a:xfrm>
            <a:off x="311700" y="1147863"/>
            <a:ext cx="5019675" cy="35337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3D0C5"/>
        </a:solidFill>
      </p:bgPr>
    </p:bg>
    <p:spTree>
      <p:nvGrpSpPr>
        <p:cNvPr id="284" name="Shape 284"/>
        <p:cNvGrpSpPr/>
        <p:nvPr/>
      </p:nvGrpSpPr>
      <p:grpSpPr>
        <a:xfrm>
          <a:off x="0" y="0"/>
          <a:ext cx="0" cy="0"/>
          <a:chOff x="0" y="0"/>
          <a:chExt cx="0" cy="0"/>
        </a:xfrm>
      </p:grpSpPr>
      <p:sp>
        <p:nvSpPr>
          <p:cNvPr id="285" name="Google Shape;285;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666666"/>
                </a:solidFill>
                <a:latin typeface="Metamorphous"/>
                <a:ea typeface="Metamorphous"/>
                <a:cs typeface="Metamorphous"/>
                <a:sym typeface="Metamorphous"/>
              </a:rPr>
              <a:t>XGBoost</a:t>
            </a:r>
            <a:r>
              <a:rPr b="1" lang="en">
                <a:solidFill>
                  <a:srgbClr val="666666"/>
                </a:solidFill>
                <a:latin typeface="Metamorphous"/>
                <a:ea typeface="Metamorphous"/>
                <a:cs typeface="Metamorphous"/>
                <a:sym typeface="Metamorphous"/>
              </a:rPr>
              <a:t> Classifier Model.</a:t>
            </a:r>
            <a:endParaRPr b="1">
              <a:solidFill>
                <a:srgbClr val="666666"/>
              </a:solidFill>
              <a:latin typeface="Metamorphous"/>
              <a:ea typeface="Metamorphous"/>
              <a:cs typeface="Metamorphous"/>
              <a:sym typeface="Metamorphous"/>
            </a:endParaRPr>
          </a:p>
          <a:p>
            <a:pPr indent="0" lvl="0" marL="0" rtl="0" algn="l">
              <a:spcBef>
                <a:spcPts val="0"/>
              </a:spcBef>
              <a:spcAft>
                <a:spcPts val="0"/>
              </a:spcAft>
              <a:buNone/>
            </a:pPr>
            <a:r>
              <a:t/>
            </a:r>
            <a:endParaRPr b="1">
              <a:solidFill>
                <a:srgbClr val="666666"/>
              </a:solidFill>
              <a:latin typeface="Metamorphous"/>
              <a:ea typeface="Metamorphous"/>
              <a:cs typeface="Metamorphous"/>
              <a:sym typeface="Metamorphous"/>
            </a:endParaRPr>
          </a:p>
          <a:p>
            <a:pPr indent="0" lvl="0" marL="0" rtl="0" algn="l">
              <a:spcBef>
                <a:spcPts val="0"/>
              </a:spcBef>
              <a:spcAft>
                <a:spcPts val="0"/>
              </a:spcAft>
              <a:buNone/>
            </a:pPr>
            <a:r>
              <a:t/>
            </a:r>
            <a:endParaRPr b="1">
              <a:solidFill>
                <a:srgbClr val="666666"/>
              </a:solidFill>
              <a:latin typeface="Metamorphous"/>
              <a:ea typeface="Metamorphous"/>
              <a:cs typeface="Metamorphous"/>
              <a:sym typeface="Metamorphous"/>
            </a:endParaRPr>
          </a:p>
        </p:txBody>
      </p:sp>
      <p:sp>
        <p:nvSpPr>
          <p:cNvPr id="286" name="Google Shape;286;p52"/>
          <p:cNvSpPr txBox="1"/>
          <p:nvPr>
            <p:ph idx="1" type="body"/>
          </p:nvPr>
        </p:nvSpPr>
        <p:spPr>
          <a:xfrm>
            <a:off x="6095100" y="1206550"/>
            <a:ext cx="2737200" cy="34164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sz="1700">
                <a:latin typeface="Metamorphous"/>
                <a:ea typeface="Metamorphous"/>
                <a:cs typeface="Metamorphous"/>
                <a:sym typeface="Metamorphous"/>
              </a:rPr>
              <a:t>The XGBoost Classifier model gave us an accuracy Score of 65.61 %.</a:t>
            </a:r>
            <a:endParaRPr sz="1700">
              <a:latin typeface="Metamorphous"/>
              <a:ea typeface="Metamorphous"/>
              <a:cs typeface="Metamorphous"/>
              <a:sym typeface="Metamorphous"/>
            </a:endParaRPr>
          </a:p>
        </p:txBody>
      </p:sp>
      <p:pic>
        <p:nvPicPr>
          <p:cNvPr id="287" name="Google Shape;287;p52"/>
          <p:cNvPicPr preferRelativeResize="0"/>
          <p:nvPr/>
        </p:nvPicPr>
        <p:blipFill>
          <a:blip r:embed="rId3">
            <a:alphaModFix/>
          </a:blip>
          <a:stretch>
            <a:fillRect/>
          </a:stretch>
        </p:blipFill>
        <p:spPr>
          <a:xfrm>
            <a:off x="311700" y="1190725"/>
            <a:ext cx="5010150" cy="34480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91" name="Shape 291"/>
        <p:cNvGrpSpPr/>
        <p:nvPr/>
      </p:nvGrpSpPr>
      <p:grpSpPr>
        <a:xfrm>
          <a:off x="0" y="0"/>
          <a:ext cx="0" cy="0"/>
          <a:chOff x="0" y="0"/>
          <a:chExt cx="0" cy="0"/>
        </a:xfrm>
      </p:grpSpPr>
      <p:sp>
        <p:nvSpPr>
          <p:cNvPr id="292" name="Google Shape;292;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666666"/>
                </a:solidFill>
                <a:latin typeface="Metamorphous"/>
                <a:ea typeface="Metamorphous"/>
                <a:cs typeface="Metamorphous"/>
                <a:sym typeface="Metamorphous"/>
              </a:rPr>
              <a:t>Analysis of Models.</a:t>
            </a:r>
            <a:endParaRPr b="1">
              <a:solidFill>
                <a:srgbClr val="666666"/>
              </a:solidFill>
              <a:latin typeface="Metamorphous"/>
              <a:ea typeface="Metamorphous"/>
              <a:cs typeface="Metamorphous"/>
              <a:sym typeface="Metamorphous"/>
            </a:endParaRPr>
          </a:p>
        </p:txBody>
      </p:sp>
      <p:sp>
        <p:nvSpPr>
          <p:cNvPr id="293" name="Google Shape;293;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Font typeface="Metamorphous"/>
              <a:buChar char="●"/>
            </a:pPr>
            <a:r>
              <a:rPr lang="en">
                <a:latin typeface="Metamorphous"/>
                <a:ea typeface="Metamorphous"/>
                <a:cs typeface="Metamorphous"/>
                <a:sym typeface="Metamorphous"/>
              </a:rPr>
              <a:t>From the above Classification Models, the highest accuracy score belongs to Extra Trees Classifier. </a:t>
            </a:r>
            <a:endParaRPr>
              <a:latin typeface="Metamorphous"/>
              <a:ea typeface="Metamorphous"/>
              <a:cs typeface="Metamorphous"/>
              <a:sym typeface="Metamorphous"/>
            </a:endParaRPr>
          </a:p>
          <a:p>
            <a:pPr indent="-342900" lvl="0" marL="457200" rtl="0" algn="l">
              <a:lnSpc>
                <a:spcPct val="115000"/>
              </a:lnSpc>
              <a:spcBef>
                <a:spcPts val="0"/>
              </a:spcBef>
              <a:spcAft>
                <a:spcPts val="0"/>
              </a:spcAft>
              <a:buSzPts val="1800"/>
              <a:buFont typeface="Metamorphous"/>
              <a:buChar char="●"/>
            </a:pPr>
            <a:r>
              <a:rPr lang="en">
                <a:latin typeface="Metamorphous"/>
                <a:ea typeface="Metamorphous"/>
                <a:cs typeface="Metamorphous"/>
                <a:sym typeface="Metamorphous"/>
              </a:rPr>
              <a:t>Next, the Random Forest Classifier, followed by Logistic Regression Model &amp; Bagging Classifier.</a:t>
            </a:r>
            <a:endParaRPr>
              <a:latin typeface="Metamorphous"/>
              <a:ea typeface="Metamorphous"/>
              <a:cs typeface="Metamorphous"/>
              <a:sym typeface="Metamorphous"/>
            </a:endParaRPr>
          </a:p>
          <a:p>
            <a:pPr indent="-342900" lvl="0" marL="457200" rtl="0" algn="l">
              <a:lnSpc>
                <a:spcPct val="115000"/>
              </a:lnSpc>
              <a:spcBef>
                <a:spcPts val="0"/>
              </a:spcBef>
              <a:spcAft>
                <a:spcPts val="0"/>
              </a:spcAft>
              <a:buSzPts val="1800"/>
              <a:buFont typeface="Metamorphous"/>
              <a:buChar char="●"/>
            </a:pPr>
            <a:r>
              <a:rPr lang="en">
                <a:latin typeface="Metamorphous"/>
                <a:ea typeface="Metamorphous"/>
                <a:cs typeface="Metamorphous"/>
                <a:sym typeface="Metamorphous"/>
              </a:rPr>
              <a:t>After that, the Decision Tree Classifier. </a:t>
            </a:r>
            <a:endParaRPr>
              <a:latin typeface="Metamorphous"/>
              <a:ea typeface="Metamorphous"/>
              <a:cs typeface="Metamorphous"/>
              <a:sym typeface="Metamorphous"/>
            </a:endParaRPr>
          </a:p>
          <a:p>
            <a:pPr indent="-342900" lvl="0" marL="457200" rtl="0" algn="l">
              <a:lnSpc>
                <a:spcPct val="115000"/>
              </a:lnSpc>
              <a:spcBef>
                <a:spcPts val="0"/>
              </a:spcBef>
              <a:spcAft>
                <a:spcPts val="0"/>
              </a:spcAft>
              <a:buSzPts val="1800"/>
              <a:buFont typeface="Metamorphous"/>
              <a:buChar char="●"/>
            </a:pPr>
            <a:r>
              <a:rPr lang="en">
                <a:latin typeface="Metamorphous"/>
                <a:ea typeface="Metamorphous"/>
                <a:cs typeface="Metamorphous"/>
                <a:sym typeface="Metamorphous"/>
              </a:rPr>
              <a:t>Lastly, the XGBoost Classifier.</a:t>
            </a:r>
            <a:endParaRPr>
              <a:latin typeface="Metamorphous"/>
              <a:ea typeface="Metamorphous"/>
              <a:cs typeface="Metamorphous"/>
              <a:sym typeface="Metamorphou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nvSpPr>
        <p:spPr>
          <a:xfrm>
            <a:off x="297450" y="359425"/>
            <a:ext cx="83661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700">
                <a:solidFill>
                  <a:srgbClr val="616161"/>
                </a:solidFill>
                <a:latin typeface="Metamorphous"/>
                <a:ea typeface="Metamorphous"/>
                <a:cs typeface="Metamorphous"/>
                <a:sym typeface="Metamorphous"/>
              </a:rPr>
              <a:t>Problem Statement.</a:t>
            </a:r>
            <a:endParaRPr b="1" sz="2700">
              <a:solidFill>
                <a:srgbClr val="616161"/>
              </a:solidFill>
              <a:latin typeface="Metamorphous"/>
              <a:ea typeface="Metamorphous"/>
              <a:cs typeface="Metamorphous"/>
              <a:sym typeface="Metamorphous"/>
            </a:endParaRPr>
          </a:p>
        </p:txBody>
      </p:sp>
      <p:sp>
        <p:nvSpPr>
          <p:cNvPr id="89" name="Google Shape;89;p18"/>
          <p:cNvSpPr txBox="1"/>
          <p:nvPr/>
        </p:nvSpPr>
        <p:spPr>
          <a:xfrm>
            <a:off x="458575" y="959725"/>
            <a:ext cx="8118000" cy="36327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en" sz="1600">
                <a:solidFill>
                  <a:srgbClr val="616161"/>
                </a:solidFill>
                <a:latin typeface="Metamorphous"/>
                <a:ea typeface="Metamorphous"/>
                <a:cs typeface="Metamorphous"/>
                <a:sym typeface="Metamorphous"/>
              </a:rPr>
              <a:t>A client  in Indonesian Telecom Industry is collaborating with an Microfinance Institution (MFI) to provide micro-credit on mobile balances to be paid back in 5 days. The Consumer is believed to be defaulter if he deviates from the path of paying back the loaned amount within the time duration of 5 days. In order to improve the selection of customers for the credit, the client wants some predictions that could help them in further investment and improvement in selection of customers. </a:t>
            </a:r>
            <a:endParaRPr sz="1600">
              <a:solidFill>
                <a:srgbClr val="616161"/>
              </a:solidFill>
              <a:latin typeface="Metamorphous"/>
              <a:ea typeface="Metamorphous"/>
              <a:cs typeface="Metamorphous"/>
              <a:sym typeface="Metamorphous"/>
            </a:endParaRPr>
          </a:p>
          <a:p>
            <a:pPr indent="457200" lvl="0" marL="0" rtl="0" algn="l">
              <a:spcBef>
                <a:spcPts val="0"/>
              </a:spcBef>
              <a:spcAft>
                <a:spcPts val="0"/>
              </a:spcAft>
              <a:buNone/>
            </a:pPr>
            <a:r>
              <a:rPr lang="en" sz="1600">
                <a:solidFill>
                  <a:srgbClr val="616161"/>
                </a:solidFill>
                <a:latin typeface="Metamorphous"/>
                <a:ea typeface="Metamorphous"/>
                <a:cs typeface="Metamorphous"/>
                <a:sym typeface="Metamorphous"/>
              </a:rPr>
              <a:t>In this project we need to build a model which can be used to predict in terms of a probability for each loan transaction, whether the customer will be paying back the loaned amount within 5 days of insurance of loan. In this case, Label ‘1’ indicates that the loan has been paid i.e., “non-defaulter”, while, Label ‘0’ indicates that the loan has not been paid i.e., “defaulter”.</a:t>
            </a:r>
            <a:endParaRPr sz="1600">
              <a:solidFill>
                <a:srgbClr val="616161"/>
              </a:solidFill>
              <a:latin typeface="Metamorphous"/>
              <a:ea typeface="Metamorphous"/>
              <a:cs typeface="Metamorphous"/>
              <a:sym typeface="Metamorphous"/>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666666"/>
                </a:solidFill>
                <a:latin typeface="Metamorphous"/>
                <a:ea typeface="Metamorphous"/>
                <a:cs typeface="Metamorphous"/>
                <a:sym typeface="Metamorphous"/>
              </a:rPr>
              <a:t>Cross Validation Scores.</a:t>
            </a:r>
            <a:endParaRPr b="1">
              <a:solidFill>
                <a:srgbClr val="666666"/>
              </a:solidFill>
              <a:latin typeface="Metamorphous"/>
              <a:ea typeface="Metamorphous"/>
              <a:cs typeface="Metamorphous"/>
              <a:sym typeface="Metamorphous"/>
            </a:endParaRPr>
          </a:p>
        </p:txBody>
      </p:sp>
      <p:sp>
        <p:nvSpPr>
          <p:cNvPr id="299" name="Google Shape;299;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Font typeface="Metamorphous"/>
              <a:buChar char="●"/>
            </a:pPr>
            <a:r>
              <a:rPr lang="en">
                <a:latin typeface="Metamorphous"/>
                <a:ea typeface="Metamorphous"/>
                <a:cs typeface="Metamorphous"/>
                <a:sym typeface="Metamorphous"/>
              </a:rPr>
              <a:t>The cross validation score of the Logistic Regression Model is 77.16 %.</a:t>
            </a:r>
            <a:endParaRPr>
              <a:latin typeface="Metamorphous"/>
              <a:ea typeface="Metamorphous"/>
              <a:cs typeface="Metamorphous"/>
              <a:sym typeface="Metamorphous"/>
            </a:endParaRPr>
          </a:p>
          <a:p>
            <a:pPr indent="-342900" lvl="0" marL="457200" rtl="0" algn="l">
              <a:spcBef>
                <a:spcPts val="0"/>
              </a:spcBef>
              <a:spcAft>
                <a:spcPts val="0"/>
              </a:spcAft>
              <a:buSzPts val="1800"/>
              <a:buFont typeface="Metamorphous"/>
              <a:buChar char="●"/>
            </a:pPr>
            <a:r>
              <a:rPr lang="en">
                <a:latin typeface="Metamorphous"/>
                <a:ea typeface="Metamorphous"/>
                <a:cs typeface="Metamorphous"/>
                <a:sym typeface="Metamorphous"/>
              </a:rPr>
              <a:t>The cross validation score of the Decision Tree Classifier Model is 90.99 %.</a:t>
            </a:r>
            <a:endParaRPr>
              <a:latin typeface="Metamorphous"/>
              <a:ea typeface="Metamorphous"/>
              <a:cs typeface="Metamorphous"/>
              <a:sym typeface="Metamorphous"/>
            </a:endParaRPr>
          </a:p>
          <a:p>
            <a:pPr indent="-342900" lvl="0" marL="457200" rtl="0" algn="l">
              <a:spcBef>
                <a:spcPts val="0"/>
              </a:spcBef>
              <a:spcAft>
                <a:spcPts val="0"/>
              </a:spcAft>
              <a:buSzPts val="1800"/>
              <a:buFont typeface="Metamorphous"/>
              <a:buChar char="●"/>
            </a:pPr>
            <a:r>
              <a:rPr lang="en">
                <a:latin typeface="Metamorphous"/>
                <a:ea typeface="Metamorphous"/>
                <a:cs typeface="Metamorphous"/>
                <a:sym typeface="Metamorphous"/>
              </a:rPr>
              <a:t>The cross validation score of the Random Forest Classifier Model is 94.96 %.</a:t>
            </a:r>
            <a:endParaRPr>
              <a:latin typeface="Metamorphous"/>
              <a:ea typeface="Metamorphous"/>
              <a:cs typeface="Metamorphous"/>
              <a:sym typeface="Metamorphous"/>
            </a:endParaRPr>
          </a:p>
          <a:p>
            <a:pPr indent="-342900" lvl="0" marL="457200" rtl="0" algn="l">
              <a:spcBef>
                <a:spcPts val="0"/>
              </a:spcBef>
              <a:spcAft>
                <a:spcPts val="0"/>
              </a:spcAft>
              <a:buSzPts val="1800"/>
              <a:buFont typeface="Metamorphous"/>
              <a:buChar char="●"/>
            </a:pPr>
            <a:r>
              <a:rPr lang="en">
                <a:latin typeface="Metamorphous"/>
                <a:ea typeface="Metamorphous"/>
                <a:cs typeface="Metamorphous"/>
                <a:sym typeface="Metamorphous"/>
              </a:rPr>
              <a:t>The cross validation score of the Extra Trees Classifier Model is 96.30 %.</a:t>
            </a:r>
            <a:endParaRPr>
              <a:latin typeface="Metamorphous"/>
              <a:ea typeface="Metamorphous"/>
              <a:cs typeface="Metamorphous"/>
              <a:sym typeface="Metamorphous"/>
            </a:endParaRPr>
          </a:p>
          <a:p>
            <a:pPr indent="-342900" lvl="0" marL="457200" rtl="0" algn="l">
              <a:spcBef>
                <a:spcPts val="0"/>
              </a:spcBef>
              <a:spcAft>
                <a:spcPts val="0"/>
              </a:spcAft>
              <a:buSzPts val="1800"/>
              <a:buFont typeface="Metamorphous"/>
              <a:buChar char="●"/>
            </a:pPr>
            <a:r>
              <a:rPr lang="en">
                <a:latin typeface="Metamorphous"/>
                <a:ea typeface="Metamorphous"/>
                <a:cs typeface="Metamorphous"/>
                <a:sym typeface="Metamorphous"/>
              </a:rPr>
              <a:t>The cross validation score of the Bagging Classifier Model is 93.61 %.</a:t>
            </a:r>
            <a:endParaRPr>
              <a:latin typeface="Metamorphous"/>
              <a:ea typeface="Metamorphous"/>
              <a:cs typeface="Metamorphous"/>
              <a:sym typeface="Metamorphous"/>
            </a:endParaRPr>
          </a:p>
          <a:p>
            <a:pPr indent="-342900" lvl="0" marL="457200" rtl="0" algn="l">
              <a:spcBef>
                <a:spcPts val="0"/>
              </a:spcBef>
              <a:spcAft>
                <a:spcPts val="0"/>
              </a:spcAft>
              <a:buSzPts val="1800"/>
              <a:buFont typeface="Metamorphous"/>
              <a:buChar char="●"/>
            </a:pPr>
            <a:r>
              <a:rPr lang="en">
                <a:latin typeface="Metamorphous"/>
                <a:ea typeface="Metamorphous"/>
                <a:cs typeface="Metamorphous"/>
                <a:sym typeface="Metamorphous"/>
              </a:rPr>
              <a:t>The cross validation score of the XGBoost Classifier Model is 93.67 %.</a:t>
            </a:r>
            <a:endParaRPr>
              <a:latin typeface="Metamorphous"/>
              <a:ea typeface="Metamorphous"/>
              <a:cs typeface="Metamorphous"/>
              <a:sym typeface="Metamorphou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666666"/>
                </a:solidFill>
                <a:latin typeface="Metamorphous"/>
                <a:ea typeface="Metamorphous"/>
                <a:cs typeface="Metamorphous"/>
                <a:sym typeface="Metamorphous"/>
              </a:rPr>
              <a:t>Cross Validation Scores.</a:t>
            </a:r>
            <a:endParaRPr b="1">
              <a:solidFill>
                <a:srgbClr val="666666"/>
              </a:solidFill>
              <a:latin typeface="Metamorphous"/>
              <a:ea typeface="Metamorphous"/>
              <a:cs typeface="Metamorphous"/>
              <a:sym typeface="Metamorphous"/>
            </a:endParaRPr>
          </a:p>
        </p:txBody>
      </p:sp>
      <p:sp>
        <p:nvSpPr>
          <p:cNvPr id="305" name="Google Shape;305;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Metamorphous"/>
              <a:buChar char="●"/>
            </a:pPr>
            <a:r>
              <a:rPr lang="en">
                <a:latin typeface="Metamorphous"/>
                <a:ea typeface="Metamorphous"/>
                <a:cs typeface="Metamorphous"/>
                <a:sym typeface="Metamorphous"/>
              </a:rPr>
              <a:t>The highest cross validation score belongs to the Extra Trees Classifier, followed by the Random Forest Classifier. </a:t>
            </a:r>
            <a:endParaRPr>
              <a:latin typeface="Metamorphous"/>
              <a:ea typeface="Metamorphous"/>
              <a:cs typeface="Metamorphous"/>
              <a:sym typeface="Metamorphous"/>
            </a:endParaRPr>
          </a:p>
          <a:p>
            <a:pPr indent="-342900" lvl="0" marL="457200" rtl="0" algn="l">
              <a:spcBef>
                <a:spcPts val="0"/>
              </a:spcBef>
              <a:spcAft>
                <a:spcPts val="0"/>
              </a:spcAft>
              <a:buSzPts val="1800"/>
              <a:buFont typeface="Metamorphous"/>
              <a:buChar char="●"/>
            </a:pPr>
            <a:r>
              <a:rPr lang="en">
                <a:latin typeface="Metamorphous"/>
                <a:ea typeface="Metamorphous"/>
                <a:cs typeface="Metamorphous"/>
                <a:sym typeface="Metamorphous"/>
              </a:rPr>
              <a:t>Next the XGBoost Classifier and the Bagging Classifier.</a:t>
            </a:r>
            <a:endParaRPr>
              <a:latin typeface="Metamorphous"/>
              <a:ea typeface="Metamorphous"/>
              <a:cs typeface="Metamorphous"/>
              <a:sym typeface="Metamorphous"/>
            </a:endParaRPr>
          </a:p>
          <a:p>
            <a:pPr indent="-342900" lvl="0" marL="457200" rtl="0" algn="l">
              <a:spcBef>
                <a:spcPts val="0"/>
              </a:spcBef>
              <a:spcAft>
                <a:spcPts val="0"/>
              </a:spcAft>
              <a:buSzPts val="1800"/>
              <a:buFont typeface="Metamorphous"/>
              <a:buChar char="●"/>
            </a:pPr>
            <a:r>
              <a:rPr lang="en">
                <a:latin typeface="Metamorphous"/>
                <a:ea typeface="Metamorphous"/>
                <a:cs typeface="Metamorphous"/>
                <a:sym typeface="Metamorphous"/>
              </a:rPr>
              <a:t>After that, the Decision Tree Classifier. </a:t>
            </a:r>
            <a:endParaRPr>
              <a:latin typeface="Metamorphous"/>
              <a:ea typeface="Metamorphous"/>
              <a:cs typeface="Metamorphous"/>
              <a:sym typeface="Metamorphous"/>
            </a:endParaRPr>
          </a:p>
          <a:p>
            <a:pPr indent="-342900" lvl="0" marL="457200" rtl="0" algn="l">
              <a:spcBef>
                <a:spcPts val="0"/>
              </a:spcBef>
              <a:spcAft>
                <a:spcPts val="0"/>
              </a:spcAft>
              <a:buSzPts val="1800"/>
              <a:buFont typeface="Metamorphous"/>
              <a:buChar char="●"/>
            </a:pPr>
            <a:r>
              <a:rPr lang="en">
                <a:latin typeface="Metamorphous"/>
                <a:ea typeface="Metamorphous"/>
                <a:cs typeface="Metamorphous"/>
                <a:sym typeface="Metamorphous"/>
              </a:rPr>
              <a:t>Lastly, the lowest Cross Validation Score belongs to the Logistic Regression Model.</a:t>
            </a:r>
            <a:endParaRPr>
              <a:latin typeface="Metamorphous"/>
              <a:ea typeface="Metamorphous"/>
              <a:cs typeface="Metamorphous"/>
              <a:sym typeface="Metamorphou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09" name="Shape 309"/>
        <p:cNvGrpSpPr/>
        <p:nvPr/>
      </p:nvGrpSpPr>
      <p:grpSpPr>
        <a:xfrm>
          <a:off x="0" y="0"/>
          <a:ext cx="0" cy="0"/>
          <a:chOff x="0" y="0"/>
          <a:chExt cx="0" cy="0"/>
        </a:xfrm>
      </p:grpSpPr>
      <p:sp>
        <p:nvSpPr>
          <p:cNvPr id="310" name="Google Shape;310;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666666"/>
                </a:solidFill>
                <a:latin typeface="Metamorphous"/>
                <a:ea typeface="Metamorphous"/>
                <a:cs typeface="Metamorphous"/>
                <a:sym typeface="Metamorphous"/>
              </a:rPr>
              <a:t>Hyper Parameter Tuning</a:t>
            </a:r>
            <a:r>
              <a:rPr b="1" lang="en">
                <a:solidFill>
                  <a:srgbClr val="666666"/>
                </a:solidFill>
                <a:latin typeface="Metamorphous"/>
                <a:ea typeface="Metamorphous"/>
                <a:cs typeface="Metamorphous"/>
                <a:sym typeface="Metamorphous"/>
              </a:rPr>
              <a:t>.</a:t>
            </a:r>
            <a:endParaRPr b="1">
              <a:solidFill>
                <a:srgbClr val="666666"/>
              </a:solidFill>
              <a:latin typeface="Metamorphous"/>
              <a:ea typeface="Metamorphous"/>
              <a:cs typeface="Metamorphous"/>
              <a:sym typeface="Metamorphous"/>
            </a:endParaRPr>
          </a:p>
        </p:txBody>
      </p:sp>
      <p:sp>
        <p:nvSpPr>
          <p:cNvPr id="311" name="Google Shape;311;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Metamorphous"/>
              <a:buChar char="●"/>
            </a:pPr>
            <a:r>
              <a:rPr lang="en">
                <a:latin typeface="Metamorphous"/>
                <a:ea typeface="Metamorphous"/>
                <a:cs typeface="Metamorphous"/>
                <a:sym typeface="Metamorphous"/>
              </a:rPr>
              <a:t>Since the Accuracy score and the cross validation score of the Extra Trees Classifier are the highest we shall consider it for hyper parameter tuning.</a:t>
            </a:r>
            <a:endParaRPr>
              <a:latin typeface="Metamorphous"/>
              <a:ea typeface="Metamorphous"/>
              <a:cs typeface="Metamorphous"/>
              <a:sym typeface="Metamorphous"/>
            </a:endParaRPr>
          </a:p>
          <a:p>
            <a:pPr indent="-342900" lvl="0" marL="457200" rtl="0" algn="l">
              <a:spcBef>
                <a:spcPts val="0"/>
              </a:spcBef>
              <a:spcAft>
                <a:spcPts val="0"/>
              </a:spcAft>
              <a:buSzPts val="1800"/>
              <a:buFont typeface="Metamorphous"/>
              <a:buChar char="●"/>
            </a:pPr>
            <a:r>
              <a:rPr lang="en">
                <a:latin typeface="Metamorphous"/>
                <a:ea typeface="Metamorphous"/>
                <a:cs typeface="Metamorphous"/>
                <a:sym typeface="Metamorphous"/>
              </a:rPr>
              <a:t>We shall use GridSearchCV for Hyper Parameter Tuning.</a:t>
            </a:r>
            <a:endParaRPr>
              <a:latin typeface="Metamorphous"/>
              <a:ea typeface="Metamorphous"/>
              <a:cs typeface="Metamorphous"/>
              <a:sym typeface="Metamorphous"/>
            </a:endParaRPr>
          </a:p>
          <a:p>
            <a:pPr indent="-342900" lvl="0" marL="457200" rtl="0" algn="l">
              <a:spcBef>
                <a:spcPts val="0"/>
              </a:spcBef>
              <a:spcAft>
                <a:spcPts val="0"/>
              </a:spcAft>
              <a:buSzPts val="1800"/>
              <a:buFont typeface="Metamorphous"/>
              <a:buChar char="●"/>
            </a:pPr>
            <a:r>
              <a:rPr lang="en">
                <a:latin typeface="Metamorphous"/>
                <a:ea typeface="Metamorphous"/>
                <a:cs typeface="Metamorphous"/>
                <a:sym typeface="Metamorphous"/>
              </a:rPr>
              <a:t>After multiple tries with hyper parameter tuning, the highest accuracy score obtained was 91.58 %.</a:t>
            </a:r>
            <a:endParaRPr>
              <a:latin typeface="Metamorphous"/>
              <a:ea typeface="Metamorphous"/>
              <a:cs typeface="Metamorphous"/>
              <a:sym typeface="Metamorphous"/>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15" name="Shape 315"/>
        <p:cNvGrpSpPr/>
        <p:nvPr/>
      </p:nvGrpSpPr>
      <p:grpSpPr>
        <a:xfrm>
          <a:off x="0" y="0"/>
          <a:ext cx="0" cy="0"/>
          <a:chOff x="0" y="0"/>
          <a:chExt cx="0" cy="0"/>
        </a:xfrm>
      </p:grpSpPr>
      <p:sp>
        <p:nvSpPr>
          <p:cNvPr id="316" name="Google Shape;316;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666666"/>
                </a:solidFill>
                <a:latin typeface="Metamorphous"/>
                <a:ea typeface="Metamorphous"/>
                <a:cs typeface="Metamorphous"/>
                <a:sym typeface="Metamorphous"/>
              </a:rPr>
              <a:t>Hyper Parameter Tuning.</a:t>
            </a:r>
            <a:endParaRPr b="1">
              <a:solidFill>
                <a:srgbClr val="666666"/>
              </a:solidFill>
              <a:latin typeface="Metamorphous"/>
              <a:ea typeface="Metamorphous"/>
              <a:cs typeface="Metamorphous"/>
              <a:sym typeface="Metamorphous"/>
            </a:endParaRPr>
          </a:p>
        </p:txBody>
      </p:sp>
      <p:pic>
        <p:nvPicPr>
          <p:cNvPr id="317" name="Google Shape;317;p57"/>
          <p:cNvPicPr preferRelativeResize="0"/>
          <p:nvPr/>
        </p:nvPicPr>
        <p:blipFill>
          <a:blip r:embed="rId3">
            <a:alphaModFix/>
          </a:blip>
          <a:stretch>
            <a:fillRect/>
          </a:stretch>
        </p:blipFill>
        <p:spPr>
          <a:xfrm>
            <a:off x="1395400" y="1017725"/>
            <a:ext cx="6353175" cy="37623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21" name="Shape 321"/>
        <p:cNvGrpSpPr/>
        <p:nvPr/>
      </p:nvGrpSpPr>
      <p:grpSpPr>
        <a:xfrm>
          <a:off x="0" y="0"/>
          <a:ext cx="0" cy="0"/>
          <a:chOff x="0" y="0"/>
          <a:chExt cx="0" cy="0"/>
        </a:xfrm>
      </p:grpSpPr>
      <p:sp>
        <p:nvSpPr>
          <p:cNvPr id="322" name="Google Shape;322;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666666"/>
                </a:solidFill>
                <a:latin typeface="Metamorphous"/>
                <a:ea typeface="Metamorphous"/>
                <a:cs typeface="Metamorphous"/>
                <a:sym typeface="Metamorphous"/>
              </a:rPr>
              <a:t>Hyper Parameter Tuning.</a:t>
            </a:r>
            <a:endParaRPr b="1">
              <a:solidFill>
                <a:srgbClr val="666666"/>
              </a:solidFill>
              <a:latin typeface="Metamorphous"/>
              <a:ea typeface="Metamorphous"/>
              <a:cs typeface="Metamorphous"/>
              <a:sym typeface="Metamorphous"/>
            </a:endParaRPr>
          </a:p>
        </p:txBody>
      </p:sp>
      <p:pic>
        <p:nvPicPr>
          <p:cNvPr id="323" name="Google Shape;323;p58"/>
          <p:cNvPicPr preferRelativeResize="0"/>
          <p:nvPr/>
        </p:nvPicPr>
        <p:blipFill>
          <a:blip r:embed="rId3">
            <a:alphaModFix/>
          </a:blip>
          <a:stretch>
            <a:fillRect/>
          </a:stretch>
        </p:blipFill>
        <p:spPr>
          <a:xfrm>
            <a:off x="821675" y="1017725"/>
            <a:ext cx="7600950" cy="3343275"/>
          </a:xfrm>
          <a:prstGeom prst="rect">
            <a:avLst/>
          </a:prstGeom>
          <a:noFill/>
          <a:ln>
            <a:noFill/>
          </a:ln>
        </p:spPr>
      </p:pic>
      <p:sp>
        <p:nvSpPr>
          <p:cNvPr id="324" name="Google Shape;324;p58"/>
          <p:cNvSpPr txBox="1"/>
          <p:nvPr/>
        </p:nvSpPr>
        <p:spPr>
          <a:xfrm>
            <a:off x="311600" y="4536200"/>
            <a:ext cx="8520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666666"/>
                </a:solidFill>
                <a:latin typeface="Metamorphous"/>
                <a:ea typeface="Metamorphous"/>
                <a:cs typeface="Metamorphous"/>
                <a:sym typeface="Metamorphous"/>
              </a:rPr>
              <a:t>After hyper parameter tuning, the accuracy score obtained was 91.58 %.</a:t>
            </a:r>
            <a:endParaRPr>
              <a:solidFill>
                <a:srgbClr val="666666"/>
              </a:solidFill>
              <a:latin typeface="Metamorphous"/>
              <a:ea typeface="Metamorphous"/>
              <a:cs typeface="Metamorphous"/>
              <a:sym typeface="Metamorphous"/>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28" name="Shape 328"/>
        <p:cNvGrpSpPr/>
        <p:nvPr/>
      </p:nvGrpSpPr>
      <p:grpSpPr>
        <a:xfrm>
          <a:off x="0" y="0"/>
          <a:ext cx="0" cy="0"/>
          <a:chOff x="0" y="0"/>
          <a:chExt cx="0" cy="0"/>
        </a:xfrm>
      </p:grpSpPr>
      <p:sp>
        <p:nvSpPr>
          <p:cNvPr id="329" name="Google Shape;329;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666666"/>
                </a:solidFill>
                <a:latin typeface="Metamorphous"/>
                <a:ea typeface="Metamorphous"/>
                <a:cs typeface="Metamorphous"/>
                <a:sym typeface="Metamorphous"/>
              </a:rPr>
              <a:t>Hyper Parameter Tuning.</a:t>
            </a:r>
            <a:endParaRPr b="1">
              <a:solidFill>
                <a:srgbClr val="666666"/>
              </a:solidFill>
              <a:latin typeface="Metamorphous"/>
              <a:ea typeface="Metamorphous"/>
              <a:cs typeface="Metamorphous"/>
              <a:sym typeface="Metamorphous"/>
            </a:endParaRPr>
          </a:p>
        </p:txBody>
      </p:sp>
      <p:pic>
        <p:nvPicPr>
          <p:cNvPr id="330" name="Google Shape;330;p59"/>
          <p:cNvPicPr preferRelativeResize="0"/>
          <p:nvPr/>
        </p:nvPicPr>
        <p:blipFill>
          <a:blip r:embed="rId3">
            <a:alphaModFix/>
          </a:blip>
          <a:stretch>
            <a:fillRect/>
          </a:stretch>
        </p:blipFill>
        <p:spPr>
          <a:xfrm>
            <a:off x="821675" y="1017725"/>
            <a:ext cx="7600950" cy="3343275"/>
          </a:xfrm>
          <a:prstGeom prst="rect">
            <a:avLst/>
          </a:prstGeom>
          <a:noFill/>
          <a:ln>
            <a:noFill/>
          </a:ln>
        </p:spPr>
      </p:pic>
      <p:sp>
        <p:nvSpPr>
          <p:cNvPr id="331" name="Google Shape;331;p59"/>
          <p:cNvSpPr txBox="1"/>
          <p:nvPr/>
        </p:nvSpPr>
        <p:spPr>
          <a:xfrm>
            <a:off x="311600" y="4536200"/>
            <a:ext cx="8520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666666"/>
                </a:solidFill>
                <a:latin typeface="Metamorphous"/>
                <a:ea typeface="Metamorphous"/>
                <a:cs typeface="Metamorphous"/>
                <a:sym typeface="Metamorphous"/>
              </a:rPr>
              <a:t>After hyper parameter tuning, the accuracy score obtained was 91.58 %.</a:t>
            </a:r>
            <a:endParaRPr>
              <a:solidFill>
                <a:srgbClr val="666666"/>
              </a:solidFill>
              <a:latin typeface="Metamorphous"/>
              <a:ea typeface="Metamorphous"/>
              <a:cs typeface="Metamorphous"/>
              <a:sym typeface="Metamorphous"/>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3D0C5"/>
        </a:solidFill>
      </p:bgPr>
    </p:bg>
    <p:spTree>
      <p:nvGrpSpPr>
        <p:cNvPr id="335" name="Shape 335"/>
        <p:cNvGrpSpPr/>
        <p:nvPr/>
      </p:nvGrpSpPr>
      <p:grpSpPr>
        <a:xfrm>
          <a:off x="0" y="0"/>
          <a:ext cx="0" cy="0"/>
          <a:chOff x="0" y="0"/>
          <a:chExt cx="0" cy="0"/>
        </a:xfrm>
      </p:grpSpPr>
      <p:sp>
        <p:nvSpPr>
          <p:cNvPr id="336" name="Google Shape;336;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666666"/>
                </a:solidFill>
                <a:latin typeface="Metamorphous"/>
                <a:ea typeface="Metamorphous"/>
                <a:cs typeface="Metamorphous"/>
                <a:sym typeface="Metamorphous"/>
              </a:rPr>
              <a:t>ROC - AUC Curve</a:t>
            </a:r>
            <a:r>
              <a:rPr b="1" lang="en">
                <a:solidFill>
                  <a:srgbClr val="666666"/>
                </a:solidFill>
                <a:latin typeface="Metamorphous"/>
                <a:ea typeface="Metamorphous"/>
                <a:cs typeface="Metamorphous"/>
                <a:sym typeface="Metamorphous"/>
              </a:rPr>
              <a:t>.</a:t>
            </a:r>
            <a:endParaRPr b="1">
              <a:solidFill>
                <a:srgbClr val="666666"/>
              </a:solidFill>
              <a:latin typeface="Metamorphous"/>
              <a:ea typeface="Metamorphous"/>
              <a:cs typeface="Metamorphous"/>
              <a:sym typeface="Metamorphous"/>
            </a:endParaRPr>
          </a:p>
        </p:txBody>
      </p:sp>
      <p:sp>
        <p:nvSpPr>
          <p:cNvPr id="337" name="Google Shape;337;p60"/>
          <p:cNvSpPr txBox="1"/>
          <p:nvPr/>
        </p:nvSpPr>
        <p:spPr>
          <a:xfrm>
            <a:off x="5242625" y="1412925"/>
            <a:ext cx="3502800" cy="2751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r>
              <a:rPr lang="en" sz="1600">
                <a:solidFill>
                  <a:srgbClr val="666666"/>
                </a:solidFill>
                <a:latin typeface="Metamorphous"/>
                <a:ea typeface="Metamorphous"/>
                <a:cs typeface="Metamorphous"/>
                <a:sym typeface="Metamorphous"/>
              </a:rPr>
              <a:t>We have plotted the ROC-AUC curve, AUC score is 97 %.</a:t>
            </a:r>
            <a:endParaRPr sz="1600">
              <a:solidFill>
                <a:srgbClr val="666666"/>
              </a:solidFill>
              <a:latin typeface="Metamorphous"/>
              <a:ea typeface="Metamorphous"/>
              <a:cs typeface="Metamorphous"/>
              <a:sym typeface="Metamorphous"/>
            </a:endParaRPr>
          </a:p>
        </p:txBody>
      </p:sp>
      <p:pic>
        <p:nvPicPr>
          <p:cNvPr id="338" name="Google Shape;338;p60"/>
          <p:cNvPicPr preferRelativeResize="0"/>
          <p:nvPr/>
        </p:nvPicPr>
        <p:blipFill>
          <a:blip r:embed="rId3">
            <a:alphaModFix/>
          </a:blip>
          <a:stretch>
            <a:fillRect/>
          </a:stretch>
        </p:blipFill>
        <p:spPr>
          <a:xfrm>
            <a:off x="371825" y="1313775"/>
            <a:ext cx="4660125" cy="32968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42" name="Shape 342"/>
        <p:cNvGrpSpPr/>
        <p:nvPr/>
      </p:nvGrpSpPr>
      <p:grpSpPr>
        <a:xfrm>
          <a:off x="0" y="0"/>
          <a:ext cx="0" cy="0"/>
          <a:chOff x="0" y="0"/>
          <a:chExt cx="0" cy="0"/>
        </a:xfrm>
      </p:grpSpPr>
      <p:sp>
        <p:nvSpPr>
          <p:cNvPr id="343" name="Google Shape;343;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666666"/>
                </a:solidFill>
                <a:latin typeface="Metamorphous"/>
                <a:ea typeface="Metamorphous"/>
                <a:cs typeface="Metamorphous"/>
                <a:sym typeface="Metamorphous"/>
              </a:rPr>
              <a:t>Saving the model.</a:t>
            </a:r>
            <a:endParaRPr b="1">
              <a:solidFill>
                <a:srgbClr val="666666"/>
              </a:solidFill>
              <a:latin typeface="Metamorphous"/>
              <a:ea typeface="Metamorphous"/>
              <a:cs typeface="Metamorphous"/>
              <a:sym typeface="Metamorphous"/>
            </a:endParaRPr>
          </a:p>
        </p:txBody>
      </p:sp>
      <p:sp>
        <p:nvSpPr>
          <p:cNvPr id="344" name="Google Shape;344;p61"/>
          <p:cNvSpPr txBox="1"/>
          <p:nvPr>
            <p:ph idx="1" type="body"/>
          </p:nvPr>
        </p:nvSpPr>
        <p:spPr>
          <a:xfrm>
            <a:off x="311700" y="1152475"/>
            <a:ext cx="8520600" cy="719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latin typeface="Metamorphous"/>
                <a:ea typeface="Metamorphous"/>
                <a:cs typeface="Metamorphous"/>
                <a:sym typeface="Metamorphous"/>
              </a:rPr>
              <a:t>The Extra Trees Classifier Model is our best model with accuracy score of 91.58 %.</a:t>
            </a:r>
            <a:endParaRPr sz="1600">
              <a:latin typeface="Metamorphous"/>
              <a:ea typeface="Metamorphous"/>
              <a:cs typeface="Metamorphous"/>
              <a:sym typeface="Metamorphous"/>
            </a:endParaRPr>
          </a:p>
        </p:txBody>
      </p:sp>
      <p:pic>
        <p:nvPicPr>
          <p:cNvPr id="345" name="Google Shape;345;p61"/>
          <p:cNvPicPr preferRelativeResize="0"/>
          <p:nvPr/>
        </p:nvPicPr>
        <p:blipFill>
          <a:blip r:embed="rId3">
            <a:alphaModFix/>
          </a:blip>
          <a:stretch>
            <a:fillRect/>
          </a:stretch>
        </p:blipFill>
        <p:spPr>
          <a:xfrm>
            <a:off x="1673175" y="2571750"/>
            <a:ext cx="5019575" cy="11281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49" name="Shape 349"/>
        <p:cNvGrpSpPr/>
        <p:nvPr/>
      </p:nvGrpSpPr>
      <p:grpSpPr>
        <a:xfrm>
          <a:off x="0" y="0"/>
          <a:ext cx="0" cy="0"/>
          <a:chOff x="0" y="0"/>
          <a:chExt cx="0" cy="0"/>
        </a:xfrm>
      </p:grpSpPr>
      <p:sp>
        <p:nvSpPr>
          <p:cNvPr id="350" name="Google Shape;350;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666666"/>
                </a:solidFill>
                <a:latin typeface="Metamorphous"/>
                <a:ea typeface="Metamorphous"/>
                <a:cs typeface="Metamorphous"/>
                <a:sym typeface="Metamorphous"/>
              </a:rPr>
              <a:t>Prediction</a:t>
            </a:r>
            <a:r>
              <a:rPr b="1" lang="en">
                <a:solidFill>
                  <a:srgbClr val="666666"/>
                </a:solidFill>
                <a:latin typeface="Metamorphous"/>
                <a:ea typeface="Metamorphous"/>
                <a:cs typeface="Metamorphous"/>
                <a:sym typeface="Metamorphous"/>
              </a:rPr>
              <a:t>.</a:t>
            </a:r>
            <a:endParaRPr b="1">
              <a:solidFill>
                <a:srgbClr val="666666"/>
              </a:solidFill>
              <a:latin typeface="Metamorphous"/>
              <a:ea typeface="Metamorphous"/>
              <a:cs typeface="Metamorphous"/>
              <a:sym typeface="Metamorphous"/>
            </a:endParaRPr>
          </a:p>
        </p:txBody>
      </p:sp>
      <p:sp>
        <p:nvSpPr>
          <p:cNvPr id="351" name="Google Shape;351;p62"/>
          <p:cNvSpPr txBox="1"/>
          <p:nvPr>
            <p:ph idx="1" type="body"/>
          </p:nvPr>
        </p:nvSpPr>
        <p:spPr>
          <a:xfrm>
            <a:off x="311700" y="1152475"/>
            <a:ext cx="8520600" cy="421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sz="1600">
                <a:latin typeface="Metamorphous"/>
                <a:ea typeface="Metamorphous"/>
                <a:cs typeface="Metamorphous"/>
                <a:sym typeface="Metamorphous"/>
              </a:rPr>
              <a:t>The actual and predicted values are almost similar.</a:t>
            </a:r>
            <a:endParaRPr sz="1600">
              <a:latin typeface="Metamorphous"/>
              <a:ea typeface="Metamorphous"/>
              <a:cs typeface="Metamorphous"/>
              <a:sym typeface="Metamorphous"/>
            </a:endParaRPr>
          </a:p>
        </p:txBody>
      </p:sp>
      <p:pic>
        <p:nvPicPr>
          <p:cNvPr id="352" name="Google Shape;352;p62"/>
          <p:cNvPicPr preferRelativeResize="0"/>
          <p:nvPr/>
        </p:nvPicPr>
        <p:blipFill>
          <a:blip r:embed="rId3">
            <a:alphaModFix/>
          </a:blip>
          <a:stretch>
            <a:fillRect/>
          </a:stretch>
        </p:blipFill>
        <p:spPr>
          <a:xfrm>
            <a:off x="152400" y="1726375"/>
            <a:ext cx="8839200" cy="3029268"/>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3D0C5"/>
        </a:solidFill>
      </p:bgPr>
    </p:bg>
    <p:spTree>
      <p:nvGrpSpPr>
        <p:cNvPr id="356" name="Shape 356"/>
        <p:cNvGrpSpPr/>
        <p:nvPr/>
      </p:nvGrpSpPr>
      <p:grpSpPr>
        <a:xfrm>
          <a:off x="0" y="0"/>
          <a:ext cx="0" cy="0"/>
          <a:chOff x="0" y="0"/>
          <a:chExt cx="0" cy="0"/>
        </a:xfrm>
      </p:grpSpPr>
      <p:sp>
        <p:nvSpPr>
          <p:cNvPr id="357" name="Google Shape;357;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666666"/>
                </a:solidFill>
                <a:latin typeface="Metamorphous"/>
                <a:ea typeface="Metamorphous"/>
                <a:cs typeface="Metamorphous"/>
                <a:sym typeface="Metamorphous"/>
              </a:rPr>
              <a:t>Conclusion</a:t>
            </a:r>
            <a:r>
              <a:rPr b="1" lang="en">
                <a:solidFill>
                  <a:srgbClr val="666666"/>
                </a:solidFill>
                <a:latin typeface="Metamorphous"/>
                <a:ea typeface="Metamorphous"/>
                <a:cs typeface="Metamorphous"/>
                <a:sym typeface="Metamorphous"/>
              </a:rPr>
              <a:t>.</a:t>
            </a:r>
            <a:endParaRPr b="1">
              <a:solidFill>
                <a:srgbClr val="666666"/>
              </a:solidFill>
              <a:latin typeface="Metamorphous"/>
              <a:ea typeface="Metamorphous"/>
              <a:cs typeface="Metamorphous"/>
              <a:sym typeface="Metamorphous"/>
            </a:endParaRPr>
          </a:p>
        </p:txBody>
      </p:sp>
      <p:sp>
        <p:nvSpPr>
          <p:cNvPr id="358" name="Google Shape;358;p63"/>
          <p:cNvSpPr txBox="1"/>
          <p:nvPr>
            <p:ph idx="1" type="body"/>
          </p:nvPr>
        </p:nvSpPr>
        <p:spPr>
          <a:xfrm>
            <a:off x="311700" y="1152475"/>
            <a:ext cx="8520600" cy="3668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600">
                <a:latin typeface="Metamorphous"/>
                <a:ea typeface="Metamorphous"/>
                <a:cs typeface="Metamorphous"/>
                <a:sym typeface="Metamorphous"/>
              </a:rPr>
              <a:t>This case study aims to give an idea of applying EDA in a real business scenario. In this case study, apart from applying the techniques that we have learnt in the EDA, we will also develop a basic understanding of risk analytics in banking and financial services and understand how data is used to minimize the risk of losing money while lending to customers.</a:t>
            </a:r>
            <a:endParaRPr sz="1600">
              <a:latin typeface="Metamorphous"/>
              <a:ea typeface="Metamorphous"/>
              <a:cs typeface="Metamorphous"/>
              <a:sym typeface="Metamorphous"/>
            </a:endParaRPr>
          </a:p>
          <a:p>
            <a:pPr indent="0" lvl="0" marL="0" rtl="0" algn="l">
              <a:spcBef>
                <a:spcPts val="1200"/>
              </a:spcBef>
              <a:spcAft>
                <a:spcPts val="0"/>
              </a:spcAft>
              <a:buNone/>
            </a:pPr>
            <a:r>
              <a:rPr lang="en" sz="1600">
                <a:latin typeface="Metamorphous"/>
                <a:ea typeface="Metamorphous"/>
                <a:cs typeface="Metamorphous"/>
                <a:sym typeface="Metamorphous"/>
              </a:rPr>
              <a:t>From this dataset we were able to understand that the selection of customers for the credit to know whether they are defaulters or non-defaulters are done on the basis of different features.</a:t>
            </a:r>
            <a:endParaRPr sz="1600">
              <a:latin typeface="Metamorphous"/>
              <a:ea typeface="Metamorphous"/>
              <a:cs typeface="Metamorphous"/>
              <a:sym typeface="Metamorphous"/>
            </a:endParaRPr>
          </a:p>
          <a:p>
            <a:pPr indent="-330200" lvl="0" marL="457200" rtl="0" algn="l">
              <a:spcBef>
                <a:spcPts val="1200"/>
              </a:spcBef>
              <a:spcAft>
                <a:spcPts val="0"/>
              </a:spcAft>
              <a:buSzPts val="1600"/>
              <a:buFont typeface="Metamorphous"/>
              <a:buChar char="●"/>
            </a:pPr>
            <a:r>
              <a:rPr lang="en" sz="1600">
                <a:latin typeface="Metamorphous"/>
                <a:ea typeface="Metamorphous"/>
                <a:cs typeface="Metamorphous"/>
                <a:sym typeface="Metamorphous"/>
              </a:rPr>
              <a:t>First, we loaded the dataset and have done data cleaning and EDA process and pre-processing techniques like checking outliers, skewness, correlation, scaling data etc. And got better insights from data visualization.</a:t>
            </a:r>
            <a:endParaRPr sz="1600">
              <a:latin typeface="Metamorphous"/>
              <a:ea typeface="Metamorphous"/>
              <a:cs typeface="Metamorphous"/>
              <a:sym typeface="Metamorphou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666666"/>
                </a:solidFill>
                <a:latin typeface="Metamorphous"/>
                <a:ea typeface="Metamorphous"/>
                <a:cs typeface="Metamorphous"/>
                <a:sym typeface="Metamorphous"/>
              </a:rPr>
              <a:t>Problem Understanding.</a:t>
            </a:r>
            <a:endParaRPr b="1">
              <a:solidFill>
                <a:srgbClr val="666666"/>
              </a:solidFill>
              <a:latin typeface="Metamorphous"/>
              <a:ea typeface="Metamorphous"/>
              <a:cs typeface="Metamorphous"/>
              <a:sym typeface="Metamorphous"/>
            </a:endParaRPr>
          </a:p>
          <a:p>
            <a:pPr indent="0" lvl="0" marL="0" rtl="0" algn="l">
              <a:spcBef>
                <a:spcPts val="0"/>
              </a:spcBef>
              <a:spcAft>
                <a:spcPts val="0"/>
              </a:spcAft>
              <a:buNone/>
            </a:pPr>
            <a:r>
              <a:t/>
            </a:r>
            <a:endParaRPr b="1">
              <a:solidFill>
                <a:srgbClr val="666666"/>
              </a:solidFill>
              <a:latin typeface="Metamorphous"/>
              <a:ea typeface="Metamorphous"/>
              <a:cs typeface="Metamorphous"/>
              <a:sym typeface="Metamorphous"/>
            </a:endParaRPr>
          </a:p>
          <a:p>
            <a:pPr indent="0" lvl="0" marL="0" rtl="0" algn="l">
              <a:spcBef>
                <a:spcPts val="0"/>
              </a:spcBef>
              <a:spcAft>
                <a:spcPts val="0"/>
              </a:spcAft>
              <a:buNone/>
            </a:pPr>
            <a:r>
              <a:t/>
            </a:r>
            <a:endParaRPr b="1">
              <a:solidFill>
                <a:srgbClr val="666666"/>
              </a:solidFill>
              <a:latin typeface="Metamorphous"/>
              <a:ea typeface="Metamorphous"/>
              <a:cs typeface="Metamorphous"/>
              <a:sym typeface="Metamorphous"/>
            </a:endParaRPr>
          </a:p>
        </p:txBody>
      </p:sp>
      <p:sp>
        <p:nvSpPr>
          <p:cNvPr id="95" name="Google Shape;95;p19"/>
          <p:cNvSpPr txBox="1"/>
          <p:nvPr>
            <p:ph idx="1" type="body"/>
          </p:nvPr>
        </p:nvSpPr>
        <p:spPr>
          <a:xfrm>
            <a:off x="311700" y="1152475"/>
            <a:ext cx="8520600" cy="2721300"/>
          </a:xfrm>
          <a:prstGeom prst="rect">
            <a:avLst/>
          </a:prstGeom>
        </p:spPr>
        <p:txBody>
          <a:bodyPr anchorCtr="0" anchor="t" bIns="91425" lIns="91425" spcFirstLastPara="1" rIns="91425" wrap="square" tIns="91425">
            <a:spAutoFit/>
          </a:bodyPr>
          <a:lstStyle/>
          <a:p>
            <a:pPr indent="457200" lvl="0" marL="0" rtl="0" algn="l">
              <a:spcBef>
                <a:spcPts val="0"/>
              </a:spcBef>
              <a:spcAft>
                <a:spcPts val="0"/>
              </a:spcAft>
              <a:buNone/>
            </a:pPr>
            <a:r>
              <a:rPr lang="en" sz="1600">
                <a:latin typeface="Metamorphous"/>
                <a:ea typeface="Metamorphous"/>
                <a:cs typeface="Metamorphous"/>
                <a:sym typeface="Metamorphous"/>
              </a:rPr>
              <a:t>The loan providing companies find it hard to give loans to the people due to their insufficient or non-existent credit history. </a:t>
            </a:r>
            <a:endParaRPr sz="1600">
              <a:latin typeface="Metamorphous"/>
              <a:ea typeface="Metamorphous"/>
              <a:cs typeface="Metamorphous"/>
              <a:sym typeface="Metamorphous"/>
            </a:endParaRPr>
          </a:p>
          <a:p>
            <a:pPr indent="457200" lvl="0" marL="0" rtl="0" algn="l">
              <a:spcBef>
                <a:spcPts val="1200"/>
              </a:spcBef>
              <a:spcAft>
                <a:spcPts val="0"/>
              </a:spcAft>
              <a:buNone/>
            </a:pPr>
            <a:r>
              <a:rPr lang="en" sz="1600">
                <a:latin typeface="Metamorphous"/>
                <a:ea typeface="Metamorphous"/>
                <a:cs typeface="Metamorphous"/>
                <a:sym typeface="Metamorphous"/>
              </a:rPr>
              <a:t>Because of that, some consumers use it as their advantage by becoming a defaulter. Suppose you work for a consumer finance company which specialises in lending various types of loans to urban customers. </a:t>
            </a:r>
            <a:endParaRPr sz="1600">
              <a:latin typeface="Metamorphous"/>
              <a:ea typeface="Metamorphous"/>
              <a:cs typeface="Metamorphous"/>
              <a:sym typeface="Metamorphous"/>
            </a:endParaRPr>
          </a:p>
          <a:p>
            <a:pPr indent="457200" lvl="0" marL="0" rtl="0" algn="l">
              <a:spcBef>
                <a:spcPts val="1200"/>
              </a:spcBef>
              <a:spcAft>
                <a:spcPts val="1200"/>
              </a:spcAft>
              <a:buNone/>
            </a:pPr>
            <a:r>
              <a:rPr lang="en" sz="1600">
                <a:latin typeface="Metamorphous"/>
                <a:ea typeface="Metamorphous"/>
                <a:cs typeface="Metamorphous"/>
                <a:sym typeface="Metamorphous"/>
              </a:rPr>
              <a:t>We have to use EDA to analyse the patterns present in the data. This will ensure that the applicants are capable of repaying the loan are not rejected.</a:t>
            </a:r>
            <a:endParaRPr sz="1600">
              <a:latin typeface="Metamorphous"/>
              <a:ea typeface="Metamorphous"/>
              <a:cs typeface="Metamorphous"/>
              <a:sym typeface="Metamorphous"/>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3D0C5"/>
        </a:solidFill>
      </p:bgPr>
    </p:bg>
    <p:spTree>
      <p:nvGrpSpPr>
        <p:cNvPr id="362" name="Shape 362"/>
        <p:cNvGrpSpPr/>
        <p:nvPr/>
      </p:nvGrpSpPr>
      <p:grpSpPr>
        <a:xfrm>
          <a:off x="0" y="0"/>
          <a:ext cx="0" cy="0"/>
          <a:chOff x="0" y="0"/>
          <a:chExt cx="0" cy="0"/>
        </a:xfrm>
      </p:grpSpPr>
      <p:sp>
        <p:nvSpPr>
          <p:cNvPr id="363" name="Google Shape;363;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666666"/>
                </a:solidFill>
                <a:latin typeface="Metamorphous"/>
                <a:ea typeface="Metamorphous"/>
                <a:cs typeface="Metamorphous"/>
                <a:sym typeface="Metamorphous"/>
              </a:rPr>
              <a:t>Conclusion.</a:t>
            </a:r>
            <a:endParaRPr b="1">
              <a:solidFill>
                <a:srgbClr val="666666"/>
              </a:solidFill>
              <a:latin typeface="Metamorphous"/>
              <a:ea typeface="Metamorphous"/>
              <a:cs typeface="Metamorphous"/>
              <a:sym typeface="Metamorphous"/>
            </a:endParaRPr>
          </a:p>
        </p:txBody>
      </p:sp>
      <p:sp>
        <p:nvSpPr>
          <p:cNvPr id="364" name="Google Shape;364;p64"/>
          <p:cNvSpPr txBox="1"/>
          <p:nvPr>
            <p:ph idx="1" type="body"/>
          </p:nvPr>
        </p:nvSpPr>
        <p:spPr>
          <a:xfrm>
            <a:off x="311700" y="1152475"/>
            <a:ext cx="8520600" cy="36687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Metamorphous"/>
              <a:buChar char="●"/>
            </a:pPr>
            <a:r>
              <a:rPr lang="en" sz="1600">
                <a:latin typeface="Metamorphous"/>
                <a:ea typeface="Metamorphous"/>
                <a:cs typeface="Metamorphous"/>
                <a:sym typeface="Metamorphous"/>
              </a:rPr>
              <a:t>Then we did the model training, building the model and finding out the best model on the basis of different metrics like Accuracy Score, Cross Validation Score, roc-auc curve, precision, recall, f1-score etc. </a:t>
            </a:r>
            <a:endParaRPr sz="1600">
              <a:latin typeface="Metamorphous"/>
              <a:ea typeface="Metamorphous"/>
              <a:cs typeface="Metamorphous"/>
              <a:sym typeface="Metamorphous"/>
            </a:endParaRPr>
          </a:p>
          <a:p>
            <a:pPr indent="-330200" lvl="0" marL="457200" rtl="0" algn="l">
              <a:spcBef>
                <a:spcPts val="0"/>
              </a:spcBef>
              <a:spcAft>
                <a:spcPts val="0"/>
              </a:spcAft>
              <a:buSzPts val="1600"/>
              <a:buFont typeface="Metamorphous"/>
              <a:buChar char="●"/>
            </a:pPr>
            <a:r>
              <a:rPr lang="en" sz="1600">
                <a:latin typeface="Metamorphous"/>
                <a:ea typeface="Metamorphous"/>
                <a:cs typeface="Metamorphous"/>
                <a:sym typeface="Metamorphous"/>
              </a:rPr>
              <a:t>We used 6 different classification algorithms including Logistic Regression model, </a:t>
            </a:r>
            <a:r>
              <a:rPr lang="en" sz="1600">
                <a:latin typeface="Metamorphous"/>
                <a:ea typeface="Metamorphous"/>
                <a:cs typeface="Metamorphous"/>
                <a:sym typeface="Metamorphous"/>
              </a:rPr>
              <a:t>XGBoost Classifier </a:t>
            </a:r>
            <a:r>
              <a:rPr lang="en" sz="1600">
                <a:latin typeface="Metamorphous"/>
                <a:ea typeface="Metamorphous"/>
                <a:cs typeface="Metamorphous"/>
                <a:sym typeface="Metamorphous"/>
              </a:rPr>
              <a:t>and Decision Tree Classifier Model. We also tried ensemble techniques like Random Forest Classifier, Extra Trees Classifier, Bagging Classifier etc.</a:t>
            </a:r>
            <a:endParaRPr sz="1600">
              <a:latin typeface="Metamorphous"/>
              <a:ea typeface="Metamorphous"/>
              <a:cs typeface="Metamorphous"/>
              <a:sym typeface="Metamorphous"/>
            </a:endParaRPr>
          </a:p>
          <a:p>
            <a:pPr indent="-330200" lvl="0" marL="457200" rtl="0" algn="l">
              <a:spcBef>
                <a:spcPts val="0"/>
              </a:spcBef>
              <a:spcAft>
                <a:spcPts val="0"/>
              </a:spcAft>
              <a:buSzPts val="1600"/>
              <a:buFont typeface="Metamorphous"/>
              <a:buChar char="●"/>
            </a:pPr>
            <a:r>
              <a:rPr lang="en" sz="1600">
                <a:latin typeface="Metamorphous"/>
                <a:ea typeface="Metamorphous"/>
                <a:cs typeface="Metamorphous"/>
                <a:sym typeface="Metamorphous"/>
              </a:rPr>
              <a:t>We got Extra Trees Classifier as the best model among all the models as it gave least difference of accuracy and cross validation score. On this basis we performed the Hyperparameter tuning to finding out the best parameters. The accuracy score did not increase after tuning but it was still a good score.</a:t>
            </a:r>
            <a:endParaRPr sz="1600">
              <a:latin typeface="Metamorphous"/>
              <a:ea typeface="Metamorphous"/>
              <a:cs typeface="Metamorphous"/>
              <a:sym typeface="Metamorphous"/>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3D0C5"/>
        </a:solidFill>
      </p:bgPr>
    </p:bg>
    <p:spTree>
      <p:nvGrpSpPr>
        <p:cNvPr id="368" name="Shape 368"/>
        <p:cNvGrpSpPr/>
        <p:nvPr/>
      </p:nvGrpSpPr>
      <p:grpSpPr>
        <a:xfrm>
          <a:off x="0" y="0"/>
          <a:ext cx="0" cy="0"/>
          <a:chOff x="0" y="0"/>
          <a:chExt cx="0" cy="0"/>
        </a:xfrm>
      </p:grpSpPr>
      <p:sp>
        <p:nvSpPr>
          <p:cNvPr id="369" name="Google Shape;369;p6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666666"/>
                </a:solidFill>
                <a:latin typeface="Metamorphous"/>
                <a:ea typeface="Metamorphous"/>
                <a:cs typeface="Metamorphous"/>
                <a:sym typeface="Metamorphous"/>
              </a:rPr>
              <a:t>Conclusion.</a:t>
            </a:r>
            <a:endParaRPr b="1">
              <a:solidFill>
                <a:srgbClr val="666666"/>
              </a:solidFill>
              <a:latin typeface="Metamorphous"/>
              <a:ea typeface="Metamorphous"/>
              <a:cs typeface="Metamorphous"/>
              <a:sym typeface="Metamorphous"/>
            </a:endParaRPr>
          </a:p>
        </p:txBody>
      </p:sp>
      <p:sp>
        <p:nvSpPr>
          <p:cNvPr id="370" name="Google Shape;370;p65"/>
          <p:cNvSpPr txBox="1"/>
          <p:nvPr>
            <p:ph idx="1" type="body"/>
          </p:nvPr>
        </p:nvSpPr>
        <p:spPr>
          <a:xfrm>
            <a:off x="311700" y="1152475"/>
            <a:ext cx="8520600" cy="2130300"/>
          </a:xfrm>
          <a:prstGeom prst="rect">
            <a:avLst/>
          </a:prstGeom>
        </p:spPr>
        <p:txBody>
          <a:bodyPr anchorCtr="0" anchor="t" bIns="91425" lIns="91425" spcFirstLastPara="1" rIns="91425" wrap="square" tIns="91425">
            <a:spAutoFit/>
          </a:bodyPr>
          <a:lstStyle/>
          <a:p>
            <a:pPr indent="-330200" lvl="0" marL="457200" rtl="0" algn="l">
              <a:spcBef>
                <a:spcPts val="0"/>
              </a:spcBef>
              <a:spcAft>
                <a:spcPts val="0"/>
              </a:spcAft>
              <a:buSzPts val="1600"/>
              <a:buFont typeface="Metamorphous"/>
              <a:buChar char="●"/>
            </a:pPr>
            <a:r>
              <a:rPr lang="en" sz="1600">
                <a:latin typeface="Metamorphous"/>
                <a:ea typeface="Metamorphous"/>
                <a:cs typeface="Metamorphous"/>
                <a:sym typeface="Metamorphous"/>
              </a:rPr>
              <a:t>After that we saved the model in a pickle with a filename in order to use whenever we require. Then we loaded the saved file and predicted the values.</a:t>
            </a:r>
            <a:endParaRPr sz="1600">
              <a:latin typeface="Metamorphous"/>
              <a:ea typeface="Metamorphous"/>
              <a:cs typeface="Metamorphous"/>
              <a:sym typeface="Metamorphous"/>
            </a:endParaRPr>
          </a:p>
          <a:p>
            <a:pPr indent="-330200" lvl="0" marL="457200" rtl="0" algn="l">
              <a:spcBef>
                <a:spcPts val="0"/>
              </a:spcBef>
              <a:spcAft>
                <a:spcPts val="0"/>
              </a:spcAft>
              <a:buSzPts val="1600"/>
              <a:buFont typeface="Metamorphous"/>
              <a:buChar char="●"/>
            </a:pPr>
            <a:r>
              <a:rPr lang="en" sz="1600">
                <a:latin typeface="Metamorphous"/>
                <a:ea typeface="Metamorphous"/>
                <a:cs typeface="Metamorphous"/>
                <a:sym typeface="Metamorphous"/>
              </a:rPr>
              <a:t>Overall, we can say that this dataset is good for predicting the defaulters level using classification analysis and conclude that Extra Trees Classifier is the best working algorithm model we obtained. We can improve the data by adding some more features.</a:t>
            </a:r>
            <a:endParaRPr sz="1600">
              <a:latin typeface="Metamorphous"/>
              <a:ea typeface="Metamorphous"/>
              <a:cs typeface="Metamorphous"/>
              <a:sym typeface="Metamorphou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666666"/>
                </a:solidFill>
                <a:latin typeface="Metamorphous"/>
                <a:ea typeface="Metamorphous"/>
                <a:cs typeface="Metamorphous"/>
                <a:sym typeface="Metamorphous"/>
              </a:rPr>
              <a:t>Problem Understanding.</a:t>
            </a:r>
            <a:endParaRPr b="1">
              <a:solidFill>
                <a:srgbClr val="666666"/>
              </a:solidFill>
              <a:latin typeface="Metamorphous"/>
              <a:ea typeface="Metamorphous"/>
              <a:cs typeface="Metamorphous"/>
              <a:sym typeface="Metamorphous"/>
            </a:endParaRPr>
          </a:p>
          <a:p>
            <a:pPr indent="0" lvl="0" marL="0" rtl="0" algn="l">
              <a:spcBef>
                <a:spcPts val="0"/>
              </a:spcBef>
              <a:spcAft>
                <a:spcPts val="0"/>
              </a:spcAft>
              <a:buNone/>
            </a:pPr>
            <a:r>
              <a:t/>
            </a:r>
            <a:endParaRPr b="1">
              <a:solidFill>
                <a:srgbClr val="666666"/>
              </a:solidFill>
              <a:latin typeface="Metamorphous"/>
              <a:ea typeface="Metamorphous"/>
              <a:cs typeface="Metamorphous"/>
              <a:sym typeface="Metamorphous"/>
            </a:endParaRPr>
          </a:p>
          <a:p>
            <a:pPr indent="0" lvl="0" marL="0" rtl="0" algn="l">
              <a:spcBef>
                <a:spcPts val="0"/>
              </a:spcBef>
              <a:spcAft>
                <a:spcPts val="0"/>
              </a:spcAft>
              <a:buNone/>
            </a:pPr>
            <a:r>
              <a:t/>
            </a:r>
            <a:endParaRPr b="1">
              <a:solidFill>
                <a:srgbClr val="666666"/>
              </a:solidFill>
              <a:latin typeface="Metamorphous"/>
              <a:ea typeface="Metamorphous"/>
              <a:cs typeface="Metamorphous"/>
              <a:sym typeface="Metamorphous"/>
            </a:endParaRPr>
          </a:p>
        </p:txBody>
      </p:sp>
      <p:sp>
        <p:nvSpPr>
          <p:cNvPr id="101" name="Google Shape;101;p20"/>
          <p:cNvSpPr txBox="1"/>
          <p:nvPr>
            <p:ph idx="1" type="body"/>
          </p:nvPr>
        </p:nvSpPr>
        <p:spPr>
          <a:xfrm>
            <a:off x="311700" y="1152475"/>
            <a:ext cx="8520600" cy="2567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Metamorphous"/>
                <a:ea typeface="Metamorphous"/>
                <a:cs typeface="Metamorphous"/>
                <a:sym typeface="Metamorphous"/>
              </a:rPr>
              <a:t>When the company receives a loan application, the company has to decide for loan approval based on the applicant’s profile. Two types of risks are associated with the bank’s decision:</a:t>
            </a:r>
            <a:endParaRPr sz="1600">
              <a:latin typeface="Metamorphous"/>
              <a:ea typeface="Metamorphous"/>
              <a:cs typeface="Metamorphous"/>
              <a:sym typeface="Metamorphous"/>
            </a:endParaRPr>
          </a:p>
          <a:p>
            <a:pPr indent="-330200" lvl="0" marL="457200" rtl="0" algn="l">
              <a:spcBef>
                <a:spcPts val="1200"/>
              </a:spcBef>
              <a:spcAft>
                <a:spcPts val="0"/>
              </a:spcAft>
              <a:buSzPts val="1600"/>
              <a:buFont typeface="Metamorphous"/>
              <a:buChar char="●"/>
            </a:pPr>
            <a:r>
              <a:rPr lang="en" sz="1600">
                <a:latin typeface="Metamorphous"/>
                <a:ea typeface="Metamorphous"/>
                <a:cs typeface="Metamorphous"/>
                <a:sym typeface="Metamorphous"/>
              </a:rPr>
              <a:t>If the applicant is likely to repay the loan, then not approving the loan results in a loss of business to the company</a:t>
            </a:r>
            <a:endParaRPr sz="1600">
              <a:latin typeface="Metamorphous"/>
              <a:ea typeface="Metamorphous"/>
              <a:cs typeface="Metamorphous"/>
              <a:sym typeface="Metamorphous"/>
            </a:endParaRPr>
          </a:p>
          <a:p>
            <a:pPr indent="-330200" lvl="0" marL="457200" rtl="0" algn="l">
              <a:spcBef>
                <a:spcPts val="0"/>
              </a:spcBef>
              <a:spcAft>
                <a:spcPts val="0"/>
              </a:spcAft>
              <a:buSzPts val="1600"/>
              <a:buFont typeface="Metamorphous"/>
              <a:buChar char="●"/>
            </a:pPr>
            <a:r>
              <a:rPr lang="en" sz="1600">
                <a:latin typeface="Metamorphous"/>
                <a:ea typeface="Metamorphous"/>
                <a:cs typeface="Metamorphous"/>
                <a:sym typeface="Metamorphous"/>
              </a:rPr>
              <a:t>If the applicant is not likely to repay the loan, i.e. he/she is likely to default, then approving the loan may lead to a financial loss for the company.</a:t>
            </a:r>
            <a:endParaRPr sz="1600">
              <a:latin typeface="Metamorphous"/>
              <a:ea typeface="Metamorphous"/>
              <a:cs typeface="Metamorphous"/>
              <a:sym typeface="Metamorphou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3D0C5"/>
        </a:solidFill>
      </p:bgPr>
    </p:bg>
    <p:spTree>
      <p:nvGrpSpPr>
        <p:cNvPr id="105" name="Shape 105"/>
        <p:cNvGrpSpPr/>
        <p:nvPr/>
      </p:nvGrpSpPr>
      <p:grpSpPr>
        <a:xfrm>
          <a:off x="0" y="0"/>
          <a:ext cx="0" cy="0"/>
          <a:chOff x="0" y="0"/>
          <a:chExt cx="0" cy="0"/>
        </a:xfrm>
      </p:grpSpPr>
      <p:sp>
        <p:nvSpPr>
          <p:cNvPr id="106" name="Google Shape;106;p21"/>
          <p:cNvSpPr txBox="1"/>
          <p:nvPr/>
        </p:nvSpPr>
        <p:spPr>
          <a:xfrm>
            <a:off x="297450" y="359425"/>
            <a:ext cx="83661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700">
                <a:solidFill>
                  <a:srgbClr val="616161"/>
                </a:solidFill>
                <a:latin typeface="Metamorphous"/>
                <a:ea typeface="Metamorphous"/>
                <a:cs typeface="Metamorphous"/>
                <a:sym typeface="Metamorphous"/>
              </a:rPr>
              <a:t>What is Micro Credit?</a:t>
            </a:r>
            <a:endParaRPr b="1" sz="2700">
              <a:solidFill>
                <a:srgbClr val="616161"/>
              </a:solidFill>
              <a:latin typeface="Metamorphous"/>
              <a:ea typeface="Metamorphous"/>
              <a:cs typeface="Metamorphous"/>
              <a:sym typeface="Metamorphous"/>
            </a:endParaRPr>
          </a:p>
        </p:txBody>
      </p:sp>
      <p:sp>
        <p:nvSpPr>
          <p:cNvPr id="107" name="Google Shape;107;p21"/>
          <p:cNvSpPr txBox="1"/>
          <p:nvPr/>
        </p:nvSpPr>
        <p:spPr>
          <a:xfrm>
            <a:off x="458575" y="959725"/>
            <a:ext cx="8118000" cy="36327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en" sz="1600">
                <a:solidFill>
                  <a:srgbClr val="616161"/>
                </a:solidFill>
                <a:latin typeface="Metamorphous"/>
                <a:ea typeface="Metamorphous"/>
                <a:cs typeface="Metamorphous"/>
                <a:sym typeface="Metamorphous"/>
              </a:rPr>
              <a:t>Microcredit is a common form of microfinance that involves an extremely small loan given to an individual to help them become self-employed or grow a small business. These borrowers tend to be low-income individuals, especially from less developed countries (LDCs). Microcredit is also known as “microlending” or “microloan”.</a:t>
            </a:r>
            <a:endParaRPr sz="1600">
              <a:solidFill>
                <a:srgbClr val="616161"/>
              </a:solidFill>
              <a:latin typeface="Metamorphous"/>
              <a:ea typeface="Metamorphous"/>
              <a:cs typeface="Metamorphous"/>
              <a:sym typeface="Metamorphous"/>
            </a:endParaRPr>
          </a:p>
          <a:p>
            <a:pPr indent="457200" lvl="0" marL="0" rtl="0" algn="l">
              <a:spcBef>
                <a:spcPts val="0"/>
              </a:spcBef>
              <a:spcAft>
                <a:spcPts val="0"/>
              </a:spcAft>
              <a:buNone/>
            </a:pPr>
            <a:r>
              <a:t/>
            </a:r>
            <a:endParaRPr sz="1600">
              <a:solidFill>
                <a:srgbClr val="616161"/>
              </a:solidFill>
              <a:latin typeface="Metamorphous"/>
              <a:ea typeface="Metamorphous"/>
              <a:cs typeface="Metamorphous"/>
              <a:sym typeface="Metamorphous"/>
            </a:endParaRPr>
          </a:p>
          <a:p>
            <a:pPr indent="457200" lvl="0" marL="0" rtl="0" algn="l">
              <a:spcBef>
                <a:spcPts val="0"/>
              </a:spcBef>
              <a:spcAft>
                <a:spcPts val="0"/>
              </a:spcAft>
              <a:buNone/>
            </a:pPr>
            <a:r>
              <a:rPr lang="en" sz="1600">
                <a:solidFill>
                  <a:srgbClr val="616161"/>
                </a:solidFill>
                <a:latin typeface="Metamorphous"/>
                <a:ea typeface="Metamorphous"/>
                <a:cs typeface="Metamorphous"/>
                <a:sym typeface="Metamorphous"/>
              </a:rPr>
              <a:t>It aims to support and kickstart entrepreneurs who are unable to obtain the financial backing needed to start a small business or capitalize on an idea.</a:t>
            </a:r>
            <a:endParaRPr sz="1600">
              <a:solidFill>
                <a:srgbClr val="616161"/>
              </a:solidFill>
              <a:latin typeface="Metamorphous"/>
              <a:ea typeface="Metamorphous"/>
              <a:cs typeface="Metamorphous"/>
              <a:sym typeface="Metamorphous"/>
            </a:endParaRPr>
          </a:p>
          <a:p>
            <a:pPr indent="0" lvl="0" marL="0" rtl="0" algn="l">
              <a:spcBef>
                <a:spcPts val="0"/>
              </a:spcBef>
              <a:spcAft>
                <a:spcPts val="0"/>
              </a:spcAft>
              <a:buNone/>
            </a:pPr>
            <a:r>
              <a:t/>
            </a:r>
            <a:endParaRPr sz="1600">
              <a:solidFill>
                <a:srgbClr val="616161"/>
              </a:solidFill>
              <a:latin typeface="Metamorphous"/>
              <a:ea typeface="Metamorphous"/>
              <a:cs typeface="Metamorphous"/>
              <a:sym typeface="Metamorphous"/>
            </a:endParaRPr>
          </a:p>
          <a:p>
            <a:pPr indent="457200" lvl="0" marL="0" rtl="0" algn="l">
              <a:spcBef>
                <a:spcPts val="0"/>
              </a:spcBef>
              <a:spcAft>
                <a:spcPts val="0"/>
              </a:spcAft>
              <a:buNone/>
            </a:pPr>
            <a:r>
              <a:rPr lang="en" sz="1600">
                <a:solidFill>
                  <a:srgbClr val="616161"/>
                </a:solidFill>
                <a:latin typeface="Metamorphous"/>
                <a:ea typeface="Metamorphous"/>
                <a:cs typeface="Metamorphous"/>
                <a:sym typeface="Metamorphous"/>
              </a:rPr>
              <a:t>Defaulting on a loan essentially means you've stopped making payments on a loan or credit card according to the account's terms. In general, defaulting on a loan can damage your credit and threaten your overall financial health.</a:t>
            </a:r>
            <a:endParaRPr sz="1600">
              <a:solidFill>
                <a:srgbClr val="616161"/>
              </a:solidFill>
              <a:latin typeface="Metamorphous"/>
              <a:ea typeface="Metamorphous"/>
              <a:cs typeface="Metamorphous"/>
              <a:sym typeface="Metamorphou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990"/>
              <a:buFont typeface="Arial"/>
              <a:buNone/>
            </a:pPr>
            <a:r>
              <a:rPr b="1" lang="en" sz="2700">
                <a:solidFill>
                  <a:schemeClr val="dk2"/>
                </a:solidFill>
                <a:latin typeface="Metamorphous"/>
                <a:ea typeface="Metamorphous"/>
                <a:cs typeface="Metamorphous"/>
                <a:sym typeface="Metamorphous"/>
              </a:rPr>
              <a:t>Importance of the Micro Credit Defaulter Model.</a:t>
            </a:r>
            <a:endParaRPr b="1" sz="2700">
              <a:solidFill>
                <a:srgbClr val="666666"/>
              </a:solidFill>
              <a:latin typeface="Metamorphous"/>
              <a:ea typeface="Metamorphous"/>
              <a:cs typeface="Metamorphous"/>
              <a:sym typeface="Metamorphous"/>
            </a:endParaRPr>
          </a:p>
        </p:txBody>
      </p:sp>
      <p:sp>
        <p:nvSpPr>
          <p:cNvPr id="113" name="Google Shape;113;p22"/>
          <p:cNvSpPr txBox="1"/>
          <p:nvPr>
            <p:ph idx="1" type="body"/>
          </p:nvPr>
        </p:nvSpPr>
        <p:spPr>
          <a:xfrm>
            <a:off x="311700" y="1450100"/>
            <a:ext cx="8520600" cy="29799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sz="1600">
                <a:latin typeface="Metamorphous"/>
                <a:ea typeface="Metamorphous"/>
                <a:cs typeface="Metamorphous"/>
                <a:sym typeface="Metamorphous"/>
              </a:rPr>
              <a:t>Poverty alleviation programs provide material, funds, information and project services for people with no income or work opportunities. Because of the credit risks and relatively high costs associated with small loans, the traditional banking system is generally not willing to implement a microcredit system. The borrowers have no collateral to put up against loans and often are refused the needed capital because of the high risk of default. If they resort to underground sources, they are often charged exorbitant interest. This quick fix solution does not address the main structural problem: a lack of proper funding channels. But does help in making the problem easier to deal with.</a:t>
            </a:r>
            <a:endParaRPr sz="1600">
              <a:latin typeface="Metamorphous"/>
              <a:ea typeface="Metamorphous"/>
              <a:cs typeface="Metamorphous"/>
              <a:sym typeface="Metamorphou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616161"/>
                </a:solidFill>
                <a:latin typeface="Metamorphous"/>
                <a:ea typeface="Metamorphous"/>
                <a:cs typeface="Metamorphous"/>
                <a:sym typeface="Metamorphous"/>
              </a:rPr>
              <a:t>Exploratory Data Analysis.</a:t>
            </a:r>
            <a:endParaRPr b="1">
              <a:solidFill>
                <a:srgbClr val="616161"/>
              </a:solidFill>
              <a:latin typeface="Metamorphous"/>
              <a:ea typeface="Metamorphous"/>
              <a:cs typeface="Metamorphous"/>
              <a:sym typeface="Metamorphous"/>
            </a:endParaRPr>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SzPts val="1600"/>
              <a:buFont typeface="Metamorphous"/>
              <a:buChar char="●"/>
            </a:pPr>
            <a:r>
              <a:rPr lang="en" sz="1600">
                <a:latin typeface="Metamorphous"/>
                <a:ea typeface="Metamorphous"/>
                <a:cs typeface="Metamorphous"/>
                <a:sym typeface="Metamorphous"/>
              </a:rPr>
              <a:t>First step, I imported the required libraries and imported the dataset which was in csv format. </a:t>
            </a:r>
            <a:endParaRPr sz="1600">
              <a:latin typeface="Metamorphous"/>
              <a:ea typeface="Metamorphous"/>
              <a:cs typeface="Metamorphous"/>
              <a:sym typeface="Metamorphous"/>
            </a:endParaRPr>
          </a:p>
          <a:p>
            <a:pPr indent="-330200" lvl="0" marL="457200" rtl="0" algn="l">
              <a:spcBef>
                <a:spcPts val="0"/>
              </a:spcBef>
              <a:spcAft>
                <a:spcPts val="0"/>
              </a:spcAft>
              <a:buSzPts val="1600"/>
              <a:buFont typeface="Metamorphous"/>
              <a:buChar char="●"/>
            </a:pPr>
            <a:r>
              <a:rPr lang="en" sz="1600">
                <a:latin typeface="Metamorphous"/>
                <a:ea typeface="Metamorphous"/>
                <a:cs typeface="Metamorphous"/>
                <a:sym typeface="Metamorphous"/>
              </a:rPr>
              <a:t>Then, I did all the basic statistical analysis like checking shape, nunique, value counts, info, etc. </a:t>
            </a:r>
            <a:endParaRPr sz="1600">
              <a:latin typeface="Metamorphous"/>
              <a:ea typeface="Metamorphous"/>
              <a:cs typeface="Metamorphous"/>
              <a:sym typeface="Metamorphous"/>
            </a:endParaRPr>
          </a:p>
          <a:p>
            <a:pPr indent="-330200" lvl="0" marL="457200" rtl="0" algn="l">
              <a:spcBef>
                <a:spcPts val="0"/>
              </a:spcBef>
              <a:spcAft>
                <a:spcPts val="0"/>
              </a:spcAft>
              <a:buSzPts val="1600"/>
              <a:buFont typeface="Metamorphous"/>
              <a:buChar char="●"/>
            </a:pPr>
            <a:r>
              <a:rPr lang="en" sz="1600">
                <a:latin typeface="Metamorphous"/>
                <a:ea typeface="Metamorphous"/>
                <a:cs typeface="Metamorphous"/>
                <a:sym typeface="Metamorphous"/>
              </a:rPr>
              <a:t>While checking the value counts of the datasets, I found some columns with more than 90% zero values, since these columns will create skewness in datasets so I decided to drop these columns.</a:t>
            </a:r>
            <a:endParaRPr sz="1600">
              <a:latin typeface="Metamorphous"/>
              <a:ea typeface="Metamorphous"/>
              <a:cs typeface="Metamorphous"/>
              <a:sym typeface="Metamorphous"/>
            </a:endParaRPr>
          </a:p>
          <a:p>
            <a:pPr indent="-330200" lvl="0" marL="457200" rtl="0" algn="l">
              <a:spcBef>
                <a:spcPts val="0"/>
              </a:spcBef>
              <a:spcAft>
                <a:spcPts val="0"/>
              </a:spcAft>
              <a:buSzPts val="1600"/>
              <a:buFont typeface="Metamorphous"/>
              <a:buChar char="●"/>
            </a:pPr>
            <a:r>
              <a:rPr lang="en" sz="1600">
                <a:latin typeface="Metamorphous"/>
                <a:ea typeface="Metamorphous"/>
                <a:cs typeface="Metamorphous"/>
                <a:sym typeface="Metamorphous"/>
              </a:rPr>
              <a:t>While checking the null values I found there is no null values in the dataset.</a:t>
            </a:r>
            <a:endParaRPr sz="1600">
              <a:latin typeface="Metamorphous"/>
              <a:ea typeface="Metamorphous"/>
              <a:cs typeface="Metamorphous"/>
              <a:sym typeface="Metamorphous"/>
            </a:endParaRPr>
          </a:p>
          <a:p>
            <a:pPr indent="-330200" lvl="0" marL="457200" rtl="0" algn="l">
              <a:spcBef>
                <a:spcPts val="0"/>
              </a:spcBef>
              <a:spcAft>
                <a:spcPts val="0"/>
              </a:spcAft>
              <a:buSzPts val="1600"/>
              <a:buFont typeface="Metamorphous"/>
              <a:buChar char="●"/>
            </a:pPr>
            <a:r>
              <a:rPr lang="en" sz="1600">
                <a:latin typeface="Metamorphous"/>
                <a:ea typeface="Metamorphous"/>
                <a:cs typeface="Metamorphous"/>
                <a:sym typeface="Metamorphous"/>
              </a:rPr>
              <a:t>Then I have extracted day, month, year from ‘pdate’.</a:t>
            </a:r>
            <a:endParaRPr sz="1600">
              <a:latin typeface="Metamorphous"/>
              <a:ea typeface="Metamorphous"/>
              <a:cs typeface="Metamorphous"/>
              <a:sym typeface="Metamorphous"/>
            </a:endParaRPr>
          </a:p>
          <a:p>
            <a:pPr indent="-330200" lvl="0" marL="457200" rtl="0" algn="l">
              <a:spcBef>
                <a:spcPts val="0"/>
              </a:spcBef>
              <a:spcAft>
                <a:spcPts val="0"/>
              </a:spcAft>
              <a:buSzPts val="1600"/>
              <a:buFont typeface="Metamorphous"/>
              <a:buChar char="●"/>
            </a:pPr>
            <a:r>
              <a:rPr lang="en" sz="1600">
                <a:latin typeface="Metamorphous"/>
                <a:ea typeface="Metamorphous"/>
                <a:cs typeface="Metamorphous"/>
                <a:sym typeface="Metamorphous"/>
              </a:rPr>
              <a:t>There was some negative values in the dataset, so I converted the negative values to positive values using abs() function.</a:t>
            </a:r>
            <a:endParaRPr sz="1600">
              <a:latin typeface="Metamorphous"/>
              <a:ea typeface="Metamorphous"/>
              <a:cs typeface="Metamorphous"/>
              <a:sym typeface="Metamorphous"/>
            </a:endParaRPr>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