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embeddedFontLst>
    <p:embeddedFont>
      <p:font typeface="Raleway"/>
      <p:regular r:id="rId54"/>
      <p:bold r:id="rId55"/>
      <p:italic r:id="rId56"/>
      <p:boldItalic r:id="rId57"/>
    </p:embeddedFont>
    <p:embeddedFont>
      <p:font typeface="Lato"/>
      <p:regular r:id="rId58"/>
      <p:bold r:id="rId59"/>
      <p:italic r:id="rId60"/>
      <p:boldItalic r:id="rId61"/>
    </p:embeddedFont>
    <p:embeddedFont>
      <p:font typeface="Delius Unicase"/>
      <p:regular r:id="rId62"/>
      <p:bold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DeliusUnicase-regular.fntdata"/><Relationship Id="rId61" Type="http://schemas.openxmlformats.org/officeDocument/2006/relationships/font" Target="fonts/Lato-boldItalic.fntdata"/><Relationship Id="rId20" Type="http://schemas.openxmlformats.org/officeDocument/2006/relationships/slide" Target="slides/slide15.xml"/><Relationship Id="rId63" Type="http://schemas.openxmlformats.org/officeDocument/2006/relationships/font" Target="fonts/DeliusUnicase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Lato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Raleway-bold.fntdata"/><Relationship Id="rId10" Type="http://schemas.openxmlformats.org/officeDocument/2006/relationships/slide" Target="slides/slide5.xml"/><Relationship Id="rId54" Type="http://schemas.openxmlformats.org/officeDocument/2006/relationships/font" Target="fonts/Raleway-regular.fntdata"/><Relationship Id="rId13" Type="http://schemas.openxmlformats.org/officeDocument/2006/relationships/slide" Target="slides/slide8.xml"/><Relationship Id="rId57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56" Type="http://schemas.openxmlformats.org/officeDocument/2006/relationships/font" Target="fonts/Raleway-italic.fntdata"/><Relationship Id="rId15" Type="http://schemas.openxmlformats.org/officeDocument/2006/relationships/slide" Target="slides/slide10.xml"/><Relationship Id="rId59" Type="http://schemas.openxmlformats.org/officeDocument/2006/relationships/font" Target="fonts/Lato-bold.fntdata"/><Relationship Id="rId14" Type="http://schemas.openxmlformats.org/officeDocument/2006/relationships/slide" Target="slides/slide9.xml"/><Relationship Id="rId58" Type="http://schemas.openxmlformats.org/officeDocument/2006/relationships/font" Target="fonts/Lat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0263b6b6e_0_1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40263b6b6e_0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0263b6b6e_0_1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40263b6b6e_0_1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263b6b6e_0_11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263b6b6e_0_1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0263b6b6e_0_11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40263b6b6e_0_1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0263b6b6e_0_1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0263b6b6e_0_1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42725bee98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42725bee9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2725bee9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42725bee9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2725bee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42725bee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0263b6b6e_0_10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0263b6b6e_0_10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2725bee98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42725bee9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2725bee98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42725bee9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2725bee98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42725bee9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2725bee98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42725bee9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2725bee98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42725bee9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2725bee98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42725bee9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2725bee98_0_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42725bee9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2725bee98_0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42725bee9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2725bee9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42725bee9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2725bee9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42725bee9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0263b6b6e_0_1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0263b6b6e_0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2725bee9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42725bee9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2b0f7dc0c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42b0f7dc0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42b0f7dc0c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42b0f7dc0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42b0f7dc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42b0f7dc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42b0f7dc0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42b0f7dc0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42b0f7dc0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42b0f7dc0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42b0f7dc0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42b0f7dc0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42b0f7dc0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42b0f7dc0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42b0f7dc0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42b0f7dc0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42b0f7dc0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42b0f7dc0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42b0f7dc0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42b0f7dc0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2b0f7dc0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42b0f7dc0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42b0f7dc0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42b0f7dc0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42b0f7dc0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42b0f7dc0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42b0f7dc0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42b0f7dc0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42b0f7dc0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42b0f7dc0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42b0f7dc0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42b0f7dc0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42b0f7dc0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42b0f7dc0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2b0f7dc0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42b0f7dc0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0263b6b6e_0_1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0263b6b6e_0_1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0263b6b6e_0_1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0263b6b6e_0_1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0263b6b6e_0_1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40263b6b6e_0_1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0263b6b6e_0_1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0263b6b6e_0_1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27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11">
                <a:latin typeface="Delius Unicase"/>
                <a:ea typeface="Delius Unicase"/>
                <a:cs typeface="Delius Unicase"/>
                <a:sym typeface="Delius Unicase"/>
              </a:rPr>
              <a:t>Ratings Prediction Project.</a:t>
            </a:r>
            <a:endParaRPr sz="5611"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483242" y="4155600"/>
            <a:ext cx="6331500" cy="4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Delius Unicase"/>
                <a:ea typeface="Delius Unicase"/>
                <a:cs typeface="Delius Unicase"/>
                <a:sym typeface="Delius Unicase"/>
              </a:rPr>
              <a:t>Presentation By : OLIVER RAMAN | Internship 26</a:t>
            </a:r>
            <a:endParaRPr sz="1700"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2400250" y="575950"/>
            <a:ext cx="63216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215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Importance of</a:t>
            </a:r>
            <a:r>
              <a:rPr lang="en" sz="215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 Ratings prediction.</a:t>
            </a:r>
            <a:endParaRPr sz="2150">
              <a:solidFill>
                <a:schemeClr val="dk1"/>
              </a:solidFill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2410100" y="1189825"/>
            <a:ext cx="6321600" cy="3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The text of a review is often overlooked in such predictive tasks in favour of features such as the user’s and business’ previous rating history.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However, if the sentiment of the text of a user’s review can be estimated suitably, it would be the best indicator of the rating. 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Ultimately, a review is what the opinion of the user is about the business in his own words and not a mathematical predictive task. 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2400250" y="575950"/>
            <a:ext cx="63216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215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Importance of Ratings prediction.</a:t>
            </a:r>
            <a:endParaRPr sz="2150">
              <a:solidFill>
                <a:schemeClr val="dk1"/>
              </a:solidFill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2410100" y="1189825"/>
            <a:ext cx="6321600" cy="3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Thus, it is essential to be able to predict what the user feels about a business from the review text and this is the task of rating prediction from review text was chosen.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265500" y="1397350"/>
            <a:ext cx="4045200" cy="23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Delius Unicase"/>
                <a:ea typeface="Delius Unicase"/>
                <a:cs typeface="Delius Unicase"/>
                <a:sym typeface="Delius Unicase"/>
              </a:rPr>
              <a:t>Exploratory Data Analysis</a:t>
            </a:r>
            <a:endParaRPr sz="3300"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sp>
        <p:nvSpPr>
          <p:cNvPr id="138" name="Google Shape;138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elius Unicase"/>
              <a:buChar char="●"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Importing necessary libraries and loading the dataset as a data frame.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elius Unicase"/>
              <a:buChar char="●"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Checked some statistical information like shape, number of unique values present, info, null values, value counts, etc.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elius Unicase"/>
              <a:buChar char="●"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Checked for null values and I replaced those null values using imputation method.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265500" y="1397350"/>
            <a:ext cx="4045200" cy="23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Delius Unicase"/>
                <a:ea typeface="Delius Unicase"/>
                <a:cs typeface="Delius Unicase"/>
                <a:sym typeface="Delius Unicase"/>
              </a:rPr>
              <a:t>Exploratory Data Analysis</a:t>
            </a:r>
            <a:endParaRPr sz="3300"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sp>
        <p:nvSpPr>
          <p:cNvPr id="144" name="Google Shape;144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elius Unicase"/>
              <a:buChar char="●"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text pre-processing was done like Removing Punctuations and other special characters, Splitting the comments into individual words, Removing Stop Words, Stemming, Lemmatization etc.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elius Unicase"/>
              <a:buChar char="●"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Visualized each feature using seaborn and matplotlib libraries by plotting distribution plot and word cloud for each ratings.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265500" y="1397350"/>
            <a:ext cx="4045200" cy="23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Delius Unicase"/>
                <a:ea typeface="Delius Unicase"/>
                <a:cs typeface="Delius Unicase"/>
                <a:sym typeface="Delius Unicase"/>
              </a:rPr>
              <a:t>Exploratory Data Analysis</a:t>
            </a:r>
            <a:endParaRPr sz="3300"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sp>
        <p:nvSpPr>
          <p:cNvPr id="150" name="Google Shape;150;p26"/>
          <p:cNvSpPr txBox="1"/>
          <p:nvPr>
            <p:ph idx="2" type="body"/>
          </p:nvPr>
        </p:nvSpPr>
        <p:spPr>
          <a:xfrm>
            <a:off x="4939500" y="607300"/>
            <a:ext cx="3837000" cy="3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elius Unicase"/>
              <a:buChar char="●"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 After cleaning the data, TF-IDF vectorizer was used.  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elius Unicase"/>
              <a:buChar char="●"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It’ll help transform the text data to feature vectors which can be used as input in our model building. 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elius Unicase"/>
              <a:buChar char="●"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Mathematically, TF-IDF = TF(t*d)*IDF(t,d).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elius Unicase"/>
                <a:ea typeface="Delius Unicase"/>
                <a:cs typeface="Delius Unicase"/>
                <a:sym typeface="Delius Unicase"/>
              </a:rPr>
              <a:t>Visualizations.</a:t>
            </a:r>
            <a:endParaRPr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6048250" y="669275"/>
            <a:ext cx="2668500" cy="28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00" u="sng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OBSERVATION</a:t>
            </a:r>
            <a:r>
              <a:rPr lang="en" sz="14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 :</a:t>
            </a:r>
            <a:r>
              <a:rPr lang="en" sz="1400">
                <a:latin typeface="Delius Unicase"/>
                <a:ea typeface="Delius Unicase"/>
                <a:cs typeface="Delius Unicase"/>
                <a:sym typeface="Delius Unicase"/>
              </a:rPr>
              <a:t> By observing the histogram we can clearly see that most of our text is having a word count in the range of 0 to 200. But some of the reviews are too lengthy which may act like outliers in our data.</a:t>
            </a:r>
            <a:endParaRPr sz="1400"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00" y="607300"/>
            <a:ext cx="5558275" cy="36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6048250" y="669275"/>
            <a:ext cx="2668500" cy="26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00" u="sng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OBSERVATION</a:t>
            </a:r>
            <a:r>
              <a:rPr lang="en" sz="14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 :</a:t>
            </a:r>
            <a:r>
              <a:rPr lang="en" sz="1400">
                <a:latin typeface="Delius Unicase"/>
                <a:ea typeface="Delius Unicase"/>
                <a:cs typeface="Delius Unicase"/>
                <a:sym typeface="Delius Unicase"/>
              </a:rPr>
              <a:t> </a:t>
            </a:r>
            <a:r>
              <a:rPr lang="en" sz="1400">
                <a:latin typeface="Delius Unicase"/>
                <a:ea typeface="Delius Unicase"/>
                <a:cs typeface="Delius Unicase"/>
                <a:sym typeface="Delius Unicase"/>
              </a:rPr>
              <a:t>The above plot represents histogram for character counts of Review text, which is quite similar to the histogram of word count. Most of the characters are between 0 - 1000.</a:t>
            </a:r>
            <a:endParaRPr sz="1400"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650" y="511850"/>
            <a:ext cx="5564925" cy="367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853950" y="1304850"/>
            <a:ext cx="7436100" cy="25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Some of the reviews are too lengthy, so we have to treat them as outliers and remove them using z_score method.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After removing the outliers the word count and character count looks as below.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6048250" y="669275"/>
            <a:ext cx="2668500" cy="18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00" u="sng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OBSERVATION</a:t>
            </a:r>
            <a:r>
              <a:rPr lang="en" sz="14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 :</a:t>
            </a:r>
            <a:r>
              <a:rPr lang="en" sz="1400">
                <a:latin typeface="Delius Unicase"/>
                <a:ea typeface="Delius Unicase"/>
                <a:cs typeface="Delius Unicase"/>
                <a:sym typeface="Delius Unicase"/>
              </a:rPr>
              <a:t> </a:t>
            </a:r>
            <a:r>
              <a:rPr lang="en" sz="1400">
                <a:latin typeface="Delius Unicase"/>
                <a:ea typeface="Delius Unicase"/>
                <a:cs typeface="Delius Unicase"/>
                <a:sym typeface="Delius Unicase"/>
              </a:rPr>
              <a:t>After plotting histograms for word counts after removing outliers we can see we are left out with a good range of number of words.</a:t>
            </a:r>
            <a:endParaRPr sz="1400"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675" y="586200"/>
            <a:ext cx="5546150" cy="38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Agenda.</a:t>
            </a:r>
            <a:endParaRPr sz="2500">
              <a:solidFill>
                <a:schemeClr val="dk1"/>
              </a:solidFill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00" y="1152650"/>
            <a:ext cx="6321600" cy="3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elius Unicase"/>
              <a:buChar char="●"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Overview.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elius Unicase"/>
              <a:buChar char="●"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Problem Statement.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elius Unicase"/>
              <a:buChar char="●"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Problem Understanding.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elius Unicase"/>
              <a:buChar char="●"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What is Ratings Prediction?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elius Unicase"/>
              <a:buChar char="●"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Importance of Ratings Prediction.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elius Unicase"/>
              <a:buChar char="●"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Exploratory data analysis.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elius Unicase"/>
              <a:buChar char="●"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Visualizations.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elius Unicase"/>
              <a:buChar char="●"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Analysis.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elius Unicase"/>
              <a:buChar char="●"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Model Building.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elius Unicase"/>
              <a:buChar char="●"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Hyper Parameter Tuning.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elius Unicase"/>
              <a:buChar char="●"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Saving the model and making predictions.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elius Unicase"/>
              <a:buChar char="●"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Conclusion.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6048250" y="669275"/>
            <a:ext cx="2668500" cy="23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00" u="sng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OBSERVATION</a:t>
            </a:r>
            <a:r>
              <a:rPr lang="en" sz="14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 :</a:t>
            </a:r>
            <a:r>
              <a:rPr lang="en" sz="1400">
                <a:latin typeface="Delius Unicase"/>
                <a:ea typeface="Delius Unicase"/>
                <a:cs typeface="Delius Unicase"/>
                <a:sym typeface="Delius Unicase"/>
              </a:rPr>
              <a:t> </a:t>
            </a:r>
            <a:r>
              <a:rPr lang="en" sz="1400">
                <a:latin typeface="Delius Unicase"/>
                <a:ea typeface="Delius Unicase"/>
                <a:cs typeface="Delius Unicase"/>
                <a:sym typeface="Delius Unicase"/>
              </a:rPr>
              <a:t>After plotting histograms for character counts and after removing outliers we can see we are left out with a good range of number of characters.</a:t>
            </a:r>
            <a:endParaRPr sz="1400"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50" y="561400"/>
            <a:ext cx="5556525" cy="382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420000" y="4003250"/>
            <a:ext cx="83040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00" u="sng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OBSERVATION</a:t>
            </a:r>
            <a:r>
              <a:rPr lang="en" sz="14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 :</a:t>
            </a:r>
            <a:r>
              <a:rPr lang="en" sz="1400">
                <a:latin typeface="Delius Unicase"/>
                <a:ea typeface="Delius Unicase"/>
                <a:cs typeface="Delius Unicase"/>
                <a:sym typeface="Delius Unicase"/>
              </a:rPr>
              <a:t> the </a:t>
            </a:r>
            <a:r>
              <a:rPr lang="en" sz="1400">
                <a:latin typeface="Delius Unicase"/>
                <a:ea typeface="Delius Unicase"/>
                <a:cs typeface="Delius Unicase"/>
                <a:sym typeface="Delius Unicase"/>
              </a:rPr>
              <a:t>Above list of words have a frequent occurrence. Mainly, good, product &amp; quality.</a:t>
            </a:r>
            <a:endParaRPr sz="1400"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00" y="561400"/>
            <a:ext cx="8188724" cy="33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420000" y="4003250"/>
            <a:ext cx="83040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00" u="sng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OBSERVATION</a:t>
            </a:r>
            <a:r>
              <a:rPr lang="en" sz="14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 :</a:t>
            </a:r>
            <a:r>
              <a:rPr lang="en" sz="1400">
                <a:latin typeface="Delius Unicase"/>
                <a:ea typeface="Delius Unicase"/>
                <a:cs typeface="Delius Unicase"/>
                <a:sym typeface="Delius Unicase"/>
              </a:rPr>
              <a:t> </a:t>
            </a:r>
            <a:r>
              <a:rPr lang="en" sz="1400">
                <a:latin typeface="Delius Unicase"/>
                <a:ea typeface="Delius Unicase"/>
                <a:cs typeface="Delius Unicase"/>
                <a:sym typeface="Delius Unicase"/>
              </a:rPr>
              <a:t>Above list of words have rare occurrence in Review. Only 1 time each.</a:t>
            </a:r>
            <a:endParaRPr sz="1400"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00" y="536625"/>
            <a:ext cx="8304001" cy="346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420000" y="4003250"/>
            <a:ext cx="83040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00" u="sng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OBSERVATION</a:t>
            </a:r>
            <a:r>
              <a:rPr lang="en" sz="14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 :</a:t>
            </a:r>
            <a:r>
              <a:rPr lang="en" sz="1400">
                <a:latin typeface="Delius Unicase"/>
                <a:ea typeface="Delius Unicase"/>
                <a:cs typeface="Delius Unicase"/>
                <a:sym typeface="Delius Unicase"/>
              </a:rPr>
              <a:t> Above is the word cloud of words used most frequently to least with the rating of 1 star.</a:t>
            </a:r>
            <a:endParaRPr sz="1400"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pic>
        <p:nvPicPr>
          <p:cNvPr id="202" name="Google Shape;2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550" y="594925"/>
            <a:ext cx="4746899" cy="316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420000" y="4003250"/>
            <a:ext cx="83040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00" u="sng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OBSERVATION</a:t>
            </a:r>
            <a:r>
              <a:rPr lang="en" sz="14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 :</a:t>
            </a:r>
            <a:r>
              <a:rPr lang="en" sz="1400">
                <a:latin typeface="Delius Unicase"/>
                <a:ea typeface="Delius Unicase"/>
                <a:cs typeface="Delius Unicase"/>
                <a:sym typeface="Delius Unicase"/>
              </a:rPr>
              <a:t> Above is the word cloud of words used most frequently to least with the rating of 2 stars.</a:t>
            </a:r>
            <a:endParaRPr sz="1400"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188" y="557725"/>
            <a:ext cx="4629624" cy="31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420000" y="4003250"/>
            <a:ext cx="83040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00" u="sng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OBSERVATION</a:t>
            </a:r>
            <a:r>
              <a:rPr lang="en" sz="14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 :</a:t>
            </a:r>
            <a:r>
              <a:rPr lang="en" sz="1400">
                <a:latin typeface="Delius Unicase"/>
                <a:ea typeface="Delius Unicase"/>
                <a:cs typeface="Delius Unicase"/>
                <a:sym typeface="Delius Unicase"/>
              </a:rPr>
              <a:t> Above is the word cloud of words used most frequently to least with the rating of 3 stars.</a:t>
            </a:r>
            <a:endParaRPr sz="1400"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pic>
        <p:nvPicPr>
          <p:cNvPr id="214" name="Google Shape;2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788" y="532950"/>
            <a:ext cx="4810425" cy="331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420000" y="4003250"/>
            <a:ext cx="83040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00" u="sng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OBSERVATION</a:t>
            </a:r>
            <a:r>
              <a:rPr lang="en" sz="14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 :</a:t>
            </a:r>
            <a:r>
              <a:rPr lang="en" sz="1400">
                <a:latin typeface="Delius Unicase"/>
                <a:ea typeface="Delius Unicase"/>
                <a:cs typeface="Delius Unicase"/>
                <a:sym typeface="Delius Unicase"/>
              </a:rPr>
              <a:t> Above is the word cloud of words used most frequently to least with the rating of 4 stars.</a:t>
            </a:r>
            <a:endParaRPr sz="1400"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pic>
        <p:nvPicPr>
          <p:cNvPr id="220" name="Google Shape;2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100" y="532925"/>
            <a:ext cx="4873800" cy="333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idx="1" type="body"/>
          </p:nvPr>
        </p:nvSpPr>
        <p:spPr>
          <a:xfrm>
            <a:off x="420000" y="4003250"/>
            <a:ext cx="83040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00" u="sng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OBSERVATION</a:t>
            </a:r>
            <a:r>
              <a:rPr lang="en" sz="14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 :</a:t>
            </a:r>
            <a:r>
              <a:rPr lang="en" sz="1400">
                <a:latin typeface="Delius Unicase"/>
                <a:ea typeface="Delius Unicase"/>
                <a:cs typeface="Delius Unicase"/>
                <a:sym typeface="Delius Unicase"/>
              </a:rPr>
              <a:t> Above is the word cloud of words used most frequently to least with the rating of 5 stars.</a:t>
            </a:r>
            <a:endParaRPr sz="1400"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pic>
        <p:nvPicPr>
          <p:cNvPr id="226" name="Google Shape;2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175" y="545325"/>
            <a:ext cx="4785651" cy="335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>
            <p:ph idx="1" type="body"/>
          </p:nvPr>
        </p:nvSpPr>
        <p:spPr>
          <a:xfrm>
            <a:off x="2410100" y="1211350"/>
            <a:ext cx="63216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elius Unicase"/>
              <a:buChar char="●"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This project is about exploration, feature engineering and classification. 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elius Unicase"/>
              <a:buChar char="●"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Since the data set is huge and includes multi-classification of ratings, we can do good amount of data exploration and derive some interesting features using the review text column. 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elius Unicase"/>
              <a:buChar char="●"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We have removed extra spaces, converted email address into email keyword, likewise phone numbers etc. Tried to make Reviews small and more appropriate as much as possible.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sp>
        <p:nvSpPr>
          <p:cNvPr id="232" name="Google Shape;232;p4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8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Analysis.</a:t>
            </a:r>
            <a:endParaRPr sz="2788">
              <a:solidFill>
                <a:schemeClr val="dk1"/>
              </a:solidFill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>
            <p:ph idx="1" type="body"/>
          </p:nvPr>
        </p:nvSpPr>
        <p:spPr>
          <a:xfrm>
            <a:off x="2410100" y="1211350"/>
            <a:ext cx="63216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elius Unicase"/>
              <a:buChar char="●"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After getting the data</a:t>
            </a: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 cleaned, we </a:t>
            </a: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used TF-IDF vectorizer. It’ll help to transform the text data to feature vector which can be used as input in our modelling. It is a common algorithm to transform text into numbers. It measures the originality of a word by comparing the frequency of appearance of a word in a document with the number of documents the words appear in.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elius Unicase"/>
              <a:buChar char="●"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Lastly, balanced the data using SMOTE and proceeded with model building.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sp>
        <p:nvSpPr>
          <p:cNvPr id="238" name="Google Shape;238;p4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8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Analysis.</a:t>
            </a:r>
            <a:endParaRPr sz="2788">
              <a:solidFill>
                <a:schemeClr val="dk1"/>
              </a:solidFill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Overview.</a:t>
            </a:r>
            <a:endParaRPr sz="2500">
              <a:solidFill>
                <a:schemeClr val="dk1"/>
              </a:solidFill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00" y="1103075"/>
            <a:ext cx="6321600" cy="3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In this particular presentation we will be looking into: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Delius Unicase"/>
              <a:buChar char="●"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How to analyze the dataset of Rating Prediction Project?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elius Unicase"/>
              <a:buChar char="●"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What are the EDA steps in cleaning the dataset?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elius Unicase"/>
              <a:buChar char="●"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Overall analysis on the problem.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elius Unicase"/>
              <a:buChar char="●"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Model building from the cleaned dataset.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elius Unicase"/>
              <a:buChar char="●"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Saving the best model.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elius Unicase"/>
                <a:ea typeface="Delius Unicase"/>
                <a:cs typeface="Delius Unicase"/>
                <a:sym typeface="Delius Unicase"/>
              </a:rPr>
              <a:t>Model Building.</a:t>
            </a:r>
            <a:endParaRPr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/>
          <p:nvPr>
            <p:ph idx="1" type="body"/>
          </p:nvPr>
        </p:nvSpPr>
        <p:spPr>
          <a:xfrm>
            <a:off x="853950" y="780825"/>
            <a:ext cx="7436100" cy="32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In this project, we need to predict ratings which are multi-classifiers. We have converted the text into vectors using TFIDF vectorizer and separated our feature and Target, then build the model.</a:t>
            </a:r>
            <a:endParaRPr b="1" sz="1600">
              <a:solidFill>
                <a:schemeClr val="dk1"/>
              </a:solidFill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I have chosen the </a:t>
            </a:r>
            <a:r>
              <a:rPr b="1" lang="en" sz="1600" u="sng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Logistic Regression</a:t>
            </a:r>
            <a:r>
              <a:rPr b="1" lang="en" sz="16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 as best suitable algorithm for our final model as it is performed well compared to the other algorithms.</a:t>
            </a:r>
            <a:endParaRPr b="1" sz="1600">
              <a:solidFill>
                <a:schemeClr val="dk1"/>
              </a:solidFill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idx="1" type="body"/>
          </p:nvPr>
        </p:nvSpPr>
        <p:spPr>
          <a:xfrm>
            <a:off x="853950" y="780825"/>
            <a:ext cx="7436100" cy="32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I have used following algorithms and evaluated them:</a:t>
            </a:r>
            <a:endParaRPr b="1" sz="1600">
              <a:solidFill>
                <a:schemeClr val="dk1"/>
              </a:solidFill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elius Unicase"/>
              <a:buChar char="●"/>
            </a:pPr>
            <a:r>
              <a:rPr b="1" lang="en" sz="16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Logistic Regression.</a:t>
            </a:r>
            <a:endParaRPr b="1" sz="1600">
              <a:solidFill>
                <a:schemeClr val="dk1"/>
              </a:solidFill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elius Unicase"/>
              <a:buChar char="●"/>
            </a:pPr>
            <a:r>
              <a:rPr b="1" lang="en" sz="16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DecisionTreeClassifier.</a:t>
            </a:r>
            <a:endParaRPr b="1" sz="1600">
              <a:solidFill>
                <a:schemeClr val="dk1"/>
              </a:solidFill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elius Unicase"/>
              <a:buChar char="●"/>
            </a:pPr>
            <a:r>
              <a:rPr b="1" lang="en" sz="16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RandomForestClassifier.</a:t>
            </a:r>
            <a:endParaRPr b="1" sz="1600">
              <a:solidFill>
                <a:schemeClr val="dk1"/>
              </a:solidFill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elius Unicase"/>
              <a:buChar char="●"/>
            </a:pPr>
            <a:r>
              <a:rPr b="1" lang="en" sz="16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Extra Trees Classifier.</a:t>
            </a:r>
            <a:endParaRPr b="1" sz="1600">
              <a:solidFill>
                <a:schemeClr val="dk1"/>
              </a:solidFill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elius Unicase"/>
              <a:buChar char="●"/>
            </a:pPr>
            <a:r>
              <a:rPr b="1" lang="en" sz="16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Support Vector Classifier.</a:t>
            </a:r>
            <a:endParaRPr b="1" sz="1600">
              <a:solidFill>
                <a:schemeClr val="dk1"/>
              </a:solidFill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/>
          <p:nvPr>
            <p:ph type="title"/>
          </p:nvPr>
        </p:nvSpPr>
        <p:spPr>
          <a:xfrm>
            <a:off x="265500" y="1397350"/>
            <a:ext cx="4045200" cy="95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Logistic Regression Model.</a:t>
            </a:r>
            <a:endParaRPr sz="2500">
              <a:solidFill>
                <a:schemeClr val="lt1"/>
              </a:solidFill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sp>
        <p:nvSpPr>
          <p:cNvPr id="259" name="Google Shape;259;p45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The Logistic Regression model gave us an accuracy Score of 86.62 %.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sp>
        <p:nvSpPr>
          <p:cNvPr id="260" name="Google Shape;260;p45"/>
          <p:cNvSpPr txBox="1"/>
          <p:nvPr/>
        </p:nvSpPr>
        <p:spPr>
          <a:xfrm>
            <a:off x="4598100" y="0"/>
            <a:ext cx="4545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1" name="Google Shape;26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275" y="223100"/>
            <a:ext cx="4257125" cy="46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6"/>
          <p:cNvSpPr txBox="1"/>
          <p:nvPr>
            <p:ph type="title"/>
          </p:nvPr>
        </p:nvSpPr>
        <p:spPr>
          <a:xfrm>
            <a:off x="265500" y="1397350"/>
            <a:ext cx="4045200" cy="95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Decision Tree Classifier Model</a:t>
            </a:r>
            <a:r>
              <a:rPr lang="en" sz="2500">
                <a:solidFill>
                  <a:schemeClr val="lt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.</a:t>
            </a:r>
            <a:endParaRPr sz="2500">
              <a:solidFill>
                <a:schemeClr val="lt1"/>
              </a:solidFill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sp>
        <p:nvSpPr>
          <p:cNvPr id="267" name="Google Shape;267;p46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The </a:t>
            </a: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Decision Tree Classifier Model</a:t>
            </a: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 gave us an accuracy Score of 81.08%.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sp>
        <p:nvSpPr>
          <p:cNvPr id="268" name="Google Shape;268;p46"/>
          <p:cNvSpPr txBox="1"/>
          <p:nvPr/>
        </p:nvSpPr>
        <p:spPr>
          <a:xfrm>
            <a:off x="4598100" y="0"/>
            <a:ext cx="4545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900" y="148725"/>
            <a:ext cx="4264750" cy="478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/>
          <p:nvPr>
            <p:ph type="title"/>
          </p:nvPr>
        </p:nvSpPr>
        <p:spPr>
          <a:xfrm>
            <a:off x="265500" y="1397350"/>
            <a:ext cx="4045200" cy="95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Random Forest Classifier</a:t>
            </a:r>
            <a:r>
              <a:rPr lang="en" sz="2500">
                <a:solidFill>
                  <a:schemeClr val="lt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 Model.</a:t>
            </a:r>
            <a:endParaRPr sz="2500">
              <a:solidFill>
                <a:schemeClr val="lt1"/>
              </a:solidFill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sp>
        <p:nvSpPr>
          <p:cNvPr id="275" name="Google Shape;275;p47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The Random Forest Classifier model gave us an accuracy Score of 85.85 %.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sp>
        <p:nvSpPr>
          <p:cNvPr id="276" name="Google Shape;276;p47"/>
          <p:cNvSpPr txBox="1"/>
          <p:nvPr/>
        </p:nvSpPr>
        <p:spPr>
          <a:xfrm>
            <a:off x="4598100" y="0"/>
            <a:ext cx="4545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7" name="Google Shape;27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700" y="185700"/>
            <a:ext cx="4300725" cy="47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8"/>
          <p:cNvSpPr txBox="1"/>
          <p:nvPr>
            <p:ph type="title"/>
          </p:nvPr>
        </p:nvSpPr>
        <p:spPr>
          <a:xfrm>
            <a:off x="265500" y="1397350"/>
            <a:ext cx="4045200" cy="95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Extra Trees Classifier</a:t>
            </a:r>
            <a:r>
              <a:rPr lang="en" sz="2500">
                <a:solidFill>
                  <a:schemeClr val="lt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 Model.</a:t>
            </a:r>
            <a:endParaRPr sz="2500">
              <a:solidFill>
                <a:schemeClr val="lt1"/>
              </a:solidFill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sp>
        <p:nvSpPr>
          <p:cNvPr id="283" name="Google Shape;283;p48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The Extra Trees Classifier model gave us an accuracy Score of 86.30 %.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sp>
        <p:nvSpPr>
          <p:cNvPr id="284" name="Google Shape;284;p48"/>
          <p:cNvSpPr txBox="1"/>
          <p:nvPr/>
        </p:nvSpPr>
        <p:spPr>
          <a:xfrm>
            <a:off x="4598100" y="0"/>
            <a:ext cx="4545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5" name="Google Shape;28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100" y="173525"/>
            <a:ext cx="4263526" cy="478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9"/>
          <p:cNvSpPr txBox="1"/>
          <p:nvPr>
            <p:ph type="title"/>
          </p:nvPr>
        </p:nvSpPr>
        <p:spPr>
          <a:xfrm>
            <a:off x="265500" y="1397350"/>
            <a:ext cx="4045200" cy="95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Support Vector Classifier</a:t>
            </a:r>
            <a:r>
              <a:rPr lang="en" sz="2500">
                <a:solidFill>
                  <a:schemeClr val="lt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 Model.</a:t>
            </a:r>
            <a:endParaRPr sz="2500">
              <a:solidFill>
                <a:schemeClr val="lt1"/>
              </a:solidFill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sp>
        <p:nvSpPr>
          <p:cNvPr id="291" name="Google Shape;291;p4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The Support Vector Classifier (SVC) model gave us an accuracy Score of 87.44 %.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sp>
        <p:nvSpPr>
          <p:cNvPr id="292" name="Google Shape;292;p49"/>
          <p:cNvSpPr txBox="1"/>
          <p:nvPr/>
        </p:nvSpPr>
        <p:spPr>
          <a:xfrm>
            <a:off x="4598100" y="0"/>
            <a:ext cx="4545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3" name="Google Shape;293;p49"/>
          <p:cNvPicPr preferRelativeResize="0"/>
          <p:nvPr/>
        </p:nvPicPr>
        <p:blipFill rotWithShape="1">
          <a:blip r:embed="rId3">
            <a:alphaModFix/>
          </a:blip>
          <a:srcRect b="0" l="2362" r="0" t="0"/>
          <a:stretch/>
        </p:blipFill>
        <p:spPr>
          <a:xfrm>
            <a:off x="4697325" y="161125"/>
            <a:ext cx="4362676" cy="47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0"/>
          <p:cNvSpPr txBox="1"/>
          <p:nvPr>
            <p:ph idx="1" type="body"/>
          </p:nvPr>
        </p:nvSpPr>
        <p:spPr>
          <a:xfrm>
            <a:off x="2410100" y="1211350"/>
            <a:ext cx="63216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elius Unicase"/>
              <a:buChar char="●"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From the above classification models, the highest accuracy score belongs to the SVC Model. Followed by the Logistic Regression Model.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elius Unicase"/>
              <a:buChar char="●"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Next the Extra Trees Classifier model &amp; Random Forest Classifier model.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elius Unicase"/>
              <a:buChar char="●"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Lastly, the Decision Tree Classifier model has the lowest accuracy score among the other models.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sp>
        <p:nvSpPr>
          <p:cNvPr id="299" name="Google Shape;299;p5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8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Analysis of models.</a:t>
            </a:r>
            <a:endParaRPr sz="2788">
              <a:solidFill>
                <a:schemeClr val="dk1"/>
              </a:solidFill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1"/>
          <p:cNvSpPr txBox="1"/>
          <p:nvPr>
            <p:ph idx="1" type="body"/>
          </p:nvPr>
        </p:nvSpPr>
        <p:spPr>
          <a:xfrm>
            <a:off x="2410100" y="1211350"/>
            <a:ext cx="6321600" cy="29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elius Unicase"/>
              <a:buChar char="●"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The cross validation score of the Logistic Regression Model is </a:t>
            </a:r>
            <a:r>
              <a:rPr lang="en" sz="16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80.26 %</a:t>
            </a: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elius Unicase"/>
              <a:buChar char="●"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The cross validation score of the Decision Tree Classifier Model is </a:t>
            </a:r>
            <a:r>
              <a:rPr lang="en" sz="16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72.40 %</a:t>
            </a: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elius Unicase"/>
              <a:buChar char="●"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The cross validation score of the Random Forest Classifier Model is </a:t>
            </a:r>
            <a:r>
              <a:rPr lang="en" sz="16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78.61 %</a:t>
            </a: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elius Unicase"/>
              <a:buChar char="●"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The cross validation score of the Extra Trees Classifier Model is </a:t>
            </a:r>
            <a:r>
              <a:rPr lang="en" sz="16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78.87 %.</a:t>
            </a:r>
            <a:endParaRPr sz="1600">
              <a:solidFill>
                <a:schemeClr val="dk1"/>
              </a:solidFill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elius Unicase"/>
              <a:buChar char="●"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The cross validation score of the Support Vector Classifier (SVC) Model is </a:t>
            </a:r>
            <a:r>
              <a:rPr lang="en" sz="16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80.21 %</a:t>
            </a: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sp>
        <p:nvSpPr>
          <p:cNvPr id="305" name="Google Shape;305;p5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8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Cross validation scores</a:t>
            </a:r>
            <a:r>
              <a:rPr lang="en" sz="2788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.</a:t>
            </a:r>
            <a:endParaRPr sz="2788">
              <a:solidFill>
                <a:schemeClr val="dk1"/>
              </a:solidFill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elius Unicase"/>
                <a:ea typeface="Delius Unicase"/>
                <a:cs typeface="Delius Unicase"/>
                <a:sym typeface="Delius Unicase"/>
              </a:rPr>
              <a:t>Problem statement.</a:t>
            </a:r>
            <a:endParaRPr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2"/>
          <p:cNvSpPr txBox="1"/>
          <p:nvPr>
            <p:ph idx="1" type="body"/>
          </p:nvPr>
        </p:nvSpPr>
        <p:spPr>
          <a:xfrm>
            <a:off x="2410100" y="1211350"/>
            <a:ext cx="6321600" cy="21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elius Unicase"/>
              <a:buChar char="●"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From the above Cross Validation Scores, the highest score belongs to Logistic Regression Model. Followed by the SVC Model.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elius Unicase"/>
              <a:buChar char="●"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Next, the Extra Trees Classifier model &amp; Random Forest Classifier model.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elius Unicase"/>
              <a:buChar char="●"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Lastly, the Decision Tree Classifier model.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sp>
        <p:nvSpPr>
          <p:cNvPr id="311" name="Google Shape;311;p5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8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Cross validation scores.</a:t>
            </a:r>
            <a:endParaRPr sz="2788">
              <a:solidFill>
                <a:schemeClr val="dk1"/>
              </a:solidFill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Delius Unicase"/>
                <a:ea typeface="Delius Unicase"/>
                <a:cs typeface="Delius Unicase"/>
                <a:sym typeface="Delius Unicase"/>
              </a:rPr>
              <a:t>Hyper Parameter Tuning</a:t>
            </a:r>
            <a:r>
              <a:rPr lang="en">
                <a:latin typeface="Delius Unicase"/>
                <a:ea typeface="Delius Unicase"/>
                <a:cs typeface="Delius Unicase"/>
                <a:sym typeface="Delius Unicase"/>
              </a:rPr>
              <a:t>.</a:t>
            </a:r>
            <a:endParaRPr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4"/>
          <p:cNvSpPr txBox="1"/>
          <p:nvPr>
            <p:ph idx="1" type="body"/>
          </p:nvPr>
        </p:nvSpPr>
        <p:spPr>
          <a:xfrm>
            <a:off x="853950" y="917150"/>
            <a:ext cx="7436100" cy="17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Since the Accuracy Score and the Cross Validation Score of the Logistic Regression Model have the least difference between them, we shall consider it for hyper parameter tuning.</a:t>
            </a:r>
            <a:endParaRPr b="1" sz="1600">
              <a:solidFill>
                <a:schemeClr val="dk1"/>
              </a:solidFill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We shall use GridSearchCV for hyper parameter tuning.</a:t>
            </a:r>
            <a:endParaRPr b="1" sz="1600"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400" y="1000125"/>
            <a:ext cx="58293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925" y="669275"/>
            <a:ext cx="5478149" cy="380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7"/>
          <p:cNvSpPr txBox="1"/>
          <p:nvPr>
            <p:ph type="title"/>
          </p:nvPr>
        </p:nvSpPr>
        <p:spPr>
          <a:xfrm>
            <a:off x="345625" y="539975"/>
            <a:ext cx="8257200" cy="5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Saving the Model.</a:t>
            </a:r>
            <a:endParaRPr sz="2500">
              <a:solidFill>
                <a:schemeClr val="dk1"/>
              </a:solidFill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sp>
        <p:nvSpPr>
          <p:cNvPr id="337" name="Google Shape;337;p57"/>
          <p:cNvSpPr txBox="1"/>
          <p:nvPr>
            <p:ph idx="1" type="body"/>
          </p:nvPr>
        </p:nvSpPr>
        <p:spPr>
          <a:xfrm>
            <a:off x="458575" y="1313850"/>
            <a:ext cx="80328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Logistic Regression Model is our best model with accuracy of </a:t>
            </a:r>
            <a:r>
              <a:rPr lang="en" sz="16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83.16 %</a:t>
            </a: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pic>
        <p:nvPicPr>
          <p:cNvPr id="338" name="Google Shape;33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075" y="2441475"/>
            <a:ext cx="5924301" cy="1091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8"/>
          <p:cNvSpPr txBox="1"/>
          <p:nvPr>
            <p:ph type="title"/>
          </p:nvPr>
        </p:nvSpPr>
        <p:spPr>
          <a:xfrm>
            <a:off x="407600" y="527625"/>
            <a:ext cx="8257200" cy="5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Prediction From Saved Model</a:t>
            </a:r>
            <a:r>
              <a:rPr lang="en" sz="25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.</a:t>
            </a:r>
            <a:endParaRPr sz="2500">
              <a:solidFill>
                <a:schemeClr val="dk1"/>
              </a:solidFill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sp>
        <p:nvSpPr>
          <p:cNvPr id="344" name="Google Shape;344;p58"/>
          <p:cNvSpPr txBox="1"/>
          <p:nvPr>
            <p:ph idx="1" type="body"/>
          </p:nvPr>
        </p:nvSpPr>
        <p:spPr>
          <a:xfrm>
            <a:off x="375300" y="4276975"/>
            <a:ext cx="81456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The actual and predicted values are almost similar.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pic>
        <p:nvPicPr>
          <p:cNvPr id="345" name="Google Shape;34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750" y="1321650"/>
            <a:ext cx="7324850" cy="27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9"/>
          <p:cNvSpPr txBox="1"/>
          <p:nvPr>
            <p:ph idx="1" type="body"/>
          </p:nvPr>
        </p:nvSpPr>
        <p:spPr>
          <a:xfrm>
            <a:off x="2410100" y="1211350"/>
            <a:ext cx="6321600" cy="29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elius Unicase"/>
              <a:buChar char="●"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In this project, we have used machine learning algorithms to predict the Ratings.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elius Unicase"/>
              <a:buChar char="●"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We have mentioned the step by step procedure in anal</a:t>
            </a: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yzing &amp; preparing the dataset and finding</a:t>
            </a: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 the correlation between the features. 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elius Unicase"/>
              <a:buChar char="●"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Data cleaning is an important step in model building to remove unrealistic values and unnecessary punctuations, urls, email address, stop words, etc. 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sp>
        <p:nvSpPr>
          <p:cNvPr id="351" name="Google Shape;351;p5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8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Conclusion.</a:t>
            </a:r>
            <a:endParaRPr sz="2788">
              <a:solidFill>
                <a:schemeClr val="dk1"/>
              </a:solidFill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0"/>
          <p:cNvSpPr txBox="1"/>
          <p:nvPr>
            <p:ph idx="1" type="body"/>
          </p:nvPr>
        </p:nvSpPr>
        <p:spPr>
          <a:xfrm>
            <a:off x="2410100" y="1211350"/>
            <a:ext cx="6321600" cy="29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elius Unicase"/>
              <a:buChar char="●"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visualization tools such as distribution plots, histograms &amp; word clouds helped us in understanding the data.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elius Unicase"/>
              <a:buChar char="●"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The cleaned data was given as an input to 5 algorithms and a hyper parameter tuning was done to find the best model. 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elius Unicase"/>
              <a:buChar char="●"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We calculated the performance of each model using different performance metrics and compared them based on these metrics.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Delius Unicase"/>
              <a:buChar char="●"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Finally, we saved the best model.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sp>
        <p:nvSpPr>
          <p:cNvPr id="357" name="Google Shape;357;p6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8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Conclusion.</a:t>
            </a:r>
            <a:endParaRPr sz="2788">
              <a:solidFill>
                <a:schemeClr val="dk1"/>
              </a:solidFill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853950" y="780825"/>
            <a:ext cx="7436100" cy="36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We have a client who has a website where people write different reviews for technical products. </a:t>
            </a:r>
            <a:endParaRPr b="1" sz="1600">
              <a:solidFill>
                <a:schemeClr val="dk1"/>
              </a:solidFill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Now they are adding a new feature to their website i.e. The reviewer will have to add stars(rating) as well with the review. The rating is out 5 stars and it only has 5 options available 1 star, 2 stars, 3 stars, 4 stars, 5 stars.</a:t>
            </a:r>
            <a:endParaRPr b="1" sz="1600">
              <a:solidFill>
                <a:schemeClr val="dk1"/>
              </a:solidFill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Now they want to predict ratings for the reviews which were written in the past and they don’t have a rating. </a:t>
            </a:r>
            <a:endParaRPr b="1" sz="1600">
              <a:solidFill>
                <a:schemeClr val="dk1"/>
              </a:solidFill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So, we have to build an application which can predict the rating by seeing the review.</a:t>
            </a:r>
            <a:endParaRPr b="1" sz="1600">
              <a:solidFill>
                <a:schemeClr val="dk1"/>
              </a:solidFill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Problem understanding.</a:t>
            </a:r>
            <a:endParaRPr sz="2500">
              <a:solidFill>
                <a:schemeClr val="dk1"/>
              </a:solidFill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2410100" y="1211350"/>
            <a:ext cx="6321600" cy="3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Ratings prediction is a well-known recommendation task aiming to predict a user’s rating for those items which were not rated yet by him/her. Predictions are computed from users’ explicit feedback, i.e. their ratings provided on some items in the past. 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Another type of feedback are user reviews provided on items which implicitly express users’ opinions on items.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Problem understanding.</a:t>
            </a:r>
            <a:endParaRPr sz="2500">
              <a:solidFill>
                <a:schemeClr val="dk1"/>
              </a:solidFill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2410100" y="1211350"/>
            <a:ext cx="6321600" cy="3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Recent studies indicate that opinions inferred from users’ reviews on items are strong predictors of user’s implicit feedback or even ratings and thus, should be utilized in computation.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7913" y="3070425"/>
            <a:ext cx="320992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What is Ratings prediction ?</a:t>
            </a:r>
            <a:endParaRPr sz="2500">
              <a:solidFill>
                <a:schemeClr val="dk1"/>
              </a:solidFill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2410100" y="1211350"/>
            <a:ext cx="6321600" cy="3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The rise in E — commerce, has brought a significant rise in the importance of customer reviews. There are hundreds of review sites online and massive amounts of reviews for every product.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The ability to successfully decide whether a review will be helpful to other customers and thus give the product more exposure is vital to companies that support these reviews, companies like Google, Amazon and Yelp!.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chemeClr val="dk1"/>
                </a:solidFill>
                <a:latin typeface="Delius Unicase"/>
                <a:ea typeface="Delius Unicase"/>
                <a:cs typeface="Delius Unicase"/>
                <a:sym typeface="Delius Unicase"/>
              </a:rPr>
              <a:t>What is Ratings prediction ?</a:t>
            </a:r>
            <a:endParaRPr sz="2500">
              <a:solidFill>
                <a:schemeClr val="dk1"/>
              </a:solidFill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2410100" y="1211350"/>
            <a:ext cx="6321600" cy="3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Rating prediction is a well-known recommendation task aiming to predict a user's rating for those items which were not rated yet by him/her. 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Predictions are computed from users' explicit feedback, i.e. their ratings provided on some items in the past.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Delius Unicase"/>
                <a:ea typeface="Delius Unicase"/>
                <a:cs typeface="Delius Unicase"/>
                <a:sym typeface="Delius Unicase"/>
              </a:rPr>
              <a:t>Review Rating Prediction aims to predict a user's numeric rating (usually from 1 to 5 stars) in a review from the text of the review.</a:t>
            </a:r>
            <a:endParaRPr sz="1600">
              <a:latin typeface="Delius Unicase"/>
              <a:ea typeface="Delius Unicase"/>
              <a:cs typeface="Delius Unicase"/>
              <a:sym typeface="Delius Unicas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