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12"/>
  </p:notesMasterIdLst>
  <p:sldIdLst>
    <p:sldId id="336" r:id="rId4"/>
    <p:sldId id="422" r:id="rId5"/>
    <p:sldId id="520" r:id="rId6"/>
    <p:sldId id="528" r:id="rId7"/>
    <p:sldId id="530" r:id="rId8"/>
    <p:sldId id="589" r:id="rId9"/>
    <p:sldId id="537" r:id="rId10"/>
    <p:sldId id="493" r:id="rId11"/>
    <p:sldId id="579" r:id="rId13"/>
    <p:sldId id="580" r:id="rId14"/>
    <p:sldId id="496" r:id="rId15"/>
    <p:sldId id="540" r:id="rId16"/>
    <p:sldId id="581" r:id="rId17"/>
    <p:sldId id="539" r:id="rId18"/>
    <p:sldId id="538" r:id="rId19"/>
    <p:sldId id="498" r:id="rId20"/>
    <p:sldId id="499" r:id="rId21"/>
    <p:sldId id="582" r:id="rId22"/>
    <p:sldId id="500" r:id="rId23"/>
    <p:sldId id="501" r:id="rId24"/>
    <p:sldId id="502" r:id="rId25"/>
    <p:sldId id="507" r:id="rId26"/>
    <p:sldId id="503" r:id="rId27"/>
    <p:sldId id="504" r:id="rId28"/>
    <p:sldId id="506" r:id="rId29"/>
    <p:sldId id="508" r:id="rId30"/>
    <p:sldId id="562" r:id="rId31"/>
    <p:sldId id="563" r:id="rId32"/>
    <p:sldId id="564" r:id="rId33"/>
    <p:sldId id="565" r:id="rId34"/>
    <p:sldId id="566" r:id="rId35"/>
    <p:sldId id="567" r:id="rId36"/>
    <p:sldId id="568" r:id="rId37"/>
    <p:sldId id="569" r:id="rId38"/>
    <p:sldId id="570" r:id="rId39"/>
    <p:sldId id="571" r:id="rId40"/>
    <p:sldId id="572" r:id="rId41"/>
    <p:sldId id="573" r:id="rId42"/>
    <p:sldId id="576" r:id="rId43"/>
    <p:sldId id="577" r:id="rId44"/>
    <p:sldId id="509" r:id="rId45"/>
    <p:sldId id="583" r:id="rId46"/>
    <p:sldId id="584" r:id="rId47"/>
    <p:sldId id="585" r:id="rId48"/>
    <p:sldId id="587" r:id="rId49"/>
    <p:sldId id="512" r:id="rId50"/>
    <p:sldId id="511" r:id="rId51"/>
    <p:sldId id="588" r:id="rId52"/>
    <p:sldId id="586" r:id="rId53"/>
    <p:sldId id="510" r:id="rId54"/>
    <p:sldId id="513" r:id="rId55"/>
    <p:sldId id="515" r:id="rId56"/>
    <p:sldId id="519" r:id="rId57"/>
    <p:sldId id="485" r:id="rId58"/>
    <p:sldId id="561" r:id="rId59"/>
    <p:sldId id="560" r:id="rId60"/>
  </p:sldIdLst>
  <p:sldSz cx="9144000" cy="6858000" type="screen4x3"/>
  <p:notesSz cx="6858000" cy="9144000"/>
  <p:defaultTextStyle>
    <a:defPPr>
      <a:defRPr lang="en-US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MS PGothic" panose="020B0600070205080204" charset="-128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MS PGothic" panose="020B0600070205080204" charset="-128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MS PGothic" panose="020B0600070205080204" charset="-128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MS PGothic" panose="020B0600070205080204" charset="-128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MS PGothic" panose="020B0600070205080204" charset="-128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MS PGothic" panose="020B0600070205080204" charset="-128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MS PGothic" panose="020B0600070205080204" charset="-128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MS PGothic" panose="020B0600070205080204" charset="-128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MS PGothic" panose="020B060007020508020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09"/>
    <p:restoredTop sz="94613"/>
  </p:normalViewPr>
  <p:slideViewPr>
    <p:cSldViewPr snapToGrid="0" showGuides="1">
      <p:cViewPr varScale="1">
        <p:scale>
          <a:sx n="119" d="100"/>
          <a:sy n="119" d="100"/>
        </p:scale>
        <p:origin x="144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10" cy="7201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3" Type="http://schemas.openxmlformats.org/officeDocument/2006/relationships/tableStyles" Target="tableStyles.xml"/><Relationship Id="rId62" Type="http://schemas.openxmlformats.org/officeDocument/2006/relationships/viewProps" Target="viewProps.xml"/><Relationship Id="rId61" Type="http://schemas.openxmlformats.org/officeDocument/2006/relationships/presProps" Target="presProps.xml"/><Relationship Id="rId60" Type="http://schemas.openxmlformats.org/officeDocument/2006/relationships/slide" Target="slides/slide56.xml"/><Relationship Id="rId6" Type="http://schemas.openxmlformats.org/officeDocument/2006/relationships/slide" Target="slides/slide3.xml"/><Relationship Id="rId59" Type="http://schemas.openxmlformats.org/officeDocument/2006/relationships/slide" Target="slides/slide55.xml"/><Relationship Id="rId58" Type="http://schemas.openxmlformats.org/officeDocument/2006/relationships/slide" Target="slides/slide54.xml"/><Relationship Id="rId57" Type="http://schemas.openxmlformats.org/officeDocument/2006/relationships/slide" Target="slides/slide53.xml"/><Relationship Id="rId56" Type="http://schemas.openxmlformats.org/officeDocument/2006/relationships/slide" Target="slides/slide52.xml"/><Relationship Id="rId55" Type="http://schemas.openxmlformats.org/officeDocument/2006/relationships/slide" Target="slides/slide51.xml"/><Relationship Id="rId54" Type="http://schemas.openxmlformats.org/officeDocument/2006/relationships/slide" Target="slides/slide50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" Type="http://schemas.openxmlformats.org/officeDocument/2006/relationships/slide" Target="slides/slide2.xml"/><Relationship Id="rId49" Type="http://schemas.openxmlformats.org/officeDocument/2006/relationships/slide" Target="slides/slide4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charset="-128"/>
              <a:cs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cs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charset="-128"/>
              <a:cs typeface="Arial" panose="020B0604020202020204" pitchFamily="34" charset="0"/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charset="-128"/>
              <a:cs typeface="MS PGothic" panose="020B0600070205080204" charset="-128"/>
            </a:endParaRP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charset="-128"/>
                <a:cs typeface="MS PGothic" panose="020B0600070205080204" charset="-128"/>
              </a:rPr>
              <a:t>Click to edit Master text styles</a:t>
            </a: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charset="-128"/>
              <a:cs typeface="MS PGothic" panose="020B0600070205080204" charset="-128"/>
            </a:endParaRPr>
          </a:p>
          <a:p>
            <a:pPr marL="457200" marR="0" lvl="1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charset="-128"/>
                <a:cs typeface="+mn-cs"/>
              </a:rPr>
              <a:t>Second level</a:t>
            </a: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charset="-128"/>
              <a:cs typeface="+mn-cs"/>
            </a:endParaRPr>
          </a:p>
          <a:p>
            <a:pPr marL="914400" marR="0" lvl="2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charset="-128"/>
                <a:cs typeface="+mn-cs"/>
              </a:rPr>
              <a:t>Third level</a:t>
            </a: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charset="-128"/>
              <a:cs typeface="+mn-cs"/>
            </a:endParaRPr>
          </a:p>
          <a:p>
            <a:pPr marL="1371600" marR="0" lvl="3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charset="-128"/>
                <a:cs typeface="+mn-cs"/>
              </a:rPr>
              <a:t>Fourth level</a:t>
            </a: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charset="-128"/>
              <a:cs typeface="+mn-cs"/>
            </a:endParaRPr>
          </a:p>
          <a:p>
            <a:pPr marL="1828800" marR="0" lvl="4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charset="-128"/>
                <a:cs typeface="+mn-cs"/>
              </a:rPr>
              <a:t>Fifth level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charset="-128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charset="-128"/>
              <a:cs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cs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A1D6091-D8DE-C443-BBF6-E9704D0702F9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rPr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charset="-128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charset="-128"/>
        <a:cs typeface="MS PGothic" panose="020B0600070205080204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23554" name="Notes Placeholder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/>
            <a:endParaRPr lang="en-US" altLang="en-US">
              <a:latin typeface="Times" charset="0"/>
            </a:endParaRPr>
          </a:p>
        </p:txBody>
      </p:sp>
      <p:sp>
        <p:nvSpPr>
          <p:cNvPr id="23555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defTabSz="914400" eaLnBrk="1" hangingPunct="1">
              <a:spcBef>
                <a:spcPct val="0"/>
              </a:spcBef>
            </a:pPr>
            <a:fld id="{9A0DB2DC-4C9A-4742-B13C-FB6460FD3503}" type="slidenum">
              <a:rPr lang="en-GB" altLang="en-US">
                <a:latin typeface="Times" charset="0"/>
                <a:cs typeface="Arial" panose="020B0604020202020204" pitchFamily="34" charset="0"/>
              </a:rPr>
            </a:fld>
            <a:endParaRPr lang="en-GB" altLang="en-US">
              <a:latin typeface="Times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56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66562" name="Notes Placeholder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/>
            <a:endParaRPr lang="en-US" altLang="en-US">
              <a:latin typeface="Times" charset="0"/>
            </a:endParaRPr>
          </a:p>
        </p:txBody>
      </p:sp>
      <p:sp>
        <p:nvSpPr>
          <p:cNvPr id="66563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defTabSz="914400" eaLnBrk="1" hangingPunct="1">
              <a:spcBef>
                <a:spcPct val="0"/>
              </a:spcBef>
            </a:pPr>
            <a:fld id="{9A0DB2DC-4C9A-4742-B13C-FB6460FD3503}" type="slidenum">
              <a:rPr lang="en-GB" altLang="en-US">
                <a:latin typeface="Times" charset="0"/>
                <a:cs typeface="Arial" panose="020B0604020202020204" pitchFamily="34" charset="0"/>
              </a:rPr>
            </a:fld>
            <a:endParaRPr lang="en-GB" altLang="en-US">
              <a:latin typeface="Times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8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71682" name="Notes Placeholder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/>
            <a:endParaRPr lang="en-US" altLang="en-US">
              <a:latin typeface="Times" charset="0"/>
            </a:endParaRPr>
          </a:p>
        </p:txBody>
      </p:sp>
      <p:sp>
        <p:nvSpPr>
          <p:cNvPr id="71683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defTabSz="914400" eaLnBrk="1" hangingPunct="1">
              <a:spcBef>
                <a:spcPct val="0"/>
              </a:spcBef>
            </a:pPr>
            <a:fld id="{9A0DB2DC-4C9A-4742-B13C-FB6460FD3503}" type="slidenum">
              <a:rPr lang="en-GB" altLang="en-US">
                <a:latin typeface="Times" charset="0"/>
                <a:cs typeface="Arial" panose="020B0604020202020204" pitchFamily="34" charset="0"/>
              </a:rPr>
            </a:fld>
            <a:endParaRPr lang="en-GB" altLang="en-US">
              <a:latin typeface="Times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475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74754" name="Notes Placeholder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/>
            <a:endParaRPr lang="en-US" altLang="en-US">
              <a:latin typeface="Times" charset="0"/>
            </a:endParaRPr>
          </a:p>
        </p:txBody>
      </p:sp>
      <p:sp>
        <p:nvSpPr>
          <p:cNvPr id="74755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defTabSz="914400" eaLnBrk="1" hangingPunct="1">
              <a:spcBef>
                <a:spcPct val="0"/>
              </a:spcBef>
            </a:pPr>
            <a:fld id="{9A0DB2DC-4C9A-4742-B13C-FB6460FD3503}" type="slidenum">
              <a:rPr lang="en-GB" altLang="en-US">
                <a:latin typeface="Times" charset="0"/>
                <a:cs typeface="Arial" panose="020B0604020202020204" pitchFamily="34" charset="0"/>
              </a:rPr>
            </a:fld>
            <a:endParaRPr lang="en-GB" altLang="en-US">
              <a:latin typeface="Times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680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76802" name="Notes Placeholder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/>
            <a:endParaRPr lang="en-US" altLang="en-US">
              <a:latin typeface="Times" charset="0"/>
            </a:endParaRPr>
          </a:p>
        </p:txBody>
      </p:sp>
      <p:sp>
        <p:nvSpPr>
          <p:cNvPr id="76803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defTabSz="914400" eaLnBrk="1" hangingPunct="1">
              <a:spcBef>
                <a:spcPct val="0"/>
              </a:spcBef>
            </a:pPr>
            <a:fld id="{9A0DB2DC-4C9A-4742-B13C-FB6460FD3503}" type="slidenum">
              <a:rPr lang="en-GB" altLang="en-US">
                <a:latin typeface="Times" charset="0"/>
                <a:cs typeface="Arial" panose="020B0604020202020204" pitchFamily="34" charset="0"/>
              </a:rPr>
            </a:fld>
            <a:endParaRPr lang="en-GB" altLang="en-US">
              <a:latin typeface="Times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987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79874" name="Notes Placeholder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/>
            <a:endParaRPr lang="en-US" altLang="en-US">
              <a:latin typeface="Times" charset="0"/>
            </a:endParaRPr>
          </a:p>
        </p:txBody>
      </p:sp>
      <p:sp>
        <p:nvSpPr>
          <p:cNvPr id="79875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defTabSz="914400" eaLnBrk="1" hangingPunct="1">
              <a:spcBef>
                <a:spcPct val="0"/>
              </a:spcBef>
            </a:pPr>
            <a:fld id="{9A0DB2DC-4C9A-4742-B13C-FB6460FD3503}" type="slidenum">
              <a:rPr lang="en-GB" altLang="en-US">
                <a:latin typeface="Times" charset="0"/>
                <a:cs typeface="Arial" panose="020B0604020202020204" pitchFamily="34" charset="0"/>
              </a:rPr>
            </a:fld>
            <a:endParaRPr lang="en-GB" altLang="en-US">
              <a:latin typeface="Times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294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82946" name="Notes Placeholder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/>
            <a:endParaRPr lang="en-US" altLang="en-US">
              <a:latin typeface="Times" charset="0"/>
            </a:endParaRPr>
          </a:p>
        </p:txBody>
      </p:sp>
      <p:sp>
        <p:nvSpPr>
          <p:cNvPr id="82947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defTabSz="914400" eaLnBrk="1" hangingPunct="1">
              <a:spcBef>
                <a:spcPct val="0"/>
              </a:spcBef>
            </a:pPr>
            <a:fld id="{9A0DB2DC-4C9A-4742-B13C-FB6460FD3503}" type="slidenum">
              <a:rPr lang="en-GB" altLang="en-US">
                <a:latin typeface="Times" charset="0"/>
                <a:cs typeface="Arial" panose="020B0604020202020204" pitchFamily="34" charset="0"/>
              </a:rPr>
            </a:fld>
            <a:endParaRPr lang="en-GB" altLang="en-US">
              <a:latin typeface="Times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499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84994" name="Notes Placeholder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/>
            <a:endParaRPr lang="en-US" altLang="en-US">
              <a:latin typeface="Times" charset="0"/>
            </a:endParaRPr>
          </a:p>
        </p:txBody>
      </p:sp>
      <p:sp>
        <p:nvSpPr>
          <p:cNvPr id="84995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defTabSz="914400" eaLnBrk="1" hangingPunct="1">
              <a:spcBef>
                <a:spcPct val="0"/>
              </a:spcBef>
            </a:pPr>
            <a:fld id="{9A0DB2DC-4C9A-4742-B13C-FB6460FD3503}" type="slidenum">
              <a:rPr lang="en-GB" altLang="en-US">
                <a:latin typeface="Times" charset="0"/>
                <a:cs typeface="Arial" panose="020B0604020202020204" pitchFamily="34" charset="0"/>
              </a:rPr>
            </a:fld>
            <a:endParaRPr lang="en-GB" altLang="en-US">
              <a:latin typeface="Times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4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27650" name="Notes Placeholder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/>
            <a:endParaRPr lang="en-US" altLang="en-US">
              <a:latin typeface="Times" charset="0"/>
            </a:endParaRPr>
          </a:p>
        </p:txBody>
      </p:sp>
      <p:sp>
        <p:nvSpPr>
          <p:cNvPr id="27651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defTabSz="914400" eaLnBrk="1" hangingPunct="1">
              <a:spcBef>
                <a:spcPct val="0"/>
              </a:spcBef>
            </a:pPr>
            <a:fld id="{9A0DB2DC-4C9A-4742-B13C-FB6460FD3503}" type="slidenum">
              <a:rPr lang="en-GB" altLang="en-US">
                <a:latin typeface="Times" charset="0"/>
                <a:cs typeface="Arial" panose="020B0604020202020204" pitchFamily="34" charset="0"/>
              </a:rPr>
            </a:fld>
            <a:endParaRPr lang="en-GB" altLang="en-US">
              <a:latin typeface="Times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33794" name="Notes Placeholder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/>
            <a:endParaRPr lang="en-US" altLang="en-US">
              <a:latin typeface="Times" charset="0"/>
            </a:endParaRPr>
          </a:p>
        </p:txBody>
      </p:sp>
      <p:sp>
        <p:nvSpPr>
          <p:cNvPr id="33795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defTabSz="914400" eaLnBrk="1" hangingPunct="1">
              <a:spcBef>
                <a:spcPct val="0"/>
              </a:spcBef>
            </a:pPr>
            <a:fld id="{9A0DB2DC-4C9A-4742-B13C-FB6460FD3503}" type="slidenum">
              <a:rPr lang="en-GB" altLang="en-US">
                <a:latin typeface="Times" charset="0"/>
                <a:cs typeface="Arial" panose="020B0604020202020204" pitchFamily="34" charset="0"/>
              </a:rPr>
            </a:fld>
            <a:endParaRPr lang="en-GB" altLang="en-US">
              <a:latin typeface="Times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35842" name="Notes Placeholder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/>
            <a:endParaRPr lang="en-US" altLang="en-US">
              <a:latin typeface="Times" charset="0"/>
            </a:endParaRPr>
          </a:p>
        </p:txBody>
      </p:sp>
      <p:sp>
        <p:nvSpPr>
          <p:cNvPr id="35843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defTabSz="914400" eaLnBrk="1" hangingPunct="1">
              <a:spcBef>
                <a:spcPct val="0"/>
              </a:spcBef>
            </a:pPr>
            <a:fld id="{9A0DB2DC-4C9A-4742-B13C-FB6460FD3503}" type="slidenum">
              <a:rPr lang="en-GB" altLang="en-US">
                <a:latin typeface="Times" charset="0"/>
                <a:cs typeface="Arial" panose="020B0604020202020204" pitchFamily="34" charset="0"/>
              </a:rPr>
            </a:fld>
            <a:endParaRPr lang="en-GB" altLang="en-US">
              <a:latin typeface="Times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38914" name="Notes Placeholder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/>
            <a:endParaRPr lang="en-US" altLang="en-US">
              <a:latin typeface="Times" charset="0"/>
            </a:endParaRPr>
          </a:p>
        </p:txBody>
      </p:sp>
      <p:sp>
        <p:nvSpPr>
          <p:cNvPr id="38915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defTabSz="914400" eaLnBrk="1" hangingPunct="1">
              <a:spcBef>
                <a:spcPct val="0"/>
              </a:spcBef>
            </a:pPr>
            <a:fld id="{9A0DB2DC-4C9A-4742-B13C-FB6460FD3503}" type="slidenum">
              <a:rPr lang="en-GB" altLang="en-US">
                <a:latin typeface="Times" charset="0"/>
                <a:cs typeface="Arial" panose="020B0604020202020204" pitchFamily="34" charset="0"/>
              </a:rPr>
            </a:fld>
            <a:endParaRPr lang="en-GB" altLang="en-US">
              <a:latin typeface="Times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0962" name="Notes Placeholder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/>
            <a:endParaRPr lang="en-US" altLang="en-US">
              <a:latin typeface="Times" charset="0"/>
            </a:endParaRPr>
          </a:p>
        </p:txBody>
      </p:sp>
      <p:sp>
        <p:nvSpPr>
          <p:cNvPr id="40963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defTabSz="914400" eaLnBrk="1" hangingPunct="1">
              <a:spcBef>
                <a:spcPct val="0"/>
              </a:spcBef>
            </a:pPr>
            <a:fld id="{9A0DB2DC-4C9A-4742-B13C-FB6460FD3503}" type="slidenum">
              <a:rPr lang="en-GB" altLang="en-US">
                <a:latin typeface="Times" charset="0"/>
                <a:cs typeface="Arial" panose="020B0604020202020204" pitchFamily="34" charset="0"/>
              </a:rPr>
            </a:fld>
            <a:endParaRPr lang="en-GB" altLang="en-US">
              <a:latin typeface="Times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5058" name="Notes Placeholder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/>
            <a:endParaRPr lang="en-US" altLang="en-US">
              <a:latin typeface="Times" charset="0"/>
            </a:endParaRPr>
          </a:p>
        </p:txBody>
      </p:sp>
      <p:sp>
        <p:nvSpPr>
          <p:cNvPr id="45059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defTabSz="914400" eaLnBrk="1" hangingPunct="1">
              <a:spcBef>
                <a:spcPct val="0"/>
              </a:spcBef>
            </a:pPr>
            <a:fld id="{9A0DB2DC-4C9A-4742-B13C-FB6460FD3503}" type="slidenum">
              <a:rPr lang="en-GB" altLang="en-US">
                <a:latin typeface="Times" charset="0"/>
                <a:cs typeface="Arial" panose="020B0604020202020204" pitchFamily="34" charset="0"/>
              </a:rPr>
            </a:fld>
            <a:endParaRPr lang="en-GB" altLang="en-US">
              <a:latin typeface="Times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7106" name="Notes Placeholder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/>
            <a:endParaRPr lang="en-US" altLang="en-US">
              <a:latin typeface="Times" charset="0"/>
            </a:endParaRPr>
          </a:p>
        </p:txBody>
      </p:sp>
      <p:sp>
        <p:nvSpPr>
          <p:cNvPr id="47107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defTabSz="914400" eaLnBrk="1" hangingPunct="1">
              <a:spcBef>
                <a:spcPct val="0"/>
              </a:spcBef>
            </a:pPr>
            <a:fld id="{9A0DB2DC-4C9A-4742-B13C-FB6460FD3503}" type="slidenum">
              <a:rPr lang="en-GB" altLang="en-US">
                <a:latin typeface="Times" charset="0"/>
                <a:cs typeface="Arial" panose="020B0604020202020204" pitchFamily="34" charset="0"/>
              </a:rPr>
            </a:fld>
            <a:endParaRPr lang="en-GB" altLang="en-US">
              <a:latin typeface="Times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9154" name="Notes Placeholder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/>
            <a:endParaRPr lang="en-US" altLang="en-US">
              <a:latin typeface="Times" charset="0"/>
            </a:endParaRPr>
          </a:p>
        </p:txBody>
      </p:sp>
      <p:sp>
        <p:nvSpPr>
          <p:cNvPr id="49155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defTabSz="914400" eaLnBrk="1" hangingPunct="1">
              <a:spcBef>
                <a:spcPct val="0"/>
              </a:spcBef>
            </a:pPr>
            <a:fld id="{9A0DB2DC-4C9A-4742-B13C-FB6460FD3503}" type="slidenum">
              <a:rPr lang="en-GB" altLang="en-US">
                <a:latin typeface="Times" charset="0"/>
                <a:cs typeface="Arial" panose="020B0604020202020204" pitchFamily="34" charset="0"/>
              </a:rPr>
            </a:fld>
            <a:endParaRPr lang="en-GB" altLang="en-US">
              <a:latin typeface="Times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77838"/>
            <a:ext cx="2057400" cy="52228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77838"/>
            <a:ext cx="6019800" cy="5222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GB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charset="-128"/>
              <a:cs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0350BC5-DC4A-AA4D-A62F-B784F3613AA8}" type="slidenum">
              <a:rPr kumimoji="0" lang="en-GB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rPr>
            </a:fld>
            <a:endParaRPr kumimoji="0" lang="en-GB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GB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charset="-128"/>
              <a:cs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0350BC5-DC4A-AA4D-A62F-B784F3613AA8}" type="slidenum">
              <a:rPr kumimoji="0" lang="en-GB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rPr>
            </a:fld>
            <a:endParaRPr kumimoji="0" lang="en-GB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GB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charset="-128"/>
              <a:cs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0350BC5-DC4A-AA4D-A62F-B784F3613AA8}" type="slidenum">
              <a:rPr kumimoji="0" lang="en-GB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rPr>
            </a:fld>
            <a:endParaRPr kumimoji="0" lang="en-GB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GB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charset="-128"/>
              <a:cs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0350BC5-DC4A-AA4D-A62F-B784F3613AA8}" type="slidenum">
              <a:rPr kumimoji="0" lang="en-GB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rPr>
            </a:fld>
            <a:endParaRPr kumimoji="0" lang="en-GB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GB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charset="-128"/>
              <a:cs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0350BC5-DC4A-AA4D-A62F-B784F3613AA8}" type="slidenum">
              <a:rPr kumimoji="0" lang="en-GB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rPr>
            </a:fld>
            <a:endParaRPr kumimoji="0" lang="en-GB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GB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charset="-128"/>
              <a:cs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0350BC5-DC4A-AA4D-A62F-B784F3613AA8}" type="slidenum">
              <a:rPr kumimoji="0" lang="en-GB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rPr>
            </a:fld>
            <a:endParaRPr kumimoji="0" lang="en-GB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GB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charset="-128"/>
              <a:cs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0350BC5-DC4A-AA4D-A62F-B784F3613AA8}" type="slidenum">
              <a:rPr kumimoji="0" lang="en-GB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rPr>
            </a:fld>
            <a:endParaRPr kumimoji="0" lang="en-GB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GB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charset="-128"/>
              <a:cs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0350BC5-DC4A-AA4D-A62F-B784F3613AA8}" type="slidenum">
              <a:rPr kumimoji="0" lang="en-GB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rPr>
            </a:fld>
            <a:endParaRPr kumimoji="0" lang="en-GB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75" y="2087758"/>
            <a:ext cx="8448674" cy="42281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GB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charset="-128"/>
              <a:cs typeface="MS PGothic" panose="020B0600070205080204" charset="-128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GB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charset="-128"/>
              <a:cs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0350BC5-DC4A-AA4D-A62F-B784F3613AA8}" type="slidenum">
              <a:rPr kumimoji="0" lang="en-GB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rPr>
            </a:fld>
            <a:endParaRPr kumimoji="0" lang="en-GB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GB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charset="-128"/>
              <a:cs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0350BC5-DC4A-AA4D-A62F-B784F3613AA8}" type="slidenum">
              <a:rPr kumimoji="0" lang="en-GB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rPr>
            </a:fld>
            <a:endParaRPr kumimoji="0" lang="en-GB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GB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charset="-128"/>
              <a:cs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0350BC5-DC4A-AA4D-A62F-B784F3613AA8}" type="slidenum">
              <a:rPr kumimoji="0" lang="en-GB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rPr>
            </a:fld>
            <a:endParaRPr kumimoji="0" lang="en-GB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0325"/>
            <a:ext cx="4038600" cy="4370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0325"/>
            <a:ext cx="4038600" cy="4370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GB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charset="-128"/>
              <a:cs typeface="MS PGothic" panose="020B0600070205080204" charset="-128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346075" y="1279525"/>
            <a:ext cx="8448675" cy="6953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en-US"/>
              <a:t>Click to edit Master title style</a:t>
            </a:r>
            <a:endParaRPr lang="en-US" altLang="en-US"/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346075" y="2079625"/>
            <a:ext cx="8448675" cy="422751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en-US"/>
              <a:t>Click to edit Master text styles</a:t>
            </a:r>
            <a:endParaRPr lang="en-US" altLang="en-US"/>
          </a:p>
          <a:p>
            <a:pPr lvl="1"/>
            <a:r>
              <a:rPr lang="en-US" altLang="en-US"/>
              <a:t>Second level</a:t>
            </a:r>
            <a:endParaRPr lang="en-US" altLang="en-US"/>
          </a:p>
          <a:p>
            <a:pPr lvl="2"/>
            <a:r>
              <a:rPr lang="en-US" altLang="en-US"/>
              <a:t>Third level</a:t>
            </a:r>
            <a:endParaRPr lang="en-US" altLang="en-US"/>
          </a:p>
        </p:txBody>
      </p:sp>
      <p:pic>
        <p:nvPicPr>
          <p:cNvPr id="1028" name="Picture 17" descr="ENU_Logo_be0f34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594475" y="352425"/>
            <a:ext cx="2200275" cy="549275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MS PGothic" panose="020B0600070205080204" charset="-128"/>
          <a:cs typeface="MS PGothic" panose="020B0600070205080204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anose="020B0604020202020204" pitchFamily="34" charset="0"/>
          <a:ea typeface="MS PGothic" panose="020B0600070205080204" charset="-128"/>
          <a:cs typeface="MS PGothic" panose="020B060007020508020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anose="020B0604020202020204" pitchFamily="34" charset="0"/>
          <a:ea typeface="MS PGothic" panose="020B0600070205080204" charset="-128"/>
          <a:cs typeface="MS PGothic" panose="020B060007020508020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anose="020B0604020202020204" pitchFamily="34" charset="0"/>
          <a:ea typeface="MS PGothic" panose="020B0600070205080204" charset="-128"/>
          <a:cs typeface="MS PGothic" panose="020B060007020508020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anose="020B0604020202020204" pitchFamily="34" charset="0"/>
          <a:ea typeface="MS PGothic" panose="020B0600070205080204" charset="-128"/>
          <a:cs typeface="MS PGothic" panose="020B060007020508020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MS PGothic" panose="020B0600070205080204" charset="-128"/>
          <a:cs typeface="MS PGothic" panose="020B0600070205080204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MS PGothic" panose="020B060007020508020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ea typeface="MS PGothic" panose="020B060007020508020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MS PGothic" panose="020B060007020508020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MS PGothic" panose="020B060007020508020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en-US"/>
              <a:t>Click to edit Master title style</a:t>
            </a:r>
            <a:endParaRPr lang="en-GB" altLang="en-US"/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en-US"/>
              <a:t>Click to edit Master text styles</a:t>
            </a:r>
            <a:endParaRPr lang="en-US" altLang="en-US"/>
          </a:p>
          <a:p>
            <a:pPr lvl="1"/>
            <a:r>
              <a:rPr lang="en-US" altLang="en-US"/>
              <a:t>Second level</a:t>
            </a:r>
            <a:endParaRPr lang="en-US" altLang="en-US"/>
          </a:p>
          <a:p>
            <a:pPr lvl="2"/>
            <a:r>
              <a:rPr lang="en-US" altLang="en-US"/>
              <a:t>Third level</a:t>
            </a:r>
            <a:endParaRPr lang="en-US" altLang="en-US"/>
          </a:p>
          <a:p>
            <a:pPr lvl="3"/>
            <a:r>
              <a:rPr lang="en-US" altLang="en-US"/>
              <a:t>Fourth level</a:t>
            </a:r>
            <a:endParaRPr lang="en-US" altLang="en-US"/>
          </a:p>
          <a:p>
            <a:pPr lvl="4"/>
            <a:r>
              <a:rPr lang="en-US" altLang="en-US"/>
              <a:t>Fifth level</a:t>
            </a:r>
            <a:endParaRPr lang="en-GB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1200">
                <a:solidFill>
                  <a:srgbClr val="898989"/>
                </a:solidFill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GB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charset="-128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>
                <a:solidFill>
                  <a:srgbClr val="898989"/>
                </a:solidFill>
                <a:cs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0350BC5-DC4A-AA4D-A62F-B784F3613AA8}" type="slidenum">
              <a:rPr kumimoji="0" lang="en-GB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rPr>
            </a:fld>
            <a:endParaRPr kumimoji="0" lang="en-GB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charset="-128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anose="020B0600070205080204" charset="-128"/>
          <a:cs typeface="MS PGothic" panose="020B0600070205080204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MS PGothic" panose="020B0600070205080204" charset="-128"/>
          <a:cs typeface="MS PGothic" panose="020B060007020508020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MS PGothic" panose="020B0600070205080204" charset="-128"/>
          <a:cs typeface="MS PGothic" panose="020B060007020508020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MS PGothic" panose="020B0600070205080204" charset="-128"/>
          <a:cs typeface="MS PGothic" panose="020B060007020508020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MS PGothic" panose="020B0600070205080204" charset="-128"/>
          <a:cs typeface="MS PGothic" panose="020B060007020508020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MS PGothic" panose="020B0600070205080204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MS PGothic" panose="020B0600070205080204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MS PGothic" panose="020B0600070205080204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MS PGothic" panose="020B060007020508020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panose="020B0600070205080204" charset="-128"/>
          <a:cs typeface="MS PGothic" panose="020B0600070205080204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MS PGothic" panose="020B0600070205080204" charset="-128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S PGothic" panose="020B0600070205080204" charset="-128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MS PGothic" panose="020B0600070205080204" charset="-128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MS PGothic" panose="020B0600070205080204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hyperlink" Target="http://www.mindtools.com/pages/article/newSTR_82.htm" TargetMode="External"/><Relationship Id="rId2" Type="http://schemas.openxmlformats.org/officeDocument/2006/relationships/hyperlink" Target="https://hbswk.hbs.edu/item/strategy-and-the-internet" TargetMode="External"/><Relationship Id="rId1" Type="http://schemas.openxmlformats.org/officeDocument/2006/relationships/hyperlink" Target="http://www.forbes.com/sites/greatspeculations/2014/11/24/ebay-through-the-lens-of-porters-five-forces/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www.youtube.com/watch?v=mYF2_FBCvXw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www.dummies.com/how-to/content/business-expense-analysis-variable-vs-fixed-expens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5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hyperlink" Target="http://www.strategicmanagementinsight.com/mission-statements/amazon-mission-statement.html" TargetMode="Externa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7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8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9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0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1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2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3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4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www.youtube.com/watch?v=wvCeXuDfSsg" TargetMode="Externa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Title 5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br>
              <a:rPr lang="en-GB" altLang="en-US"/>
            </a:br>
            <a:br>
              <a:rPr lang="en-GB" altLang="en-US"/>
            </a:br>
            <a:br>
              <a:rPr lang="en-GB" altLang="en-US"/>
            </a:br>
            <a:br>
              <a:rPr lang="en-GB" altLang="en-US"/>
            </a:br>
            <a:br>
              <a:rPr lang="en-GB" altLang="en-US" b="0"/>
            </a:br>
            <a:r>
              <a:rPr lang="en-GB" altLang="en-US" b="0"/>
              <a:t>Digital Business Environments  </a:t>
            </a:r>
            <a:br>
              <a:rPr lang="en-GB" altLang="en-US" b="0"/>
            </a:br>
            <a:r>
              <a:rPr lang="en-GB" altLang="en-US" b="0"/>
              <a:t>Week 5 (timetable week 23) Lecture 5</a:t>
            </a:r>
            <a:br>
              <a:rPr lang="en-GB" altLang="en-US" b="0"/>
            </a:br>
            <a:br>
              <a:rPr lang="en-GB" altLang="en-US" b="0"/>
            </a:br>
            <a:r>
              <a:rPr lang="en-GB" altLang="en-US"/>
              <a:t>Digital Business Strategy </a:t>
            </a:r>
            <a:r>
              <a:rPr lang="en-GB" altLang="ja-JP" b="0"/>
              <a:t> </a:t>
            </a:r>
            <a:endParaRPr lang="en-GB" altLang="en-US" b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Title 1"/>
          <p:cNvSpPr>
            <a:spLocks noGrp="1"/>
          </p:cNvSpPr>
          <p:nvPr>
            <p:ph type="title"/>
          </p:nvPr>
        </p:nvSpPr>
        <p:spPr>
          <a:xfrm>
            <a:off x="346075" y="1279525"/>
            <a:ext cx="8448675" cy="4122738"/>
          </a:xfrm>
          <a:ln/>
        </p:spPr>
        <p:txBody>
          <a:bodyPr vert="horz" wrap="square" lIns="91440" tIns="45720" rIns="91440" bIns="45720" anchor="ctr"/>
          <a:p>
            <a:r>
              <a:rPr lang="en-US" altLang="en-US" sz="8800"/>
              <a:t>Where does Digital Strategy fit?</a:t>
            </a:r>
            <a:endParaRPr lang="en-US" altLang="en-US" sz="8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5" name="Rectangle 5"/>
          <p:cNvSpPr/>
          <p:nvPr/>
        </p:nvSpPr>
        <p:spPr>
          <a:xfrm>
            <a:off x="263525" y="5894388"/>
            <a:ext cx="8534400" cy="7080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en-US" b="1">
                <a:solidFill>
                  <a:srgbClr val="000000"/>
                </a:solidFill>
              </a:rPr>
              <a:t>Relationship between digital business strategy and other strategies (with mapping on to Chaffey’s text)</a:t>
            </a:r>
            <a:endParaRPr lang="en-US" altLang="en-US" b="1">
              <a:solidFill>
                <a:srgbClr val="000000"/>
              </a:solidFill>
            </a:endParaRPr>
          </a:p>
        </p:txBody>
      </p:sp>
      <p:pic>
        <p:nvPicPr>
          <p:cNvPr id="26626" name="Picture 6" descr="Z:\Graphics\Powerpoint\PE_UK\PE217-Chaffey\Final files\GIF\CH05\M05NF002.gi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1813" y="344488"/>
            <a:ext cx="5607050" cy="53625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6627" name="TextBox 1"/>
          <p:cNvSpPr txBox="1"/>
          <p:nvPr/>
        </p:nvSpPr>
        <p:spPr>
          <a:xfrm>
            <a:off x="6400800" y="1643063"/>
            <a:ext cx="2082800" cy="31702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en-US"/>
              <a:t>Digital Businesses are distinguished by the extent to which the e-business strategy feeds into the corporate strategy</a:t>
            </a:r>
            <a:endParaRPr lang="en-US" altLang="en-US"/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3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r>
              <a:rPr lang="en-GB" altLang="en-US"/>
              <a:t>What happens where there is </a:t>
            </a:r>
            <a:br>
              <a:rPr lang="en-GB" altLang="en-US"/>
            </a:br>
            <a:r>
              <a:rPr lang="en-GB" altLang="en-US"/>
              <a:t>no digital business strategy?</a:t>
            </a:r>
            <a:endParaRPr lang="en-US" altLang="en-US"/>
          </a:p>
        </p:txBody>
      </p:sp>
      <p:sp>
        <p:nvSpPr>
          <p:cNvPr id="35842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346075" y="2087563"/>
            <a:ext cx="8448675" cy="42291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81000" marR="0" lvl="0" indent="-3810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en-GB" altLang="en-US" sz="2200" b="0" i="0" u="sng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charset="-128"/>
              <a:cs typeface="MS PGothic" panose="020B0600070205080204" charset="-128"/>
            </a:endParaRPr>
          </a:p>
          <a:p>
            <a:pPr marL="381000" marR="0" lvl="0" indent="-3810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GB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charset="-128"/>
                <a:cs typeface="MS PGothic" panose="020B0600070205080204" charset="-128"/>
              </a:rPr>
              <a:t>Missed opportunities for additional sales on the sell-side and more efficient purchasing on the buy-side</a:t>
            </a:r>
            <a:endParaRPr kumimoji="0" lang="en-GB" alt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charset="-128"/>
              <a:cs typeface="MS PGothic" panose="020B0600070205080204" charset="-128"/>
            </a:endParaRPr>
          </a:p>
          <a:p>
            <a:pPr marL="381000" marR="0" lvl="0" indent="-3810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en-GB" alt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charset="-128"/>
              <a:cs typeface="MS PGothic" panose="020B0600070205080204" charset="-128"/>
            </a:endParaRPr>
          </a:p>
          <a:p>
            <a:pPr marL="381000" marR="0" lvl="0" indent="-3810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GB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charset="-128"/>
                <a:cs typeface="MS PGothic" panose="020B0600070205080204" charset="-128"/>
              </a:rPr>
              <a:t>Fall-behind competitors in delivering online services – a classic example is Morrisons Supermarket which came very late to online sales (2014) compared to rivals such as Tesco (2000)</a:t>
            </a:r>
            <a:endParaRPr kumimoji="0" lang="en-GB" alt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charset="-128"/>
              <a:cs typeface="MS PGothic" panose="020B0600070205080204" charset="-128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GB" alt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charset="-128"/>
              <a:cs typeface="MS PGothic" panose="020B0600070205080204" charset="-128"/>
            </a:endParaRPr>
          </a:p>
          <a:p>
            <a:pPr marL="381000" marR="0" lvl="0" indent="-3810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GB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charset="-128"/>
                <a:cs typeface="MS PGothic" panose="020B0600070205080204" charset="-128"/>
              </a:rPr>
              <a:t>Poor customer experience from poorly integrated channels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charset="-128"/>
              <a:cs typeface="MS PGothic" panose="020B0600070205080204" charset="-128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7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r>
              <a:rPr lang="en-US" altLang="en-US"/>
              <a:t>The Biggest Impact of Digital Business Strategies…</a:t>
            </a:r>
            <a:endParaRPr lang="en-US" altLang="en-US"/>
          </a:p>
        </p:txBody>
      </p:sp>
      <p:sp>
        <p:nvSpPr>
          <p:cNvPr id="29698" name="Content Placeholder 2"/>
          <p:cNvSpPr>
            <a:spLocks noGrp="1"/>
          </p:cNvSpPr>
          <p:nvPr>
            <p:ph idx="1"/>
          </p:nvPr>
        </p:nvSpPr>
        <p:spPr>
          <a:xfrm>
            <a:off x="346075" y="2087563"/>
            <a:ext cx="8448675" cy="4229100"/>
          </a:xfrm>
          <a:ln/>
        </p:spPr>
        <p:txBody>
          <a:bodyPr vert="horz" wrap="square" lIns="91440" tIns="45720" rIns="91440" bIns="45720" anchor="t"/>
          <a:p>
            <a:pPr marL="0" indent="0" eaLnBrk="1" hangingPunct="1">
              <a:buNone/>
            </a:pPr>
            <a:endParaRPr lang="en-GB" altLang="en-US" sz="2800"/>
          </a:p>
          <a:p>
            <a:pPr marL="0" indent="0" eaLnBrk="1" hangingPunct="1">
              <a:buNone/>
            </a:pPr>
            <a:r>
              <a:rPr lang="en-GB" altLang="en-US" sz="2800"/>
              <a:t>….has been on the design of </a:t>
            </a:r>
            <a:r>
              <a:rPr lang="en-GB" altLang="en-US" sz="2800" b="1"/>
              <a:t>new channel strategies </a:t>
            </a:r>
            <a:r>
              <a:rPr lang="en-GB" altLang="en-US" sz="2800"/>
              <a:t>for organisations, often prioritising e-channels</a:t>
            </a:r>
            <a:endParaRPr lang="en-GB" altLang="en-US" sz="2800"/>
          </a:p>
          <a:p>
            <a:pPr marL="0" indent="0" eaLnBrk="1" hangingPunct="1">
              <a:buNone/>
            </a:pPr>
            <a:r>
              <a:rPr lang="en-GB" altLang="en-US" sz="2800" i="1"/>
              <a:t>e-Channel strategies </a:t>
            </a:r>
            <a:r>
              <a:rPr lang="en-GB" altLang="en-US" sz="2800"/>
              <a:t>define the specific goals and approaches for using electronic channels</a:t>
            </a:r>
            <a:endParaRPr lang="en-GB" altLang="en-US" sz="2800"/>
          </a:p>
          <a:p>
            <a:pPr marL="0" indent="0" eaLnBrk="1" hangingPunct="1">
              <a:buNone/>
            </a:pPr>
            <a:endParaRPr lang="en-GB" altLang="en-US" sz="2800"/>
          </a:p>
          <a:p>
            <a:pPr marL="0" indent="0" eaLnBrk="1" hangingPunct="1">
              <a:buNone/>
            </a:pPr>
            <a:r>
              <a:rPr lang="en-GB" altLang="en-US" sz="2800"/>
              <a:t>These can be ‘buy side’, ‘sell side’ or internal infrastructure</a:t>
            </a:r>
            <a:endParaRPr lang="en-GB" altLang="en-US" sz="2800"/>
          </a:p>
          <a:p>
            <a:pPr marL="0" indent="0" eaLnBrk="1" hangingPunct="1">
              <a:buNone/>
            </a:pPr>
            <a:endParaRPr lang="en-GB" altLang="en-US" sz="2800"/>
          </a:p>
          <a:p>
            <a:pPr marL="0" indent="0" eaLnBrk="1" hangingPunct="1"/>
            <a:endParaRPr lang="en-GB" altLang="en-US" sz="2800" b="1"/>
          </a:p>
          <a:p>
            <a:pPr marL="0" indent="0" eaLnBrk="1" hangingPunct="1"/>
            <a:endParaRPr lang="en-GB" altLang="en-US" sz="2800" b="1"/>
          </a:p>
          <a:p>
            <a:pPr marL="0" indent="0" eaLnBrk="1" hangingPunct="1"/>
            <a:endParaRPr lang="en-GB" altLang="en-US" sz="2800" b="1"/>
          </a:p>
          <a:p>
            <a:pPr marL="0" indent="0" eaLnBrk="1" hangingPunct="1"/>
            <a:endParaRPr lang="en-GB" altLang="en-US" sz="2800" b="1"/>
          </a:p>
          <a:p>
            <a:pPr marL="0" indent="0" eaLnBrk="1" hangingPunct="1"/>
            <a:endParaRPr lang="en-GB" altLang="en-US" sz="2800" b="1"/>
          </a:p>
          <a:p>
            <a:pPr marL="0" indent="0" eaLnBrk="1" hangingPunct="1"/>
            <a:endParaRPr lang="en-GB" altLang="en-US" sz="2800" b="1"/>
          </a:p>
          <a:p>
            <a:pPr marL="0" indent="0" eaLnBrk="1" hangingPunct="1"/>
            <a:endParaRPr lang="en-GB" altLang="en-US" sz="2800" b="1"/>
          </a:p>
          <a:p>
            <a:pPr marL="0" indent="0" eaLnBrk="1" hangingPunct="1"/>
            <a:endParaRPr lang="en-GB" altLang="en-US" sz="2800" b="1"/>
          </a:p>
          <a:p>
            <a:pPr marL="0" indent="0" eaLnBrk="1" hangingPunct="1"/>
            <a:endParaRPr lang="en-GB" altLang="en-US" sz="2800" b="1"/>
          </a:p>
          <a:p>
            <a:pPr marL="0" indent="0" eaLnBrk="1" hangingPunct="1"/>
            <a:endParaRPr lang="en-GB" altLang="en-US" sz="2800" b="1"/>
          </a:p>
          <a:p>
            <a:pPr marL="0" indent="0" eaLnBrk="1" hangingPunct="1"/>
            <a:endParaRPr lang="en-GB" altLang="en-US" sz="2800" b="1"/>
          </a:p>
          <a:p>
            <a:pPr marL="0" indent="0" eaLnBrk="1" hangingPunct="1"/>
            <a:endParaRPr lang="en-GB" altLang="en-US" sz="2800" b="1"/>
          </a:p>
          <a:p>
            <a:pPr marL="0" indent="0" eaLnBrk="1" hangingPunct="1"/>
            <a:endParaRPr lang="en-US" altLang="en-US" sz="2800" b="1"/>
          </a:p>
          <a:p>
            <a:pPr marL="800100" lvl="1" indent="-400050" eaLnBrk="1" hangingPunct="1"/>
            <a:endParaRPr lang="en-GB" altLang="en-US"/>
          </a:p>
          <a:p>
            <a:pPr marL="800100" lvl="1" indent="-400050" eaLnBrk="1" hangingPunct="1"/>
            <a:endParaRPr lang="en-GB" altLang="en-US"/>
          </a:p>
          <a:p>
            <a:pPr marL="800100" lvl="1" indent="-400050" eaLnBrk="1" hangingPunct="1"/>
            <a:endParaRPr lang="en-GB" altLang="en-US"/>
          </a:p>
          <a:p>
            <a:pPr marL="0" indent="0" eaLnBrk="1" hangingPunct="1"/>
            <a:endParaRPr lang="en-GB" altLang="en-US"/>
          </a:p>
          <a:p>
            <a:pPr marL="0" indent="0" eaLnBrk="1" hangingPunct="1"/>
            <a:endParaRPr lang="en-GB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1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r>
              <a:rPr lang="en-GB" altLang="en-US" i="1"/>
              <a:t>Buy-side</a:t>
            </a:r>
            <a:r>
              <a:rPr lang="en-GB" altLang="en-US"/>
              <a:t> channel strategy or e-supply chain management strategy</a:t>
            </a:r>
            <a:endParaRPr lang="en-US" altLang="en-US"/>
          </a:p>
        </p:txBody>
      </p:sp>
      <p:sp>
        <p:nvSpPr>
          <p:cNvPr id="34818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346075" y="2087563"/>
            <a:ext cx="8448675" cy="42291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GB" altLang="en-US" sz="2000" b="0" i="0" u="sng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charset="-128"/>
              <a:cs typeface="MS PGothic" panose="020B0600070205080204" charset="-128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GB" altLang="en-US" sz="2000" b="0" i="0" u="sng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charset="-128"/>
                <a:cs typeface="MS PGothic" panose="020B0600070205080204" charset="-128"/>
              </a:rPr>
              <a:t>Buy-side</a:t>
            </a:r>
            <a:r>
              <a:rPr kumimoji="0" lang="en-GB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charset="-128"/>
                <a:cs typeface="MS PGothic" panose="020B0600070205080204" charset="-128"/>
              </a:rPr>
              <a:t> channel strategy is about </a:t>
            </a:r>
            <a:r>
              <a:rPr kumimoji="0" lang="en-GB" altLang="en-US" sz="20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charset="-128"/>
                <a:cs typeface="MS PGothic" panose="020B0600070205080204" charset="-128"/>
              </a:rPr>
              <a:t>maximising operational efficiencies while improving customer service quality</a:t>
            </a:r>
            <a:endParaRPr kumimoji="0" lang="en-GB" altLang="en-US" sz="2000" b="0" i="1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charset="-128"/>
              <a:cs typeface="MS PGothic" panose="020B0600070205080204" charset="-128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GB" alt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charset="-128"/>
              <a:cs typeface="MS PGothic" panose="020B0600070205080204" charset="-128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GB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charset="-128"/>
                <a:cs typeface="MS PGothic" panose="020B0600070205080204" charset="-128"/>
              </a:rPr>
              <a:t>The buy-side e-commerce strategy defines how to:</a:t>
            </a:r>
            <a:endParaRPr kumimoji="0" lang="en-GB" alt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charset="-128"/>
              <a:cs typeface="MS PGothic" panose="020B0600070205080204" charset="-128"/>
            </a:endParaRPr>
          </a:p>
          <a:p>
            <a:pPr marL="770255" marR="0" lvl="2" indent="-38925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en-GB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charset="-128"/>
              </a:rPr>
              <a:t>Automate internal processes</a:t>
            </a:r>
            <a:endParaRPr kumimoji="0" lang="en-GB" alt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charset="-128"/>
            </a:endParaRPr>
          </a:p>
          <a:p>
            <a:pPr marL="770255" marR="0" lvl="2" indent="-38925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en-GB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charset="-128"/>
              </a:rPr>
              <a:t>Link internal resource management systems with external purchasing systems </a:t>
            </a:r>
            <a:endParaRPr kumimoji="0" lang="en-GB" alt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charset="-128"/>
            </a:endParaRPr>
          </a:p>
          <a:p>
            <a:pPr marL="770255" marR="0" lvl="2" indent="-38925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en-GB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charset="-128"/>
              </a:rPr>
              <a:t>Prioritise suppliers/partners collaborating using this channel</a:t>
            </a:r>
            <a:endParaRPr kumimoji="0" lang="en-GB" alt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charset="-128"/>
            </a:endParaRPr>
          </a:p>
          <a:p>
            <a:pPr marL="770255" marR="0" lvl="2" indent="-38925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en-GB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charset="-128"/>
              </a:rPr>
              <a:t>Prioritise applications for SCM </a:t>
            </a:r>
            <a:r>
              <a:rPr kumimoji="0" lang="en-GB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charset="-128"/>
                <a:cs typeface="Arial" panose="020B0604020202020204" pitchFamily="34" charset="0"/>
              </a:rPr>
              <a:t>– create a roadmap</a:t>
            </a:r>
            <a:endParaRPr kumimoji="0" lang="en-GB" altLang="en-US" sz="1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charset="-128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GB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charset="-128"/>
                <a:cs typeface="MS PGothic" panose="020B0600070205080204" charset="-128"/>
              </a:rPr>
              <a:t>Involves selection of appropriate strategic partners.</a:t>
            </a:r>
            <a:endParaRPr kumimoji="0" lang="en-GB" alt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charset="-128"/>
              <a:cs typeface="MS PGothic" panose="020B0600070205080204" charset="-128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GB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charset="-128"/>
                <a:cs typeface="MS PGothic" panose="020B0600070205080204" charset="-128"/>
              </a:rPr>
              <a:t>Operational efficiency KPIs should drive the strategy</a:t>
            </a:r>
            <a:endParaRPr kumimoji="0" lang="en-GB" alt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charset="-128"/>
              <a:cs typeface="MS PGothic" panose="020B0600070205080204" charset="-128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en-GB" alt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charset="-128"/>
              <a:cs typeface="MS PGothic" panose="020B0600070205080204" charset="-128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5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r>
              <a:rPr lang="en-GB" altLang="en-US" i="1"/>
              <a:t>Sell-side</a:t>
            </a:r>
            <a:r>
              <a:rPr lang="en-GB" altLang="en-US"/>
              <a:t> channel strategy or e-marketing/CRM strategy</a:t>
            </a:r>
            <a:endParaRPr lang="en-US" altLang="en-US"/>
          </a:p>
        </p:txBody>
      </p:sp>
      <p:sp>
        <p:nvSpPr>
          <p:cNvPr id="31746" name="Content Placeholder 2"/>
          <p:cNvSpPr>
            <a:spLocks noGrp="1"/>
          </p:cNvSpPr>
          <p:nvPr>
            <p:ph idx="1"/>
          </p:nvPr>
        </p:nvSpPr>
        <p:spPr>
          <a:xfrm>
            <a:off x="346075" y="2087563"/>
            <a:ext cx="8448675" cy="4229100"/>
          </a:xfrm>
          <a:ln/>
        </p:spPr>
        <p:txBody>
          <a:bodyPr vert="horz" wrap="square" lIns="91440" tIns="45720" rIns="91440" bIns="45720" anchor="t"/>
          <a:p>
            <a:pPr marL="387350" indent="-387350" eaLnBrk="1" hangingPunct="1">
              <a:lnSpc>
                <a:spcPct val="90000"/>
              </a:lnSpc>
            </a:pPr>
            <a:endParaRPr lang="en-GB" altLang="en-US"/>
          </a:p>
          <a:p>
            <a:pPr marL="387350" indent="-387350" eaLnBrk="1" hangingPunct="1">
              <a:lnSpc>
                <a:spcPct val="90000"/>
              </a:lnSpc>
            </a:pPr>
            <a:endParaRPr lang="en-GB" altLang="en-US"/>
          </a:p>
          <a:p>
            <a:pPr marL="387350" indent="-387350" eaLnBrk="1" hangingPunct="1">
              <a:lnSpc>
                <a:spcPct val="90000"/>
              </a:lnSpc>
            </a:pPr>
            <a:r>
              <a:rPr lang="en-GB" altLang="en-US"/>
              <a:t>The sell-side channel strategy defines how to:</a:t>
            </a:r>
            <a:endParaRPr lang="en-GB" altLang="en-US"/>
          </a:p>
          <a:p>
            <a:pPr marL="793750" lvl="2" indent="-406400" eaLnBrk="1" hangingPunct="1">
              <a:lnSpc>
                <a:spcPct val="90000"/>
              </a:lnSpc>
              <a:buFont typeface="Arial" panose="020B0604020202020204" pitchFamily="34" charset="0"/>
              <a:buChar char="–"/>
            </a:pPr>
            <a:r>
              <a:rPr lang="en-GB" altLang="en-US" sz="2000"/>
              <a:t>Hit channel leads and sales targets</a:t>
            </a:r>
            <a:endParaRPr lang="en-GB" altLang="en-US" sz="2000"/>
          </a:p>
          <a:p>
            <a:pPr marL="1117600" lvl="3" indent="-331470" eaLnBrk="1" hangingPunct="1">
              <a:lnSpc>
                <a:spcPct val="90000"/>
              </a:lnSpc>
              <a:buChar char="•"/>
            </a:pPr>
            <a:r>
              <a:rPr lang="en-GB" altLang="en-US"/>
              <a:t>Acquisition, Conversion, Retention, Service, Profitability </a:t>
            </a:r>
            <a:endParaRPr lang="en-GB" altLang="en-US"/>
          </a:p>
          <a:p>
            <a:pPr marL="793750" lvl="2" indent="-406400" eaLnBrk="1" hangingPunct="1">
              <a:lnSpc>
                <a:spcPct val="90000"/>
              </a:lnSpc>
              <a:buFont typeface="Arial" panose="020B0604020202020204" pitchFamily="34" charset="0"/>
              <a:buChar char="–"/>
            </a:pPr>
            <a:r>
              <a:rPr lang="en-GB" altLang="en-US" sz="2000"/>
              <a:t>Communicate benefits of using this channel</a:t>
            </a:r>
            <a:endParaRPr lang="en-GB" altLang="en-US" sz="2000"/>
          </a:p>
          <a:p>
            <a:pPr marL="793750" lvl="2" indent="-406400" eaLnBrk="1" hangingPunct="1">
              <a:lnSpc>
                <a:spcPct val="90000"/>
              </a:lnSpc>
              <a:buFont typeface="Arial" panose="020B0604020202020204" pitchFamily="34" charset="0"/>
              <a:buChar char="–"/>
            </a:pPr>
            <a:r>
              <a:rPr lang="en-GB" altLang="en-US" sz="2000"/>
              <a:t>Prioritise </a:t>
            </a:r>
            <a:r>
              <a:rPr lang="en-GB" altLang="en-US" sz="2000" u="sng"/>
              <a:t>products available </a:t>
            </a:r>
            <a:r>
              <a:rPr lang="en-GB" altLang="en-US" sz="2000"/>
              <a:t>through channel</a:t>
            </a:r>
            <a:endParaRPr lang="en-GB" altLang="en-US" sz="2000"/>
          </a:p>
          <a:p>
            <a:pPr marL="793750" lvl="2" indent="-406400" eaLnBrk="1" hangingPunct="1">
              <a:lnSpc>
                <a:spcPct val="90000"/>
              </a:lnSpc>
              <a:buFont typeface="Arial" panose="020B0604020202020204" pitchFamily="34" charset="0"/>
              <a:buChar char="–"/>
            </a:pPr>
            <a:r>
              <a:rPr lang="en-GB" altLang="en-US" sz="2000"/>
              <a:t>Prioritise </a:t>
            </a:r>
            <a:r>
              <a:rPr lang="en-GB" altLang="en-US" sz="2000" u="sng"/>
              <a:t>audiences targeted </a:t>
            </a:r>
            <a:r>
              <a:rPr lang="en-GB" altLang="en-US" sz="2000"/>
              <a:t>through channel</a:t>
            </a:r>
            <a:endParaRPr lang="en-GB" altLang="en-US" sz="2000"/>
          </a:p>
          <a:p>
            <a:pPr marL="793750" lvl="2" indent="-406400" eaLnBrk="1" hangingPunct="1">
              <a:lnSpc>
                <a:spcPct val="90000"/>
              </a:lnSpc>
              <a:buFont typeface="Arial" panose="020B0604020202020204" pitchFamily="34" charset="0"/>
              <a:buChar char="–"/>
            </a:pPr>
            <a:r>
              <a:rPr lang="en-GB" altLang="en-US" sz="2000"/>
              <a:t>Select partners for this channel</a:t>
            </a:r>
            <a:endParaRPr lang="en-GB" altLang="en-US"/>
          </a:p>
          <a:p>
            <a:pPr marL="387350" indent="-387350" eaLnBrk="1" hangingPunct="1">
              <a:lnSpc>
                <a:spcPct val="90000"/>
              </a:lnSpc>
            </a:pPr>
            <a:r>
              <a:rPr lang="en-GB" altLang="en-US"/>
              <a:t>Objectives for online contribution percentage</a:t>
            </a:r>
            <a:br>
              <a:rPr lang="en-GB" altLang="en-US"/>
            </a:br>
            <a:r>
              <a:rPr lang="en-GB" altLang="en-US"/>
              <a:t>should drive this strategy – </a:t>
            </a:r>
            <a:r>
              <a:rPr lang="en-GB" altLang="en-US" b="1"/>
              <a:t>what percentage of sales did Morrisons plan to take in Year 1?</a:t>
            </a:r>
            <a:endParaRPr lang="en-GB" altLang="en-US" b="1"/>
          </a:p>
          <a:p>
            <a:pPr marL="387350" indent="-387350" eaLnBrk="1" hangingPunct="1">
              <a:lnSpc>
                <a:spcPct val="90000"/>
              </a:lnSpc>
            </a:pPr>
            <a:r>
              <a:rPr lang="en-GB" altLang="en-US"/>
              <a:t>BUT, need to manage </a:t>
            </a:r>
            <a:r>
              <a:rPr lang="en-GB" altLang="en-US" i="1"/>
              <a:t>channel integration </a:t>
            </a:r>
            <a:r>
              <a:rPr lang="en-GB" altLang="en-US"/>
              <a:t>- </a:t>
            </a:r>
            <a:r>
              <a:rPr lang="en-GB" altLang="en-US" b="1"/>
              <a:t>how did Morrisons manage customer returns?  Online and Offline?</a:t>
            </a:r>
            <a:endParaRPr lang="en-GB" altLang="en-US" sz="2400" b="1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69" name="Rectangle 5"/>
          <p:cNvSpPr/>
          <p:nvPr/>
        </p:nvSpPr>
        <p:spPr>
          <a:xfrm>
            <a:off x="263525" y="5894388"/>
            <a:ext cx="8534400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en-US" sz="2800" b="1">
                <a:solidFill>
                  <a:srgbClr val="000000"/>
                </a:solidFill>
              </a:rPr>
              <a:t>British Airways Online Value Proposition (OVP)</a:t>
            </a:r>
            <a:endParaRPr lang="en-US" altLang="en-US" sz="1400" b="1">
              <a:solidFill>
                <a:srgbClr val="000000"/>
              </a:solidFill>
            </a:endParaRPr>
          </a:p>
        </p:txBody>
      </p:sp>
      <p:sp>
        <p:nvSpPr>
          <p:cNvPr id="32770" name="TextBox 1"/>
          <p:cNvSpPr txBox="1"/>
          <p:nvPr/>
        </p:nvSpPr>
        <p:spPr>
          <a:xfrm>
            <a:off x="6037263" y="1866900"/>
            <a:ext cx="2878137" cy="3416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en-US" sz="2400"/>
              <a:t>Airlines have heavily invested in channel strategies following increased competition from new entrants – and now have distinct OVPs – case study in Chaffey</a:t>
            </a:r>
            <a:endParaRPr lang="en-US" altLang="en-US" sz="2400"/>
          </a:p>
        </p:txBody>
      </p:sp>
      <p:pic>
        <p:nvPicPr>
          <p:cNvPr id="32771" name="Picture 1" descr="Screen Shot 2017-02-05 at 13.22.20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3525" y="965200"/>
            <a:ext cx="5422900" cy="431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Rectangle 5"/>
          <p:cNvSpPr>
            <a:spLocks noChangeArrowheads="1"/>
          </p:cNvSpPr>
          <p:nvPr/>
        </p:nvSpPr>
        <p:spPr bwMode="auto">
          <a:xfrm>
            <a:off x="263525" y="5894388"/>
            <a:ext cx="853440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Microsoft Sans Serif" panose="020B0604020202020204" pitchFamily="34" charset="0"/>
              </a:rPr>
              <a:t>Figure 5.4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Microsoft Sans Serif" panose="020B0604020202020204" pitchFamily="34" charset="0"/>
              </a:rPr>
              <a:t> A generic strategy process model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Microsoft Sans Serif" panose="020B0604020202020204" pitchFamily="34" charset="0"/>
            </a:endParaRPr>
          </a:p>
        </p:txBody>
      </p:sp>
      <p:pic>
        <p:nvPicPr>
          <p:cNvPr id="34818" name="Picture 6" descr="Z:\Graphics\Powerpoint\PE_UK\PE217-Chaffey\Final files\GIF\CH05\M05NF004.gi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2925" y="404813"/>
            <a:ext cx="4962525" cy="61658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4819" name="Rectangle 5"/>
          <p:cNvSpPr/>
          <p:nvPr/>
        </p:nvSpPr>
        <p:spPr>
          <a:xfrm>
            <a:off x="6078538" y="1862138"/>
            <a:ext cx="2719387" cy="4524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en-US" sz="2400" b="1">
                <a:solidFill>
                  <a:srgbClr val="000000"/>
                </a:solidFill>
              </a:rPr>
              <a:t>Process for generating and implementing strategy is called a </a:t>
            </a:r>
            <a:r>
              <a:rPr lang="en-US" altLang="en-US" sz="2400" b="1" i="1">
                <a:solidFill>
                  <a:srgbClr val="000000"/>
                </a:solidFill>
              </a:rPr>
              <a:t>strategy process model</a:t>
            </a:r>
            <a:endParaRPr lang="en-US" altLang="en-US" sz="2400" b="1">
              <a:solidFill>
                <a:srgbClr val="000000"/>
              </a:solidFill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endParaRPr lang="en-US" altLang="en-US" sz="2400" b="1" i="1">
              <a:solidFill>
                <a:srgbClr val="000000"/>
              </a:solidFill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en-US" sz="2400">
                <a:solidFill>
                  <a:srgbClr val="000000"/>
                </a:solidFill>
              </a:rPr>
              <a:t>There are many such models – some general, some focused on digital business</a:t>
            </a:r>
            <a:endParaRPr lang="en-US" altLang="en-US" sz="24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5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r>
              <a:rPr lang="en-US" altLang="en-US"/>
              <a:t>Important Distinction</a:t>
            </a:r>
            <a:endParaRPr lang="en-US" altLang="en-US"/>
          </a:p>
        </p:txBody>
      </p:sp>
      <p:sp>
        <p:nvSpPr>
          <p:cNvPr id="36866" name="Content Placeholder 2"/>
          <p:cNvSpPr>
            <a:spLocks noGrp="1"/>
          </p:cNvSpPr>
          <p:nvPr>
            <p:ph idx="1"/>
          </p:nvPr>
        </p:nvSpPr>
        <p:spPr>
          <a:xfrm>
            <a:off x="346075" y="2087563"/>
            <a:ext cx="8448675" cy="4229100"/>
          </a:xfrm>
          <a:ln/>
        </p:spPr>
        <p:txBody>
          <a:bodyPr vert="horz" wrap="square" lIns="91440" tIns="45720" rIns="91440" bIns="45720" anchor="t"/>
          <a:p>
            <a:pPr eaLnBrk="1" hangingPunct="1"/>
            <a:endParaRPr lang="en-GB" altLang="en-US" sz="2400" b="1"/>
          </a:p>
          <a:p>
            <a:pPr eaLnBrk="1" hangingPunct="1"/>
            <a:r>
              <a:rPr lang="en-GB" altLang="en-US" sz="2400" b="1"/>
              <a:t>Prescriptive strategy approach </a:t>
            </a:r>
            <a:r>
              <a:rPr lang="en-GB" altLang="en-US" sz="2400"/>
              <a:t>– strategic analysis is used to develop a strategy which is then implemented</a:t>
            </a:r>
            <a:endParaRPr lang="en-GB" altLang="en-US" sz="2400"/>
          </a:p>
          <a:p>
            <a:pPr eaLnBrk="1" hangingPunct="1"/>
            <a:endParaRPr lang="en-GB" altLang="en-US" sz="2400" b="1"/>
          </a:p>
          <a:p>
            <a:pPr eaLnBrk="1" hangingPunct="1"/>
            <a:r>
              <a:rPr lang="en-GB" altLang="en-US" sz="2400" b="1"/>
              <a:t>Emergent strategy approach </a:t>
            </a:r>
            <a:r>
              <a:rPr lang="en-GB" altLang="en-US" sz="2400"/>
              <a:t>– strategic analysis, strategic development and strategy implementation are inter-related</a:t>
            </a:r>
            <a:endParaRPr lang="en-GB" altLang="en-US" sz="2400"/>
          </a:p>
          <a:p>
            <a:pPr eaLnBrk="1" hangingPunct="1"/>
            <a:endParaRPr lang="en-GB" altLang="en-US" sz="2400" b="1"/>
          </a:p>
          <a:p>
            <a:pPr eaLnBrk="1" hangingPunct="1">
              <a:buNone/>
            </a:pPr>
            <a:r>
              <a:rPr lang="en-GB" altLang="en-US" sz="2400" b="1"/>
              <a:t>And in reality….?</a:t>
            </a:r>
            <a:endParaRPr lang="en-GB" altLang="en-US" sz="2400" b="1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89" name="Rectangle 5"/>
          <p:cNvSpPr/>
          <p:nvPr/>
        </p:nvSpPr>
        <p:spPr>
          <a:xfrm>
            <a:off x="254000" y="390525"/>
            <a:ext cx="8280400" cy="9540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en-US" sz="2800" b="1">
                <a:solidFill>
                  <a:srgbClr val="000000"/>
                </a:solidFill>
              </a:rPr>
              <a:t>Emergent digital business </a:t>
            </a:r>
            <a:endParaRPr lang="en-US" altLang="en-US" sz="2800" b="1">
              <a:solidFill>
                <a:srgbClr val="000000"/>
              </a:solidFill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en-US" sz="2800" b="1">
                <a:solidFill>
                  <a:srgbClr val="000000"/>
                </a:solidFill>
              </a:rPr>
              <a:t>strategy model</a:t>
            </a:r>
            <a:endParaRPr lang="en-US" altLang="en-US" sz="2800" b="1">
              <a:solidFill>
                <a:srgbClr val="000000"/>
              </a:solidFill>
            </a:endParaRPr>
          </a:p>
        </p:txBody>
      </p:sp>
      <p:pic>
        <p:nvPicPr>
          <p:cNvPr id="37890" name="Picture 6" descr="Z:\Graphics\Powerpoint\PE_UK\PE217-Chaffey\Final files\GIF\CH05\M05NF005.gi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1271588"/>
            <a:ext cx="5248275" cy="53498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7891" name="TextBox 1"/>
          <p:cNvSpPr txBox="1"/>
          <p:nvPr/>
        </p:nvSpPr>
        <p:spPr>
          <a:xfrm>
            <a:off x="6164263" y="1676400"/>
            <a:ext cx="2438400" cy="4400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en-US" sz="1800"/>
              <a:t>Kalakota and Robinson (2000) recommend a dynamic emergent strategy approach where ‘events’ lead to knowledge, leading to design and deployment</a:t>
            </a:r>
            <a:endParaRPr lang="en-US" altLang="en-US" sz="1800"/>
          </a:p>
          <a:p>
            <a:pPr marL="0" lvl="0" indent="0" eaLnBrk="1" hangingPunct="1">
              <a:spcBef>
                <a:spcPct val="0"/>
              </a:spcBef>
              <a:buNone/>
            </a:pPr>
            <a:endParaRPr lang="en-US" altLang="en-US" sz="1800"/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en-US" b="1" i="1"/>
              <a:t>However - would Apple have come up with the iPhone using this approach?</a:t>
            </a:r>
            <a:endParaRPr lang="en-US" altLang="en-US" b="1" i="1"/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r>
              <a:rPr lang="en-GB" altLang="en-US"/>
              <a:t>Directed Reading</a:t>
            </a:r>
            <a:endParaRPr lang="en-US" altLang="en-US"/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346075" y="2087563"/>
            <a:ext cx="8797925" cy="4229100"/>
          </a:xfrm>
          <a:ln/>
        </p:spPr>
        <p:txBody>
          <a:bodyPr vert="horz" wrap="square" lIns="91440" tIns="45720" rIns="91440" bIns="45720" anchor="t"/>
          <a:p>
            <a:pPr marL="0" indent="0" eaLnBrk="1" hangingPunct="1">
              <a:buNone/>
            </a:pPr>
            <a:r>
              <a:rPr lang="en-GB" altLang="en-US"/>
              <a:t>Chaffey 6</a:t>
            </a:r>
            <a:r>
              <a:rPr lang="en-GB" altLang="en-US" baseline="30000"/>
              <a:t>th</a:t>
            </a:r>
            <a:r>
              <a:rPr lang="en-GB" altLang="en-US"/>
              <a:t> Edition Chapter 5</a:t>
            </a:r>
            <a:endParaRPr lang="en-GB" altLang="en-US"/>
          </a:p>
          <a:p>
            <a:pPr marL="0" indent="0" eaLnBrk="1" hangingPunct="1">
              <a:buNone/>
            </a:pPr>
            <a:endParaRPr lang="en-GB" altLang="en-US"/>
          </a:p>
          <a:p>
            <a:pPr marL="0" indent="0" eaLnBrk="1" hangingPunct="1">
              <a:buNone/>
            </a:pPr>
            <a:r>
              <a:rPr lang="en-GB" altLang="en-US"/>
              <a:t>Forbes.com (24</a:t>
            </a:r>
            <a:r>
              <a:rPr lang="en-GB" altLang="en-US" baseline="30000"/>
              <a:t>th</a:t>
            </a:r>
            <a:r>
              <a:rPr lang="en-GB" altLang="en-US"/>
              <a:t> November 2014) eBay Through The Lens Of Porter's Five Forces available at </a:t>
            </a:r>
            <a:r>
              <a:rPr lang="en-GB" altLang="en-US">
                <a:hlinkClick r:id="rId1"/>
              </a:rPr>
              <a:t>http://www.forbes.com/sites/greatspeculations/2014/11/24/ebay-through-the-lens-of-porters-five-forces/</a:t>
            </a:r>
            <a:r>
              <a:rPr lang="en-GB" altLang="en-US"/>
              <a:t> </a:t>
            </a:r>
            <a:endParaRPr lang="en-GB" altLang="en-US"/>
          </a:p>
          <a:p>
            <a:pPr marL="0" indent="0" eaLnBrk="1" hangingPunct="1">
              <a:buNone/>
            </a:pPr>
            <a:endParaRPr lang="en-GB" altLang="en-US"/>
          </a:p>
          <a:p>
            <a:pPr marL="0" indent="0" eaLnBrk="1" hangingPunct="1">
              <a:buNone/>
            </a:pPr>
            <a:r>
              <a:rPr lang="en-GB" altLang="en-US"/>
              <a:t>Porter, M (2001) "Strategy and the Internet," Harvard Business Review, Vol. 79, No. 3, March  available at: </a:t>
            </a:r>
            <a:r>
              <a:rPr lang="en-GB" altLang="en-US">
                <a:hlinkClick r:id="rId2"/>
              </a:rPr>
              <a:t>https://hbswk.hbs.edu/item/strategy-and-the-internet</a:t>
            </a:r>
            <a:r>
              <a:rPr lang="en-GB" altLang="en-US"/>
              <a:t> </a:t>
            </a:r>
            <a:endParaRPr lang="en-GB" altLang="en-US"/>
          </a:p>
          <a:p>
            <a:pPr marL="0" indent="0" eaLnBrk="1" hangingPunct="1">
              <a:buNone/>
            </a:pPr>
            <a:r>
              <a:rPr lang="en-GB" altLang="en-US"/>
              <a:t>Porter’s Generic Strategies.   available at </a:t>
            </a:r>
            <a:r>
              <a:rPr lang="en-GB" altLang="en-US">
                <a:hlinkClick r:id="rId3"/>
              </a:rPr>
              <a:t>http://www.mindtools.com/pages/article/newSTR_82.htm</a:t>
            </a:r>
            <a:r>
              <a:rPr lang="en-GB" altLang="en-US"/>
              <a:t> </a:t>
            </a:r>
            <a:endParaRPr lang="en-GB" altLang="en-US"/>
          </a:p>
          <a:p>
            <a:pPr marL="0" indent="0" eaLnBrk="1" hangingPunct="1">
              <a:buNone/>
            </a:pPr>
            <a:endParaRPr lang="en-GB" altLang="en-US"/>
          </a:p>
          <a:p>
            <a:pPr marL="0" indent="0" eaLnBrk="1" hangingPunct="1">
              <a:buNone/>
            </a:pPr>
            <a:endParaRPr lang="en-GB" altLang="en-US"/>
          </a:p>
          <a:p>
            <a:pPr marL="0" indent="0" eaLnBrk="1" hangingPunct="1">
              <a:buNone/>
            </a:pPr>
            <a:endParaRPr lang="en-GB" altLang="en-US"/>
          </a:p>
          <a:p>
            <a:pPr marL="0" indent="0" eaLnBrk="1" hangingPunct="1">
              <a:buNone/>
            </a:pPr>
            <a:endParaRPr lang="en-GB" altLang="en-US">
              <a:cs typeface="Arial" panose="020B0604020202020204" pitchFamily="34" charset="0"/>
            </a:endParaRPr>
          </a:p>
          <a:p>
            <a:pPr lvl="1">
              <a:lnSpc>
                <a:spcPct val="80000"/>
              </a:lnSpc>
              <a:spcBef>
                <a:spcPct val="0"/>
              </a:spcBef>
            </a:pPr>
            <a:endParaRPr lang="en-GB" altLang="en-US">
              <a:cs typeface="Arial" panose="020B0604020202020204" pitchFamily="34" charset="0"/>
            </a:endParaRPr>
          </a:p>
          <a:p>
            <a:pPr marL="0" indent="0" eaLnBrk="1" hangingPunct="1">
              <a:buNone/>
            </a:pPr>
            <a:endParaRPr lang="en-GB" altLang="en-US"/>
          </a:p>
          <a:p>
            <a:pPr marL="0" indent="0" eaLnBrk="1" hangingPunct="1">
              <a:buNone/>
            </a:pPr>
            <a:endParaRPr lang="en-GB" altLang="en-US"/>
          </a:p>
          <a:p>
            <a:pPr marL="0" indent="0" eaLnBrk="1" hangingPunct="1">
              <a:buNone/>
            </a:pPr>
            <a:endParaRPr lang="en-GB" altLang="en-US"/>
          </a:p>
          <a:p>
            <a:pPr marL="0" indent="0" eaLnBrk="1" hangingPunct="1"/>
            <a:endParaRPr lang="en-GB" altLang="en-US"/>
          </a:p>
          <a:p>
            <a:pPr marL="0" indent="0" eaLnBrk="1" hangingPunct="1"/>
            <a:endParaRPr lang="en-GB" altLang="en-US" sz="2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Rectangle 5"/>
          <p:cNvSpPr>
            <a:spLocks noChangeArrowheads="1"/>
          </p:cNvSpPr>
          <p:nvPr/>
        </p:nvSpPr>
        <p:spPr bwMode="auto">
          <a:xfrm>
            <a:off x="263525" y="5894388"/>
            <a:ext cx="853440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Microsoft Sans Serif" panose="020B0604020202020204" pitchFamily="34" charset="0"/>
              </a:rPr>
              <a:t>Figure 5.6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Microsoft Sans Serif" panose="020B0604020202020204" pitchFamily="34" charset="0"/>
              </a:rPr>
              <a:t> Elements of strategic situation analysis for the digital business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Microsoft Sans Serif" panose="020B0604020202020204" pitchFamily="34" charset="0"/>
            </a:endParaRPr>
          </a:p>
        </p:txBody>
      </p:sp>
      <p:pic>
        <p:nvPicPr>
          <p:cNvPr id="39938" name="Picture 6" descr="Z:\Graphics\Powerpoint\PE_UK\PE217-Chaffey\Final files\GIF\CH05\M05NF006.gi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000" y="1474788"/>
            <a:ext cx="6088063" cy="52514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6723063" y="1473200"/>
            <a:ext cx="1981200" cy="50784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en-US" kern="1200" cap="none" spc="0" normalizeH="0" baseline="0" noProof="0" dirty="0"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rPr>
              <a:t>Prescriptive models start with </a:t>
            </a:r>
            <a:r>
              <a:rPr kumimoji="0" lang="en-US" b="1" u="sng" kern="1200" cap="none" spc="0" normalizeH="0" baseline="0" noProof="0" dirty="0"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rPr>
              <a:t>strategic analysis or situation analysis</a:t>
            </a:r>
            <a:endParaRPr kumimoji="0" lang="en-US" b="1" u="sng" kern="1200" cap="none" spc="0" normalizeH="0" baseline="0" noProof="0" dirty="0">
              <a:latin typeface="Arial" panose="020B0604020202020204" pitchFamily="34" charset="0"/>
              <a:ea typeface="MS PGothic" panose="020B0600070205080204" charset="-128"/>
              <a:cs typeface="MS PGothic" panose="020B0600070205080204" charset="-128"/>
            </a:endParaRPr>
          </a:p>
          <a:p>
            <a:pPr marR="0" defTabSz="914400" eaLnBrk="1" hangingPunct="1">
              <a:buClrTx/>
              <a:buSzTx/>
              <a:buFontTx/>
              <a:buNone/>
              <a:defRPr/>
            </a:pPr>
            <a:endParaRPr kumimoji="0" lang="en-US" kern="1200" cap="none" spc="0" normalizeH="0" baseline="0" noProof="0" dirty="0">
              <a:latin typeface="Arial" panose="020B0604020202020204" pitchFamily="34" charset="0"/>
              <a:ea typeface="MS PGothic" panose="020B0600070205080204" charset="-128"/>
              <a:cs typeface="MS PGothic" panose="020B0600070205080204" charset="-128"/>
            </a:endParaRPr>
          </a:p>
          <a:p>
            <a:pPr marL="285750" marR="0" indent="-285750" defTabSz="914400" eaLnBrk="1" hangingPunct="1">
              <a:buClrTx/>
              <a:buSzTx/>
              <a:buFont typeface="Arial" panose="020B0604020202020204"/>
              <a:buChar char="•"/>
              <a:defRPr/>
            </a:pPr>
            <a:r>
              <a:rPr kumimoji="0" lang="en-US" kern="1200" cap="none" spc="0" normalizeH="0" baseline="0" noProof="0" dirty="0"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rPr>
              <a:t>Review of internal resources, processes</a:t>
            </a:r>
            <a:endParaRPr kumimoji="0" lang="en-US" kern="1200" cap="none" spc="0" normalizeH="0" baseline="0" noProof="0" dirty="0">
              <a:latin typeface="Arial" panose="020B0604020202020204" pitchFamily="34" charset="0"/>
              <a:ea typeface="MS PGothic" panose="020B0600070205080204" charset="-128"/>
              <a:cs typeface="MS PGothic" panose="020B0600070205080204" charset="-128"/>
            </a:endParaRPr>
          </a:p>
          <a:p>
            <a:pPr marL="285750" marR="0" indent="-285750" defTabSz="914400" eaLnBrk="1" hangingPunct="1">
              <a:buClrTx/>
              <a:buSzTx/>
              <a:buFont typeface="Arial" panose="020B0604020202020204"/>
              <a:buChar char="•"/>
              <a:defRPr/>
            </a:pPr>
            <a:r>
              <a:rPr kumimoji="0" lang="en-US" kern="1200" cap="none" spc="0" normalizeH="0" baseline="0" noProof="0" dirty="0"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rPr>
              <a:t>Analysis of micro and macro environments</a:t>
            </a:r>
            <a:endParaRPr kumimoji="0" lang="en-US" kern="1200" cap="none" spc="0" normalizeH="0" baseline="0" noProof="0" dirty="0">
              <a:latin typeface="Arial" panose="020B0604020202020204" pitchFamily="34" charset="0"/>
              <a:ea typeface="MS PGothic" panose="020B0600070205080204" charset="-128"/>
              <a:cs typeface="MS PGothic" panose="020B0600070205080204" charset="-128"/>
            </a:endParaRPr>
          </a:p>
          <a:p>
            <a:pPr marL="285750" marR="0" indent="-285750" defTabSz="914400" eaLnBrk="1" hangingPunct="1">
              <a:buClrTx/>
              <a:buSzTx/>
              <a:buFont typeface="Arial" panose="020B0604020202020204"/>
              <a:buChar char="•"/>
              <a:defRPr/>
            </a:pPr>
            <a:r>
              <a:rPr kumimoji="0" lang="en-US" kern="1200" cap="none" spc="0" normalizeH="0" baseline="0" noProof="0" dirty="0"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rPr>
              <a:t>Perhaps some benchmarking (stage models)</a:t>
            </a:r>
            <a:endParaRPr kumimoji="0" lang="en-US" kern="1200" cap="none" spc="0" normalizeH="0" baseline="0" noProof="0" dirty="0">
              <a:latin typeface="Arial" panose="020B0604020202020204" pitchFamily="34" charset="0"/>
              <a:ea typeface="MS PGothic" panose="020B0600070205080204" charset="-128"/>
              <a:cs typeface="MS PGothic" panose="020B0600070205080204" charset="-128"/>
            </a:endParaRPr>
          </a:p>
        </p:txBody>
      </p:sp>
      <p:sp>
        <p:nvSpPr>
          <p:cNvPr id="39940" name="Rectangle 2"/>
          <p:cNvSpPr/>
          <p:nvPr/>
        </p:nvSpPr>
        <p:spPr>
          <a:xfrm>
            <a:off x="127000" y="74613"/>
            <a:ext cx="6342063" cy="13858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GB" altLang="en-US" sz="2800" b="1"/>
              <a:t>Alternatively, the Prescriptive strategy approach (4 Stages)  </a:t>
            </a:r>
            <a:endParaRPr lang="en-GB" altLang="en-US" sz="2800" b="1"/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GB" altLang="en-US" sz="2800" b="1"/>
              <a:t>1. Strategic Analysis </a:t>
            </a:r>
            <a:endParaRPr lang="en-US" altLang="en-US" sz="2800"/>
          </a:p>
        </p:txBody>
      </p:sp>
    </p:spTree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1985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7025" y="989013"/>
            <a:ext cx="8664575" cy="52530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263525" y="5894388"/>
            <a:ext cx="8534400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Microsoft Sans Serif" panose="020B0604020202020204" pitchFamily="34" charset="0"/>
              </a:rPr>
              <a:t>Table 5.3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Microsoft Sans Serif" panose="020B0604020202020204" pitchFamily="34" charset="0"/>
              </a:rPr>
              <a:t> 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Microsoft Sans Serif" panose="020B0604020202020204" pitchFamily="34" charset="0"/>
              </a:rPr>
              <a:t>A stage model for digital business development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Microsoft Sans Serif" panose="020B0604020202020204" pitchFamily="34" charset="0"/>
            </a:endParaRPr>
          </a:p>
        </p:txBody>
      </p:sp>
      <p:sp>
        <p:nvSpPr>
          <p:cNvPr id="41987" name="Rectangle 5"/>
          <p:cNvSpPr/>
          <p:nvPr/>
        </p:nvSpPr>
        <p:spPr>
          <a:xfrm>
            <a:off x="263525" y="6232525"/>
            <a:ext cx="8534400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en-US" sz="2400" b="1">
                <a:solidFill>
                  <a:srgbClr val="000000"/>
                </a:solidFill>
              </a:rPr>
              <a:t>Where should we be at?</a:t>
            </a:r>
            <a:endParaRPr lang="en-US" altLang="en-US" sz="2400" b="1">
              <a:solidFill>
                <a:srgbClr val="000000"/>
              </a:solidFill>
            </a:endParaRPr>
          </a:p>
        </p:txBody>
      </p:sp>
      <p:sp>
        <p:nvSpPr>
          <p:cNvPr id="41988" name="Rectangle 1"/>
          <p:cNvSpPr/>
          <p:nvPr/>
        </p:nvSpPr>
        <p:spPr>
          <a:xfrm>
            <a:off x="398463" y="331788"/>
            <a:ext cx="7018337" cy="4619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GB" altLang="en-US" sz="2400" b="1"/>
              <a:t>…..and might draw upon a stage model</a:t>
            </a:r>
            <a:endParaRPr lang="en-US" altLang="en-US" sz="2400"/>
          </a:p>
        </p:txBody>
      </p:sp>
    </p:spTree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3009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1313" y="1284288"/>
            <a:ext cx="8461375" cy="40306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263525" y="5894388"/>
            <a:ext cx="8697913" cy="7080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I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Microsoft Sans Serif" panose="020B0604020202020204" pitchFamily="34" charset="0"/>
              </a:rPr>
              <a:t>Capability maturity model (how good are our software development processes) of the adoption of digital business</a:t>
            </a:r>
            <a:endParaRPr kumimoji="0" lang="en-I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Microsoft Sans Serif" panose="020B0604020202020204" pitchFamily="34" charset="0"/>
            </a:endParaRPr>
          </a:p>
        </p:txBody>
      </p:sp>
      <p:sp>
        <p:nvSpPr>
          <p:cNvPr id="43011" name="Rectangle 1"/>
          <p:cNvSpPr/>
          <p:nvPr/>
        </p:nvSpPr>
        <p:spPr>
          <a:xfrm>
            <a:off x="500063" y="669925"/>
            <a:ext cx="6053137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GB" altLang="en-US" sz="2400" b="1"/>
              <a:t>Or involve a Capability Maturity model</a:t>
            </a:r>
            <a:endParaRPr lang="en-US" altLang="en-US" sz="2400"/>
          </a:p>
        </p:txBody>
      </p:sp>
    </p:spTree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Rectangle 5"/>
          <p:cNvSpPr>
            <a:spLocks noChangeArrowheads="1"/>
          </p:cNvSpPr>
          <p:nvPr/>
        </p:nvSpPr>
        <p:spPr bwMode="auto">
          <a:xfrm>
            <a:off x="263525" y="5894388"/>
            <a:ext cx="8697913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Microsoft Sans Serif" panose="020B0604020202020204" pitchFamily="34" charset="0"/>
              </a:rPr>
              <a:t>Figure 5.7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Microsoft Sans Serif" panose="020B0604020202020204" pitchFamily="34" charset="0"/>
              </a:rPr>
              <a:t> Summary applications of a portfolio analysis for an example B2B company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Microsoft Sans Serif" panose="020B0604020202020204" pitchFamily="34" charset="0"/>
            </a:endParaRPr>
          </a:p>
        </p:txBody>
      </p:sp>
      <p:pic>
        <p:nvPicPr>
          <p:cNvPr id="44034" name="Picture 6" descr="Z:\Graphics\Powerpoint\PE_UK\PE217-Chaffey\Final files\GIF\CH05\M05NF007.gi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4988" y="879475"/>
            <a:ext cx="6346825" cy="5232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4035" name="Rectangle 5"/>
          <p:cNvSpPr/>
          <p:nvPr/>
        </p:nvSpPr>
        <p:spPr>
          <a:xfrm>
            <a:off x="263525" y="6232525"/>
            <a:ext cx="8534400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en-US" sz="2400" b="1">
                <a:solidFill>
                  <a:srgbClr val="000000"/>
                </a:solidFill>
              </a:rPr>
              <a:t>Assessing the Applications Portfolio</a:t>
            </a:r>
            <a:endParaRPr lang="en-US" altLang="en-US" sz="2400" b="1">
              <a:solidFill>
                <a:srgbClr val="000000"/>
              </a:solidFill>
            </a:endParaRPr>
          </a:p>
        </p:txBody>
      </p:sp>
      <p:sp>
        <p:nvSpPr>
          <p:cNvPr id="44036" name="TextBox 1"/>
          <p:cNvSpPr txBox="1"/>
          <p:nvPr/>
        </p:nvSpPr>
        <p:spPr>
          <a:xfrm>
            <a:off x="7078663" y="1744663"/>
            <a:ext cx="1895475" cy="37846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en-US" b="1"/>
              <a:t>The ‘applications portfolio’ is the installed technical infrastructure of the business – is it holding you back or a platform for growth?</a:t>
            </a:r>
            <a:endParaRPr lang="en-US" altLang="en-US" b="1"/>
          </a:p>
        </p:txBody>
      </p:sp>
      <p:sp>
        <p:nvSpPr>
          <p:cNvPr id="44037" name="Rectangle 1"/>
          <p:cNvSpPr/>
          <p:nvPr/>
        </p:nvSpPr>
        <p:spPr>
          <a:xfrm>
            <a:off x="550863" y="298450"/>
            <a:ext cx="6426200" cy="4000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GB" altLang="en-US" b="1"/>
              <a:t>We might look at our existing infrastructure</a:t>
            </a:r>
            <a:endParaRPr lang="en-US" altLang="en-US"/>
          </a:p>
        </p:txBody>
      </p:sp>
    </p:spTree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1" name="Rectangle 5"/>
          <p:cNvSpPr/>
          <p:nvPr/>
        </p:nvSpPr>
        <p:spPr>
          <a:xfrm>
            <a:off x="261938" y="5894388"/>
            <a:ext cx="8697912" cy="4619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en-US" sz="2400" b="1">
                <a:solidFill>
                  <a:srgbClr val="000000"/>
                </a:solidFill>
              </a:rPr>
              <a:t>SWOT is a useful strategic tool – if you use it well</a:t>
            </a:r>
            <a:endParaRPr lang="en-US" altLang="en-US" sz="2400" b="1">
              <a:solidFill>
                <a:schemeClr val="bg1"/>
              </a:solidFill>
            </a:endParaRPr>
          </a:p>
        </p:txBody>
      </p:sp>
      <p:pic>
        <p:nvPicPr>
          <p:cNvPr id="46082" name="Picture 7" descr="M05NF00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2588" y="1060450"/>
            <a:ext cx="8378825" cy="45783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Rectangle 5"/>
          <p:cNvSpPr>
            <a:spLocks noChangeArrowheads="1"/>
          </p:cNvSpPr>
          <p:nvPr/>
        </p:nvSpPr>
        <p:spPr bwMode="auto">
          <a:xfrm>
            <a:off x="263525" y="6249988"/>
            <a:ext cx="8697913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Microsoft Sans Serif" panose="020B0604020202020204" pitchFamily="34" charset="0"/>
              </a:rPr>
              <a:t>Matrix for evaluation of external capability against internal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Microsoft Sans Serif" panose="020B0604020202020204" pitchFamily="34" charset="0"/>
              </a:rPr>
              <a:t>capability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Microsoft Sans Serif" panose="020B0604020202020204" pitchFamily="34" charset="0"/>
              </a:rPr>
              <a:t>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Microsoft Sans Serif" panose="020B0604020202020204" pitchFamily="34" charset="0"/>
              </a:rPr>
              <a:t>.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Microsoft Sans Serif" panose="020B0604020202020204" pitchFamily="34" charset="0"/>
            </a:endParaRPr>
          </a:p>
        </p:txBody>
      </p:sp>
      <p:pic>
        <p:nvPicPr>
          <p:cNvPr id="48130" name="Picture 7" descr="Z:\Graphics\Powerpoint\PE_UK\PE217-Chaffey\Final files\GIF\CH05\M05NF009.gi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9325" y="701675"/>
            <a:ext cx="5245100" cy="52054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8131" name="TextBox 2"/>
          <p:cNvSpPr txBox="1"/>
          <p:nvPr/>
        </p:nvSpPr>
        <p:spPr>
          <a:xfrm>
            <a:off x="6535738" y="1608138"/>
            <a:ext cx="2422525" cy="3416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en-US" sz="2400" b="1"/>
              <a:t>Could you use this to ‘position’ the adoption of online selling by Tesco (2000) and Morrisons (2014)?</a:t>
            </a:r>
            <a:endParaRPr lang="en-US" altLang="en-US" sz="2400" b="1"/>
          </a:p>
        </p:txBody>
      </p:sp>
      <p:sp>
        <p:nvSpPr>
          <p:cNvPr id="48132" name="Rectangle 1"/>
          <p:cNvSpPr/>
          <p:nvPr/>
        </p:nvSpPr>
        <p:spPr>
          <a:xfrm>
            <a:off x="584200" y="161925"/>
            <a:ext cx="4821238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GB" altLang="en-US" sz="2400" b="1"/>
              <a:t>Consultants LOVE 2x2 Matrices</a:t>
            </a:r>
            <a:endParaRPr lang="en-US" altLang="en-US" sz="2400"/>
          </a:p>
        </p:txBody>
      </p:sp>
    </p:spTree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0177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9575" y="1570038"/>
            <a:ext cx="8359775" cy="40020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263525" y="5894388"/>
            <a:ext cx="8697913" cy="8302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Microsoft Sans Serif" panose="020B0604020202020204" pitchFamily="34" charset="0"/>
              </a:rPr>
              <a:t>For many traditional companies, digital business environments bring new </a:t>
            </a:r>
            <a:r>
              <a:rPr kumimoji="0" lang="en-I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Microsoft Sans Serif" panose="020B0604020202020204" pitchFamily="34" charset="0"/>
              </a:rPr>
              <a:t>Competitive Threats</a:t>
            </a:r>
            <a:endParaRPr kumimoji="0" lang="en-I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Microsoft Sans Serif" panose="020B0604020202020204" pitchFamily="34" charset="0"/>
            </a:endParaRPr>
          </a:p>
        </p:txBody>
      </p:sp>
      <p:sp>
        <p:nvSpPr>
          <p:cNvPr id="50179" name="Rectangle 1"/>
          <p:cNvSpPr/>
          <p:nvPr/>
        </p:nvSpPr>
        <p:spPr>
          <a:xfrm>
            <a:off x="482600" y="585788"/>
            <a:ext cx="5834063" cy="8302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GB" altLang="en-US" sz="2400" b="1"/>
              <a:t>Strategy Formation must engage with the Competitive Environment</a:t>
            </a:r>
            <a:endParaRPr lang="en-US" altLang="en-US" sz="2400"/>
          </a:p>
        </p:txBody>
      </p:sp>
    </p:spTree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1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r>
              <a:rPr lang="en-GB" altLang="en-US"/>
              <a:t>Michael Porter on the Internet</a:t>
            </a:r>
            <a:endParaRPr lang="en-US" altLang="en-US"/>
          </a:p>
        </p:txBody>
      </p:sp>
      <p:sp>
        <p:nvSpPr>
          <p:cNvPr id="51202" name="Content Placeholder 2"/>
          <p:cNvSpPr>
            <a:spLocks noGrp="1"/>
          </p:cNvSpPr>
          <p:nvPr>
            <p:ph idx="1"/>
          </p:nvPr>
        </p:nvSpPr>
        <p:spPr>
          <a:xfrm>
            <a:off x="346075" y="2087563"/>
            <a:ext cx="8448675" cy="4229100"/>
          </a:xfrm>
          <a:ln/>
        </p:spPr>
        <p:txBody>
          <a:bodyPr vert="horz" wrap="square" lIns="91440" tIns="45720" rIns="91440" bIns="45720" anchor="t"/>
          <a:p>
            <a:pPr marL="400050" lvl="1" indent="0" eaLnBrk="1" hangingPunct="1">
              <a:buNone/>
            </a:pPr>
            <a:endParaRPr lang="en-US" altLang="en-US" sz="3200" i="1"/>
          </a:p>
          <a:p>
            <a:pPr marL="400050" lvl="1" indent="0" eaLnBrk="1" hangingPunct="1">
              <a:buNone/>
            </a:pPr>
            <a:r>
              <a:rPr lang="en-US" altLang="en-US" sz="3200" i="1"/>
              <a:t>‘The key question is not whether to deploy Internet technology – companies have no choice if they want to stay competitive – but how to deploy it.’</a:t>
            </a:r>
            <a:endParaRPr lang="en-US" altLang="ja-JP" sz="3200"/>
          </a:p>
          <a:p>
            <a:pPr marL="400050" lvl="1" indent="0" eaLnBrk="1" hangingPunct="1">
              <a:buNone/>
            </a:pPr>
            <a:endParaRPr lang="en-GB" altLang="en-US"/>
          </a:p>
          <a:p>
            <a:pPr marL="400050" indent="-400050" eaLnBrk="1" hangingPunct="1"/>
            <a:endParaRPr lang="en-GB" altLang="en-US"/>
          </a:p>
          <a:p>
            <a:pPr marL="400050" indent="-400050" eaLnBrk="1" hangingPunct="1"/>
            <a:endParaRPr lang="en-GB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5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r>
              <a:rPr lang="en-GB" altLang="en-US"/>
              <a:t>Michael Porter</a:t>
            </a:r>
            <a:endParaRPr lang="en-US" altLang="en-US"/>
          </a:p>
        </p:txBody>
      </p:sp>
      <p:sp>
        <p:nvSpPr>
          <p:cNvPr id="56322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346075" y="2087563"/>
            <a:ext cx="8448675" cy="42291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charset="-128"/>
                <a:cs typeface="MS PGothic" panose="020B0600070205080204" charset="-128"/>
              </a:rPr>
              <a:t>Michael Porter, the Bishop William Lawrence University Professor at The Institute for Strategy and Competitiveness, Harvard Business School</a:t>
            </a:r>
            <a:endParaRPr kumimoji="0" lang="en-US" alt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charset="-128"/>
              <a:cs typeface="MS PGothic" panose="020B0600070205080204" charset="-128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en-US" alt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charset="-128"/>
              <a:cs typeface="MS PGothic" panose="020B0600070205080204" charset="-128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charset="-128"/>
                <a:cs typeface="MS PGothic" panose="020B0600070205080204" charset="-128"/>
              </a:rPr>
              <a:t>Seminal 1979 paper – the Five Forces  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charset="-128"/>
                <a:cs typeface="MS PGothic" panose="020B0600070205080204" charset="-128"/>
                <a:hlinkClick r:id="rId1"/>
              </a:rPr>
              <a:t>https://www.youtube.com/watch?v=mYF2_FBCvXw</a:t>
            </a:r>
            <a:endParaRPr kumimoji="0" lang="en-US" alt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charset="-128"/>
              <a:cs typeface="MS PGothic" panose="020B0600070205080204" charset="-128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en-US" alt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charset="-128"/>
              <a:cs typeface="MS PGothic" panose="020B0600070205080204" charset="-128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charset="-128"/>
                <a:cs typeface="MS PGothic" panose="020B0600070205080204" charset="-128"/>
              </a:rPr>
              <a:t>2001 article written in aftermath of dotcom crash</a:t>
            </a:r>
            <a:endParaRPr kumimoji="0" lang="en-US" alt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charset="-128"/>
              <a:cs typeface="MS PGothic" panose="020B0600070205080204" charset="-128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en-US" alt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charset="-128"/>
              <a:cs typeface="MS PGothic" panose="020B0600070205080204" charset="-128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charset="-128"/>
                <a:cs typeface="MS PGothic" panose="020B0600070205080204" charset="-128"/>
              </a:rPr>
              <a:t>Cut through a lot of the hype – argued that Internet business was fundamentally business, not a complete ‘game changer’, the old rules still apply</a:t>
            </a:r>
            <a:endParaRPr kumimoji="0" lang="en-US" alt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charset="-128"/>
              <a:cs typeface="MS PGothic" panose="020B0600070205080204" charset="-128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en-US" alt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charset="-128"/>
              <a:cs typeface="MS PGothic" panose="020B0600070205080204" charset="-128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en-US" alt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charset="-128"/>
              <a:cs typeface="MS PGothic" panose="020B0600070205080204" charset="-128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en-US" altLang="en-US" sz="3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charset="-128"/>
              <a:cs typeface="MS PGothic" panose="020B0600070205080204" charset="-128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en-US" altLang="en-US" sz="3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charset="-128"/>
              <a:cs typeface="MS PGothic" panose="020B0600070205080204" charset="-128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en-US" altLang="en-US" sz="3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charset="-128"/>
              <a:cs typeface="MS PGothic" panose="020B0600070205080204" charset="-128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en-GB" alt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charset="-128"/>
              <a:cs typeface="MS PGothic" panose="020B0600070205080204" charset="-128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en-GB" alt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charset="-128"/>
              <a:cs typeface="MS PGothic" panose="020B0600070205080204" charset="-128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en-GB" alt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charset="-128"/>
              <a:cs typeface="MS PGothic" panose="020B0600070205080204" charset="-128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49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r>
              <a:rPr lang="en-GB" altLang="en-US"/>
              <a:t>Michael Porter – the Rules</a:t>
            </a:r>
            <a:endParaRPr lang="en-US" altLang="en-US"/>
          </a:p>
        </p:txBody>
      </p:sp>
      <p:sp>
        <p:nvSpPr>
          <p:cNvPr id="53250" name="Content Placeholder 2"/>
          <p:cNvSpPr>
            <a:spLocks noGrp="1"/>
          </p:cNvSpPr>
          <p:nvPr>
            <p:ph idx="1"/>
          </p:nvPr>
        </p:nvSpPr>
        <p:spPr>
          <a:xfrm>
            <a:off x="346075" y="2087563"/>
            <a:ext cx="8448675" cy="4229100"/>
          </a:xfrm>
          <a:ln/>
        </p:spPr>
        <p:txBody>
          <a:bodyPr vert="horz" wrap="square" lIns="91440" tIns="45720" rIns="91440" bIns="45720" anchor="t"/>
          <a:p>
            <a:pPr marL="457200" indent="-457200" eaLnBrk="1" hangingPunct="1"/>
            <a:r>
              <a:rPr lang="en-US" altLang="en-US" sz="2400"/>
              <a:t>Profits are a function of </a:t>
            </a:r>
            <a:endParaRPr lang="en-US" altLang="en-US" sz="2400"/>
          </a:p>
          <a:p>
            <a:pPr marL="857250" lvl="1" indent="-457200" eaLnBrk="1" hangingPunct="1"/>
            <a:r>
              <a:rPr lang="en-US" altLang="en-US" sz="2000"/>
              <a:t>Industry structure</a:t>
            </a:r>
            <a:endParaRPr lang="en-US" altLang="en-US" sz="2000"/>
          </a:p>
          <a:p>
            <a:pPr marL="857250" lvl="1" indent="-457200" eaLnBrk="1" hangingPunct="1"/>
            <a:r>
              <a:rPr lang="en-US" altLang="en-US" sz="2000"/>
              <a:t>Sustainable competitive advantage</a:t>
            </a:r>
            <a:endParaRPr lang="en-US" altLang="en-US" sz="2000"/>
          </a:p>
          <a:p>
            <a:pPr marL="457200" indent="-457200" eaLnBrk="1" hangingPunct="1"/>
            <a:endParaRPr lang="en-US" altLang="en-US" sz="2400"/>
          </a:p>
          <a:p>
            <a:pPr marL="457200" indent="-457200" eaLnBrk="1" hangingPunct="1"/>
            <a:r>
              <a:rPr lang="en-US" altLang="en-US" sz="2400"/>
              <a:t>There are ‘five forces’ shaping the competitive environment of every business</a:t>
            </a:r>
            <a:endParaRPr lang="en-US" altLang="en-US" sz="2400"/>
          </a:p>
          <a:p>
            <a:pPr marL="857250" lvl="1" indent="-457200" eaLnBrk="1" hangingPunct="1">
              <a:buAutoNum type="arabicPeriod"/>
            </a:pPr>
            <a:r>
              <a:rPr lang="en-US" altLang="en-US" sz="2000"/>
              <a:t>Intensity of industry rivalry</a:t>
            </a:r>
            <a:endParaRPr lang="en-US" altLang="en-US" sz="2000"/>
          </a:p>
          <a:p>
            <a:pPr marL="857250" lvl="1" indent="-457200" eaLnBrk="1" hangingPunct="1">
              <a:buAutoNum type="arabicPeriod"/>
            </a:pPr>
            <a:r>
              <a:rPr lang="en-US" altLang="en-US" sz="2000"/>
              <a:t>Threat of new entrants</a:t>
            </a:r>
            <a:endParaRPr lang="en-US" altLang="en-US" sz="2000"/>
          </a:p>
          <a:p>
            <a:pPr marL="857250" lvl="1" indent="-457200" eaLnBrk="1" hangingPunct="1">
              <a:buAutoNum type="arabicPeriod"/>
            </a:pPr>
            <a:r>
              <a:rPr lang="en-US" altLang="en-US" sz="2000"/>
              <a:t>Threat of substitutes</a:t>
            </a:r>
            <a:endParaRPr lang="en-US" altLang="en-US" sz="2000"/>
          </a:p>
          <a:p>
            <a:pPr marL="857250" lvl="1" indent="-457200" eaLnBrk="1" hangingPunct="1">
              <a:buAutoNum type="arabicPeriod"/>
            </a:pPr>
            <a:r>
              <a:rPr lang="en-US" altLang="en-US" sz="2000"/>
              <a:t>Bargaining power of suppliers</a:t>
            </a:r>
            <a:endParaRPr lang="en-US" altLang="en-US" sz="2000"/>
          </a:p>
          <a:p>
            <a:pPr marL="857250" lvl="1" indent="-457200" eaLnBrk="1" hangingPunct="1">
              <a:buAutoNum type="arabicPeriod"/>
            </a:pPr>
            <a:r>
              <a:rPr lang="en-US" altLang="en-US" sz="2000"/>
              <a:t>Bargaining power of buyers</a:t>
            </a:r>
            <a:endParaRPr lang="en-US" altLang="en-US" sz="2000"/>
          </a:p>
          <a:p>
            <a:pPr marL="857250" lvl="1" indent="-457200" eaLnBrk="1" hangingPunct="1"/>
            <a:endParaRPr lang="en-US" altLang="en-US" sz="2400"/>
          </a:p>
          <a:p>
            <a:pPr marL="857250" lvl="1" indent="-457200" eaLnBrk="1" hangingPunct="1"/>
            <a:endParaRPr lang="en-US" altLang="en-US" sz="2400"/>
          </a:p>
          <a:p>
            <a:pPr marL="457200" indent="-457200" eaLnBrk="1" hangingPunct="1"/>
            <a:endParaRPr lang="en-US" altLang="en-US" sz="3600"/>
          </a:p>
          <a:p>
            <a:pPr marL="457200" indent="-457200" eaLnBrk="1" hangingPunct="1"/>
            <a:endParaRPr lang="en-US" altLang="en-US" sz="3600"/>
          </a:p>
          <a:p>
            <a:pPr marL="457200" indent="-457200" eaLnBrk="1" hangingPunct="1"/>
            <a:endParaRPr lang="en-US" altLang="en-US" sz="3600"/>
          </a:p>
          <a:p>
            <a:pPr marL="457200" indent="-457200" eaLnBrk="1" hangingPunct="1"/>
            <a:endParaRPr lang="en-GB" altLang="en-US"/>
          </a:p>
          <a:p>
            <a:pPr marL="457200" indent="-457200" eaLnBrk="1" hangingPunct="1"/>
            <a:endParaRPr lang="en-GB" altLang="en-US"/>
          </a:p>
          <a:p>
            <a:pPr marL="457200" indent="-457200" eaLnBrk="1" hangingPunct="1"/>
            <a:endParaRPr lang="en-GB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r>
              <a:rPr lang="en-GB" altLang="en-US"/>
              <a:t>Industry News!</a:t>
            </a:r>
            <a:endParaRPr lang="en-US" altLang="en-US"/>
          </a:p>
        </p:txBody>
      </p:sp>
      <p:sp>
        <p:nvSpPr>
          <p:cNvPr id="17410" name="Content Placeholder 2"/>
          <p:cNvSpPr>
            <a:spLocks noGrp="1"/>
          </p:cNvSpPr>
          <p:nvPr>
            <p:ph idx="1"/>
          </p:nvPr>
        </p:nvSpPr>
        <p:spPr>
          <a:xfrm>
            <a:off x="346075" y="2087563"/>
            <a:ext cx="8448675" cy="4229100"/>
          </a:xfrm>
          <a:ln/>
        </p:spPr>
        <p:txBody>
          <a:bodyPr vert="horz" wrap="square" lIns="91440" tIns="45720" rIns="91440" bIns="45720" anchor="t"/>
          <a:p>
            <a:pPr marL="371475" indent="-371475" eaLnBrk="1" hangingPunct="1"/>
            <a:endParaRPr lang="en-GB" altLang="en-US" sz="2800"/>
          </a:p>
          <a:p>
            <a:pPr marL="371475" indent="-371475" eaLnBrk="1" hangingPunct="1"/>
            <a:r>
              <a:rPr lang="en-GB" altLang="en-US" sz="2400"/>
              <a:t>What’s happened in Digital Business since the last lecture?</a:t>
            </a:r>
            <a:endParaRPr lang="en-US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3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r>
              <a:rPr lang="en-GB" altLang="en-US"/>
              <a:t>Five Forces</a:t>
            </a:r>
            <a:endParaRPr lang="en-US" altLang="en-US"/>
          </a:p>
        </p:txBody>
      </p:sp>
      <p:pic>
        <p:nvPicPr>
          <p:cNvPr id="54274" name="Picture 4" descr="Elements_of_Industry_Structure.svg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1988" y="1892300"/>
            <a:ext cx="7308850" cy="46609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7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r>
              <a:rPr lang="en-US" altLang="en-US"/>
              <a:t>How to use Porter’s model</a:t>
            </a:r>
            <a:endParaRPr lang="en-US" altLang="en-US"/>
          </a:p>
        </p:txBody>
      </p:sp>
      <p:sp>
        <p:nvSpPr>
          <p:cNvPr id="55298" name="Content Placeholder 2"/>
          <p:cNvSpPr>
            <a:spLocks noGrp="1"/>
          </p:cNvSpPr>
          <p:nvPr>
            <p:ph idx="1"/>
          </p:nvPr>
        </p:nvSpPr>
        <p:spPr>
          <a:xfrm>
            <a:off x="346075" y="2087563"/>
            <a:ext cx="8448675" cy="4229100"/>
          </a:xfrm>
          <a:ln/>
        </p:spPr>
        <p:txBody>
          <a:bodyPr vert="horz" wrap="square" lIns="91440" tIns="45720" rIns="91440" bIns="45720" anchor="t"/>
          <a:p>
            <a:pPr marL="0" indent="0">
              <a:buNone/>
            </a:pPr>
            <a:endParaRPr lang="en-US" altLang="en-US" sz="3600"/>
          </a:p>
          <a:p>
            <a:pPr marL="0" indent="0">
              <a:buNone/>
            </a:pPr>
            <a:r>
              <a:rPr lang="en-US" altLang="en-US" sz="3200"/>
              <a:t>Answer five questions from the point of view of a single company, and you will obtain a detailed and in-depth analysis of the competitive basis of the industry it operates in</a:t>
            </a:r>
            <a:endParaRPr lang="en-US" altLang="en-US" sz="32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1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r>
              <a:rPr lang="en-US" altLang="en-US"/>
              <a:t>Calculating the Degree of Power</a:t>
            </a:r>
            <a:endParaRPr lang="en-US" alt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363538" y="2252663"/>
          <a:ext cx="8458200" cy="40290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9400"/>
                <a:gridCol w="2819400"/>
                <a:gridCol w="2819400"/>
              </a:tblGrid>
              <a:tr h="671513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rgbClr val="000000"/>
                          </a:solidFill>
                        </a:rPr>
                        <a:t>Power</a:t>
                      </a:r>
                      <a:endParaRPr lang="en-US" sz="2800" dirty="0">
                        <a:solidFill>
                          <a:srgbClr val="000000"/>
                        </a:solidFill>
                      </a:endParaRPr>
                    </a:p>
                  </a:txBody>
                  <a:tcPr marL="91429" marR="91429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0000"/>
                          </a:solidFill>
                        </a:rPr>
                        <a:t>+</a:t>
                      </a:r>
                      <a:endParaRPr lang="en-US" sz="2800" dirty="0">
                        <a:solidFill>
                          <a:srgbClr val="000000"/>
                        </a:solidFill>
                      </a:endParaRPr>
                    </a:p>
                  </a:txBody>
                  <a:tcPr marL="91429" marR="91429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0000"/>
                          </a:solidFill>
                        </a:rPr>
                        <a:t>-</a:t>
                      </a:r>
                      <a:endParaRPr lang="en-US" sz="2800" dirty="0">
                        <a:solidFill>
                          <a:srgbClr val="000000"/>
                        </a:solidFill>
                      </a:endParaRPr>
                    </a:p>
                  </a:txBody>
                  <a:tcPr marL="91429" marR="91429" marT="45708" marB="45708"/>
                </a:tc>
              </a:tr>
              <a:tr h="671513">
                <a:tc>
                  <a:txBody>
                    <a:bodyPr/>
                    <a:lstStyle/>
                    <a:p>
                      <a:r>
                        <a:rPr lang="en-US" sz="1800" dirty="0"/>
                        <a:t>Power of Competitive</a:t>
                      </a:r>
                      <a:r>
                        <a:rPr lang="en-US" sz="1800" baseline="0" dirty="0"/>
                        <a:t> Rivalry</a:t>
                      </a:r>
                      <a:endParaRPr lang="en-US" sz="1800" dirty="0"/>
                    </a:p>
                  </a:txBody>
                  <a:tcPr marL="91429" marR="91429"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29" marR="91429" marT="45708" marB="45708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29" marR="91429" marT="45708" marB="45708"/>
                </a:tc>
              </a:tr>
              <a:tr h="671513">
                <a:tc>
                  <a:txBody>
                    <a:bodyPr/>
                    <a:lstStyle/>
                    <a:p>
                      <a:r>
                        <a:rPr lang="en-US" sz="1800" dirty="0"/>
                        <a:t>Supplier Power</a:t>
                      </a:r>
                      <a:endParaRPr lang="en-US" sz="1800" dirty="0"/>
                    </a:p>
                  </a:txBody>
                  <a:tcPr marL="91429" marR="91429"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29" marR="91429"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29" marR="91429" marT="45708" marB="45708"/>
                </a:tc>
              </a:tr>
              <a:tr h="671513">
                <a:tc>
                  <a:txBody>
                    <a:bodyPr/>
                    <a:lstStyle/>
                    <a:p>
                      <a:r>
                        <a:rPr lang="en-US" sz="1800" dirty="0"/>
                        <a:t>Substitute Power</a:t>
                      </a:r>
                      <a:endParaRPr lang="en-US" sz="1800" dirty="0"/>
                    </a:p>
                  </a:txBody>
                  <a:tcPr marL="91429" marR="91429"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29" marR="91429"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29" marR="91429" marT="45708" marB="45708"/>
                </a:tc>
              </a:tr>
              <a:tr h="671513">
                <a:tc>
                  <a:txBody>
                    <a:bodyPr/>
                    <a:lstStyle/>
                    <a:p>
                      <a:r>
                        <a:rPr lang="en-US" sz="1800" dirty="0"/>
                        <a:t>Buyers Power</a:t>
                      </a:r>
                      <a:endParaRPr lang="en-US" sz="1800" dirty="0"/>
                    </a:p>
                  </a:txBody>
                  <a:tcPr marL="91429" marR="91429"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29" marR="91429"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29" marR="91429" marT="45708" marB="45708"/>
                </a:tc>
              </a:tr>
              <a:tr h="671513">
                <a:tc>
                  <a:txBody>
                    <a:bodyPr/>
                    <a:lstStyle/>
                    <a:p>
                      <a:r>
                        <a:rPr lang="en-US" sz="1800" dirty="0"/>
                        <a:t>Power of New Entrants</a:t>
                      </a:r>
                      <a:endParaRPr lang="en-US" sz="1800" dirty="0"/>
                    </a:p>
                  </a:txBody>
                  <a:tcPr marL="91429" marR="91429"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29" marR="91429" marT="45708" marB="45708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29" marR="91429" marT="45708" marB="45708"/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5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r>
              <a:rPr lang="en-US" altLang="en-US"/>
              <a:t>Calculating the Degree of Power</a:t>
            </a:r>
            <a:endParaRPr lang="en-US" altLang="en-US"/>
          </a:p>
        </p:txBody>
      </p:sp>
      <p:sp>
        <p:nvSpPr>
          <p:cNvPr id="61442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346075" y="2087563"/>
            <a:ext cx="8448675" cy="42291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charset="-128"/>
              <a:cs typeface="MS PGothic" panose="020B060007020508020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charset="-128"/>
                <a:cs typeface="MS PGothic" panose="020B0600070205080204" charset="-128"/>
              </a:rPr>
              <a:t>The outcome depends on the number of points entered in each of box – positive and negative.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charset="-128"/>
              <a:cs typeface="MS PGothic" panose="020B060007020508020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charset="-128"/>
              <a:cs typeface="MS PGothic" panose="020B060007020508020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charset="-128"/>
                <a:cs typeface="MS PGothic" panose="020B0600070205080204" charset="-128"/>
              </a:rPr>
              <a:t>If the competitive rivalry has many entries in the ‘+’ box, the power of competitors are low, etc.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charset="-128"/>
              <a:cs typeface="MS PGothic" panose="020B060007020508020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charset="-128"/>
              <a:cs typeface="MS PGothic" panose="020B060007020508020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charset="-128"/>
                <a:cs typeface="MS PGothic" panose="020B0600070205080204" charset="-128"/>
              </a:rPr>
              <a:t>The ‘-’ box contains threats for the company.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charset="-128"/>
              <a:cs typeface="MS PGothic" panose="020B0600070205080204" charset="-128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69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r>
              <a:rPr lang="en-US" altLang="en-US"/>
              <a:t>What is the Rivalry among existing Competitors? </a:t>
            </a:r>
            <a:endParaRPr lang="en-US" altLang="en-US"/>
          </a:p>
        </p:txBody>
      </p:sp>
      <p:sp>
        <p:nvSpPr>
          <p:cNvPr id="58370" name="Content Placeholder 2"/>
          <p:cNvSpPr>
            <a:spLocks noGrp="1"/>
          </p:cNvSpPr>
          <p:nvPr>
            <p:ph idx="1"/>
          </p:nvPr>
        </p:nvSpPr>
        <p:spPr>
          <a:xfrm>
            <a:off x="346075" y="2087563"/>
            <a:ext cx="8448675" cy="4229100"/>
          </a:xfrm>
          <a:ln/>
        </p:spPr>
        <p:txBody>
          <a:bodyPr vert="horz" wrap="square" lIns="91440" tIns="45720" rIns="91440" bIns="45720" anchor="t"/>
          <a:p>
            <a:endParaRPr lang="en-US" altLang="en-US"/>
          </a:p>
          <a:p>
            <a:r>
              <a:rPr lang="en-US" altLang="en-US"/>
              <a:t>Competitors</a:t>
            </a:r>
            <a:endParaRPr lang="en-US" altLang="en-US"/>
          </a:p>
          <a:p>
            <a:pPr lvl="1"/>
            <a:r>
              <a:rPr lang="en-US" altLang="en-US" sz="1800"/>
              <a:t>How many direct or indirect competitors are there?</a:t>
            </a:r>
            <a:endParaRPr lang="en-US" altLang="en-US" sz="1800"/>
          </a:p>
          <a:p>
            <a:pPr lvl="1"/>
            <a:r>
              <a:rPr lang="en-US" altLang="en-US" sz="1800"/>
              <a:t>What are the size of my competitors?</a:t>
            </a:r>
            <a:endParaRPr lang="en-US" altLang="en-US" sz="1800"/>
          </a:p>
          <a:p>
            <a:pPr lvl="1"/>
            <a:r>
              <a:rPr lang="en-US" altLang="en-US" sz="1800"/>
              <a:t>How diverse are my competitors?</a:t>
            </a:r>
            <a:endParaRPr lang="en-US" altLang="en-US" sz="1800"/>
          </a:p>
          <a:p>
            <a:endParaRPr lang="en-US" altLang="en-US"/>
          </a:p>
          <a:p>
            <a:r>
              <a:rPr lang="en-US" altLang="en-US"/>
              <a:t>Industry</a:t>
            </a:r>
            <a:endParaRPr lang="en-US" altLang="en-US"/>
          </a:p>
          <a:p>
            <a:pPr lvl="1"/>
            <a:r>
              <a:rPr lang="en-US" altLang="en-US" sz="1800"/>
              <a:t>What is the industry growth rate?</a:t>
            </a:r>
            <a:endParaRPr lang="en-US" altLang="en-US" sz="1800"/>
          </a:p>
          <a:p>
            <a:pPr lvl="1"/>
            <a:r>
              <a:rPr lang="en-US" altLang="en-US" sz="1800"/>
              <a:t>How high are the stakes?  Winner takes all or stable market shares?</a:t>
            </a:r>
            <a:endParaRPr lang="en-US" altLang="en-US" sz="1800"/>
          </a:p>
          <a:p>
            <a:endParaRPr lang="en-US" altLang="en-US"/>
          </a:p>
          <a:p>
            <a:r>
              <a:rPr lang="en-US" altLang="en-US"/>
              <a:t>Impact of Gov. Regulation</a:t>
            </a:r>
            <a:endParaRPr lang="en-US" altLang="en-US"/>
          </a:p>
          <a:p>
            <a:pPr lvl="1"/>
            <a:r>
              <a:rPr lang="en-US" altLang="en-US" sz="2000"/>
              <a:t>Is market heavily regulated?</a:t>
            </a:r>
            <a:endParaRPr lang="en-US" altLang="en-US" sz="24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3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r>
              <a:rPr lang="en-US" altLang="en-US"/>
              <a:t>What is the Bargaining Power of Suppliers? </a:t>
            </a:r>
            <a:endParaRPr lang="en-US" altLang="en-US"/>
          </a:p>
        </p:txBody>
      </p:sp>
      <p:sp>
        <p:nvSpPr>
          <p:cNvPr id="59394" name="Content Placeholder 2"/>
          <p:cNvSpPr>
            <a:spLocks noGrp="1"/>
          </p:cNvSpPr>
          <p:nvPr>
            <p:ph idx="1"/>
          </p:nvPr>
        </p:nvSpPr>
        <p:spPr>
          <a:xfrm>
            <a:off x="346075" y="2087563"/>
            <a:ext cx="8448675" cy="4229100"/>
          </a:xfrm>
          <a:ln/>
        </p:spPr>
        <p:txBody>
          <a:bodyPr vert="horz" wrap="square" lIns="91440" tIns="45720" rIns="91440" bIns="45720" anchor="t"/>
          <a:p>
            <a:endParaRPr lang="en-US" altLang="en-US" sz="2400"/>
          </a:p>
          <a:p>
            <a:r>
              <a:rPr lang="en-US" altLang="en-US"/>
              <a:t>Substitution </a:t>
            </a:r>
            <a:endParaRPr lang="en-US" altLang="en-US"/>
          </a:p>
          <a:p>
            <a:pPr lvl="1"/>
            <a:r>
              <a:rPr lang="en-US" altLang="en-US" sz="1800"/>
              <a:t>What are the switching costs of suppliers and firms in the industry? </a:t>
            </a:r>
            <a:endParaRPr lang="en-US" altLang="en-US" sz="1800"/>
          </a:p>
          <a:p>
            <a:pPr lvl="1"/>
            <a:r>
              <a:rPr lang="en-US" altLang="en-US" sz="1800"/>
              <a:t>Are substitute inputs available? </a:t>
            </a:r>
            <a:endParaRPr lang="en-US" altLang="en-US" sz="1800"/>
          </a:p>
          <a:p>
            <a:endParaRPr lang="en-US" altLang="en-US"/>
          </a:p>
          <a:p>
            <a:r>
              <a:rPr lang="en-US" altLang="en-US"/>
              <a:t>Players</a:t>
            </a:r>
            <a:endParaRPr lang="en-US" altLang="en-US"/>
          </a:p>
          <a:p>
            <a:pPr lvl="1"/>
            <a:r>
              <a:rPr lang="en-US" altLang="en-US" sz="1800"/>
              <a:t>How high is the concentration of suppliers? </a:t>
            </a:r>
            <a:endParaRPr lang="en-US" altLang="en-US" sz="1800"/>
          </a:p>
          <a:p>
            <a:endParaRPr lang="en-US" altLang="en-US"/>
          </a:p>
          <a:p>
            <a:r>
              <a:rPr lang="en-US" altLang="en-US"/>
              <a:t>Integration</a:t>
            </a:r>
            <a:endParaRPr lang="en-US" altLang="en-US"/>
          </a:p>
          <a:p>
            <a:pPr lvl="1"/>
            <a:r>
              <a:rPr lang="en-US" altLang="en-US" sz="1800"/>
              <a:t>How does supplier integration affect your competitiveness?</a:t>
            </a:r>
            <a:endParaRPr lang="en-US" altLang="en-US" sz="18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7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r>
              <a:rPr lang="en-US" altLang="en-US"/>
              <a:t>What is the threat of Substitute products?</a:t>
            </a:r>
            <a:endParaRPr lang="en-US" altLang="en-US"/>
          </a:p>
        </p:txBody>
      </p:sp>
      <p:sp>
        <p:nvSpPr>
          <p:cNvPr id="60418" name="Content Placeholder 2"/>
          <p:cNvSpPr>
            <a:spLocks noGrp="1"/>
          </p:cNvSpPr>
          <p:nvPr>
            <p:ph idx="1"/>
          </p:nvPr>
        </p:nvSpPr>
        <p:spPr>
          <a:xfrm>
            <a:off x="346075" y="2087563"/>
            <a:ext cx="8448675" cy="4229100"/>
          </a:xfrm>
          <a:ln/>
        </p:spPr>
        <p:txBody>
          <a:bodyPr vert="horz" wrap="square" lIns="91440" tIns="45720" rIns="91440" bIns="45720" anchor="t"/>
          <a:p>
            <a:r>
              <a:rPr lang="en-US" altLang="en-US"/>
              <a:t>What is the relative price performance of substitutes? </a:t>
            </a:r>
            <a:endParaRPr lang="en-US" altLang="en-US"/>
          </a:p>
          <a:p>
            <a:pPr lvl="1"/>
            <a:r>
              <a:rPr lang="en-US" altLang="en-US" sz="2000"/>
              <a:t>Are my products comparatively priced? </a:t>
            </a:r>
            <a:endParaRPr lang="en-US" altLang="en-US" sz="2000"/>
          </a:p>
          <a:p>
            <a:pPr lvl="1"/>
            <a:r>
              <a:rPr lang="en-US" altLang="en-US" sz="2000"/>
              <a:t>Are the prices of substitutes stable? (increase or decrease) </a:t>
            </a:r>
            <a:endParaRPr lang="en-US" altLang="en-US" sz="2000"/>
          </a:p>
          <a:p>
            <a:endParaRPr lang="en-US" altLang="en-US"/>
          </a:p>
          <a:p>
            <a:r>
              <a:rPr lang="en-US" altLang="en-US"/>
              <a:t>How high are the switching costs? </a:t>
            </a:r>
            <a:endParaRPr lang="en-US" altLang="en-US"/>
          </a:p>
          <a:p>
            <a:pPr lvl="1"/>
            <a:r>
              <a:rPr lang="en-US" altLang="en-US" sz="2000"/>
              <a:t>What costs are incurred in </a:t>
            </a:r>
            <a:r>
              <a:rPr lang="en-US" altLang="en-US" sz="2000" b="1"/>
              <a:t>customers</a:t>
            </a:r>
            <a:r>
              <a:rPr lang="en-US" altLang="en-US" sz="2000"/>
              <a:t> adopting substitutes? </a:t>
            </a:r>
            <a:endParaRPr lang="en-US" altLang="en-US" sz="2000"/>
          </a:p>
          <a:p>
            <a:endParaRPr lang="en-US" altLang="en-US"/>
          </a:p>
          <a:p>
            <a:r>
              <a:rPr lang="en-US" altLang="en-US"/>
              <a:t>What is the buyer propensity to substitute? </a:t>
            </a:r>
            <a:endParaRPr lang="en-US" altLang="en-US"/>
          </a:p>
          <a:p>
            <a:pPr lvl="1"/>
            <a:r>
              <a:rPr lang="en-US" altLang="en-US" sz="2000"/>
              <a:t>What are the buyers preferences on the product category? </a:t>
            </a:r>
            <a:endParaRPr lang="en-US" altLang="en-US" sz="2000"/>
          </a:p>
          <a:p>
            <a:pPr lvl="1"/>
            <a:r>
              <a:rPr lang="en-US" altLang="en-US" sz="2000"/>
              <a:t>What is distinctive about my products? (quality, prices) </a:t>
            </a:r>
            <a:endParaRPr lang="en-US" altLang="en-US" sz="20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41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r>
              <a:rPr lang="en-US" altLang="en-US"/>
              <a:t>What is the Bargaining Power of Buyers?</a:t>
            </a:r>
            <a:endParaRPr lang="en-US" altLang="en-US"/>
          </a:p>
        </p:txBody>
      </p:sp>
      <p:sp>
        <p:nvSpPr>
          <p:cNvPr id="61442" name="Content Placeholder 2"/>
          <p:cNvSpPr>
            <a:spLocks noGrp="1"/>
          </p:cNvSpPr>
          <p:nvPr>
            <p:ph idx="1"/>
          </p:nvPr>
        </p:nvSpPr>
        <p:spPr>
          <a:xfrm>
            <a:off x="346075" y="2087563"/>
            <a:ext cx="8448675" cy="4229100"/>
          </a:xfrm>
          <a:ln/>
        </p:spPr>
        <p:txBody>
          <a:bodyPr vert="horz" wrap="square" lIns="91440" tIns="45720" rIns="91440" bIns="45720" anchor="t"/>
          <a:p>
            <a:r>
              <a:rPr lang="en-US" altLang="en-US" sz="2400"/>
              <a:t>Buyer‘s type </a:t>
            </a:r>
            <a:endParaRPr lang="en-US" altLang="en-US" sz="2400"/>
          </a:p>
          <a:p>
            <a:pPr lvl="1"/>
            <a:r>
              <a:rPr lang="en-US" altLang="en-US" sz="1800"/>
              <a:t>Difference between buyer concentration vs. firm concentration? </a:t>
            </a:r>
            <a:endParaRPr lang="en-US" altLang="en-US" sz="1800"/>
          </a:p>
          <a:p>
            <a:pPr lvl="1"/>
            <a:r>
              <a:rPr lang="en-US" altLang="en-US" sz="1800"/>
              <a:t>What is the buyer volume? </a:t>
            </a:r>
            <a:endParaRPr lang="en-US" altLang="en-US" sz="1800"/>
          </a:p>
          <a:p>
            <a:pPr lvl="1"/>
            <a:r>
              <a:rPr lang="en-US" altLang="en-US" sz="1800"/>
              <a:t>Is the buyer capable of backward integration? </a:t>
            </a:r>
            <a:endParaRPr lang="en-US" altLang="en-US" sz="1800"/>
          </a:p>
          <a:p>
            <a:r>
              <a:rPr lang="en-US" altLang="en-US" sz="2400"/>
              <a:t>Information </a:t>
            </a:r>
            <a:endParaRPr lang="en-US" altLang="en-US" sz="2400"/>
          </a:p>
          <a:p>
            <a:pPr lvl="1"/>
            <a:r>
              <a:rPr lang="en-US" altLang="en-US" sz="1800"/>
              <a:t>How much information does the buyer have? </a:t>
            </a:r>
            <a:endParaRPr lang="en-US" altLang="en-US" sz="1800"/>
          </a:p>
          <a:p>
            <a:pPr lvl="1"/>
            <a:r>
              <a:rPr lang="en-US" altLang="en-US" sz="1800"/>
              <a:t>Are they attracted by substitutes? </a:t>
            </a:r>
            <a:endParaRPr lang="en-US" altLang="en-US" sz="1800"/>
          </a:p>
          <a:p>
            <a:pPr lvl="1"/>
            <a:r>
              <a:rPr lang="en-US" altLang="en-US" sz="1800"/>
              <a:t>How much does product differences effect the buyer? </a:t>
            </a:r>
            <a:endParaRPr lang="en-US" altLang="en-US" sz="1800"/>
          </a:p>
          <a:p>
            <a:r>
              <a:rPr lang="en-US" altLang="en-US" sz="2400"/>
              <a:t>Brand awareness </a:t>
            </a:r>
            <a:endParaRPr lang="en-US" altLang="en-US" sz="2400"/>
          </a:p>
          <a:p>
            <a:pPr lvl="1"/>
            <a:r>
              <a:rPr lang="en-US" altLang="en-US" sz="1800"/>
              <a:t>How does the buyer judge the brand identity? </a:t>
            </a:r>
            <a:endParaRPr lang="en-US" altLang="en-US" sz="1800"/>
          </a:p>
          <a:p>
            <a:pPr lvl="1"/>
            <a:r>
              <a:rPr lang="en-US" altLang="en-US" sz="1800"/>
              <a:t>How high is the impact of quality/performance? </a:t>
            </a:r>
            <a:endParaRPr lang="en-US" altLang="en-US" sz="18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465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r>
              <a:rPr lang="en-US" altLang="en-US"/>
              <a:t>What are New Entrants threats?</a:t>
            </a:r>
            <a:endParaRPr lang="en-US" altLang="en-US"/>
          </a:p>
        </p:txBody>
      </p:sp>
      <p:sp>
        <p:nvSpPr>
          <p:cNvPr id="62466" name="Content Placeholder 2"/>
          <p:cNvSpPr>
            <a:spLocks noGrp="1"/>
          </p:cNvSpPr>
          <p:nvPr>
            <p:ph idx="1"/>
          </p:nvPr>
        </p:nvSpPr>
        <p:spPr>
          <a:xfrm>
            <a:off x="346075" y="2087563"/>
            <a:ext cx="8448675" cy="4229100"/>
          </a:xfrm>
          <a:ln/>
        </p:spPr>
        <p:txBody>
          <a:bodyPr vert="horz" wrap="square" lIns="91440" tIns="45720" rIns="91440" bIns="45720" anchor="t"/>
          <a:p>
            <a:r>
              <a:rPr lang="en-US" altLang="en-US" sz="2400"/>
              <a:t>Production costs </a:t>
            </a:r>
            <a:endParaRPr lang="en-US" altLang="en-US" sz="2400"/>
          </a:p>
          <a:p>
            <a:pPr lvl="1"/>
            <a:r>
              <a:rPr lang="en-US" altLang="en-US" sz="2000"/>
              <a:t>Are there any economies of scale? </a:t>
            </a:r>
            <a:endParaRPr lang="en-US" altLang="en-US" sz="2000"/>
          </a:p>
          <a:p>
            <a:pPr lvl="1"/>
            <a:r>
              <a:rPr lang="en-US" altLang="en-US" sz="2000"/>
              <a:t>What are the capital requirements? </a:t>
            </a:r>
            <a:endParaRPr lang="en-US" altLang="en-US" sz="2000"/>
          </a:p>
          <a:p>
            <a:r>
              <a:rPr lang="en-US" altLang="en-US" sz="2400"/>
              <a:t>Brand </a:t>
            </a:r>
            <a:endParaRPr lang="en-US" altLang="en-US" sz="2400"/>
          </a:p>
          <a:p>
            <a:pPr lvl="1"/>
            <a:r>
              <a:rPr lang="en-US" altLang="en-US" sz="2000"/>
              <a:t>How different is the product? </a:t>
            </a:r>
            <a:endParaRPr lang="en-US" altLang="en-US" sz="2000"/>
          </a:p>
          <a:p>
            <a:pPr lvl="1"/>
            <a:r>
              <a:rPr lang="en-US" altLang="en-US" sz="2000"/>
              <a:t>How strong is the brand identity? </a:t>
            </a:r>
            <a:endParaRPr lang="en-US" altLang="en-US" sz="2000"/>
          </a:p>
          <a:p>
            <a:r>
              <a:rPr lang="en-US" altLang="en-US" sz="2400"/>
              <a:t>Distribution </a:t>
            </a:r>
            <a:endParaRPr lang="en-US" altLang="en-US" sz="2400"/>
          </a:p>
          <a:p>
            <a:pPr lvl="1"/>
            <a:r>
              <a:rPr lang="en-US" altLang="en-US" sz="2000"/>
              <a:t>Is it easy to access distribution channels? </a:t>
            </a:r>
            <a:endParaRPr lang="en-US" altLang="en-US" sz="2000"/>
          </a:p>
          <a:p>
            <a:pPr lvl="1"/>
            <a:r>
              <a:rPr lang="en-US" altLang="en-US" sz="2000"/>
              <a:t>How does government regulation affect new entrants?</a:t>
            </a:r>
            <a:endParaRPr lang="en-US" altLang="en-US" sz="20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489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r>
              <a:rPr lang="en-GB" altLang="en-US"/>
              <a:t>Porter – general trends caused by the Internet</a:t>
            </a:r>
            <a:endParaRPr lang="en-US" altLang="en-US"/>
          </a:p>
        </p:txBody>
      </p:sp>
      <p:sp>
        <p:nvSpPr>
          <p:cNvPr id="69634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346075" y="2087563"/>
            <a:ext cx="8448675" cy="42291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en-US" alt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charset="-128"/>
              <a:cs typeface="MS PGothic" panose="020B0600070205080204" charset="-128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en-US" alt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charset="-128"/>
              <a:cs typeface="MS PGothic" panose="020B0600070205080204" charset="-128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charset="-128"/>
                <a:cs typeface="MS PGothic" panose="020B0600070205080204" charset="-128"/>
              </a:rPr>
              <a:t>Buyer bargaining power is increased</a:t>
            </a:r>
            <a:endParaRPr kumimoji="0" lang="en-US" alt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charset="-128"/>
              <a:cs typeface="MS PGothic" panose="020B0600070205080204" charset="-128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charset="-128"/>
                <a:cs typeface="MS PGothic" panose="020B0600070205080204" charset="-128"/>
              </a:rPr>
              <a:t>Reduces barriers to entry – reduced need for a sales force or access to channels</a:t>
            </a:r>
            <a:endParaRPr kumimoji="0" lang="en-US" alt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charset="-128"/>
              <a:cs typeface="MS PGothic" panose="020B0600070205080204" charset="-128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charset="-128"/>
                <a:cs typeface="MS PGothic" panose="020B0600070205080204" charset="-128"/>
              </a:rPr>
              <a:t>Creates new substitutes</a:t>
            </a:r>
            <a:endParaRPr kumimoji="0" lang="en-US" alt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charset="-128"/>
              <a:cs typeface="MS PGothic" panose="020B0600070205080204" charset="-128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charset="-128"/>
                <a:cs typeface="MS PGothic" panose="020B0600070205080204" charset="-128"/>
              </a:rPr>
              <a:t>Open system (no proprietary advantage) increases intensity of rivalry</a:t>
            </a:r>
            <a:endParaRPr kumimoji="0" lang="en-US" alt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charset="-128"/>
              <a:cs typeface="MS PGothic" panose="020B0600070205080204" charset="-128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charset="-128"/>
                <a:cs typeface="MS PGothic" panose="020B0600070205080204" charset="-128"/>
              </a:rPr>
              <a:t>Expands geographic market – but brings more competitors</a:t>
            </a:r>
            <a:endParaRPr kumimoji="0" lang="en-US" alt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charset="-128"/>
              <a:cs typeface="MS PGothic" panose="020B0600070205080204" charset="-128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charset="-128"/>
                <a:cs typeface="MS PGothic" panose="020B0600070205080204" charset="-128"/>
              </a:rPr>
              <a:t>Reduces variable costs* – leading to greater price competition</a:t>
            </a:r>
            <a:endParaRPr kumimoji="0" lang="en-US" alt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charset="-128"/>
              <a:cs typeface="MS PGothic" panose="020B0600070205080204" charset="-128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GB" alt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charset="-128"/>
              <a:cs typeface="MS PGothic" panose="020B0600070205080204" charset="-128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GB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charset="-128"/>
                <a:cs typeface="MS PGothic" panose="020B0600070205080204" charset="-128"/>
              </a:rPr>
              <a:t>*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charset="-128"/>
                <a:cs typeface="MS PGothic" panose="020B0600070205080204" charset="-128"/>
              </a:rPr>
              <a:t>  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charset="-128"/>
                <a:cs typeface="MS PGothic" panose="020B0600070205080204" charset="-128"/>
                <a:hlinkClick r:id="rId1"/>
              </a:rPr>
              <a:t>http://www.dummies.com/how-to/content/business-expense-analysis-variable-vs-fixed-expens.html</a:t>
            </a:r>
            <a:endParaRPr kumimoji="0" lang="en-US" altLang="en-US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charset="-128"/>
              <a:cs typeface="MS PGothic" panose="020B0600070205080204" charset="-128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charset="-128"/>
                <a:cs typeface="MS PGothic" panose="020B0600070205080204" charset="-128"/>
              </a:rPr>
              <a:t>  </a:t>
            </a:r>
            <a:endParaRPr kumimoji="0" lang="en-US" altLang="en-US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charset="-128"/>
              <a:cs typeface="MS PGothic" panose="020B0600070205080204" charset="-128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en-US" altLang="en-US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charset="-128"/>
              <a:cs typeface="MS PGothic" panose="020B0600070205080204" charset="-128"/>
            </a:endParaRPr>
          </a:p>
          <a:p>
            <a:pPr marL="857250" marR="0" lvl="1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endParaRPr kumimoji="0" lang="en-US" altLang="en-US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charset="-128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en-US" altLang="en-US" sz="3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charset="-128"/>
              <a:cs typeface="MS PGothic" panose="020B0600070205080204" charset="-128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en-US" altLang="en-US" sz="3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charset="-128"/>
              <a:cs typeface="MS PGothic" panose="020B0600070205080204" charset="-128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en-US" altLang="en-US" sz="3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charset="-128"/>
              <a:cs typeface="MS PGothic" panose="020B0600070205080204" charset="-128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en-GB" alt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charset="-128"/>
              <a:cs typeface="MS PGothic" panose="020B0600070205080204" charset="-128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en-GB" alt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charset="-128"/>
              <a:cs typeface="MS PGothic" panose="020B0600070205080204" charset="-128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en-GB" alt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charset="-128"/>
              <a:cs typeface="MS PGothic" panose="020B0600070205080204" charset="-128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r>
              <a:rPr lang="en-US" altLang="en-US"/>
              <a:t>Lecture Outcomes</a:t>
            </a:r>
            <a:endParaRPr lang="en-US" altLang="en-US"/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>
          <a:xfrm>
            <a:off x="346075" y="2087563"/>
            <a:ext cx="8448675" cy="42291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71475" marR="0" lvl="0" indent="-37147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en-GB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charset="-128"/>
              <a:cs typeface="MS PGothic" panose="020B0600070205080204" charset="-128"/>
            </a:endParaRPr>
          </a:p>
          <a:p>
            <a:pPr marL="371475" marR="0" lvl="0" indent="-37147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charset="-128"/>
                <a:cs typeface="MS PGothic" panose="020B0600070205080204" charset="-128"/>
              </a:rPr>
              <a:t>Understand the role of ‘strategy process models’ for digital business</a:t>
            </a:r>
            <a:endParaRPr kumimoji="0" lang="en-GB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charset="-128"/>
              <a:cs typeface="MS PGothic" panose="020B0600070205080204" charset="-128"/>
            </a:endParaRPr>
          </a:p>
          <a:p>
            <a:pPr marL="371475" marR="0" lvl="0" indent="-37147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charset="-128"/>
                <a:cs typeface="MS PGothic" panose="020B0600070205080204" charset="-128"/>
              </a:rPr>
              <a:t>Apply tools to generate and select digital business strategies</a:t>
            </a:r>
            <a:endParaRPr kumimoji="0" lang="en-GB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charset="-128"/>
              <a:cs typeface="MS PGothic" panose="020B0600070205080204" charset="-128"/>
            </a:endParaRPr>
          </a:p>
          <a:p>
            <a:pPr marL="371475" marR="0" lvl="0" indent="-37147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charset="-128"/>
                <a:cs typeface="MS PGothic" panose="020B0600070205080204" charset="-128"/>
              </a:rPr>
              <a:t>Outline alternative (to process models) strategic approaches for digital start-ups</a:t>
            </a:r>
            <a:endParaRPr kumimoji="0" lang="en-GB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charset="-128"/>
              <a:cs typeface="MS PGothic" panose="020B0600070205080204" charset="-128"/>
            </a:endParaRPr>
          </a:p>
          <a:p>
            <a:pPr marL="800100" marR="0" lvl="1" indent="-4000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endParaRPr kumimoji="0" lang="en-GB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charset="-128"/>
              <a:cs typeface="MS PGothic" panose="020B0600070205080204" charset="-128"/>
            </a:endParaRPr>
          </a:p>
          <a:p>
            <a:pPr marL="800100" marR="0" lvl="1" indent="-4000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endParaRPr kumimoji="0" lang="en-GB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charset="-128"/>
              <a:cs typeface="MS PGothic" panose="020B0600070205080204" charset="-128"/>
            </a:endParaRPr>
          </a:p>
          <a:p>
            <a:pPr marL="400050" marR="0" lvl="0" indent="-4000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en-GB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charset="-128"/>
              <a:cs typeface="MS PGothic" panose="020B0600070205080204" charset="-128"/>
            </a:endParaRPr>
          </a:p>
          <a:p>
            <a:pPr marL="400050" marR="0" lvl="0" indent="-4000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en-GB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charset="-128"/>
              <a:cs typeface="MS PGothic" panose="020B0600070205080204" charset="-128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513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r>
              <a:rPr lang="en-GB" altLang="en-US"/>
              <a:t>Porter’s Generic Competitive Strategies</a:t>
            </a:r>
            <a:endParaRPr lang="en-US" altLang="en-US"/>
          </a:p>
        </p:txBody>
      </p:sp>
      <p:sp>
        <p:nvSpPr>
          <p:cNvPr id="64514" name="Content Placeholder 2"/>
          <p:cNvSpPr>
            <a:spLocks noGrp="1"/>
          </p:cNvSpPr>
          <p:nvPr>
            <p:ph idx="1"/>
          </p:nvPr>
        </p:nvSpPr>
        <p:spPr>
          <a:xfrm>
            <a:off x="346075" y="2087563"/>
            <a:ext cx="8448675" cy="4229100"/>
          </a:xfrm>
          <a:ln/>
        </p:spPr>
        <p:txBody>
          <a:bodyPr vert="horz" wrap="square" lIns="91440" tIns="45720" rIns="91440" bIns="45720" anchor="t"/>
          <a:p>
            <a:pPr marL="0" indent="0" eaLnBrk="1" hangingPunct="1">
              <a:buNone/>
            </a:pPr>
            <a:r>
              <a:rPr lang="en-US" altLang="en-US" sz="2400"/>
              <a:t>There are essentially two ways to compete in a market and two competitive strategies that can be adopted</a:t>
            </a:r>
            <a:endParaRPr lang="en-US" altLang="en-US" sz="2400"/>
          </a:p>
          <a:p>
            <a:pPr marL="0" indent="0" eaLnBrk="1" hangingPunct="1">
              <a:buNone/>
            </a:pPr>
            <a:endParaRPr lang="en-US" altLang="en-US" sz="2400"/>
          </a:p>
          <a:p>
            <a:pPr marL="0" indent="0" eaLnBrk="1" hangingPunct="1">
              <a:buAutoNum type="arabicPeriod"/>
            </a:pPr>
            <a:r>
              <a:rPr lang="en-US" altLang="en-US" sz="2400"/>
              <a:t>Cost Leadership</a:t>
            </a:r>
            <a:endParaRPr lang="en-US" altLang="en-US" sz="2400"/>
          </a:p>
          <a:p>
            <a:pPr marL="0" indent="0" eaLnBrk="1" hangingPunct="1">
              <a:buAutoNum type="arabicPeriod"/>
            </a:pPr>
            <a:r>
              <a:rPr lang="en-US" altLang="en-US" sz="2400"/>
              <a:t>Differentiation</a:t>
            </a:r>
            <a:endParaRPr lang="en-US" altLang="en-US" sz="2400"/>
          </a:p>
          <a:p>
            <a:pPr marL="0" indent="0" eaLnBrk="1" hangingPunct="1">
              <a:buNone/>
            </a:pPr>
            <a:endParaRPr lang="en-US" altLang="en-US" sz="2400"/>
          </a:p>
          <a:p>
            <a:pPr marL="0" indent="0" eaLnBrk="1" hangingPunct="1">
              <a:buNone/>
            </a:pPr>
            <a:r>
              <a:rPr lang="en-US" altLang="en-US" sz="2400"/>
              <a:t>It’s not difficult to work out which strategy Apple is following</a:t>
            </a:r>
            <a:endParaRPr lang="en-US" altLang="en-US" sz="2400"/>
          </a:p>
          <a:p>
            <a:pPr marL="0" indent="0" eaLnBrk="1" hangingPunct="1">
              <a:buNone/>
            </a:pPr>
            <a:endParaRPr lang="en-US" altLang="en-US" sz="2400"/>
          </a:p>
          <a:p>
            <a:pPr marL="0" indent="0" eaLnBrk="1" hangingPunct="1">
              <a:buNone/>
            </a:pPr>
            <a:r>
              <a:rPr lang="en-US" altLang="en-US" sz="2400"/>
              <a:t>Five Forces analysis helps set the </a:t>
            </a:r>
            <a:r>
              <a:rPr lang="en-US" altLang="en-US" sz="2400" b="1"/>
              <a:t>Strategic Objectives </a:t>
            </a:r>
            <a:endParaRPr lang="en-US" altLang="en-US" sz="2400" b="1"/>
          </a:p>
          <a:p>
            <a:pPr marL="0" indent="0" eaLnBrk="1" hangingPunct="1"/>
            <a:endParaRPr lang="en-US" altLang="en-US" sz="1600"/>
          </a:p>
          <a:p>
            <a:pPr marL="857250" lvl="1" indent="-457200" eaLnBrk="1" hangingPunct="1"/>
            <a:endParaRPr lang="en-US" altLang="en-US"/>
          </a:p>
          <a:p>
            <a:pPr marL="0" indent="0" eaLnBrk="1" hangingPunct="1"/>
            <a:endParaRPr lang="en-US" altLang="en-US" sz="3600"/>
          </a:p>
          <a:p>
            <a:pPr marL="0" indent="0" eaLnBrk="1" hangingPunct="1"/>
            <a:endParaRPr lang="en-US" altLang="en-US" sz="3600"/>
          </a:p>
          <a:p>
            <a:pPr marL="0" indent="0" eaLnBrk="1" hangingPunct="1"/>
            <a:endParaRPr lang="en-US" altLang="en-US" sz="3600"/>
          </a:p>
          <a:p>
            <a:pPr marL="0" indent="0" eaLnBrk="1" hangingPunct="1"/>
            <a:endParaRPr lang="en-GB" altLang="en-US"/>
          </a:p>
          <a:p>
            <a:pPr marL="0" indent="0" eaLnBrk="1" hangingPunct="1"/>
            <a:endParaRPr lang="en-GB" altLang="en-US"/>
          </a:p>
          <a:p>
            <a:pPr marL="0" indent="0" eaLnBrk="1" hangingPunct="1"/>
            <a:endParaRPr lang="en-GB" alt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Rectangle 5"/>
          <p:cNvSpPr>
            <a:spLocks noChangeArrowheads="1"/>
          </p:cNvSpPr>
          <p:nvPr/>
        </p:nvSpPr>
        <p:spPr bwMode="auto">
          <a:xfrm>
            <a:off x="6908800" y="2032000"/>
            <a:ext cx="1933575" cy="2308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Microsoft Sans Serif" panose="020B0604020202020204" pitchFamily="34" charset="0"/>
              </a:rPr>
              <a:t>Elements of strategic objective setting for the digital business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Microsoft Sans Serif" panose="020B0604020202020204" pitchFamily="34" charset="0"/>
            </a:endParaRPr>
          </a:p>
        </p:txBody>
      </p:sp>
      <p:pic>
        <p:nvPicPr>
          <p:cNvPr id="65538" name="Picture 6" descr="Z:\Graphics\Powerpoint\PE_UK\PE217-Chaffey\Final files\GIF\CH05\M05NF011.gi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7488" y="1354138"/>
            <a:ext cx="6438900" cy="53546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5539" name="Rectangle 2"/>
          <p:cNvSpPr/>
          <p:nvPr/>
        </p:nvSpPr>
        <p:spPr>
          <a:xfrm>
            <a:off x="415925" y="415925"/>
            <a:ext cx="6053138" cy="9540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GB" altLang="en-US" sz="2800" b="1"/>
              <a:t>Prescriptive strategy approach:   2. Setting Strategic Objectives </a:t>
            </a:r>
            <a:endParaRPr lang="en-US" altLang="en-US" sz="2800"/>
          </a:p>
        </p:txBody>
      </p:sp>
    </p:spTree>
  </p:cSld>
  <p:clrMapOvr>
    <a:masterClrMapping/>
  </p:clrMapOvr>
  <p:transition spd="slow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585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r>
              <a:rPr lang="en-GB" altLang="en-US"/>
              <a:t>Strategic Objectives</a:t>
            </a:r>
            <a:endParaRPr lang="en-US" altLang="en-US"/>
          </a:p>
        </p:txBody>
      </p:sp>
      <p:sp>
        <p:nvSpPr>
          <p:cNvPr id="73730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346075" y="2087563"/>
            <a:ext cx="8448675" cy="4229100"/>
          </a:xfrm>
        </p:spPr>
        <p:txBody>
          <a:bodyPr vert="horz" wrap="square" lIns="91440" tIns="45720" rIns="91440" bIns="45720" numCol="1" anchor="t" anchorCtr="0" compatLnSpc="1"/>
          <a:p>
            <a:pPr marL="0" indent="0" eaLnBrk="1" hangingPunct="1">
              <a:buNone/>
            </a:pPr>
            <a:r>
              <a:rPr lang="en-US" altLang="en-US" sz="2400"/>
              <a:t>These usually emerge during strategic analysis -</a:t>
            </a:r>
            <a:endParaRPr lang="en-US" altLang="en-US" sz="2400"/>
          </a:p>
          <a:p>
            <a:pPr marL="0" indent="0" eaLnBrk="1" hangingPunct="1"/>
            <a:r>
              <a:rPr lang="en-US" altLang="en-US"/>
              <a:t>A mental image of the possible and desirable state of the organisation</a:t>
            </a:r>
            <a:endParaRPr lang="en-US" altLang="en-US"/>
          </a:p>
          <a:p>
            <a:pPr marL="0" indent="0" eaLnBrk="1" hangingPunct="1"/>
            <a:r>
              <a:rPr lang="en-US" altLang="en-US"/>
              <a:t>Captured in vision and mission statements </a:t>
            </a:r>
            <a:endParaRPr lang="en-US" altLang="en-US"/>
          </a:p>
          <a:p>
            <a:pPr marL="0" indent="0" eaLnBrk="1" hangingPunct="1"/>
            <a:r>
              <a:rPr lang="en-US" altLang="en-US"/>
              <a:t>These should define the scope and aims of digital channels </a:t>
            </a:r>
            <a:endParaRPr lang="en-US" altLang="en-US"/>
          </a:p>
          <a:p>
            <a:pPr marL="0" indent="0" eaLnBrk="1" hangingPunct="1"/>
            <a:r>
              <a:rPr lang="en-US" altLang="en-US"/>
              <a:t>‘Top level’ mission statements might then influence operational mission statements</a:t>
            </a:r>
            <a:endParaRPr lang="en-US" altLang="en-US"/>
          </a:p>
          <a:p>
            <a:pPr marL="0" indent="0" eaLnBrk="1" hangingPunct="1">
              <a:buNone/>
            </a:pPr>
            <a:endParaRPr lang="en-US" altLang="en-US" sz="2400"/>
          </a:p>
          <a:p>
            <a:pPr marL="0" indent="0" eaLnBrk="1" hangingPunct="1">
              <a:buNone/>
            </a:pPr>
            <a:r>
              <a:rPr lang="en-US" altLang="en-US" sz="2400"/>
              <a:t>Amazon mission statement 2013 (most current)</a:t>
            </a:r>
            <a:endParaRPr lang="en-US" altLang="en-US" sz="2400"/>
          </a:p>
          <a:p>
            <a:pPr marL="0" indent="0" eaLnBrk="1" hangingPunct="1">
              <a:buNone/>
            </a:pPr>
            <a:r>
              <a:rPr lang="en-US" altLang="en-US"/>
              <a:t>“We seek to be Earth’s most customer-centric company for four primary customer sets: consumers, sellers, enterprises, and content creators.”</a:t>
            </a:r>
            <a:endParaRPr lang="en-US" altLang="ja-JP" sz="1400"/>
          </a:p>
          <a:p>
            <a:pPr marL="857250" lvl="1" indent="-457200" eaLnBrk="1" hangingPunct="1"/>
            <a:endParaRPr lang="en-US" altLang="en-US"/>
          </a:p>
          <a:p>
            <a:pPr marL="0" indent="0" eaLnBrk="1" hangingPunct="1"/>
            <a:endParaRPr lang="en-US" altLang="en-US" sz="3600"/>
          </a:p>
          <a:p>
            <a:pPr marL="0" indent="0" eaLnBrk="1" hangingPunct="1"/>
            <a:endParaRPr lang="en-US" altLang="en-US" sz="3600"/>
          </a:p>
          <a:p>
            <a:pPr marL="0" indent="0" eaLnBrk="1" hangingPunct="1"/>
            <a:endParaRPr lang="en-US" altLang="en-US" sz="3600"/>
          </a:p>
          <a:p>
            <a:pPr marL="0" indent="0" eaLnBrk="1" hangingPunct="1"/>
            <a:endParaRPr lang="en-GB" altLang="en-US"/>
          </a:p>
          <a:p>
            <a:pPr marL="0" indent="0" eaLnBrk="1" hangingPunct="1"/>
            <a:endParaRPr lang="en-GB" altLang="en-US"/>
          </a:p>
          <a:p>
            <a:pPr marL="0" indent="0" eaLnBrk="1" hangingPunct="1"/>
            <a:endParaRPr lang="en-GB" alt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609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r>
              <a:rPr lang="en-US" altLang="en-US"/>
              <a:t>Scoring a mission statement</a:t>
            </a:r>
            <a:endParaRPr lang="en-US" altLang="en-US"/>
          </a:p>
        </p:txBody>
      </p:sp>
      <p:sp>
        <p:nvSpPr>
          <p:cNvPr id="68610" name="Content Placeholder 2"/>
          <p:cNvSpPr>
            <a:spLocks noGrp="1"/>
          </p:cNvSpPr>
          <p:nvPr>
            <p:ph idx="1"/>
          </p:nvPr>
        </p:nvSpPr>
        <p:spPr>
          <a:xfrm>
            <a:off x="6435725" y="1460500"/>
            <a:ext cx="2325688" cy="4229100"/>
          </a:xfrm>
          <a:ln/>
        </p:spPr>
        <p:txBody>
          <a:bodyPr vert="horz" wrap="square" lIns="91440" tIns="45720" rIns="91440" bIns="45720" anchor="t"/>
          <a:p>
            <a:pPr marL="0" indent="0">
              <a:buNone/>
            </a:pPr>
            <a:r>
              <a:rPr lang="en-US" altLang="en-US"/>
              <a:t>There have been attempts to ‘score’ mission statements</a:t>
            </a:r>
            <a:endParaRPr lang="en-US" altLang="en-US"/>
          </a:p>
          <a:p>
            <a:pPr marL="0" indent="0">
              <a:buNone/>
            </a:pPr>
            <a:endParaRPr lang="en-US" altLang="en-US">
              <a:hlinkClick r:id="rId1"/>
            </a:endParaRPr>
          </a:p>
          <a:p>
            <a:pPr marL="0" indent="0">
              <a:buNone/>
            </a:pPr>
            <a:r>
              <a:rPr lang="en-US" altLang="en-US">
                <a:hlinkClick r:id="rId1"/>
              </a:rPr>
              <a:t>http://www.strategicmanagementinsight.com/mission-statements/amazon-mission-statement.html</a:t>
            </a:r>
            <a:endParaRPr lang="en-US" altLang="en-US"/>
          </a:p>
          <a:p>
            <a:pPr marL="0" indent="0">
              <a:buNone/>
            </a:pPr>
            <a:endParaRPr lang="en-US" altLang="en-US"/>
          </a:p>
        </p:txBody>
      </p:sp>
      <p:pic>
        <p:nvPicPr>
          <p:cNvPr id="68611" name="Picture 3" descr="Screen Shot 2015-02-02 at 11.48.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256338" cy="5334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8612" name="Rectangle 4"/>
          <p:cNvSpPr/>
          <p:nvPr/>
        </p:nvSpPr>
        <p:spPr>
          <a:xfrm>
            <a:off x="474663" y="5588000"/>
            <a:ext cx="7162800" cy="10160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en-US" b="1"/>
              <a:t>Amazon - “We seek to be Earth’s most customer-centric company for four primary customer sets: consumers, sellers, enterprises, and content creators.”</a:t>
            </a:r>
            <a:endParaRPr lang="en-US" altLang="en-US" sz="1600" b="1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633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r>
              <a:rPr lang="en-GB" altLang="en-US"/>
              <a:t>Scenario-Based Analysis</a:t>
            </a:r>
            <a:endParaRPr lang="en-US" altLang="en-US"/>
          </a:p>
        </p:txBody>
      </p:sp>
      <p:sp>
        <p:nvSpPr>
          <p:cNvPr id="76802" name="Content Placeholder 2"/>
          <p:cNvSpPr>
            <a:spLocks noGrp="1"/>
          </p:cNvSpPr>
          <p:nvPr>
            <p:ph idx="1"/>
          </p:nvPr>
        </p:nvSpPr>
        <p:spPr>
          <a:xfrm>
            <a:off x="346075" y="2087563"/>
            <a:ext cx="8448675" cy="42291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charset="-128"/>
              <a:cs typeface="MS PGothic" panose="020B0600070205080204" charset="-128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charset="-128"/>
                <a:cs typeface="MS PGothic" panose="020B0600070205080204" charset="-128"/>
              </a:rPr>
              <a:t>This is a good way to assess different visions prior to objective setting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charset="-128"/>
              <a:cs typeface="MS PGothic" panose="020B0600070205080204" charset="-128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charset="-128"/>
              <a:cs typeface="MS PGothic" panose="020B0600070205080204" charset="-128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charset="-128"/>
                <a:cs typeface="MS PGothic" panose="020B0600070205080204" charset="-128"/>
              </a:rPr>
              <a:t>Key aspect of vision is 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charset="-128"/>
              <a:cs typeface="MS PGothic" panose="020B0600070205080204" charset="-128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charset="-128"/>
                <a:cs typeface="MS PGothic" panose="020B0600070205080204" charset="-128"/>
              </a:rPr>
              <a:t>Whether the internet will complement or else replace alternative channels (for multi-channel)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charset="-128"/>
              <a:cs typeface="MS PGothic" panose="020B0600070205080204" charset="-128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charset="-128"/>
                <a:cs typeface="MS PGothic" panose="020B0600070205080204" charset="-128"/>
              </a:rPr>
              <a:t>How to build presence in digital channels (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charset="-128"/>
                <a:cs typeface="MS PGothic" panose="020B0600070205080204" charset="-128"/>
              </a:rPr>
              <a:t>pureplay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charset="-128"/>
                <a:cs typeface="MS PGothic" panose="020B0600070205080204" charset="-128"/>
              </a:rPr>
              <a:t>)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charset="-128"/>
              <a:cs typeface="MS PGothic" panose="020B0600070205080204" charset="-128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charset="-128"/>
              <a:cs typeface="MS PGothic" panose="020B0600070205080204" charset="-128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charset="-128"/>
              <a:cs typeface="MS PGothic" panose="020B0600070205080204" charset="-128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en-GB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charset="-128"/>
              <a:cs typeface="MS PGothic" panose="020B0600070205080204" charset="-128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en-GB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charset="-128"/>
              <a:cs typeface="MS PGothic" panose="020B0600070205080204" charset="-128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en-GB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charset="-128"/>
              <a:cs typeface="MS PGothic" panose="020B0600070205080204" charset="-128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0" name="Rectangle 5"/>
          <p:cNvSpPr>
            <a:spLocks noChangeArrowheads="1"/>
          </p:cNvSpPr>
          <p:nvPr/>
        </p:nvSpPr>
        <p:spPr bwMode="auto">
          <a:xfrm>
            <a:off x="322263" y="322263"/>
            <a:ext cx="6502400" cy="7080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Microsoft Sans Serif" panose="020B0604020202020204" pitchFamily="34" charset="0"/>
              </a:rPr>
              <a:t>Strategic objectives for a company in relation to the importance of the Internet as a channel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Microsoft Sans Serif" panose="020B0604020202020204" pitchFamily="34" charset="0"/>
            </a:endParaRPr>
          </a:p>
        </p:txBody>
      </p:sp>
      <p:pic>
        <p:nvPicPr>
          <p:cNvPr id="70658" name="Picture 6" descr="Z:\Graphics\Powerpoint\PE_UK\PE217-Chaffey\Final files\GIF\CH05\M05NF018.gi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0675" y="1208088"/>
            <a:ext cx="7654925" cy="52959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2705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1213" y="1101725"/>
            <a:ext cx="4337050" cy="43307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5638800" y="1795463"/>
            <a:ext cx="3322638" cy="37861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Microsoft Sans Serif" panose="020B0604020202020204" pitchFamily="34" charset="0"/>
              </a:rPr>
              <a:t>Recurring theme of the module:</a:t>
            </a:r>
            <a:endParaRPr kumimoji="0" lang="en-I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Microsoft Sans Serif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I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Microsoft Sans Serif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Microsoft Sans Serif" panose="020B0604020202020204" pitchFamily="34" charset="0"/>
              </a:rPr>
              <a:t>Very good information on customer behaviour is needed to fully understand offline and online interactions</a:t>
            </a:r>
            <a:endParaRPr kumimoji="0" lang="en-IN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Microsoft Sans Serif" panose="020B0604020202020204" pitchFamily="34" charset="0"/>
            </a:endParaRPr>
          </a:p>
        </p:txBody>
      </p:sp>
    </p:spTree>
  </p:cSld>
  <p:clrMapOvr>
    <a:masterClrMapping/>
  </p:clrMapOvr>
  <p:transition spd="slow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Rectangle 5"/>
          <p:cNvSpPr>
            <a:spLocks noChangeArrowheads="1"/>
          </p:cNvSpPr>
          <p:nvPr/>
        </p:nvSpPr>
        <p:spPr bwMode="auto">
          <a:xfrm>
            <a:off x="263525" y="5437188"/>
            <a:ext cx="8697913" cy="12001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Microsoft Sans Serif" panose="020B0604020202020204" pitchFamily="34" charset="0"/>
              </a:rPr>
              <a:t>Many non-digital economy businesses have sought to drive customer services online (banks, utilities) which means investing in the digital service channel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Microsoft Sans Serif" panose="020B0604020202020204" pitchFamily="34" charset="0"/>
            </a:endParaRPr>
          </a:p>
        </p:txBody>
      </p:sp>
      <p:pic>
        <p:nvPicPr>
          <p:cNvPr id="73730" name="Picture 6" descr="Z:\Graphics\Powerpoint\PE_UK\PE217-Chaffey\Final files\GIF\CH05\M05NF014.gi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000" y="1776413"/>
            <a:ext cx="8382000" cy="33401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3731" name="Rectangle 1"/>
          <p:cNvSpPr/>
          <p:nvPr/>
        </p:nvSpPr>
        <p:spPr>
          <a:xfrm>
            <a:off x="287338" y="600075"/>
            <a:ext cx="6113462" cy="9540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en-US" sz="2800" b="1">
                <a:solidFill>
                  <a:srgbClr val="000000"/>
                </a:solidFill>
              </a:rPr>
              <a:t>An example of conversion modeling: a retailer</a:t>
            </a:r>
            <a:endParaRPr lang="en-US" altLang="en-US" sz="2800" b="1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5777" name="Rectangle 5"/>
          <p:cNvSpPr/>
          <p:nvPr/>
        </p:nvSpPr>
        <p:spPr>
          <a:xfrm>
            <a:off x="263525" y="5894388"/>
            <a:ext cx="8499475" cy="7080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en-US" b="1">
                <a:solidFill>
                  <a:srgbClr val="000000"/>
                </a:solidFill>
              </a:rPr>
              <a:t>Grid of product suitability against market adoption for transactional </a:t>
            </a:r>
            <a:br>
              <a:rPr lang="en-US" altLang="en-US" b="1">
                <a:solidFill>
                  <a:srgbClr val="000000"/>
                </a:solidFill>
              </a:rPr>
            </a:br>
            <a:r>
              <a:rPr lang="en-US" altLang="en-US" b="1">
                <a:solidFill>
                  <a:srgbClr val="000000"/>
                </a:solidFill>
              </a:rPr>
              <a:t>e-commerce (online purchase)</a:t>
            </a:r>
            <a:endParaRPr lang="en-US" altLang="en-US" b="1">
              <a:solidFill>
                <a:srgbClr val="000000"/>
              </a:solidFill>
            </a:endParaRPr>
          </a:p>
        </p:txBody>
      </p:sp>
      <p:pic>
        <p:nvPicPr>
          <p:cNvPr id="75778" name="Picture 6" descr="Z:\Graphics\Powerpoint\PE_UK\PE217-Chaffey\Final files\GIF\CH05\M05NF015.gi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9400" y="722313"/>
            <a:ext cx="6172200" cy="50561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6705600" y="1455738"/>
            <a:ext cx="2235200" cy="3416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en-US" sz="2400" kern="1200" cap="none" spc="0" normalizeH="0" baseline="0" noProof="0" dirty="0"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rPr>
              <a:t>Not all products will successfully migrate online</a:t>
            </a:r>
            <a:endParaRPr kumimoji="0" lang="en-US" sz="2400" kern="1200" cap="none" spc="0" normalizeH="0" baseline="0" noProof="0" dirty="0">
              <a:latin typeface="Arial" panose="020B0604020202020204" pitchFamily="34" charset="0"/>
              <a:ea typeface="MS PGothic" panose="020B0600070205080204" charset="-128"/>
              <a:cs typeface="MS PGothic" panose="020B0600070205080204" charset="-128"/>
            </a:endParaRPr>
          </a:p>
          <a:p>
            <a:pPr marL="285750" marR="0" indent="-285750" defTabSz="914400" eaLnBrk="1" hangingPunct="1">
              <a:buClrTx/>
              <a:buSzTx/>
              <a:buFontTx/>
              <a:buChar char="-"/>
              <a:defRPr/>
            </a:pPr>
            <a:r>
              <a:rPr kumimoji="0" lang="en-US" sz="2400" kern="1200" cap="none" spc="0" normalizeH="0" baseline="0" noProof="0" dirty="0"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rPr>
              <a:t>Product suitability</a:t>
            </a:r>
            <a:endParaRPr kumimoji="0" lang="en-US" sz="2400" kern="1200" cap="none" spc="0" normalizeH="0" baseline="0" noProof="0" dirty="0">
              <a:latin typeface="Arial" panose="020B0604020202020204" pitchFamily="34" charset="0"/>
              <a:ea typeface="MS PGothic" panose="020B0600070205080204" charset="-128"/>
              <a:cs typeface="MS PGothic" panose="020B0600070205080204" charset="-128"/>
            </a:endParaRPr>
          </a:p>
          <a:p>
            <a:pPr marL="285750" marR="0" indent="-285750" defTabSz="914400" eaLnBrk="1" hangingPunct="1">
              <a:buClrTx/>
              <a:buSzTx/>
              <a:buFontTx/>
              <a:buChar char="-"/>
              <a:defRPr/>
            </a:pPr>
            <a:r>
              <a:rPr kumimoji="0" lang="en-US" sz="2400" kern="1200" cap="none" spc="0" normalizeH="0" baseline="0" noProof="0" dirty="0"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rPr>
              <a:t>Market adoption propensity</a:t>
            </a:r>
            <a:endParaRPr kumimoji="0" lang="en-US" sz="2400" kern="1200" cap="none" spc="0" normalizeH="0" baseline="0" noProof="0" dirty="0">
              <a:latin typeface="Arial" panose="020B0604020202020204" pitchFamily="34" charset="0"/>
              <a:ea typeface="MS PGothic" panose="020B0600070205080204" charset="-128"/>
              <a:cs typeface="MS PGothic" panose="020B0600070205080204" charset="-128"/>
            </a:endParaRPr>
          </a:p>
        </p:txBody>
      </p:sp>
      <p:sp>
        <p:nvSpPr>
          <p:cNvPr id="75780" name="Rectangle 2"/>
          <p:cNvSpPr/>
          <p:nvPr/>
        </p:nvSpPr>
        <p:spPr>
          <a:xfrm>
            <a:off x="254000" y="0"/>
            <a:ext cx="6265863" cy="646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en-US" sz="3600" b="1">
                <a:solidFill>
                  <a:srgbClr val="000000"/>
                </a:solidFill>
              </a:rPr>
              <a:t>There are limits to this!</a:t>
            </a:r>
            <a:endParaRPr lang="en-US" altLang="en-US" sz="3600" b="1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7825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r>
              <a:rPr lang="en-GB" altLang="en-US"/>
              <a:t>Beyond channel management…</a:t>
            </a:r>
            <a:endParaRPr lang="en-US" altLang="en-US"/>
          </a:p>
        </p:txBody>
      </p:sp>
      <p:sp>
        <p:nvSpPr>
          <p:cNvPr id="77826" name="Content Placeholder 2"/>
          <p:cNvSpPr>
            <a:spLocks noGrp="1"/>
          </p:cNvSpPr>
          <p:nvPr>
            <p:ph idx="1"/>
          </p:nvPr>
        </p:nvSpPr>
        <p:spPr>
          <a:xfrm>
            <a:off x="346075" y="2087563"/>
            <a:ext cx="8448675" cy="4229100"/>
          </a:xfrm>
          <a:ln/>
        </p:spPr>
        <p:txBody>
          <a:bodyPr vert="horz" wrap="square" lIns="91440" tIns="45720" rIns="91440" bIns="45720" anchor="t"/>
          <a:p>
            <a:pPr marL="0" indent="0" eaLnBrk="1" hangingPunct="1">
              <a:buNone/>
            </a:pPr>
            <a:r>
              <a:rPr lang="en-US" altLang="en-US" sz="2400"/>
              <a:t>Strategic Objectives might be aimed at:</a:t>
            </a:r>
            <a:endParaRPr lang="en-US" altLang="en-US" sz="2400"/>
          </a:p>
          <a:p>
            <a:pPr marL="0" indent="0" eaLnBrk="1" hangingPunct="1">
              <a:buNone/>
            </a:pPr>
            <a:endParaRPr lang="en-US" altLang="en-US" sz="2400"/>
          </a:p>
          <a:p>
            <a:pPr marL="0" indent="0" eaLnBrk="1" hangingPunct="1">
              <a:buAutoNum type="arabicPeriod"/>
            </a:pPr>
            <a:r>
              <a:rPr lang="en-US" altLang="en-US" sz="2400" b="1"/>
              <a:t>Adding value </a:t>
            </a:r>
            <a:r>
              <a:rPr lang="en-US" altLang="en-US" sz="2400"/>
              <a:t>– better products and services through better information</a:t>
            </a:r>
            <a:endParaRPr lang="en-US" altLang="en-US" sz="2400"/>
          </a:p>
          <a:p>
            <a:pPr marL="0" indent="0" eaLnBrk="1" hangingPunct="1">
              <a:buAutoNum type="arabicPeriod"/>
            </a:pPr>
            <a:r>
              <a:rPr lang="en-US" altLang="en-US" sz="2400" b="1"/>
              <a:t>Reducing costs </a:t>
            </a:r>
            <a:r>
              <a:rPr lang="en-US" altLang="en-US" sz="2400"/>
              <a:t>– by leveraging new technologies.  Restaurants in London are latest example</a:t>
            </a:r>
            <a:endParaRPr lang="en-US" altLang="en-US" sz="2400"/>
          </a:p>
          <a:p>
            <a:pPr marL="0" indent="0" eaLnBrk="1" hangingPunct="1">
              <a:buAutoNum type="arabicPeriod"/>
            </a:pPr>
            <a:r>
              <a:rPr lang="en-US" altLang="en-US" sz="2400" b="1"/>
              <a:t>Managing risks </a:t>
            </a:r>
            <a:r>
              <a:rPr lang="en-US" altLang="en-US" sz="2400"/>
              <a:t>– better dashboards for decision makers</a:t>
            </a:r>
            <a:endParaRPr lang="en-US" altLang="en-US" sz="2400"/>
          </a:p>
          <a:p>
            <a:pPr marL="0" indent="0" eaLnBrk="1" hangingPunct="1">
              <a:buAutoNum type="arabicPeriod"/>
            </a:pPr>
            <a:r>
              <a:rPr lang="en-US" altLang="en-US" sz="2400" b="1"/>
              <a:t>Creating a new reality </a:t>
            </a:r>
            <a:r>
              <a:rPr lang="en-US" altLang="en-US" sz="2400"/>
              <a:t>– innovative products and services  Grindr and Tinder.</a:t>
            </a:r>
            <a:endParaRPr lang="en-US" altLang="en-US" sz="2400"/>
          </a:p>
          <a:p>
            <a:pPr marL="0" indent="0" eaLnBrk="1" hangingPunct="1">
              <a:buNone/>
            </a:pPr>
            <a:endParaRPr lang="en-US" altLang="en-US" sz="3600"/>
          </a:p>
          <a:p>
            <a:pPr marL="0" indent="0" eaLnBrk="1" hangingPunct="1"/>
            <a:endParaRPr lang="en-US" altLang="en-US" sz="3600"/>
          </a:p>
          <a:p>
            <a:pPr marL="0" indent="0" eaLnBrk="1" hangingPunct="1"/>
            <a:endParaRPr lang="en-GB" altLang="en-US"/>
          </a:p>
          <a:p>
            <a:pPr marL="0" indent="0" eaLnBrk="1" hangingPunct="1"/>
            <a:endParaRPr lang="en-GB" altLang="en-US"/>
          </a:p>
          <a:p>
            <a:pPr marL="0" indent="0" eaLnBrk="1" hangingPunct="1"/>
            <a:endParaRPr lang="en-GB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r>
              <a:rPr lang="en-US" altLang="en-US"/>
              <a:t>If I was a manager…</a:t>
            </a:r>
            <a:endParaRPr lang="en-US" altLang="en-US"/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>
          <a:xfrm>
            <a:off x="346075" y="2087563"/>
            <a:ext cx="8448675" cy="42291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81000" marR="0" lvl="0" indent="-3810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AU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charset="-128"/>
                <a:cs typeface="MS PGothic" panose="020B0600070205080204" charset="-128"/>
              </a:rPr>
              <a:t>How does digital business strategy differ from traditional business strategy?</a:t>
            </a:r>
            <a:endParaRPr kumimoji="0" lang="en-GB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charset="-128"/>
              <a:cs typeface="MS PGothic" panose="020B0600070205080204" charset="-128"/>
            </a:endParaRPr>
          </a:p>
          <a:p>
            <a:pPr marL="381000" marR="0" lvl="0" indent="-3810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AU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charset="-128"/>
                <a:cs typeface="MS PGothic" panose="020B0600070205080204" charset="-128"/>
              </a:rPr>
              <a:t>How should we integrate digital business strategy with existing business and information systems strategy?</a:t>
            </a:r>
            <a:endParaRPr kumimoji="0" lang="en-GB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charset="-128"/>
              <a:cs typeface="MS PGothic" panose="020B0600070205080204" charset="-128"/>
            </a:endParaRPr>
          </a:p>
          <a:p>
            <a:pPr marL="381000" marR="0" lvl="0" indent="-3810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AU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charset="-128"/>
                <a:cs typeface="MS PGothic" panose="020B0600070205080204" charset="-128"/>
              </a:rPr>
              <a:t>How should we evaluate our investment priorities and returns from digital business?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charset="-128"/>
              <a:cs typeface="MS PGothic" panose="020B0600070205080204" charset="-128"/>
            </a:endParaRPr>
          </a:p>
          <a:p>
            <a:pPr marL="800100" marR="0" lvl="1" indent="-4000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endParaRPr kumimoji="0" lang="en-GB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charset="-128"/>
              <a:cs typeface="MS PGothic" panose="020B0600070205080204" charset="-128"/>
            </a:endParaRPr>
          </a:p>
          <a:p>
            <a:pPr marL="800100" marR="0" lvl="1" indent="-4000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endParaRPr kumimoji="0" lang="en-GB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charset="-128"/>
              <a:cs typeface="MS PGothic" panose="020B0600070205080204" charset="-128"/>
            </a:endParaRPr>
          </a:p>
          <a:p>
            <a:pPr marL="800100" marR="0" lvl="1" indent="-4000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endParaRPr kumimoji="0" lang="en-GB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charset="-128"/>
              <a:cs typeface="MS PGothic" panose="020B0600070205080204" charset="-128"/>
            </a:endParaRPr>
          </a:p>
          <a:p>
            <a:pPr marL="400050" marR="0" lvl="0" indent="-4000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en-GB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charset="-128"/>
              <a:cs typeface="MS PGothic" panose="020B0600070205080204" charset="-128"/>
            </a:endParaRPr>
          </a:p>
          <a:p>
            <a:pPr marL="400050" marR="0" lvl="0" indent="-4000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en-GB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charset="-128"/>
              <a:cs typeface="MS PGothic" panose="020B0600070205080204" charset="-128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8849" name="Rectangle 5"/>
          <p:cNvSpPr/>
          <p:nvPr/>
        </p:nvSpPr>
        <p:spPr>
          <a:xfrm>
            <a:off x="263525" y="5353050"/>
            <a:ext cx="8697913" cy="1200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en-US" sz="2400" b="1">
                <a:solidFill>
                  <a:srgbClr val="000000"/>
                </a:solidFill>
              </a:rPr>
              <a:t>An organisation’s use of information on each axis can be assessed from 1 (low use of information) to 10 (high use of information)</a:t>
            </a:r>
            <a:r>
              <a:rPr lang="en-US" altLang="en-US" sz="1000" b="1">
                <a:solidFill>
                  <a:srgbClr val="000000"/>
                </a:solidFill>
              </a:rPr>
              <a:t>.</a:t>
            </a:r>
            <a:endParaRPr lang="en-US" altLang="en-US" sz="1000" b="1">
              <a:solidFill>
                <a:srgbClr val="000000"/>
              </a:solidFill>
            </a:endParaRPr>
          </a:p>
        </p:txBody>
      </p:sp>
      <p:pic>
        <p:nvPicPr>
          <p:cNvPr id="78850" name="Picture 6" descr="Z:\Graphics\Powerpoint\PE_UK\PE217-Chaffey\Final files\GIF\CH05\M05NF012.gi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4213" y="314325"/>
            <a:ext cx="5708650" cy="479583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0897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6863" y="1109663"/>
            <a:ext cx="8550275" cy="41640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263525" y="5487988"/>
            <a:ext cx="8697913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Microsoft Sans Serif" panose="020B0604020202020204" pitchFamily="34" charset="0"/>
              </a:rPr>
              <a:t>Goals, Strategies, Objectives, KPIs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Microsoft Sans Serif" panose="020B0604020202020204" pitchFamily="34" charset="0"/>
              </a:rPr>
              <a:t>)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Microsoft Sans Serif" panose="020B0604020202020204" pitchFamily="34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30188" y="288925"/>
            <a:ext cx="8697913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Microsoft Sans Serif" panose="020B0604020202020204" pitchFamily="34" charset="0"/>
              </a:rPr>
              <a:t>Objectives must be Measurable 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Microsoft Sans Serif" panose="020B0604020202020204" pitchFamily="34" charset="0"/>
              </a:rPr>
              <a:t>)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Microsoft Sans Serif" panose="020B0604020202020204" pitchFamily="34" charset="0"/>
            </a:endParaRPr>
          </a:p>
        </p:txBody>
      </p:sp>
    </p:spTree>
  </p:cSld>
  <p:clrMapOvr>
    <a:masterClrMapping/>
  </p:clrMapOvr>
  <p:transition spd="slow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21" name="Rectangle 5"/>
          <p:cNvSpPr/>
          <p:nvPr/>
        </p:nvSpPr>
        <p:spPr>
          <a:xfrm>
            <a:off x="7213600" y="1635125"/>
            <a:ext cx="1747838" cy="23082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en-US" sz="2400" b="1">
                <a:solidFill>
                  <a:srgbClr val="000000"/>
                </a:solidFill>
              </a:rPr>
              <a:t>Elements of strategy definition for the digital business</a:t>
            </a:r>
            <a:endParaRPr lang="en-US" altLang="en-US" sz="2400" b="1">
              <a:solidFill>
                <a:srgbClr val="000000"/>
              </a:solidFill>
            </a:endParaRPr>
          </a:p>
        </p:txBody>
      </p:sp>
      <p:pic>
        <p:nvPicPr>
          <p:cNvPr id="81922" name="Picture 6" descr="Z:\Graphics\Powerpoint\PE_UK\PE217-Chaffey\Final files\GIF\CH05\M05NF016.gi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7175" y="1635125"/>
            <a:ext cx="6765925" cy="52228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1923" name="Rectangle 2"/>
          <p:cNvSpPr/>
          <p:nvPr/>
        </p:nvSpPr>
        <p:spPr>
          <a:xfrm>
            <a:off x="415925" y="415925"/>
            <a:ext cx="6053138" cy="9540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GB" altLang="en-US" sz="2800" b="1"/>
              <a:t>Prescriptive strategy approach:   3. Strategy Definition </a:t>
            </a:r>
            <a:endParaRPr lang="en-US" altLang="en-US" sz="2800"/>
          </a:p>
        </p:txBody>
      </p:sp>
    </p:spTree>
  </p:cSld>
  <p:clrMapOvr>
    <a:masterClrMapping/>
  </p:clrMapOvr>
  <p:transition spd="slow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3969" name="Picture 8" descr="Z:\Graphics\Powerpoint\PE_UK\PE217-Chaffey\Final files\GIF\CH05\C05NF020.gi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7550" y="1384300"/>
            <a:ext cx="7708900" cy="52276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3970" name="Rectangle 2"/>
          <p:cNvSpPr/>
          <p:nvPr/>
        </p:nvSpPr>
        <p:spPr>
          <a:xfrm>
            <a:off x="415925" y="415925"/>
            <a:ext cx="6053138" cy="9540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GB" altLang="en-US" sz="2800" b="1"/>
              <a:t>Prescriptive strategy approach:   4. Strategy Implementation </a:t>
            </a:r>
            <a:endParaRPr lang="en-US" altLang="en-US" sz="2800"/>
          </a:p>
        </p:txBody>
      </p:sp>
    </p:spTree>
  </p:cSld>
  <p:clrMapOvr>
    <a:masterClrMapping/>
  </p:clrMapOvr>
  <p:transition spd="slow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6017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r>
              <a:rPr lang="en-US" altLang="en-US"/>
              <a:t>Strategy for a Digital Start-Up is different</a:t>
            </a:r>
            <a:endParaRPr lang="en-US" altLang="en-US"/>
          </a:p>
        </p:txBody>
      </p:sp>
      <p:sp>
        <p:nvSpPr>
          <p:cNvPr id="92162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346075" y="2087563"/>
            <a:ext cx="7850188" cy="42291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charset="-128"/>
                <a:cs typeface="MS PGothic" panose="020B0600070205080204" charset="-128"/>
              </a:rPr>
              <a:t>The strategy process map outlined by Chaffey is top-heavy and suited to large corporates deploying multi-channel strategies, looking to achieve better growth from the Internet</a:t>
            </a:r>
            <a:endParaRPr kumimoji="0" lang="en-US" altLang="en-US" sz="2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charset="-128"/>
              <a:cs typeface="MS PGothic" panose="020B060007020508020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en-US" altLang="en-US" sz="2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charset="-128"/>
              <a:cs typeface="MS PGothic" panose="020B060007020508020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charset="-128"/>
                <a:cs typeface="MS PGothic" panose="020B0600070205080204" charset="-128"/>
              </a:rPr>
              <a:t>Strategy roadmaps for start-ups need to be ‘light touch’, are often ‘emergent” and are heavily associated with the vision of founders.</a:t>
            </a:r>
            <a:endParaRPr kumimoji="0" lang="en-US" altLang="en-US" sz="2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charset="-128"/>
              <a:cs typeface="MS PGothic" panose="020B060007020508020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en-US" altLang="en-US" sz="2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charset="-128"/>
              <a:cs typeface="MS PGothic" panose="020B060007020508020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charset="-128"/>
                <a:cs typeface="MS PGothic" panose="020B0600070205080204" charset="-128"/>
              </a:rPr>
              <a:t>Gareth Williams talks about start-up ‘acceleration’ </a:t>
            </a:r>
            <a:r>
              <a:rPr kumimoji="0" lang="en-GB" altLang="en-US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charset="-128"/>
                <a:cs typeface="MS PGothic" panose="020B0600070205080204" charset="-128"/>
                <a:hlinkClick r:id="rId1"/>
              </a:rPr>
              <a:t>https://www.youtube.com/watch?v=wvCeXuDfSsg</a:t>
            </a:r>
            <a:endParaRPr kumimoji="0" lang="en-GB" altLang="en-US" sz="2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charset="-128"/>
              <a:cs typeface="MS PGothic" panose="020B0600070205080204" charset="-128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en-GB" altLang="en-US" sz="2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charset="-128"/>
              <a:cs typeface="MS PGothic" panose="020B060007020508020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en-US" altLang="en-US" sz="2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charset="-128"/>
              <a:cs typeface="MS PGothic" panose="020B060007020508020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en-US" altLang="en-US" sz="2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charset="-128"/>
              <a:cs typeface="MS PGothic" panose="020B060007020508020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2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charset="-128"/>
              <a:cs typeface="MS PGothic" panose="020B060007020508020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2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charset="-128"/>
              <a:cs typeface="MS PGothic" panose="020B060007020508020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en-US" altLang="en-US" sz="2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charset="-128"/>
              <a:cs typeface="MS PGothic" panose="020B0600070205080204" charset="-128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7041" name="Title 1"/>
          <p:cNvSpPr>
            <a:spLocks noGrp="1"/>
          </p:cNvSpPr>
          <p:nvPr>
            <p:ph type="title"/>
          </p:nvPr>
        </p:nvSpPr>
        <p:spPr>
          <a:xfrm>
            <a:off x="363538" y="246063"/>
            <a:ext cx="5969000" cy="787400"/>
          </a:xfrm>
          <a:ln/>
        </p:spPr>
        <p:txBody>
          <a:bodyPr vert="horz" wrap="square" lIns="91440" tIns="45720" rIns="91440" bIns="45720" anchor="ctr"/>
          <a:p>
            <a:r>
              <a:rPr lang="en-US" altLang="en-US"/>
              <a:t>Assessing the ‘web-economy’ business</a:t>
            </a:r>
            <a:endParaRPr lang="en-US" alt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336800" y="1647297"/>
          <a:ext cx="4182534" cy="40931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1267"/>
                <a:gridCol w="2091267"/>
              </a:tblGrid>
              <a:tr h="2046552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  <a:p>
                      <a:pPr algn="ctr"/>
                      <a:r>
                        <a:rPr lang="en-US" dirty="0" err="1">
                          <a:solidFill>
                            <a:srgbClr val="000000"/>
                          </a:solidFill>
                        </a:rPr>
                        <a:t>myfuneral.com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  <a:p>
                      <a:endParaRPr lang="en-US" dirty="0">
                        <a:solidFill>
                          <a:srgbClr val="000000"/>
                        </a:solidFill>
                      </a:endParaRPr>
                    </a:p>
                    <a:p>
                      <a:pPr algn="ctr"/>
                      <a:r>
                        <a:rPr lang="en-US" dirty="0" err="1">
                          <a:solidFill>
                            <a:srgbClr val="000000"/>
                          </a:solidFill>
                        </a:rPr>
                        <a:t>Skyscanner.com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cell3D prstMaterial="dkEdge">
                      <a:bevel w="152400" h="508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>
                        <a:solidFill>
                          <a:srgbClr val="000000"/>
                        </a:solidFill>
                      </a:endParaRPr>
                    </a:p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Google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cell3D prstMaterial="dkEdge">
                      <a:bevel w="152400" h="50800" prst="softRound"/>
                      <a:lightRig rig="flood" dir="t"/>
                    </a:cell3D>
                  </a:tcPr>
                </a:tc>
              </a:tr>
              <a:tr h="2046552">
                <a:tc>
                  <a:txBody>
                    <a:bodyPr/>
                    <a:lstStyle/>
                    <a:p>
                      <a:endParaRPr lang="en-US" b="1" baseline="0" dirty="0">
                        <a:solidFill>
                          <a:srgbClr val="000000"/>
                        </a:solidFill>
                      </a:endParaRPr>
                    </a:p>
                    <a:p>
                      <a:endParaRPr lang="en-US" b="1" baseline="0" dirty="0">
                        <a:solidFill>
                          <a:srgbClr val="000000"/>
                        </a:solidFill>
                      </a:endParaRPr>
                    </a:p>
                    <a:p>
                      <a:endParaRPr lang="en-US" b="1" baseline="0" dirty="0">
                        <a:solidFill>
                          <a:srgbClr val="000000"/>
                        </a:solidFill>
                      </a:endParaRPr>
                    </a:p>
                    <a:p>
                      <a:pPr algn="ctr"/>
                      <a:r>
                        <a:rPr lang="en-US" b="1" baseline="0" dirty="0" err="1">
                          <a:solidFill>
                            <a:srgbClr val="000000"/>
                          </a:solidFill>
                        </a:rPr>
                        <a:t>usedferraris.com</a:t>
                      </a:r>
                      <a:endParaRPr lang="en-US" b="1" baseline="0" dirty="0">
                        <a:solidFill>
                          <a:srgbClr val="000000"/>
                        </a:solidFill>
                      </a:endParaRPr>
                    </a:p>
                    <a:p>
                      <a:endParaRPr lang="en-US" b="1" baseline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cell3D prstMaterial="dkEdge">
                      <a:bevel w="152400" h="508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cell3D prstMaterial="dkEdge">
                      <a:bevel w="152400" h="50800" prst="softRound"/>
                      <a:lightRig rig="flood" dir="t"/>
                    </a:cell3D>
                  </a:tcPr>
                </a:tc>
              </a:tr>
            </a:tbl>
          </a:graphicData>
        </a:graphic>
      </p:graphicFrame>
      <p:sp>
        <p:nvSpPr>
          <p:cNvPr id="5" name="Right Arrow 4"/>
          <p:cNvSpPr>
            <a:spLocks noChangeArrowheads="1"/>
          </p:cNvSpPr>
          <p:nvPr/>
        </p:nvSpPr>
        <p:spPr bwMode="auto">
          <a:xfrm>
            <a:off x="2319338" y="5757863"/>
            <a:ext cx="4165600" cy="625475"/>
          </a:xfrm>
          <a:prstGeom prst="rightArrow">
            <a:avLst>
              <a:gd name="adj1" fmla="val 50000"/>
              <a:gd name="adj2" fmla="val 50011"/>
            </a:avLst>
          </a:prstGeom>
          <a:gradFill rotWithShape="1">
            <a:gsLst>
              <a:gs pos="0">
                <a:srgbClr val="AFE0E4"/>
              </a:gs>
              <a:gs pos="20000">
                <a:srgbClr val="AFDEE2"/>
              </a:gs>
              <a:gs pos="100000">
                <a:srgbClr val="85AAAD"/>
              </a:gs>
            </a:gsLst>
            <a:lin ang="5400000"/>
          </a:gradFill>
          <a:ln w="9525">
            <a:solidFill>
              <a:srgbClr val="B6DCDF"/>
            </a:solidFill>
            <a:miter lim="800000"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Up Arrow 5"/>
          <p:cNvSpPr>
            <a:spLocks noChangeArrowheads="1"/>
          </p:cNvSpPr>
          <p:nvPr/>
        </p:nvSpPr>
        <p:spPr bwMode="auto">
          <a:xfrm>
            <a:off x="1490663" y="1693863"/>
            <a:ext cx="727075" cy="4064000"/>
          </a:xfrm>
          <a:prstGeom prst="upArrow">
            <a:avLst>
              <a:gd name="adj1" fmla="val 50000"/>
              <a:gd name="adj2" fmla="val 49995"/>
            </a:avLst>
          </a:prstGeom>
          <a:gradFill rotWithShape="1">
            <a:gsLst>
              <a:gs pos="0">
                <a:srgbClr val="AFE0E4"/>
              </a:gs>
              <a:gs pos="20000">
                <a:srgbClr val="AFDEE2"/>
              </a:gs>
              <a:gs pos="100000">
                <a:srgbClr val="85AAAD"/>
              </a:gs>
            </a:gsLst>
            <a:lin ang="5400000"/>
          </a:gradFill>
          <a:ln w="9525">
            <a:solidFill>
              <a:srgbClr val="B6DCDF"/>
            </a:solidFill>
            <a:miter lim="800000"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7045" name="TextBox 6"/>
          <p:cNvSpPr txBox="1"/>
          <p:nvPr/>
        </p:nvSpPr>
        <p:spPr>
          <a:xfrm>
            <a:off x="228600" y="2984500"/>
            <a:ext cx="1262063" cy="1200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en-US" sz="1800" b="1"/>
              <a:t>How universal is your product?</a:t>
            </a:r>
            <a:endParaRPr lang="en-US" altLang="en-US" sz="1800" b="1"/>
          </a:p>
        </p:txBody>
      </p:sp>
      <p:sp>
        <p:nvSpPr>
          <p:cNvPr id="87046" name="TextBox 7"/>
          <p:cNvSpPr txBox="1"/>
          <p:nvPr/>
        </p:nvSpPr>
        <p:spPr>
          <a:xfrm>
            <a:off x="2166938" y="6330950"/>
            <a:ext cx="5656262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en-US" sz="1800" b="1"/>
              <a:t>How frequently can your website be used?</a:t>
            </a:r>
            <a:endParaRPr lang="en-US" altLang="en-US" sz="1800" b="1"/>
          </a:p>
        </p:txBody>
      </p:sp>
      <p:sp>
        <p:nvSpPr>
          <p:cNvPr id="87047" name="TextBox 8"/>
          <p:cNvSpPr txBox="1"/>
          <p:nvPr/>
        </p:nvSpPr>
        <p:spPr>
          <a:xfrm>
            <a:off x="6705600" y="1117600"/>
            <a:ext cx="1954213" cy="19383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en-US" sz="2400" b="1">
                <a:solidFill>
                  <a:srgbClr val="000000"/>
                </a:solidFill>
              </a:rPr>
              <a:t>Hyper growth, web economy businesses</a:t>
            </a:r>
            <a:endParaRPr lang="en-US" altLang="en-US" sz="2400" b="1">
              <a:solidFill>
                <a:srgbClr val="000000"/>
              </a:solidFill>
            </a:endParaRPr>
          </a:p>
        </p:txBody>
      </p:sp>
      <p:sp>
        <p:nvSpPr>
          <p:cNvPr id="87048" name="TextBox 9"/>
          <p:cNvSpPr txBox="1"/>
          <p:nvPr/>
        </p:nvSpPr>
        <p:spPr>
          <a:xfrm>
            <a:off x="119063" y="4757738"/>
            <a:ext cx="1303337" cy="20320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en-US" sz="1800">
                <a:solidFill>
                  <a:srgbClr val="000000"/>
                </a:solidFill>
              </a:rPr>
              <a:t>a business with a website…but not web economy</a:t>
            </a:r>
            <a:endParaRPr lang="en-US" altLang="en-US" sz="1800">
              <a:solidFill>
                <a:srgbClr val="000000"/>
              </a:solidFill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endParaRPr lang="en-US" altLang="en-US" sz="180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8065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r>
              <a:rPr lang="en-US" altLang="en-US"/>
              <a:t>Week 6 (timetable week 24) (next week) Tutorial</a:t>
            </a:r>
            <a:endParaRPr lang="en-US" altLang="en-US"/>
          </a:p>
        </p:txBody>
      </p:sp>
      <p:sp>
        <p:nvSpPr>
          <p:cNvPr id="97282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346075" y="2087563"/>
            <a:ext cx="7850188" cy="42291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arabicPeriod"/>
              <a:defRPr/>
            </a:pPr>
            <a:endParaRPr kumimoji="0" lang="en-US" alt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charset="-128"/>
              <a:cs typeface="MS PGothic" panose="020B0600070205080204" charset="-128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arabicPeriod"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charset="-128"/>
                <a:cs typeface="MS PGothic" panose="020B0600070205080204" charset="-128"/>
              </a:rPr>
              <a:t>Revisit the slides and read the Forbes eBay analysis on Moodle. Then:</a:t>
            </a:r>
            <a:endParaRPr kumimoji="0" lang="en-US" alt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charset="-128"/>
              <a:cs typeface="MS PGothic" panose="020B0600070205080204" charset="-128"/>
            </a:endParaRPr>
          </a:p>
          <a:p>
            <a:pPr marL="857250" marR="0" lvl="1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charset="-128"/>
              </a:rPr>
              <a:t>Choose a company that you are familiar with which trades via a website </a:t>
            </a:r>
            <a:endParaRPr kumimoji="0" lang="en-US" alt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charset="-128"/>
            </a:endParaRPr>
          </a:p>
          <a:p>
            <a:pPr marL="857250" marR="0" lvl="1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charset="-128"/>
              </a:rPr>
              <a:t>Undertake a five forces analysis for its digital competitive environment</a:t>
            </a:r>
            <a:endParaRPr kumimoji="0" lang="en-US" alt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charset="-128"/>
            </a:endParaRPr>
          </a:p>
          <a:p>
            <a:pPr marL="857250" marR="0" lvl="1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charset="-128"/>
              </a:rPr>
              <a:t>Come to the tutorial ready to discuss your work</a:t>
            </a:r>
            <a:endParaRPr kumimoji="0" lang="en-US" alt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charset="-128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arabicPeriod"/>
              <a:defRPr/>
            </a:pPr>
            <a:endParaRPr kumimoji="0" lang="en-US" alt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charset="-128"/>
              <a:cs typeface="MS PGothic" panose="020B0600070205080204" charset="-128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arabicPeriod"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charset="-128"/>
                <a:cs typeface="MS PGothic" panose="020B0600070205080204" charset="-128"/>
              </a:rPr>
              <a:t>Got an idea for a ‘web economy’ business based on </a:t>
            </a: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charset="-128"/>
                <a:cs typeface="MS PGothic" panose="020B0600070205080204" charset="-128"/>
              </a:rPr>
              <a:t>universality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charset="-128"/>
                <a:cs typeface="MS PGothic" panose="020B0600070205080204" charset="-128"/>
              </a:rPr>
              <a:t> and </a:t>
            </a: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charset="-128"/>
                <a:cs typeface="MS PGothic" panose="020B0600070205080204" charset="-128"/>
              </a:rPr>
              <a:t>frequency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charset="-128"/>
                <a:cs typeface="MS PGothic" panose="020B0600070205080204" charset="-128"/>
              </a:rPr>
              <a:t>?  Write it down and bring it along.</a:t>
            </a:r>
            <a:endParaRPr kumimoji="0" lang="en-US" alt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charset="-128"/>
              <a:cs typeface="MS PGothic" panose="020B0600070205080204" charset="-128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arabicPeriod"/>
              <a:defRPr/>
            </a:pPr>
            <a:endParaRPr kumimoji="0" lang="en-GB" alt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charset="-128"/>
              <a:cs typeface="MS PGothic" panose="020B060007020508020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GB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charset="-128"/>
                <a:cs typeface="MS PGothic" panose="020B0600070205080204" charset="-128"/>
              </a:rPr>
              <a:t>(a 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charset="-128"/>
                <a:cs typeface="MS PGothic" panose="020B0600070205080204" charset="-128"/>
              </a:rPr>
              <a:t>slightly more detailed version of these instructions is available on Moodle)</a:t>
            </a:r>
            <a:endParaRPr kumimoji="0" lang="en-US" alt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charset="-128"/>
              <a:cs typeface="MS PGothic" panose="020B0600070205080204" charset="-128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r>
              <a:rPr lang="en-US" altLang="en-US"/>
              <a:t>If I was launching a digital start-up….</a:t>
            </a:r>
            <a:endParaRPr lang="en-US" altLang="en-US"/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>
          <a:xfrm>
            <a:off x="346075" y="2087563"/>
            <a:ext cx="8448675" cy="4229100"/>
          </a:xfrm>
          <a:ln/>
        </p:spPr>
        <p:txBody>
          <a:bodyPr vert="horz" wrap="square" lIns="91440" tIns="45720" rIns="91440" bIns="45720" anchor="t"/>
          <a:p>
            <a:pPr marL="381000" indent="-381000" eaLnBrk="1" hangingPunct="1"/>
            <a:endParaRPr lang="en-GB" altLang="en-US" sz="2800"/>
          </a:p>
          <a:p>
            <a:pPr marL="381000" indent="-381000" eaLnBrk="1" hangingPunct="1">
              <a:buNone/>
            </a:pPr>
            <a:r>
              <a:rPr lang="en-GB" altLang="en-US" sz="2800"/>
              <a:t>What does my business look like in the digital  economy – and what is the potential for growth?</a:t>
            </a:r>
            <a:endParaRPr lang="en-GB" altLang="en-US" sz="2800"/>
          </a:p>
          <a:p>
            <a:pPr marL="381000" indent="-381000" eaLnBrk="1" hangingPunct="1"/>
            <a:endParaRPr lang="en-GB" altLang="en-US" sz="2800"/>
          </a:p>
          <a:p>
            <a:pPr marL="381000" indent="-381000" eaLnBrk="1" hangingPunct="1"/>
            <a:r>
              <a:rPr lang="en-GB" altLang="en-US" sz="2800"/>
              <a:t>How ‘universal’ is my business?</a:t>
            </a:r>
            <a:endParaRPr lang="en-GB" altLang="en-US" sz="2800"/>
          </a:p>
          <a:p>
            <a:pPr marL="381000" indent="-381000" eaLnBrk="1" hangingPunct="1"/>
            <a:endParaRPr lang="en-GB" altLang="en-US" sz="2800"/>
          </a:p>
          <a:p>
            <a:pPr marL="381000" indent="-381000" eaLnBrk="1" hangingPunct="1"/>
            <a:r>
              <a:rPr lang="en-GB" altLang="en-US" sz="2800"/>
              <a:t>What is the likely frequency of use?</a:t>
            </a:r>
            <a:endParaRPr lang="en-US" altLang="en-US" sz="2800"/>
          </a:p>
          <a:p>
            <a:pPr marL="800100" lvl="1" indent="-400050" eaLnBrk="1" hangingPunct="1"/>
            <a:endParaRPr lang="en-GB" altLang="en-US"/>
          </a:p>
          <a:p>
            <a:pPr marL="800100" lvl="1" indent="-400050" eaLnBrk="1" hangingPunct="1"/>
            <a:endParaRPr lang="en-GB" altLang="en-US"/>
          </a:p>
          <a:p>
            <a:pPr marL="800100" lvl="1" indent="-400050" eaLnBrk="1" hangingPunct="1"/>
            <a:endParaRPr lang="en-GB" altLang="en-US"/>
          </a:p>
          <a:p>
            <a:pPr marL="381000" indent="-381000" eaLnBrk="1" hangingPunct="1"/>
            <a:endParaRPr lang="en-GB" altLang="en-US"/>
          </a:p>
          <a:p>
            <a:pPr marL="381000" indent="-381000" eaLnBrk="1" hangingPunct="1"/>
            <a:endParaRPr lang="en-GB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r>
              <a:rPr lang="en-GB" altLang="en-US"/>
              <a:t>Strategy</a:t>
            </a:r>
            <a:endParaRPr lang="en-US" altLang="en-US"/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>
          <a:xfrm>
            <a:off x="346075" y="2087563"/>
            <a:ext cx="8448675" cy="4229100"/>
          </a:xfrm>
          <a:ln/>
        </p:spPr>
        <p:txBody>
          <a:bodyPr vert="horz" wrap="square" lIns="91440" tIns="45720" rIns="91440" bIns="45720" anchor="t"/>
          <a:p>
            <a:pPr marL="0" indent="0" eaLnBrk="1" hangingPunct="1">
              <a:buNone/>
            </a:pPr>
            <a:r>
              <a:rPr lang="en-GB" altLang="en-US" sz="2400" i="1"/>
              <a:t>The direction and scope of an organization over the long-term: which achieves advantage for the organization through its configuration of resources within a changing environment to meet the needs of markets and to fulfil stakeholder expectations</a:t>
            </a:r>
            <a:endParaRPr lang="en-GB" altLang="en-US" sz="2400"/>
          </a:p>
          <a:p>
            <a:pPr marL="0" indent="0" eaLnBrk="1" hangingPunct="1">
              <a:buNone/>
            </a:pPr>
            <a:r>
              <a:rPr lang="en-GB" altLang="en-US" sz="2400"/>
              <a:t>Johnson and Scholes (2006)</a:t>
            </a:r>
            <a:endParaRPr lang="en-GB" altLang="en-US" sz="2400"/>
          </a:p>
          <a:p>
            <a:pPr marL="0" indent="0" eaLnBrk="1" hangingPunct="1">
              <a:buNone/>
            </a:pPr>
            <a:endParaRPr lang="en-GB" altLang="en-US" sz="2400"/>
          </a:p>
          <a:p>
            <a:pPr marL="0" indent="0" eaLnBrk="1" hangingPunct="1">
              <a:buNone/>
            </a:pPr>
            <a:r>
              <a:rPr lang="en-GB" altLang="en-US" sz="2400"/>
              <a:t>An organisation’s sense of purpose – but plans and actions also needed</a:t>
            </a:r>
            <a:endParaRPr lang="en-GB" altLang="en-US" sz="2400"/>
          </a:p>
          <a:p>
            <a:pPr marL="0" indent="0" eaLnBrk="1" hangingPunct="1">
              <a:buNone/>
            </a:pPr>
            <a:r>
              <a:rPr lang="en-GB" altLang="en-US" sz="2400"/>
              <a:t>Larger organisations have more than one strategy….</a:t>
            </a:r>
            <a:endParaRPr lang="en-GB" altLang="en-US" sz="2400"/>
          </a:p>
          <a:p>
            <a:pPr marL="0" indent="0" eaLnBrk="1" hangingPunct="1">
              <a:buNone/>
            </a:pPr>
            <a:endParaRPr lang="en-GB" altLang="en-US" sz="2800"/>
          </a:p>
          <a:p>
            <a:pPr marL="0" indent="0" eaLnBrk="1" hangingPunct="1">
              <a:buNone/>
            </a:pPr>
            <a:endParaRPr lang="en-GB" altLang="en-US" sz="2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Rectangle 5"/>
          <p:cNvSpPr>
            <a:spLocks noChangeArrowheads="1"/>
          </p:cNvSpPr>
          <p:nvPr/>
        </p:nvSpPr>
        <p:spPr bwMode="auto">
          <a:xfrm>
            <a:off x="263525" y="5894388"/>
            <a:ext cx="8534400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Microsoft Sans Serif" panose="020B0604020202020204" pitchFamily="34" charset="0"/>
              </a:rPr>
              <a:t>Different levels of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Microsoft Sans Serif" panose="020B0604020202020204" pitchFamily="34" charset="0"/>
              </a:rPr>
              <a:t>organisational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Microsoft Sans Serif" panose="020B0604020202020204" pitchFamily="34" charset="0"/>
              </a:rPr>
              <a:t> strategy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Microsoft Sans Serif" panose="020B0604020202020204" pitchFamily="34" charset="0"/>
            </a:endParaRPr>
          </a:p>
        </p:txBody>
      </p:sp>
      <p:pic>
        <p:nvPicPr>
          <p:cNvPr id="22530" name="Picture 6" descr="Z:\Graphics\Powerpoint\PE_UK\PE217-Chaffey\Final files\GIF\CH05\M05NF001.gi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000" y="1509713"/>
            <a:ext cx="8382000" cy="34575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r>
              <a:rPr lang="en-US" altLang="en-US"/>
              <a:t>Levels of strategy – for Apple</a:t>
            </a:r>
            <a:endParaRPr lang="en-US" altLang="en-US"/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>
          <a:xfrm>
            <a:off x="346075" y="2087563"/>
            <a:ext cx="8448675" cy="4229100"/>
          </a:xfrm>
          <a:ln/>
        </p:spPr>
        <p:txBody>
          <a:bodyPr vert="horz" wrap="square" lIns="91440" tIns="45720" rIns="91440" bIns="45720" anchor="t"/>
          <a:p>
            <a:pPr marL="381000" indent="-381000" eaLnBrk="1" hangingPunct="1"/>
            <a:r>
              <a:rPr lang="en-GB" altLang="en-US" sz="2400" b="1"/>
              <a:t>Corporate strategy</a:t>
            </a:r>
            <a:r>
              <a:rPr lang="en-GB" altLang="en-US" sz="2400"/>
              <a:t> – overall purpose/scope of the organisation, Apple Inc., Apple Park, Cupertino, California</a:t>
            </a:r>
            <a:endParaRPr lang="en-GB" altLang="en-US" sz="2400"/>
          </a:p>
          <a:p>
            <a:pPr marL="381000" indent="-381000" eaLnBrk="1" hangingPunct="1"/>
            <a:r>
              <a:rPr lang="en-GB" altLang="en-US" sz="2400" b="1"/>
              <a:t>Business unit strategy</a:t>
            </a:r>
            <a:r>
              <a:rPr lang="en-GB" altLang="en-US" sz="2400"/>
              <a:t> – how to compete in a particular market, e.g. Tablets</a:t>
            </a:r>
            <a:endParaRPr lang="en-GB" altLang="en-US" sz="2400"/>
          </a:p>
          <a:p>
            <a:pPr marL="381000" indent="-381000" eaLnBrk="1" hangingPunct="1"/>
            <a:r>
              <a:rPr lang="en-GB" altLang="en-US" sz="2400" b="1"/>
              <a:t>Regional strategy</a:t>
            </a:r>
            <a:r>
              <a:rPr lang="en-GB" altLang="en-US" sz="2400"/>
              <a:t> – how to compete in a particular territory, e.g. China</a:t>
            </a:r>
            <a:endParaRPr lang="en-GB" altLang="en-US" sz="2400"/>
          </a:p>
          <a:p>
            <a:pPr marL="381000" indent="-381000" eaLnBrk="1" hangingPunct="1"/>
            <a:r>
              <a:rPr lang="en-GB" altLang="en-US" sz="2400" b="1"/>
              <a:t>Functional strategies</a:t>
            </a:r>
            <a:r>
              <a:rPr lang="en-GB" altLang="en-US" sz="2400"/>
              <a:t> – how to carry out business functions like managing the supply chain, marketing plans etc</a:t>
            </a:r>
            <a:endParaRPr lang="en-GB" altLang="en-US" sz="2400"/>
          </a:p>
          <a:p>
            <a:pPr marL="381000" indent="-381000" eaLnBrk="1" hangingPunct="1"/>
            <a:r>
              <a:rPr lang="en-GB" altLang="en-US" sz="2400"/>
              <a:t>also  - </a:t>
            </a:r>
            <a:r>
              <a:rPr lang="en-GB" altLang="en-US" sz="2400" b="1"/>
              <a:t>Operational strategies</a:t>
            </a:r>
            <a:r>
              <a:rPr lang="en-GB" altLang="en-US" sz="2400"/>
              <a:t> – how to achieve the corporate and business unit strategies</a:t>
            </a:r>
            <a:endParaRPr lang="en-GB" altLang="en-US" sz="2400"/>
          </a:p>
          <a:p>
            <a:pPr marL="381000" indent="-381000" eaLnBrk="1" hangingPunct="1"/>
            <a:endParaRPr lang="en-GB" altLang="en-US" sz="2800" b="1"/>
          </a:p>
          <a:p>
            <a:pPr marL="381000" indent="-381000" eaLnBrk="1" hangingPunct="1"/>
            <a:endParaRPr lang="en-GB" altLang="en-US" sz="2800" b="1"/>
          </a:p>
          <a:p>
            <a:pPr marL="381000" indent="-381000" eaLnBrk="1" hangingPunct="1"/>
            <a:endParaRPr lang="en-GB" altLang="en-US" sz="2800" b="1"/>
          </a:p>
          <a:p>
            <a:pPr marL="381000" indent="-381000" eaLnBrk="1" hangingPunct="1"/>
            <a:endParaRPr lang="en-GB" altLang="en-US" sz="2800" b="1"/>
          </a:p>
          <a:p>
            <a:pPr marL="381000" indent="-381000" eaLnBrk="1" hangingPunct="1"/>
            <a:endParaRPr lang="en-GB" altLang="en-US" sz="2800" b="1"/>
          </a:p>
          <a:p>
            <a:pPr marL="381000" indent="-381000" eaLnBrk="1" hangingPunct="1"/>
            <a:endParaRPr lang="en-GB" altLang="en-US" sz="2800" b="1"/>
          </a:p>
          <a:p>
            <a:pPr marL="381000" indent="-381000" eaLnBrk="1" hangingPunct="1"/>
            <a:endParaRPr lang="en-GB" altLang="en-US" sz="2800" b="1"/>
          </a:p>
          <a:p>
            <a:pPr marL="381000" indent="-381000" eaLnBrk="1" hangingPunct="1"/>
            <a:endParaRPr lang="en-GB" altLang="en-US" sz="2800" b="1"/>
          </a:p>
          <a:p>
            <a:pPr marL="381000" indent="-381000" eaLnBrk="1" hangingPunct="1"/>
            <a:endParaRPr lang="en-GB" altLang="en-US" sz="2800" b="1"/>
          </a:p>
          <a:p>
            <a:pPr marL="381000" indent="-381000" eaLnBrk="1" hangingPunct="1"/>
            <a:endParaRPr lang="en-GB" altLang="en-US" sz="2800" b="1"/>
          </a:p>
          <a:p>
            <a:pPr marL="381000" indent="-381000" eaLnBrk="1" hangingPunct="1"/>
            <a:endParaRPr lang="en-GB" altLang="en-US" sz="2800" b="1"/>
          </a:p>
          <a:p>
            <a:pPr marL="381000" indent="-381000" eaLnBrk="1" hangingPunct="1"/>
            <a:endParaRPr lang="en-GB" altLang="en-US" sz="2800" b="1"/>
          </a:p>
          <a:p>
            <a:pPr marL="381000" indent="-381000" eaLnBrk="1" hangingPunct="1"/>
            <a:endParaRPr lang="en-GB" altLang="en-US" sz="2800" b="1"/>
          </a:p>
          <a:p>
            <a:pPr marL="381000" indent="-381000" eaLnBrk="1" hangingPunct="1"/>
            <a:endParaRPr lang="en-GB" altLang="en-US" sz="2800" b="1"/>
          </a:p>
          <a:p>
            <a:pPr marL="381000" indent="-381000" eaLnBrk="1" hangingPunct="1"/>
            <a:endParaRPr lang="en-GB" altLang="en-US" sz="2800" b="1"/>
          </a:p>
          <a:p>
            <a:pPr marL="381000" indent="-381000" eaLnBrk="1" hangingPunct="1"/>
            <a:endParaRPr lang="en-US" altLang="en-US" sz="2800" b="1"/>
          </a:p>
          <a:p>
            <a:pPr marL="800100" lvl="1" indent="-400050" eaLnBrk="1" hangingPunct="1"/>
            <a:endParaRPr lang="en-GB" altLang="en-US"/>
          </a:p>
          <a:p>
            <a:pPr marL="800100" lvl="1" indent="-400050" eaLnBrk="1" hangingPunct="1"/>
            <a:endParaRPr lang="en-GB" altLang="en-US"/>
          </a:p>
          <a:p>
            <a:pPr marL="800100" lvl="1" indent="-400050" eaLnBrk="1" hangingPunct="1"/>
            <a:endParaRPr lang="en-GB" altLang="en-US"/>
          </a:p>
          <a:p>
            <a:pPr marL="381000" indent="-381000" eaLnBrk="1" hangingPunct="1"/>
            <a:endParaRPr lang="en-GB" altLang="en-US"/>
          </a:p>
          <a:p>
            <a:pPr marL="381000" indent="-381000" eaLnBrk="1" hangingPunct="1"/>
            <a:endParaRPr lang="en-GB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14517</Words>
  <Application>WPS 演示</Application>
  <PresentationFormat/>
  <Paragraphs>552</Paragraphs>
  <Slides>56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56</vt:i4>
      </vt:variant>
    </vt:vector>
  </HeadingPairs>
  <TitlesOfParts>
    <vt:vector size="69" baseType="lpstr">
      <vt:lpstr>Arial</vt:lpstr>
      <vt:lpstr>宋体</vt:lpstr>
      <vt:lpstr>Wingdings</vt:lpstr>
      <vt:lpstr>MS PGothic</vt:lpstr>
      <vt:lpstr>Calibri</vt:lpstr>
      <vt:lpstr>Microsoft Sans Serif</vt:lpstr>
      <vt:lpstr>Times</vt:lpstr>
      <vt:lpstr>Arial</vt:lpstr>
      <vt:lpstr>微软雅黑</vt:lpstr>
      <vt:lpstr>Arial Unicode MS</vt:lpstr>
      <vt:lpstr>Times New Roman</vt:lpstr>
      <vt:lpstr>Default Design</vt:lpstr>
      <vt:lpstr>Custom Design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ML</dc:creator>
  <cp:lastModifiedBy>彼猫</cp:lastModifiedBy>
  <cp:revision>198</cp:revision>
  <dcterms:created xsi:type="dcterms:W3CDTF">2006-03-13T14:02:06Z</dcterms:created>
  <dcterms:modified xsi:type="dcterms:W3CDTF">2019-02-14T15:07:38Z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Keywords">
    <vt:lpwstr>branded, presentations, template, powerpoint, ppt</vt:lpwstr>
  </property>
  <property fmtid="{D5CDD505-2E9C-101B-9397-08002B2CF9AE}" pid="3" name="ContentType">
    <vt:lpwstr>Edinburgh Napier Word document</vt:lpwstr>
  </property>
  <property fmtid="{D5CDD505-2E9C-101B-9397-08002B2CF9AE}" pid="4" name="display_urn:schemas-microsoft-com:office:office#Editor">
    <vt:lpwstr>Rannoch, Catriona</vt:lpwstr>
  </property>
  <property fmtid="{D5CDD505-2E9C-101B-9397-08002B2CF9AE}" pid="5" name="display_urn:schemas-microsoft-com:office:office#Author">
    <vt:lpwstr>Rannoch, Catriona</vt:lpwstr>
  </property>
  <property fmtid="{D5CDD505-2E9C-101B-9397-08002B2CF9AE}" pid="6" name="KSOProductBuildVer">
    <vt:lpwstr>2052-11.1.0.8214</vt:lpwstr>
  </property>
</Properties>
</file>