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336" r:id="rId4"/>
    <p:sldId id="422" r:id="rId5"/>
    <p:sldId id="423" r:id="rId6"/>
    <p:sldId id="426" r:id="rId7"/>
    <p:sldId id="427" r:id="rId8"/>
    <p:sldId id="428" r:id="rId9"/>
    <p:sldId id="394" r:id="rId11"/>
    <p:sldId id="432" r:id="rId12"/>
    <p:sldId id="398" r:id="rId13"/>
    <p:sldId id="433" r:id="rId14"/>
    <p:sldId id="434" r:id="rId15"/>
    <p:sldId id="431" r:id="rId16"/>
    <p:sldId id="438" r:id="rId17"/>
    <p:sldId id="439" r:id="rId18"/>
    <p:sldId id="436" r:id="rId19"/>
    <p:sldId id="435" r:id="rId20"/>
    <p:sldId id="460" r:id="rId21"/>
    <p:sldId id="342" r:id="rId22"/>
    <p:sldId id="343" r:id="rId23"/>
    <p:sldId id="345" r:id="rId24"/>
    <p:sldId id="348" r:id="rId25"/>
    <p:sldId id="349" r:id="rId26"/>
    <p:sldId id="461" r:id="rId27"/>
    <p:sldId id="351" r:id="rId28"/>
    <p:sldId id="478" r:id="rId29"/>
    <p:sldId id="353" r:id="rId30"/>
    <p:sldId id="354" r:id="rId31"/>
    <p:sldId id="355" r:id="rId32"/>
    <p:sldId id="357" r:id="rId33"/>
    <p:sldId id="359" r:id="rId34"/>
    <p:sldId id="499" r:id="rId35"/>
    <p:sldId id="506" r:id="rId36"/>
    <p:sldId id="462" r:id="rId37"/>
    <p:sldId id="463" r:id="rId38"/>
    <p:sldId id="464" r:id="rId39"/>
    <p:sldId id="465" r:id="rId40"/>
    <p:sldId id="482" r:id="rId41"/>
    <p:sldId id="469" r:id="rId42"/>
    <p:sldId id="470" r:id="rId43"/>
    <p:sldId id="471" r:id="rId44"/>
    <p:sldId id="370" r:id="rId45"/>
    <p:sldId id="371" r:id="rId46"/>
    <p:sldId id="372" r:id="rId47"/>
    <p:sldId id="373" r:id="rId48"/>
    <p:sldId id="374" r:id="rId49"/>
    <p:sldId id="375" r:id="rId50"/>
    <p:sldId id="488" r:id="rId51"/>
    <p:sldId id="473" r:id="rId52"/>
    <p:sldId id="474" r:id="rId53"/>
    <p:sldId id="501" r:id="rId54"/>
    <p:sldId id="503" r:id="rId55"/>
    <p:sldId id="504" r:id="rId56"/>
    <p:sldId id="475" r:id="rId57"/>
    <p:sldId id="489" r:id="rId58"/>
    <p:sldId id="479" r:id="rId59"/>
    <p:sldId id="480" r:id="rId60"/>
    <p:sldId id="481" r:id="rId61"/>
    <p:sldId id="456" r:id="rId62"/>
    <p:sldId id="457" r:id="rId63"/>
    <p:sldId id="485"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457200" rtl="0" eaLnBrk="1" latinLnBrk="0" hangingPunct="1">
      <a:defRPr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457200" rtl="0" eaLnBrk="1" latinLnBrk="0" hangingPunct="1">
      <a:defRPr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457200" rtl="0" eaLnBrk="1" latinLnBrk="0" hangingPunct="1">
      <a:defRPr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457200" rtl="0" eaLnBrk="1" latinLnBrk="0" hangingPunct="1">
      <a:defRPr kern="1200">
        <a:solidFill>
          <a:schemeClr val="tx1"/>
        </a:solidFill>
        <a:latin typeface="Arial" panose="020B0604020202020204" pitchFamily="34" charset="0"/>
        <a:ea typeface="MS PGothic" panose="020B0600070205080204" charset="-128"/>
        <a:cs typeface="MS PGothic" panose="020B060007020508020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F34"/>
    <a:srgbClr val="D31145"/>
    <a:srgbClr val="C41E3A"/>
    <a:srgbClr val="CC33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p:cViewPr varScale="1">
        <p:scale>
          <a:sx n="119" d="100"/>
          <a:sy n="119" d="100"/>
        </p:scale>
        <p:origin x="144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5C91790-9E46-4C41-AA2F-1FAEB78B33D9}" type="doc">
      <dgm:prSet loTypeId="urn:microsoft.com/office/officeart/2005/8/layout/radial4" loCatId="relationship" qsTypeId="urn:microsoft.com/office/officeart/2005/8/quickstyle/simple4" qsCatId="simple" csTypeId="urn:microsoft.com/office/officeart/2005/8/colors/colorful4" csCatId="colorful" phldr="1"/>
      <dgm:spPr/>
      <dgm:t>
        <a:bodyPr/>
        <a:lstStyle/>
        <a:p>
          <a:endParaRPr lang="en-GB"/>
        </a:p>
      </dgm:t>
    </dgm:pt>
    <dgm:pt modelId="{44AC16BD-7433-4AAD-91DE-E3621690656B}">
      <dgm:prSet phldrT="[Text]" custT="1"/>
      <dgm:spPr/>
      <dgm:t>
        <a:bodyPr/>
        <a:lstStyle/>
        <a:p>
          <a:r>
            <a:rPr lang="en-GB" sz="3200" dirty="0">
              <a:solidFill>
                <a:srgbClr val="000000"/>
              </a:solidFill>
            </a:rPr>
            <a:t>UK</a:t>
          </a:r>
          <a:br>
            <a:rPr lang="en-GB" sz="3200" dirty="0">
              <a:solidFill>
                <a:srgbClr val="000000"/>
              </a:solidFill>
            </a:rPr>
          </a:br>
          <a:r>
            <a:rPr lang="en-GB" sz="2300" dirty="0">
              <a:solidFill>
                <a:srgbClr val="000000"/>
              </a:solidFill>
            </a:rPr>
            <a:t>________</a:t>
          </a:r>
        </a:p>
        <a:p>
          <a:r>
            <a:rPr lang="en-GB" sz="2300" dirty="0">
              <a:solidFill>
                <a:srgbClr val="000000"/>
              </a:solidFill>
            </a:rPr>
            <a:t>Scotland</a:t>
          </a:r>
        </a:p>
      </dgm:t>
    </dgm:pt>
    <dgm:pt modelId="{90276C8F-1ED8-4075-83BA-D5ECE7F12E05}" cxnId="{781CDEAD-E004-4353-920D-25D5171756CE}" type="parTrans">
      <dgm:prSet/>
      <dgm:spPr/>
      <dgm:t>
        <a:bodyPr/>
        <a:lstStyle/>
        <a:p>
          <a:endParaRPr lang="en-GB"/>
        </a:p>
      </dgm:t>
    </dgm:pt>
    <dgm:pt modelId="{4B5CB267-E57D-42BE-8500-3A9454B75FE9}" cxnId="{781CDEAD-E004-4353-920D-25D5171756CE}" type="sibTrans">
      <dgm:prSet/>
      <dgm:spPr/>
      <dgm:t>
        <a:bodyPr/>
        <a:lstStyle/>
        <a:p>
          <a:endParaRPr lang="en-GB"/>
        </a:p>
      </dgm:t>
    </dgm:pt>
    <dgm:pt modelId="{9710DCB3-A72F-427E-B756-8032FF693708}">
      <dgm:prSet phldrT="[Text]" custT="1"/>
      <dgm:spPr/>
      <dgm:t>
        <a:bodyPr/>
        <a:lstStyle/>
        <a:p>
          <a:r>
            <a:rPr lang="en-GB" sz="3900" dirty="0"/>
            <a:t>Europe EU </a:t>
          </a:r>
          <a:r>
            <a:rPr lang="en-GB" sz="2400" dirty="0"/>
            <a:t>EEA</a:t>
          </a:r>
        </a:p>
      </dgm:t>
    </dgm:pt>
    <dgm:pt modelId="{60BB9E1B-2517-465F-8E6A-900FBD31CD8D}" cxnId="{32A2F096-4FCF-4499-8575-BA303CB063C4}" type="parTrans">
      <dgm:prSet/>
      <dgm:spPr/>
      <dgm:t>
        <a:bodyPr/>
        <a:lstStyle/>
        <a:p>
          <a:endParaRPr lang="en-GB"/>
        </a:p>
      </dgm:t>
    </dgm:pt>
    <dgm:pt modelId="{B85519C4-CF5F-4AA3-AA0D-9B9706729312}" cxnId="{32A2F096-4FCF-4499-8575-BA303CB063C4}" type="sibTrans">
      <dgm:prSet/>
      <dgm:spPr/>
      <dgm:t>
        <a:bodyPr/>
        <a:lstStyle/>
        <a:p>
          <a:endParaRPr lang="en-GB"/>
        </a:p>
      </dgm:t>
    </dgm:pt>
    <dgm:pt modelId="{5370AA07-F88C-4E9D-9FB9-BB3EF6CB513F}">
      <dgm:prSet phldrT="[Text]" custT="1"/>
      <dgm:spPr/>
      <dgm:t>
        <a:bodyPr/>
        <a:lstStyle/>
        <a:p>
          <a:r>
            <a:rPr lang="en-GB" sz="3100" dirty="0"/>
            <a:t>Treaties</a:t>
          </a:r>
        </a:p>
        <a:p>
          <a:r>
            <a:rPr lang="en-GB" sz="2000" dirty="0"/>
            <a:t>WTO OECD</a:t>
          </a:r>
          <a:endParaRPr lang="en-GB" sz="3100" dirty="0"/>
        </a:p>
      </dgm:t>
    </dgm:pt>
    <dgm:pt modelId="{79B9222A-C165-48CA-8702-B0CFC5713370}" cxnId="{53536B6E-EB09-4F87-BA51-B65BF8C64F7D}" type="parTrans">
      <dgm:prSet/>
      <dgm:spPr/>
      <dgm:t>
        <a:bodyPr/>
        <a:lstStyle/>
        <a:p>
          <a:endParaRPr lang="en-GB"/>
        </a:p>
      </dgm:t>
    </dgm:pt>
    <dgm:pt modelId="{2102439B-61F3-4DA2-ACD3-FD2B9A40FE07}" cxnId="{53536B6E-EB09-4F87-BA51-B65BF8C64F7D}" type="sibTrans">
      <dgm:prSet/>
      <dgm:spPr/>
      <dgm:t>
        <a:bodyPr/>
        <a:lstStyle/>
        <a:p>
          <a:endParaRPr lang="en-GB"/>
        </a:p>
      </dgm:t>
    </dgm:pt>
    <dgm:pt modelId="{184E4254-384E-429C-B119-E0D6757D63C3}">
      <dgm:prSet phldrT="[Text]" custT="1"/>
      <dgm:spPr/>
      <dgm:t>
        <a:bodyPr/>
        <a:lstStyle/>
        <a:p>
          <a:r>
            <a:rPr lang="en-GB" sz="2800" dirty="0"/>
            <a:t>USA</a:t>
          </a:r>
        </a:p>
        <a:p>
          <a:r>
            <a:rPr lang="en-GB" sz="1800" dirty="0"/>
            <a:t>SOX, USA FREEDOM</a:t>
          </a:r>
        </a:p>
      </dgm:t>
    </dgm:pt>
    <dgm:pt modelId="{CDFEF20D-09D4-499B-80D1-3BE14EA7924D}" cxnId="{CA2BECBF-B165-469A-BD61-2432E19A8A6E}" type="parTrans">
      <dgm:prSet/>
      <dgm:spPr/>
      <dgm:t>
        <a:bodyPr/>
        <a:lstStyle/>
        <a:p>
          <a:endParaRPr lang="en-GB"/>
        </a:p>
      </dgm:t>
    </dgm:pt>
    <dgm:pt modelId="{66A24CD2-1AA7-4AB6-9699-CC963878AF4A}" cxnId="{CA2BECBF-B165-469A-BD61-2432E19A8A6E}" type="sibTrans">
      <dgm:prSet/>
      <dgm:spPr/>
      <dgm:t>
        <a:bodyPr/>
        <a:lstStyle/>
        <a:p>
          <a:endParaRPr lang="en-GB"/>
        </a:p>
      </dgm:t>
    </dgm:pt>
    <dgm:pt modelId="{E7215306-40E8-4CEF-A010-5571378331F0}" type="pres">
      <dgm:prSet presAssocID="{35C91790-9E46-4C41-AA2F-1FAEB78B33D9}" presName="cycle" presStyleCnt="0">
        <dgm:presLayoutVars>
          <dgm:chMax val="1"/>
          <dgm:dir/>
          <dgm:animLvl val="ctr"/>
          <dgm:resizeHandles val="exact"/>
        </dgm:presLayoutVars>
      </dgm:prSet>
      <dgm:spPr/>
    </dgm:pt>
    <dgm:pt modelId="{6BF8784E-3947-4B62-8D50-11FAC5250717}" type="pres">
      <dgm:prSet presAssocID="{44AC16BD-7433-4AAD-91DE-E3621690656B}" presName="centerShape" presStyleLbl="node0" presStyleIdx="0" presStyleCnt="1"/>
      <dgm:spPr/>
    </dgm:pt>
    <dgm:pt modelId="{2800EB63-5907-442F-A394-BB560577D5D8}" type="pres">
      <dgm:prSet presAssocID="{60BB9E1B-2517-465F-8E6A-900FBD31CD8D}" presName="parTrans" presStyleLbl="bgSibTrans2D1" presStyleIdx="0" presStyleCnt="3"/>
      <dgm:spPr/>
    </dgm:pt>
    <dgm:pt modelId="{DC0309E4-BD71-481C-AD30-93007404305D}" type="pres">
      <dgm:prSet presAssocID="{9710DCB3-A72F-427E-B756-8032FF693708}" presName="node" presStyleLbl="node1" presStyleIdx="0" presStyleCnt="3">
        <dgm:presLayoutVars>
          <dgm:bulletEnabled val="1"/>
        </dgm:presLayoutVars>
      </dgm:prSet>
      <dgm:spPr/>
    </dgm:pt>
    <dgm:pt modelId="{A514A17C-4CDA-4F57-9CC8-B77E3E03FC62}" type="pres">
      <dgm:prSet presAssocID="{79B9222A-C165-48CA-8702-B0CFC5713370}" presName="parTrans" presStyleLbl="bgSibTrans2D1" presStyleIdx="1" presStyleCnt="3"/>
      <dgm:spPr/>
    </dgm:pt>
    <dgm:pt modelId="{1AADA13D-B80A-4FE1-8179-5E61DFE500CA}" type="pres">
      <dgm:prSet presAssocID="{5370AA07-F88C-4E9D-9FB9-BB3EF6CB513F}" presName="node" presStyleLbl="node1" presStyleIdx="1" presStyleCnt="3">
        <dgm:presLayoutVars>
          <dgm:bulletEnabled val="1"/>
        </dgm:presLayoutVars>
      </dgm:prSet>
      <dgm:spPr/>
    </dgm:pt>
    <dgm:pt modelId="{0FC2206D-EC50-43E6-A17C-AE0BEC1EB806}" type="pres">
      <dgm:prSet presAssocID="{CDFEF20D-09D4-499B-80D1-3BE14EA7924D}" presName="parTrans" presStyleLbl="bgSibTrans2D1" presStyleIdx="2" presStyleCnt="3"/>
      <dgm:spPr/>
    </dgm:pt>
    <dgm:pt modelId="{36F37EA7-AC41-477B-90B6-7107DB46347E}" type="pres">
      <dgm:prSet presAssocID="{184E4254-384E-429C-B119-E0D6757D63C3}" presName="node" presStyleLbl="node1" presStyleIdx="2" presStyleCnt="3">
        <dgm:presLayoutVars>
          <dgm:bulletEnabled val="1"/>
        </dgm:presLayoutVars>
      </dgm:prSet>
      <dgm:spPr/>
    </dgm:pt>
  </dgm:ptLst>
  <dgm:cxnLst>
    <dgm:cxn modelId="{6D1C8603-0314-4D48-BC02-DD63F17782B3}" type="presOf" srcId="{44AC16BD-7433-4AAD-91DE-E3621690656B}" destId="{6BF8784E-3947-4B62-8D50-11FAC5250717}" srcOrd="0" destOrd="0" presId="urn:microsoft.com/office/officeart/2005/8/layout/radial4"/>
    <dgm:cxn modelId="{B647F316-2CBE-1047-93E6-64C11379A4F1}" type="presOf" srcId="{60BB9E1B-2517-465F-8E6A-900FBD31CD8D}" destId="{2800EB63-5907-442F-A394-BB560577D5D8}" srcOrd="0" destOrd="0" presId="urn:microsoft.com/office/officeart/2005/8/layout/radial4"/>
    <dgm:cxn modelId="{53536B6E-EB09-4F87-BA51-B65BF8C64F7D}" srcId="{44AC16BD-7433-4AAD-91DE-E3621690656B}" destId="{5370AA07-F88C-4E9D-9FB9-BB3EF6CB513F}" srcOrd="1" destOrd="0" parTransId="{79B9222A-C165-48CA-8702-B0CFC5713370}" sibTransId="{2102439B-61F3-4DA2-ACD3-FD2B9A40FE07}"/>
    <dgm:cxn modelId="{07B82E6F-D4C1-8847-853B-0FF18B0C0BC5}" type="presOf" srcId="{5370AA07-F88C-4E9D-9FB9-BB3EF6CB513F}" destId="{1AADA13D-B80A-4FE1-8179-5E61DFE500CA}" srcOrd="0" destOrd="0" presId="urn:microsoft.com/office/officeart/2005/8/layout/radial4"/>
    <dgm:cxn modelId="{32A2F096-4FCF-4499-8575-BA303CB063C4}" srcId="{44AC16BD-7433-4AAD-91DE-E3621690656B}" destId="{9710DCB3-A72F-427E-B756-8032FF693708}" srcOrd="0" destOrd="0" parTransId="{60BB9E1B-2517-465F-8E6A-900FBD31CD8D}" sibTransId="{B85519C4-CF5F-4AA3-AA0D-9B9706729312}"/>
    <dgm:cxn modelId="{06E97AAA-0A79-2E4E-B39E-62C0648BA977}" type="presOf" srcId="{35C91790-9E46-4C41-AA2F-1FAEB78B33D9}" destId="{E7215306-40E8-4CEF-A010-5571378331F0}" srcOrd="0" destOrd="0" presId="urn:microsoft.com/office/officeart/2005/8/layout/radial4"/>
    <dgm:cxn modelId="{781CDEAD-E004-4353-920D-25D5171756CE}" srcId="{35C91790-9E46-4C41-AA2F-1FAEB78B33D9}" destId="{44AC16BD-7433-4AAD-91DE-E3621690656B}" srcOrd="0" destOrd="0" parTransId="{90276C8F-1ED8-4075-83BA-D5ECE7F12E05}" sibTransId="{4B5CB267-E57D-42BE-8500-3A9454B75FE9}"/>
    <dgm:cxn modelId="{B50376AE-4A98-ED42-ABD4-CA1F42CFB298}" type="presOf" srcId="{9710DCB3-A72F-427E-B756-8032FF693708}" destId="{DC0309E4-BD71-481C-AD30-93007404305D}" srcOrd="0" destOrd="0" presId="urn:microsoft.com/office/officeart/2005/8/layout/radial4"/>
    <dgm:cxn modelId="{3F10F7AE-2AD4-8D44-A76E-065B23F0C8F2}" type="presOf" srcId="{184E4254-384E-429C-B119-E0D6757D63C3}" destId="{36F37EA7-AC41-477B-90B6-7107DB46347E}" srcOrd="0" destOrd="0" presId="urn:microsoft.com/office/officeart/2005/8/layout/radial4"/>
    <dgm:cxn modelId="{CA2BECBF-B165-469A-BD61-2432E19A8A6E}" srcId="{44AC16BD-7433-4AAD-91DE-E3621690656B}" destId="{184E4254-384E-429C-B119-E0D6757D63C3}" srcOrd="2" destOrd="0" parTransId="{CDFEF20D-09D4-499B-80D1-3BE14EA7924D}" sibTransId="{66A24CD2-1AA7-4AB6-9699-CC963878AF4A}"/>
    <dgm:cxn modelId="{43A0F3CE-9F51-F446-AA12-4036FF256DBD}" type="presOf" srcId="{CDFEF20D-09D4-499B-80D1-3BE14EA7924D}" destId="{0FC2206D-EC50-43E6-A17C-AE0BEC1EB806}" srcOrd="0" destOrd="0" presId="urn:microsoft.com/office/officeart/2005/8/layout/radial4"/>
    <dgm:cxn modelId="{237FCFFF-8D99-E84B-99BD-77A745E82F36}" type="presOf" srcId="{79B9222A-C165-48CA-8702-B0CFC5713370}" destId="{A514A17C-4CDA-4F57-9CC8-B77E3E03FC62}" srcOrd="0" destOrd="0" presId="urn:microsoft.com/office/officeart/2005/8/layout/radial4"/>
    <dgm:cxn modelId="{DBEE6B7C-1076-674E-AA75-0AB86EC76A39}" type="presParOf" srcId="{E7215306-40E8-4CEF-A010-5571378331F0}" destId="{6BF8784E-3947-4B62-8D50-11FAC5250717}" srcOrd="0" destOrd="0" presId="urn:microsoft.com/office/officeart/2005/8/layout/radial4"/>
    <dgm:cxn modelId="{7FE2A3CB-1AE3-7B47-9A8A-00416FEE0A56}" type="presParOf" srcId="{E7215306-40E8-4CEF-A010-5571378331F0}" destId="{2800EB63-5907-442F-A394-BB560577D5D8}" srcOrd="1" destOrd="0" presId="urn:microsoft.com/office/officeart/2005/8/layout/radial4"/>
    <dgm:cxn modelId="{E3B4C032-DA91-344D-A2BC-BF61A83217F6}" type="presParOf" srcId="{E7215306-40E8-4CEF-A010-5571378331F0}" destId="{DC0309E4-BD71-481C-AD30-93007404305D}" srcOrd="2" destOrd="0" presId="urn:microsoft.com/office/officeart/2005/8/layout/radial4"/>
    <dgm:cxn modelId="{9CC36A6B-33BB-A944-8F28-146261A61D92}" type="presParOf" srcId="{E7215306-40E8-4CEF-A010-5571378331F0}" destId="{A514A17C-4CDA-4F57-9CC8-B77E3E03FC62}" srcOrd="3" destOrd="0" presId="urn:microsoft.com/office/officeart/2005/8/layout/radial4"/>
    <dgm:cxn modelId="{9AB42113-4F0D-C347-BE41-E486E858375E}" type="presParOf" srcId="{E7215306-40E8-4CEF-A010-5571378331F0}" destId="{1AADA13D-B80A-4FE1-8179-5E61DFE500CA}" srcOrd="4" destOrd="0" presId="urn:microsoft.com/office/officeart/2005/8/layout/radial4"/>
    <dgm:cxn modelId="{6B26B350-EA54-7344-ADA9-458B663608BD}" type="presParOf" srcId="{E7215306-40E8-4CEF-A010-5571378331F0}" destId="{0FC2206D-EC50-43E6-A17C-AE0BEC1EB806}" srcOrd="5" destOrd="0" presId="urn:microsoft.com/office/officeart/2005/8/layout/radial4"/>
    <dgm:cxn modelId="{2AD04B9B-CF1C-294F-BE5F-E24E19E5E785}" type="presParOf" srcId="{E7215306-40E8-4CEF-A010-5571378331F0}" destId="{36F37EA7-AC41-477B-90B6-7107DB46347E}" srcOrd="6" destOrd="0" presId="urn:microsoft.com/office/officeart/2005/8/layout/radial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C91790-9E46-4C41-AA2F-1FAEB78B33D9}" type="doc">
      <dgm:prSet loTypeId="urn:microsoft.com/office/officeart/2005/8/layout/radial4" loCatId="relationship" qsTypeId="urn:microsoft.com/office/officeart/2005/8/quickstyle/simple4" qsCatId="simple" csTypeId="urn:microsoft.com/office/officeart/2005/8/colors/colorful4" csCatId="colorful" phldr="1"/>
      <dgm:spPr/>
      <dgm:t>
        <a:bodyPr/>
        <a:lstStyle/>
        <a:p>
          <a:endParaRPr lang="en-GB"/>
        </a:p>
      </dgm:t>
    </dgm:pt>
    <dgm:pt modelId="{44AC16BD-7433-4AAD-91DE-E3621690656B}">
      <dgm:prSet phldrT="[Text]" custT="1"/>
      <dgm:spPr/>
      <dgm:t>
        <a:bodyPr/>
        <a:lstStyle/>
        <a:p>
          <a:r>
            <a:rPr lang="en-GB" sz="3200" dirty="0">
              <a:solidFill>
                <a:srgbClr val="000000"/>
              </a:solidFill>
            </a:rPr>
            <a:t>UK</a:t>
          </a:r>
          <a:br>
            <a:rPr lang="en-GB" sz="3200" dirty="0">
              <a:solidFill>
                <a:srgbClr val="000000"/>
              </a:solidFill>
            </a:rPr>
          </a:br>
          <a:r>
            <a:rPr lang="en-GB" sz="2300" dirty="0">
              <a:solidFill>
                <a:srgbClr val="000000"/>
              </a:solidFill>
            </a:rPr>
            <a:t>________</a:t>
          </a:r>
        </a:p>
        <a:p>
          <a:r>
            <a:rPr lang="en-GB" sz="2300" dirty="0">
              <a:solidFill>
                <a:srgbClr val="000000"/>
              </a:solidFill>
            </a:rPr>
            <a:t>Scotland</a:t>
          </a:r>
        </a:p>
      </dgm:t>
    </dgm:pt>
    <dgm:pt modelId="{90276C8F-1ED8-4075-83BA-D5ECE7F12E05}" cxnId="{781CDEAD-E004-4353-920D-25D5171756CE}" type="parTrans">
      <dgm:prSet/>
      <dgm:spPr/>
      <dgm:t>
        <a:bodyPr/>
        <a:lstStyle/>
        <a:p>
          <a:endParaRPr lang="en-GB"/>
        </a:p>
      </dgm:t>
    </dgm:pt>
    <dgm:pt modelId="{4B5CB267-E57D-42BE-8500-3A9454B75FE9}" cxnId="{781CDEAD-E004-4353-920D-25D5171756CE}" type="sibTrans">
      <dgm:prSet/>
      <dgm:spPr/>
      <dgm:t>
        <a:bodyPr/>
        <a:lstStyle/>
        <a:p>
          <a:endParaRPr lang="en-GB"/>
        </a:p>
      </dgm:t>
    </dgm:pt>
    <dgm:pt modelId="{9710DCB3-A72F-427E-B756-8032FF693708}">
      <dgm:prSet phldrT="[Text]" custT="1"/>
      <dgm:spPr/>
      <dgm:t>
        <a:bodyPr/>
        <a:lstStyle/>
        <a:p>
          <a:r>
            <a:rPr lang="en-GB" sz="3900" dirty="0"/>
            <a:t>Europe EU </a:t>
          </a:r>
          <a:r>
            <a:rPr lang="en-GB" sz="2400" dirty="0"/>
            <a:t>EEA</a:t>
          </a:r>
        </a:p>
      </dgm:t>
    </dgm:pt>
    <dgm:pt modelId="{60BB9E1B-2517-465F-8E6A-900FBD31CD8D}" cxnId="{32A2F096-4FCF-4499-8575-BA303CB063C4}" type="parTrans">
      <dgm:prSet/>
      <dgm:spPr/>
      <dgm:t>
        <a:bodyPr/>
        <a:lstStyle/>
        <a:p>
          <a:endParaRPr lang="en-GB"/>
        </a:p>
      </dgm:t>
    </dgm:pt>
    <dgm:pt modelId="{B85519C4-CF5F-4AA3-AA0D-9B9706729312}" cxnId="{32A2F096-4FCF-4499-8575-BA303CB063C4}" type="sibTrans">
      <dgm:prSet/>
      <dgm:spPr/>
      <dgm:t>
        <a:bodyPr/>
        <a:lstStyle/>
        <a:p>
          <a:endParaRPr lang="en-GB"/>
        </a:p>
      </dgm:t>
    </dgm:pt>
    <dgm:pt modelId="{5370AA07-F88C-4E9D-9FB9-BB3EF6CB513F}">
      <dgm:prSet phldrT="[Text]" custT="1"/>
      <dgm:spPr/>
      <dgm:t>
        <a:bodyPr/>
        <a:lstStyle/>
        <a:p>
          <a:r>
            <a:rPr lang="en-GB" sz="3100" dirty="0"/>
            <a:t>Treaties</a:t>
          </a:r>
        </a:p>
        <a:p>
          <a:r>
            <a:rPr lang="en-GB" sz="2000" dirty="0"/>
            <a:t>WTO OECD</a:t>
          </a:r>
          <a:endParaRPr lang="en-GB" sz="3100" dirty="0"/>
        </a:p>
      </dgm:t>
    </dgm:pt>
    <dgm:pt modelId="{79B9222A-C165-48CA-8702-B0CFC5713370}" cxnId="{53536B6E-EB09-4F87-BA51-B65BF8C64F7D}" type="parTrans">
      <dgm:prSet/>
      <dgm:spPr/>
      <dgm:t>
        <a:bodyPr/>
        <a:lstStyle/>
        <a:p>
          <a:endParaRPr lang="en-GB"/>
        </a:p>
      </dgm:t>
    </dgm:pt>
    <dgm:pt modelId="{2102439B-61F3-4DA2-ACD3-FD2B9A40FE07}" cxnId="{53536B6E-EB09-4F87-BA51-B65BF8C64F7D}" type="sibTrans">
      <dgm:prSet/>
      <dgm:spPr/>
      <dgm:t>
        <a:bodyPr/>
        <a:lstStyle/>
        <a:p>
          <a:endParaRPr lang="en-GB"/>
        </a:p>
      </dgm:t>
    </dgm:pt>
    <dgm:pt modelId="{184E4254-384E-429C-B119-E0D6757D63C3}">
      <dgm:prSet phldrT="[Text]" custT="1"/>
      <dgm:spPr/>
      <dgm:t>
        <a:bodyPr/>
        <a:lstStyle/>
        <a:p>
          <a:r>
            <a:rPr lang="en-GB" sz="2800" dirty="0"/>
            <a:t>USA</a:t>
          </a:r>
        </a:p>
        <a:p>
          <a:r>
            <a:rPr lang="en-GB" sz="1800" dirty="0"/>
            <a:t>SOX, USA FREEDOM</a:t>
          </a:r>
        </a:p>
      </dgm:t>
    </dgm:pt>
    <dgm:pt modelId="{CDFEF20D-09D4-499B-80D1-3BE14EA7924D}" cxnId="{CA2BECBF-B165-469A-BD61-2432E19A8A6E}" type="parTrans">
      <dgm:prSet/>
      <dgm:spPr/>
      <dgm:t>
        <a:bodyPr/>
        <a:lstStyle/>
        <a:p>
          <a:endParaRPr lang="en-GB"/>
        </a:p>
      </dgm:t>
    </dgm:pt>
    <dgm:pt modelId="{66A24CD2-1AA7-4AB6-9699-CC963878AF4A}" cxnId="{CA2BECBF-B165-469A-BD61-2432E19A8A6E}" type="sibTrans">
      <dgm:prSet/>
      <dgm:spPr/>
      <dgm:t>
        <a:bodyPr/>
        <a:lstStyle/>
        <a:p>
          <a:endParaRPr lang="en-GB"/>
        </a:p>
      </dgm:t>
    </dgm:pt>
    <dgm:pt modelId="{E7215306-40E8-4CEF-A010-5571378331F0}" type="pres">
      <dgm:prSet presAssocID="{35C91790-9E46-4C41-AA2F-1FAEB78B33D9}" presName="cycle" presStyleCnt="0">
        <dgm:presLayoutVars>
          <dgm:chMax val="1"/>
          <dgm:dir/>
          <dgm:animLvl val="ctr"/>
          <dgm:resizeHandles val="exact"/>
        </dgm:presLayoutVars>
      </dgm:prSet>
      <dgm:spPr/>
    </dgm:pt>
    <dgm:pt modelId="{6BF8784E-3947-4B62-8D50-11FAC5250717}" type="pres">
      <dgm:prSet presAssocID="{44AC16BD-7433-4AAD-91DE-E3621690656B}" presName="centerShape" presStyleLbl="node0" presStyleIdx="0" presStyleCnt="1"/>
      <dgm:spPr/>
    </dgm:pt>
    <dgm:pt modelId="{2800EB63-5907-442F-A394-BB560577D5D8}" type="pres">
      <dgm:prSet presAssocID="{60BB9E1B-2517-465F-8E6A-900FBD31CD8D}" presName="parTrans" presStyleLbl="bgSibTrans2D1" presStyleIdx="0" presStyleCnt="3"/>
      <dgm:spPr/>
    </dgm:pt>
    <dgm:pt modelId="{DC0309E4-BD71-481C-AD30-93007404305D}" type="pres">
      <dgm:prSet presAssocID="{9710DCB3-A72F-427E-B756-8032FF693708}" presName="node" presStyleLbl="node1" presStyleIdx="0" presStyleCnt="3">
        <dgm:presLayoutVars>
          <dgm:bulletEnabled val="1"/>
        </dgm:presLayoutVars>
      </dgm:prSet>
      <dgm:spPr/>
    </dgm:pt>
    <dgm:pt modelId="{A514A17C-4CDA-4F57-9CC8-B77E3E03FC62}" type="pres">
      <dgm:prSet presAssocID="{79B9222A-C165-48CA-8702-B0CFC5713370}" presName="parTrans" presStyleLbl="bgSibTrans2D1" presStyleIdx="1" presStyleCnt="3"/>
      <dgm:spPr/>
    </dgm:pt>
    <dgm:pt modelId="{1AADA13D-B80A-4FE1-8179-5E61DFE500CA}" type="pres">
      <dgm:prSet presAssocID="{5370AA07-F88C-4E9D-9FB9-BB3EF6CB513F}" presName="node" presStyleLbl="node1" presStyleIdx="1" presStyleCnt="3">
        <dgm:presLayoutVars>
          <dgm:bulletEnabled val="1"/>
        </dgm:presLayoutVars>
      </dgm:prSet>
      <dgm:spPr/>
    </dgm:pt>
    <dgm:pt modelId="{0FC2206D-EC50-43E6-A17C-AE0BEC1EB806}" type="pres">
      <dgm:prSet presAssocID="{CDFEF20D-09D4-499B-80D1-3BE14EA7924D}" presName="parTrans" presStyleLbl="bgSibTrans2D1" presStyleIdx="2" presStyleCnt="3"/>
      <dgm:spPr/>
    </dgm:pt>
    <dgm:pt modelId="{36F37EA7-AC41-477B-90B6-7107DB46347E}" type="pres">
      <dgm:prSet presAssocID="{184E4254-384E-429C-B119-E0D6757D63C3}" presName="node" presStyleLbl="node1" presStyleIdx="2" presStyleCnt="3">
        <dgm:presLayoutVars>
          <dgm:bulletEnabled val="1"/>
        </dgm:presLayoutVars>
      </dgm:prSet>
      <dgm:spPr/>
    </dgm:pt>
  </dgm:ptLst>
  <dgm:cxnLst>
    <dgm:cxn modelId="{CA66A71E-C51B-954C-B47F-9B8B33BBC3A0}" type="presOf" srcId="{9710DCB3-A72F-427E-B756-8032FF693708}" destId="{DC0309E4-BD71-481C-AD30-93007404305D}" srcOrd="0" destOrd="0" presId="urn:microsoft.com/office/officeart/2005/8/layout/radial4"/>
    <dgm:cxn modelId="{ACF9CB2C-430C-D04E-81C6-C66174CF38E1}" type="presOf" srcId="{79B9222A-C165-48CA-8702-B0CFC5713370}" destId="{A514A17C-4CDA-4F57-9CC8-B77E3E03FC62}" srcOrd="0" destOrd="0" presId="urn:microsoft.com/office/officeart/2005/8/layout/radial4"/>
    <dgm:cxn modelId="{3DF6832F-A158-CD42-ACA4-F8C678D4C32B}" type="presOf" srcId="{44AC16BD-7433-4AAD-91DE-E3621690656B}" destId="{6BF8784E-3947-4B62-8D50-11FAC5250717}" srcOrd="0" destOrd="0" presId="urn:microsoft.com/office/officeart/2005/8/layout/radial4"/>
    <dgm:cxn modelId="{B6988F31-49D2-2542-9544-B4AD0EEC7BCA}" type="presOf" srcId="{5370AA07-F88C-4E9D-9FB9-BB3EF6CB513F}" destId="{1AADA13D-B80A-4FE1-8179-5E61DFE500CA}" srcOrd="0" destOrd="0" presId="urn:microsoft.com/office/officeart/2005/8/layout/radial4"/>
    <dgm:cxn modelId="{E3D18546-1B13-8F40-9008-8107D00D27BA}" type="presOf" srcId="{184E4254-384E-429C-B119-E0D6757D63C3}" destId="{36F37EA7-AC41-477B-90B6-7107DB46347E}" srcOrd="0" destOrd="0" presId="urn:microsoft.com/office/officeart/2005/8/layout/radial4"/>
    <dgm:cxn modelId="{53536B6E-EB09-4F87-BA51-B65BF8C64F7D}" srcId="{44AC16BD-7433-4AAD-91DE-E3621690656B}" destId="{5370AA07-F88C-4E9D-9FB9-BB3EF6CB513F}" srcOrd="1" destOrd="0" parTransId="{79B9222A-C165-48CA-8702-B0CFC5713370}" sibTransId="{2102439B-61F3-4DA2-ACD3-FD2B9A40FE07}"/>
    <dgm:cxn modelId="{5A07EC78-72BD-F14D-AE3A-189E09C77E97}" type="presOf" srcId="{60BB9E1B-2517-465F-8E6A-900FBD31CD8D}" destId="{2800EB63-5907-442F-A394-BB560577D5D8}" srcOrd="0" destOrd="0" presId="urn:microsoft.com/office/officeart/2005/8/layout/radial4"/>
    <dgm:cxn modelId="{7BF6D08B-5C35-FF4C-8709-A2346E64BC9B}" type="presOf" srcId="{35C91790-9E46-4C41-AA2F-1FAEB78B33D9}" destId="{E7215306-40E8-4CEF-A010-5571378331F0}" srcOrd="0" destOrd="0" presId="urn:microsoft.com/office/officeart/2005/8/layout/radial4"/>
    <dgm:cxn modelId="{32A2F096-4FCF-4499-8575-BA303CB063C4}" srcId="{44AC16BD-7433-4AAD-91DE-E3621690656B}" destId="{9710DCB3-A72F-427E-B756-8032FF693708}" srcOrd="0" destOrd="0" parTransId="{60BB9E1B-2517-465F-8E6A-900FBD31CD8D}" sibTransId="{B85519C4-CF5F-4AA3-AA0D-9B9706729312}"/>
    <dgm:cxn modelId="{781CDEAD-E004-4353-920D-25D5171756CE}" srcId="{35C91790-9E46-4C41-AA2F-1FAEB78B33D9}" destId="{44AC16BD-7433-4AAD-91DE-E3621690656B}" srcOrd="0" destOrd="0" parTransId="{90276C8F-1ED8-4075-83BA-D5ECE7F12E05}" sibTransId="{4B5CB267-E57D-42BE-8500-3A9454B75FE9}"/>
    <dgm:cxn modelId="{CA2BECBF-B165-469A-BD61-2432E19A8A6E}" srcId="{44AC16BD-7433-4AAD-91DE-E3621690656B}" destId="{184E4254-384E-429C-B119-E0D6757D63C3}" srcOrd="2" destOrd="0" parTransId="{CDFEF20D-09D4-499B-80D1-3BE14EA7924D}" sibTransId="{66A24CD2-1AA7-4AB6-9699-CC963878AF4A}"/>
    <dgm:cxn modelId="{CC1463CC-10BC-B84D-BCB8-BDA3E9495A21}" type="presOf" srcId="{CDFEF20D-09D4-499B-80D1-3BE14EA7924D}" destId="{0FC2206D-EC50-43E6-A17C-AE0BEC1EB806}" srcOrd="0" destOrd="0" presId="urn:microsoft.com/office/officeart/2005/8/layout/radial4"/>
    <dgm:cxn modelId="{EFD5E032-B8BD-3643-8441-26514EF1020D}" type="presParOf" srcId="{E7215306-40E8-4CEF-A010-5571378331F0}" destId="{6BF8784E-3947-4B62-8D50-11FAC5250717}" srcOrd="0" destOrd="0" presId="urn:microsoft.com/office/officeart/2005/8/layout/radial4"/>
    <dgm:cxn modelId="{B382009C-347D-BE40-913C-F426565575BC}" type="presParOf" srcId="{E7215306-40E8-4CEF-A010-5571378331F0}" destId="{2800EB63-5907-442F-A394-BB560577D5D8}" srcOrd="1" destOrd="0" presId="urn:microsoft.com/office/officeart/2005/8/layout/radial4"/>
    <dgm:cxn modelId="{32444FE2-B7DA-4F48-A63B-D39A4C7ECA1E}" type="presParOf" srcId="{E7215306-40E8-4CEF-A010-5571378331F0}" destId="{DC0309E4-BD71-481C-AD30-93007404305D}" srcOrd="2" destOrd="0" presId="urn:microsoft.com/office/officeart/2005/8/layout/radial4"/>
    <dgm:cxn modelId="{8F763C11-484B-7A42-8B55-4D437598ED11}" type="presParOf" srcId="{E7215306-40E8-4CEF-A010-5571378331F0}" destId="{A514A17C-4CDA-4F57-9CC8-B77E3E03FC62}" srcOrd="3" destOrd="0" presId="urn:microsoft.com/office/officeart/2005/8/layout/radial4"/>
    <dgm:cxn modelId="{0415D6DB-55CA-AC40-9526-5BA89D9E95E2}" type="presParOf" srcId="{E7215306-40E8-4CEF-A010-5571378331F0}" destId="{1AADA13D-B80A-4FE1-8179-5E61DFE500CA}" srcOrd="4" destOrd="0" presId="urn:microsoft.com/office/officeart/2005/8/layout/radial4"/>
    <dgm:cxn modelId="{946829D1-5AE8-C64F-AB73-EB4BE4A2BD6F}" type="presParOf" srcId="{E7215306-40E8-4CEF-A010-5571378331F0}" destId="{0FC2206D-EC50-43E6-A17C-AE0BEC1EB806}" srcOrd="5" destOrd="0" presId="urn:microsoft.com/office/officeart/2005/8/layout/radial4"/>
    <dgm:cxn modelId="{9679B4EC-0418-E64E-B782-46FE01D3743E}" type="presParOf" srcId="{E7215306-40E8-4CEF-A010-5571378331F0}" destId="{36F37EA7-AC41-477B-90B6-7107DB46347E}" srcOrd="6" destOrd="0" presId="urn:microsoft.com/office/officeart/2005/8/layout/radial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A766C7-090E-4DEE-883F-574FBF197463}"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GB"/>
        </a:p>
      </dgm:t>
    </dgm:pt>
    <dgm:pt modelId="{FC455FAA-731E-48C8-9E3E-23801337A4BC}">
      <dgm:prSet/>
      <dgm:spPr/>
      <dgm:t>
        <a:bodyPr/>
        <a:lstStyle/>
        <a:p>
          <a:pPr rtl="0"/>
          <a:r>
            <a:rPr lang="en-GB" dirty="0"/>
            <a:t>Data subject</a:t>
          </a:r>
        </a:p>
      </dgm:t>
    </dgm:pt>
    <dgm:pt modelId="{54D0B2CF-804F-40D0-B188-9130F71EE458}" cxnId="{53578772-C010-4A8C-B6EA-11BC0068D975}" type="parTrans">
      <dgm:prSet/>
      <dgm:spPr/>
      <dgm:t>
        <a:bodyPr/>
        <a:lstStyle/>
        <a:p>
          <a:endParaRPr lang="en-GB"/>
        </a:p>
      </dgm:t>
    </dgm:pt>
    <dgm:pt modelId="{8DDFAD74-B129-4916-BDA1-5B1D537E775B}" cxnId="{53578772-C010-4A8C-B6EA-11BC0068D975}" type="sibTrans">
      <dgm:prSet/>
      <dgm:spPr/>
      <dgm:t>
        <a:bodyPr/>
        <a:lstStyle/>
        <a:p>
          <a:endParaRPr lang="en-GB"/>
        </a:p>
      </dgm:t>
    </dgm:pt>
    <dgm:pt modelId="{E7674B9A-BB7E-45DA-8D3A-063CFE5AF606}">
      <dgm:prSet/>
      <dgm:spPr/>
      <dgm:t>
        <a:bodyPr/>
        <a:lstStyle/>
        <a:p>
          <a:pPr rtl="0"/>
          <a:r>
            <a:rPr lang="en-GB" dirty="0"/>
            <a:t>Personal data</a:t>
          </a:r>
        </a:p>
      </dgm:t>
    </dgm:pt>
    <dgm:pt modelId="{1F671890-76F1-4203-AD80-D38E14A58A9E}" cxnId="{141C0A98-99E7-4718-8168-3FE1EAB81E77}" type="parTrans">
      <dgm:prSet/>
      <dgm:spPr/>
      <dgm:t>
        <a:bodyPr/>
        <a:lstStyle/>
        <a:p>
          <a:endParaRPr lang="en-GB"/>
        </a:p>
      </dgm:t>
    </dgm:pt>
    <dgm:pt modelId="{96131C5F-4F4C-4A7D-A7D9-6B36173558A8}" cxnId="{141C0A98-99E7-4718-8168-3FE1EAB81E77}" type="sibTrans">
      <dgm:prSet/>
      <dgm:spPr/>
      <dgm:t>
        <a:bodyPr/>
        <a:lstStyle/>
        <a:p>
          <a:endParaRPr lang="en-GB"/>
        </a:p>
      </dgm:t>
    </dgm:pt>
    <dgm:pt modelId="{07E9BCB8-892E-4C99-8EAA-65003FD8986E}">
      <dgm:prSet/>
      <dgm:spPr/>
      <dgm:t>
        <a:bodyPr/>
        <a:lstStyle/>
        <a:p>
          <a:pPr rtl="0"/>
          <a:r>
            <a:rPr lang="en-GB" dirty="0"/>
            <a:t>Data controller</a:t>
          </a:r>
        </a:p>
      </dgm:t>
    </dgm:pt>
    <dgm:pt modelId="{F4070A8D-054F-41E4-9E67-D4CF0BD47121}" cxnId="{259DEFBE-2CDB-4187-B85C-6B4B85D74F55}" type="parTrans">
      <dgm:prSet/>
      <dgm:spPr/>
      <dgm:t>
        <a:bodyPr/>
        <a:lstStyle/>
        <a:p>
          <a:endParaRPr lang="en-GB"/>
        </a:p>
      </dgm:t>
    </dgm:pt>
    <dgm:pt modelId="{FECDC17E-528D-4C7F-A59B-B67664035DC3}" cxnId="{259DEFBE-2CDB-4187-B85C-6B4B85D74F55}" type="sibTrans">
      <dgm:prSet/>
      <dgm:spPr/>
      <dgm:t>
        <a:bodyPr/>
        <a:lstStyle/>
        <a:p>
          <a:endParaRPr lang="en-GB"/>
        </a:p>
      </dgm:t>
    </dgm:pt>
    <dgm:pt modelId="{9887C7F6-4EBD-469F-86FD-C15B05FE9BEE}">
      <dgm:prSet/>
      <dgm:spPr/>
      <dgm:t>
        <a:bodyPr/>
        <a:lstStyle/>
        <a:p>
          <a:pPr rtl="0"/>
          <a:r>
            <a:rPr lang="en-GB" dirty="0"/>
            <a:t>Authority of law</a:t>
          </a:r>
        </a:p>
      </dgm:t>
    </dgm:pt>
    <dgm:pt modelId="{E4C10AFB-7DBD-4514-AB68-ADA13A657A62}" cxnId="{E571B0AD-2D84-45D6-BDC0-F4D7CADA201C}" type="parTrans">
      <dgm:prSet/>
      <dgm:spPr/>
      <dgm:t>
        <a:bodyPr/>
        <a:lstStyle/>
        <a:p>
          <a:endParaRPr lang="en-GB"/>
        </a:p>
      </dgm:t>
    </dgm:pt>
    <dgm:pt modelId="{052B0252-FA79-47A0-9467-8E8249DD4156}" cxnId="{E571B0AD-2D84-45D6-BDC0-F4D7CADA201C}" type="sibTrans">
      <dgm:prSet/>
      <dgm:spPr/>
      <dgm:t>
        <a:bodyPr/>
        <a:lstStyle/>
        <a:p>
          <a:endParaRPr lang="en-GB"/>
        </a:p>
      </dgm:t>
    </dgm:pt>
    <dgm:pt modelId="{7F49B991-5B1F-4B6B-846B-2177100781EE}">
      <dgm:prSet/>
      <dgm:spPr/>
      <dgm:t>
        <a:bodyPr/>
        <a:lstStyle/>
        <a:p>
          <a:pPr rtl="0"/>
          <a:r>
            <a:rPr lang="en-GB" dirty="0"/>
            <a:t>Who the data held relates to</a:t>
          </a:r>
        </a:p>
      </dgm:t>
    </dgm:pt>
    <dgm:pt modelId="{A9BE93D9-FD1E-46DB-94F8-BE301D9DD3DB}" cxnId="{8677D43C-619D-435F-BCC9-6B22B7F6D16E}" type="parTrans">
      <dgm:prSet/>
      <dgm:spPr/>
      <dgm:t>
        <a:bodyPr/>
        <a:lstStyle/>
        <a:p>
          <a:endParaRPr lang="en-GB"/>
        </a:p>
      </dgm:t>
    </dgm:pt>
    <dgm:pt modelId="{5ED8E192-FC39-4CE8-B17C-2AE26113EA41}" cxnId="{8677D43C-619D-435F-BCC9-6B22B7F6D16E}" type="sibTrans">
      <dgm:prSet/>
      <dgm:spPr/>
      <dgm:t>
        <a:bodyPr/>
        <a:lstStyle/>
        <a:p>
          <a:endParaRPr lang="en-GB"/>
        </a:p>
      </dgm:t>
    </dgm:pt>
    <dgm:pt modelId="{BB2B6E7A-5788-40A2-B1F5-AC40455C6232}">
      <dgm:prSet/>
      <dgm:spPr/>
      <dgm:t>
        <a:bodyPr/>
        <a:lstStyle/>
        <a:p>
          <a:r>
            <a:rPr lang="en-GB" dirty="0"/>
            <a:t>The data held that can be related to a data subject</a:t>
          </a:r>
        </a:p>
      </dgm:t>
    </dgm:pt>
    <dgm:pt modelId="{0BE0E19D-D755-4F53-B208-B5FA5D37E478}" cxnId="{4A6B8CE8-FF53-43E6-A98F-76BBB3261D98}" type="parTrans">
      <dgm:prSet/>
      <dgm:spPr/>
      <dgm:t>
        <a:bodyPr/>
        <a:lstStyle/>
        <a:p>
          <a:endParaRPr lang="en-GB"/>
        </a:p>
      </dgm:t>
    </dgm:pt>
    <dgm:pt modelId="{F3060B3B-4E69-4378-9C18-252F3E076969}" cxnId="{4A6B8CE8-FF53-43E6-A98F-76BBB3261D98}" type="sibTrans">
      <dgm:prSet/>
      <dgm:spPr/>
      <dgm:t>
        <a:bodyPr/>
        <a:lstStyle/>
        <a:p>
          <a:endParaRPr lang="en-GB"/>
        </a:p>
      </dgm:t>
    </dgm:pt>
    <dgm:pt modelId="{94274A66-31E2-47F3-8490-5B4D489CB3C1}">
      <dgm:prSet/>
      <dgm:spPr/>
      <dgm:t>
        <a:bodyPr/>
        <a:lstStyle/>
        <a:p>
          <a:r>
            <a:rPr lang="en-GB" dirty="0"/>
            <a:t>The person or organisation holding the data</a:t>
          </a:r>
        </a:p>
      </dgm:t>
    </dgm:pt>
    <dgm:pt modelId="{651ACEB7-BD05-41F5-BBAD-35FA0665D217}" cxnId="{A5387ED5-6EB7-4F9C-8DAC-E97DB7E345A2}" type="parTrans">
      <dgm:prSet/>
      <dgm:spPr/>
      <dgm:t>
        <a:bodyPr/>
        <a:lstStyle/>
        <a:p>
          <a:endParaRPr lang="en-GB"/>
        </a:p>
      </dgm:t>
    </dgm:pt>
    <dgm:pt modelId="{A7E1B435-366F-4437-80B4-F29D7BF7B5BA}" cxnId="{A5387ED5-6EB7-4F9C-8DAC-E97DB7E345A2}" type="sibTrans">
      <dgm:prSet/>
      <dgm:spPr/>
      <dgm:t>
        <a:bodyPr/>
        <a:lstStyle/>
        <a:p>
          <a:endParaRPr lang="en-GB"/>
        </a:p>
      </dgm:t>
    </dgm:pt>
    <dgm:pt modelId="{D34581E4-44F6-4158-9A97-6A5D8DBEF668}">
      <dgm:prSet/>
      <dgm:spPr/>
      <dgm:t>
        <a:bodyPr/>
        <a:lstStyle/>
        <a:p>
          <a:r>
            <a:rPr lang="en-GB" dirty="0"/>
            <a:t>One person in the organisation has responsibility</a:t>
          </a:r>
        </a:p>
      </dgm:t>
    </dgm:pt>
    <dgm:pt modelId="{51373BA9-E7F1-4B5C-B6CC-8C759AD3D579}" cxnId="{88A8A3E7-B554-4A16-849F-7F4FF3311229}" type="parTrans">
      <dgm:prSet/>
      <dgm:spPr/>
      <dgm:t>
        <a:bodyPr/>
        <a:lstStyle/>
        <a:p>
          <a:endParaRPr lang="en-GB"/>
        </a:p>
      </dgm:t>
    </dgm:pt>
    <dgm:pt modelId="{46BE5F1A-4F32-452B-AAFB-C9270FCBF367}" cxnId="{88A8A3E7-B554-4A16-849F-7F4FF3311229}" type="sibTrans">
      <dgm:prSet/>
      <dgm:spPr/>
      <dgm:t>
        <a:bodyPr/>
        <a:lstStyle/>
        <a:p>
          <a:endParaRPr lang="en-GB"/>
        </a:p>
      </dgm:t>
    </dgm:pt>
    <dgm:pt modelId="{F00A9C91-D5DC-4A5F-A75E-95E6D50196CA}">
      <dgm:prSet/>
      <dgm:spPr/>
      <dgm:t>
        <a:bodyPr/>
        <a:lstStyle/>
        <a:p>
          <a:r>
            <a:rPr lang="en-GB" dirty="0"/>
            <a:t>The state can specify legal exceptions (eg criminal investigations)</a:t>
          </a:r>
        </a:p>
      </dgm:t>
    </dgm:pt>
    <dgm:pt modelId="{83CF9983-1AD7-418C-9838-451FF8D05799}" cxnId="{D0011AA0-E651-43E9-9FFF-5C7E9D246A18}" type="parTrans">
      <dgm:prSet/>
      <dgm:spPr/>
      <dgm:t>
        <a:bodyPr/>
        <a:lstStyle/>
        <a:p>
          <a:endParaRPr lang="en-GB"/>
        </a:p>
      </dgm:t>
    </dgm:pt>
    <dgm:pt modelId="{11A46C26-88AF-441F-A067-5C27F8ED2D96}" cxnId="{D0011AA0-E651-43E9-9FFF-5C7E9D246A18}" type="sibTrans">
      <dgm:prSet/>
      <dgm:spPr/>
      <dgm:t>
        <a:bodyPr/>
        <a:lstStyle/>
        <a:p>
          <a:endParaRPr lang="en-GB"/>
        </a:p>
      </dgm:t>
    </dgm:pt>
    <dgm:pt modelId="{E8EDF749-0BB8-43B4-91B9-4073E315B581}" type="pres">
      <dgm:prSet presAssocID="{2DA766C7-090E-4DEE-883F-574FBF197463}" presName="linear" presStyleCnt="0">
        <dgm:presLayoutVars>
          <dgm:dir/>
          <dgm:animLvl val="lvl"/>
          <dgm:resizeHandles val="exact"/>
        </dgm:presLayoutVars>
      </dgm:prSet>
      <dgm:spPr/>
    </dgm:pt>
    <dgm:pt modelId="{A1489A7A-29D1-4C51-BBC3-AE953AD3735E}" type="pres">
      <dgm:prSet presAssocID="{FC455FAA-731E-48C8-9E3E-23801337A4BC}" presName="parentLin" presStyleCnt="0"/>
      <dgm:spPr/>
    </dgm:pt>
    <dgm:pt modelId="{AB36C66B-D18F-445F-AF7D-35397729C23F}" type="pres">
      <dgm:prSet presAssocID="{FC455FAA-731E-48C8-9E3E-23801337A4BC}" presName="parentLeftMargin" presStyleLbl="node1" presStyleIdx="0" presStyleCnt="4"/>
      <dgm:spPr/>
    </dgm:pt>
    <dgm:pt modelId="{F4F1B872-42D7-4019-B238-F4DAE3D34EED}" type="pres">
      <dgm:prSet presAssocID="{FC455FAA-731E-48C8-9E3E-23801337A4BC}" presName="parentText" presStyleLbl="node1" presStyleIdx="0" presStyleCnt="4">
        <dgm:presLayoutVars>
          <dgm:chMax val="0"/>
          <dgm:bulletEnabled val="1"/>
        </dgm:presLayoutVars>
      </dgm:prSet>
      <dgm:spPr/>
    </dgm:pt>
    <dgm:pt modelId="{0B5A6DA5-2872-4F8E-AB6B-6422FC812BAA}" type="pres">
      <dgm:prSet presAssocID="{FC455FAA-731E-48C8-9E3E-23801337A4BC}" presName="negativeSpace" presStyleCnt="0"/>
      <dgm:spPr/>
    </dgm:pt>
    <dgm:pt modelId="{AC95A7F7-B212-426E-9BF0-BFFD7C2F8B5B}" type="pres">
      <dgm:prSet presAssocID="{FC455FAA-731E-48C8-9E3E-23801337A4BC}" presName="childText" presStyleLbl="conFgAcc1" presStyleIdx="0" presStyleCnt="4">
        <dgm:presLayoutVars>
          <dgm:bulletEnabled val="1"/>
        </dgm:presLayoutVars>
      </dgm:prSet>
      <dgm:spPr/>
    </dgm:pt>
    <dgm:pt modelId="{2482C095-3560-4BDE-9860-08E5CD1DED93}" type="pres">
      <dgm:prSet presAssocID="{8DDFAD74-B129-4916-BDA1-5B1D537E775B}" presName="spaceBetweenRectangles" presStyleCnt="0"/>
      <dgm:spPr/>
    </dgm:pt>
    <dgm:pt modelId="{AE534D03-6246-4205-8CEB-7EC6BFA40D26}" type="pres">
      <dgm:prSet presAssocID="{E7674B9A-BB7E-45DA-8D3A-063CFE5AF606}" presName="parentLin" presStyleCnt="0"/>
      <dgm:spPr/>
    </dgm:pt>
    <dgm:pt modelId="{4171AD5D-22FD-4520-B980-C4B9BAC3C6E2}" type="pres">
      <dgm:prSet presAssocID="{E7674B9A-BB7E-45DA-8D3A-063CFE5AF606}" presName="parentLeftMargin" presStyleLbl="node1" presStyleIdx="0" presStyleCnt="4"/>
      <dgm:spPr/>
    </dgm:pt>
    <dgm:pt modelId="{8AB6400B-D975-4E3C-82A6-196E6B6DAEC0}" type="pres">
      <dgm:prSet presAssocID="{E7674B9A-BB7E-45DA-8D3A-063CFE5AF606}" presName="parentText" presStyleLbl="node1" presStyleIdx="1" presStyleCnt="4">
        <dgm:presLayoutVars>
          <dgm:chMax val="0"/>
          <dgm:bulletEnabled val="1"/>
        </dgm:presLayoutVars>
      </dgm:prSet>
      <dgm:spPr/>
    </dgm:pt>
    <dgm:pt modelId="{6A15F572-4460-4ECD-AC80-0B6553305E06}" type="pres">
      <dgm:prSet presAssocID="{E7674B9A-BB7E-45DA-8D3A-063CFE5AF606}" presName="negativeSpace" presStyleCnt="0"/>
      <dgm:spPr/>
    </dgm:pt>
    <dgm:pt modelId="{15FE4610-4D7D-4B7B-82A9-5230C30D49D4}" type="pres">
      <dgm:prSet presAssocID="{E7674B9A-BB7E-45DA-8D3A-063CFE5AF606}" presName="childText" presStyleLbl="conFgAcc1" presStyleIdx="1" presStyleCnt="4">
        <dgm:presLayoutVars>
          <dgm:bulletEnabled val="1"/>
        </dgm:presLayoutVars>
      </dgm:prSet>
      <dgm:spPr/>
    </dgm:pt>
    <dgm:pt modelId="{1E7D9418-17F5-46D3-9829-C2A07C1B3E95}" type="pres">
      <dgm:prSet presAssocID="{96131C5F-4F4C-4A7D-A7D9-6B36173558A8}" presName="spaceBetweenRectangles" presStyleCnt="0"/>
      <dgm:spPr/>
    </dgm:pt>
    <dgm:pt modelId="{23420A7C-4991-4FEC-958F-4649DB7C43E3}" type="pres">
      <dgm:prSet presAssocID="{07E9BCB8-892E-4C99-8EAA-65003FD8986E}" presName="parentLin" presStyleCnt="0"/>
      <dgm:spPr/>
    </dgm:pt>
    <dgm:pt modelId="{C1372B81-8B03-4A2B-AA95-5DB2E912F6B8}" type="pres">
      <dgm:prSet presAssocID="{07E9BCB8-892E-4C99-8EAA-65003FD8986E}" presName="parentLeftMargin" presStyleLbl="node1" presStyleIdx="1" presStyleCnt="4"/>
      <dgm:spPr/>
    </dgm:pt>
    <dgm:pt modelId="{D2F84445-9DAC-485C-A467-E581A527634B}" type="pres">
      <dgm:prSet presAssocID="{07E9BCB8-892E-4C99-8EAA-65003FD8986E}" presName="parentText" presStyleLbl="node1" presStyleIdx="2" presStyleCnt="4">
        <dgm:presLayoutVars>
          <dgm:chMax val="0"/>
          <dgm:bulletEnabled val="1"/>
        </dgm:presLayoutVars>
      </dgm:prSet>
      <dgm:spPr/>
    </dgm:pt>
    <dgm:pt modelId="{971A07D5-9A26-4312-A152-8B248552E24D}" type="pres">
      <dgm:prSet presAssocID="{07E9BCB8-892E-4C99-8EAA-65003FD8986E}" presName="negativeSpace" presStyleCnt="0"/>
      <dgm:spPr/>
    </dgm:pt>
    <dgm:pt modelId="{2939F8B9-4A57-4379-A2BE-B2F9CFFDB864}" type="pres">
      <dgm:prSet presAssocID="{07E9BCB8-892E-4C99-8EAA-65003FD8986E}" presName="childText" presStyleLbl="conFgAcc1" presStyleIdx="2" presStyleCnt="4">
        <dgm:presLayoutVars>
          <dgm:bulletEnabled val="1"/>
        </dgm:presLayoutVars>
      </dgm:prSet>
      <dgm:spPr/>
    </dgm:pt>
    <dgm:pt modelId="{3B3A8DD1-9228-464D-B1D7-FC6855B5CFD6}" type="pres">
      <dgm:prSet presAssocID="{FECDC17E-528D-4C7F-A59B-B67664035DC3}" presName="spaceBetweenRectangles" presStyleCnt="0"/>
      <dgm:spPr/>
    </dgm:pt>
    <dgm:pt modelId="{F2C89C3B-B92D-4764-9B72-2FC9507E12B3}" type="pres">
      <dgm:prSet presAssocID="{9887C7F6-4EBD-469F-86FD-C15B05FE9BEE}" presName="parentLin" presStyleCnt="0"/>
      <dgm:spPr/>
    </dgm:pt>
    <dgm:pt modelId="{2A833904-36D3-46AE-998B-EBA2998B37EB}" type="pres">
      <dgm:prSet presAssocID="{9887C7F6-4EBD-469F-86FD-C15B05FE9BEE}" presName="parentLeftMargin" presStyleLbl="node1" presStyleIdx="2" presStyleCnt="4"/>
      <dgm:spPr/>
    </dgm:pt>
    <dgm:pt modelId="{8C6EE495-3DFA-489C-AA4C-FE30E797CD7D}" type="pres">
      <dgm:prSet presAssocID="{9887C7F6-4EBD-469F-86FD-C15B05FE9BEE}" presName="parentText" presStyleLbl="node1" presStyleIdx="3" presStyleCnt="4">
        <dgm:presLayoutVars>
          <dgm:chMax val="0"/>
          <dgm:bulletEnabled val="1"/>
        </dgm:presLayoutVars>
      </dgm:prSet>
      <dgm:spPr/>
    </dgm:pt>
    <dgm:pt modelId="{8633A837-96D7-430C-A918-7126E2CF088B}" type="pres">
      <dgm:prSet presAssocID="{9887C7F6-4EBD-469F-86FD-C15B05FE9BEE}" presName="negativeSpace" presStyleCnt="0"/>
      <dgm:spPr/>
    </dgm:pt>
    <dgm:pt modelId="{EAD09AA7-7E73-49E6-994F-D55D7D9D6330}" type="pres">
      <dgm:prSet presAssocID="{9887C7F6-4EBD-469F-86FD-C15B05FE9BEE}" presName="childText" presStyleLbl="conFgAcc1" presStyleIdx="3" presStyleCnt="4">
        <dgm:presLayoutVars>
          <dgm:bulletEnabled val="1"/>
        </dgm:presLayoutVars>
      </dgm:prSet>
      <dgm:spPr/>
    </dgm:pt>
  </dgm:ptLst>
  <dgm:cxnLst>
    <dgm:cxn modelId="{7504B803-AFF6-8847-AE88-BF9D4635BC14}" type="presOf" srcId="{E7674B9A-BB7E-45DA-8D3A-063CFE5AF606}" destId="{8AB6400B-D975-4E3C-82A6-196E6B6DAEC0}" srcOrd="1" destOrd="0" presId="urn:microsoft.com/office/officeart/2005/8/layout/list1"/>
    <dgm:cxn modelId="{CF892111-324B-FF41-B0FF-57A02A193A2E}" type="presOf" srcId="{FC455FAA-731E-48C8-9E3E-23801337A4BC}" destId="{AB36C66B-D18F-445F-AF7D-35397729C23F}" srcOrd="0" destOrd="0" presId="urn:microsoft.com/office/officeart/2005/8/layout/list1"/>
    <dgm:cxn modelId="{9BBB221F-D4C5-3C4F-A05C-B91CF127F914}" type="presOf" srcId="{07E9BCB8-892E-4C99-8EAA-65003FD8986E}" destId="{D2F84445-9DAC-485C-A467-E581A527634B}" srcOrd="1" destOrd="0" presId="urn:microsoft.com/office/officeart/2005/8/layout/list1"/>
    <dgm:cxn modelId="{8EE1F428-F7F8-FE4B-B14A-336727B81DB2}" type="presOf" srcId="{2DA766C7-090E-4DEE-883F-574FBF197463}" destId="{E8EDF749-0BB8-43B4-91B9-4073E315B581}" srcOrd="0" destOrd="0" presId="urn:microsoft.com/office/officeart/2005/8/layout/list1"/>
    <dgm:cxn modelId="{E934152C-C44B-8B4A-A11C-97BA28FE24A1}" type="presOf" srcId="{9887C7F6-4EBD-469F-86FD-C15B05FE9BEE}" destId="{8C6EE495-3DFA-489C-AA4C-FE30E797CD7D}" srcOrd="1" destOrd="0" presId="urn:microsoft.com/office/officeart/2005/8/layout/list1"/>
    <dgm:cxn modelId="{DC975131-2374-2A4A-A306-C1CA013ED1E4}" type="presOf" srcId="{E7674B9A-BB7E-45DA-8D3A-063CFE5AF606}" destId="{4171AD5D-22FD-4520-B980-C4B9BAC3C6E2}" srcOrd="0" destOrd="0" presId="urn:microsoft.com/office/officeart/2005/8/layout/list1"/>
    <dgm:cxn modelId="{8677D43C-619D-435F-BCC9-6B22B7F6D16E}" srcId="{FC455FAA-731E-48C8-9E3E-23801337A4BC}" destId="{7F49B991-5B1F-4B6B-846B-2177100781EE}" srcOrd="0" destOrd="0" parTransId="{A9BE93D9-FD1E-46DB-94F8-BE301D9DD3DB}" sibTransId="{5ED8E192-FC39-4CE8-B17C-2AE26113EA41}"/>
    <dgm:cxn modelId="{650A7446-E5CB-8B42-9095-A14283E75E4A}" type="presOf" srcId="{F00A9C91-D5DC-4A5F-A75E-95E6D50196CA}" destId="{EAD09AA7-7E73-49E6-994F-D55D7D9D6330}" srcOrd="0" destOrd="0" presId="urn:microsoft.com/office/officeart/2005/8/layout/list1"/>
    <dgm:cxn modelId="{2142ED5F-DE46-514B-A3CC-0A162198B20F}" type="presOf" srcId="{9887C7F6-4EBD-469F-86FD-C15B05FE9BEE}" destId="{2A833904-36D3-46AE-998B-EBA2998B37EB}" srcOrd="0" destOrd="0" presId="urn:microsoft.com/office/officeart/2005/8/layout/list1"/>
    <dgm:cxn modelId="{8A7BB861-0258-EC47-A0CB-855C5B37D07E}" type="presOf" srcId="{94274A66-31E2-47F3-8490-5B4D489CB3C1}" destId="{2939F8B9-4A57-4379-A2BE-B2F9CFFDB864}" srcOrd="0" destOrd="0" presId="urn:microsoft.com/office/officeart/2005/8/layout/list1"/>
    <dgm:cxn modelId="{53578772-C010-4A8C-B6EA-11BC0068D975}" srcId="{2DA766C7-090E-4DEE-883F-574FBF197463}" destId="{FC455FAA-731E-48C8-9E3E-23801337A4BC}" srcOrd="0" destOrd="0" parTransId="{54D0B2CF-804F-40D0-B188-9130F71EE458}" sibTransId="{8DDFAD74-B129-4916-BDA1-5B1D537E775B}"/>
    <dgm:cxn modelId="{47626C7E-C624-F04E-86E9-6FBBF0FD8EC9}" type="presOf" srcId="{07E9BCB8-892E-4C99-8EAA-65003FD8986E}" destId="{C1372B81-8B03-4A2B-AA95-5DB2E912F6B8}" srcOrd="0" destOrd="0" presId="urn:microsoft.com/office/officeart/2005/8/layout/list1"/>
    <dgm:cxn modelId="{141C0A98-99E7-4718-8168-3FE1EAB81E77}" srcId="{2DA766C7-090E-4DEE-883F-574FBF197463}" destId="{E7674B9A-BB7E-45DA-8D3A-063CFE5AF606}" srcOrd="1" destOrd="0" parTransId="{1F671890-76F1-4203-AD80-D38E14A58A9E}" sibTransId="{96131C5F-4F4C-4A7D-A7D9-6B36173558A8}"/>
    <dgm:cxn modelId="{C332BB9A-DF25-724E-BDCE-AEE3BF3C8B70}" type="presOf" srcId="{D34581E4-44F6-4158-9A97-6A5D8DBEF668}" destId="{2939F8B9-4A57-4379-A2BE-B2F9CFFDB864}" srcOrd="0" destOrd="1" presId="urn:microsoft.com/office/officeart/2005/8/layout/list1"/>
    <dgm:cxn modelId="{D0011AA0-E651-43E9-9FFF-5C7E9D246A18}" srcId="{9887C7F6-4EBD-469F-86FD-C15B05FE9BEE}" destId="{F00A9C91-D5DC-4A5F-A75E-95E6D50196CA}" srcOrd="0" destOrd="0" parTransId="{83CF9983-1AD7-418C-9838-451FF8D05799}" sibTransId="{11A46C26-88AF-441F-A067-5C27F8ED2D96}"/>
    <dgm:cxn modelId="{8F0F9AA2-FD9C-6444-8F1F-A88D1BD7585D}" type="presOf" srcId="{BB2B6E7A-5788-40A2-B1F5-AC40455C6232}" destId="{15FE4610-4D7D-4B7B-82A9-5230C30D49D4}" srcOrd="0" destOrd="0" presId="urn:microsoft.com/office/officeart/2005/8/layout/list1"/>
    <dgm:cxn modelId="{E571B0AD-2D84-45D6-BDC0-F4D7CADA201C}" srcId="{2DA766C7-090E-4DEE-883F-574FBF197463}" destId="{9887C7F6-4EBD-469F-86FD-C15B05FE9BEE}" srcOrd="3" destOrd="0" parTransId="{E4C10AFB-7DBD-4514-AB68-ADA13A657A62}" sibTransId="{052B0252-FA79-47A0-9467-8E8249DD4156}"/>
    <dgm:cxn modelId="{259DEFBE-2CDB-4187-B85C-6B4B85D74F55}" srcId="{2DA766C7-090E-4DEE-883F-574FBF197463}" destId="{07E9BCB8-892E-4C99-8EAA-65003FD8986E}" srcOrd="2" destOrd="0" parTransId="{F4070A8D-054F-41E4-9E67-D4CF0BD47121}" sibTransId="{FECDC17E-528D-4C7F-A59B-B67664035DC3}"/>
    <dgm:cxn modelId="{A4DB50C1-950B-ED42-B198-8E71037A1CA6}" type="presOf" srcId="{FC455FAA-731E-48C8-9E3E-23801337A4BC}" destId="{F4F1B872-42D7-4019-B238-F4DAE3D34EED}" srcOrd="1" destOrd="0" presId="urn:microsoft.com/office/officeart/2005/8/layout/list1"/>
    <dgm:cxn modelId="{A5387ED5-6EB7-4F9C-8DAC-E97DB7E345A2}" srcId="{07E9BCB8-892E-4C99-8EAA-65003FD8986E}" destId="{94274A66-31E2-47F3-8490-5B4D489CB3C1}" srcOrd="0" destOrd="0" parTransId="{651ACEB7-BD05-41F5-BBAD-35FA0665D217}" sibTransId="{A7E1B435-366F-4437-80B4-F29D7BF7B5BA}"/>
    <dgm:cxn modelId="{88A8A3E7-B554-4A16-849F-7F4FF3311229}" srcId="{07E9BCB8-892E-4C99-8EAA-65003FD8986E}" destId="{D34581E4-44F6-4158-9A97-6A5D8DBEF668}" srcOrd="1" destOrd="0" parTransId="{51373BA9-E7F1-4B5C-B6CC-8C759AD3D579}" sibTransId="{46BE5F1A-4F32-452B-AAFB-C9270FCBF367}"/>
    <dgm:cxn modelId="{4A6B8CE8-FF53-43E6-A98F-76BBB3261D98}" srcId="{E7674B9A-BB7E-45DA-8D3A-063CFE5AF606}" destId="{BB2B6E7A-5788-40A2-B1F5-AC40455C6232}" srcOrd="0" destOrd="0" parTransId="{0BE0E19D-D755-4F53-B208-B5FA5D37E478}" sibTransId="{F3060B3B-4E69-4378-9C18-252F3E076969}"/>
    <dgm:cxn modelId="{E4845BF8-F4EF-3840-9B68-D7C19D93CF00}" type="presOf" srcId="{7F49B991-5B1F-4B6B-846B-2177100781EE}" destId="{AC95A7F7-B212-426E-9BF0-BFFD7C2F8B5B}" srcOrd="0" destOrd="0" presId="urn:microsoft.com/office/officeart/2005/8/layout/list1"/>
    <dgm:cxn modelId="{0BAD7A7D-3E2F-284C-A0FD-9FF1129701F5}" type="presParOf" srcId="{E8EDF749-0BB8-43B4-91B9-4073E315B581}" destId="{A1489A7A-29D1-4C51-BBC3-AE953AD3735E}" srcOrd="0" destOrd="0" presId="urn:microsoft.com/office/officeart/2005/8/layout/list1"/>
    <dgm:cxn modelId="{98D19037-985F-8D4A-82E0-768908D7A81E}" type="presParOf" srcId="{A1489A7A-29D1-4C51-BBC3-AE953AD3735E}" destId="{AB36C66B-D18F-445F-AF7D-35397729C23F}" srcOrd="0" destOrd="0" presId="urn:microsoft.com/office/officeart/2005/8/layout/list1"/>
    <dgm:cxn modelId="{C079614D-309B-DD43-9DAF-6CA909EC1580}" type="presParOf" srcId="{A1489A7A-29D1-4C51-BBC3-AE953AD3735E}" destId="{F4F1B872-42D7-4019-B238-F4DAE3D34EED}" srcOrd="1" destOrd="0" presId="urn:microsoft.com/office/officeart/2005/8/layout/list1"/>
    <dgm:cxn modelId="{A7CF45BC-72FC-4C4B-B8B7-C1D99F46C44B}" type="presParOf" srcId="{E8EDF749-0BB8-43B4-91B9-4073E315B581}" destId="{0B5A6DA5-2872-4F8E-AB6B-6422FC812BAA}" srcOrd="1" destOrd="0" presId="urn:microsoft.com/office/officeart/2005/8/layout/list1"/>
    <dgm:cxn modelId="{362F3D26-4C66-C04B-864C-3F990693ADC4}" type="presParOf" srcId="{E8EDF749-0BB8-43B4-91B9-4073E315B581}" destId="{AC95A7F7-B212-426E-9BF0-BFFD7C2F8B5B}" srcOrd="2" destOrd="0" presId="urn:microsoft.com/office/officeart/2005/8/layout/list1"/>
    <dgm:cxn modelId="{A35F3A48-13D6-A64F-9899-71218D06E331}" type="presParOf" srcId="{E8EDF749-0BB8-43B4-91B9-4073E315B581}" destId="{2482C095-3560-4BDE-9860-08E5CD1DED93}" srcOrd="3" destOrd="0" presId="urn:microsoft.com/office/officeart/2005/8/layout/list1"/>
    <dgm:cxn modelId="{A45515BB-1102-E54B-868F-D68260A89469}" type="presParOf" srcId="{E8EDF749-0BB8-43B4-91B9-4073E315B581}" destId="{AE534D03-6246-4205-8CEB-7EC6BFA40D26}" srcOrd="4" destOrd="0" presId="urn:microsoft.com/office/officeart/2005/8/layout/list1"/>
    <dgm:cxn modelId="{FDCA6D7A-07F1-0E4B-B670-52F94A7BDAF3}" type="presParOf" srcId="{AE534D03-6246-4205-8CEB-7EC6BFA40D26}" destId="{4171AD5D-22FD-4520-B980-C4B9BAC3C6E2}" srcOrd="0" destOrd="0" presId="urn:microsoft.com/office/officeart/2005/8/layout/list1"/>
    <dgm:cxn modelId="{BB63B070-2B53-6343-AC52-DE658E4C1733}" type="presParOf" srcId="{AE534D03-6246-4205-8CEB-7EC6BFA40D26}" destId="{8AB6400B-D975-4E3C-82A6-196E6B6DAEC0}" srcOrd="1" destOrd="0" presId="urn:microsoft.com/office/officeart/2005/8/layout/list1"/>
    <dgm:cxn modelId="{9EE3C635-A16D-AC4A-A71A-7F0201340F8D}" type="presParOf" srcId="{E8EDF749-0BB8-43B4-91B9-4073E315B581}" destId="{6A15F572-4460-4ECD-AC80-0B6553305E06}" srcOrd="5" destOrd="0" presId="urn:microsoft.com/office/officeart/2005/8/layout/list1"/>
    <dgm:cxn modelId="{A0124E9B-6CBE-9A44-A727-F0ED3DD03A9F}" type="presParOf" srcId="{E8EDF749-0BB8-43B4-91B9-4073E315B581}" destId="{15FE4610-4D7D-4B7B-82A9-5230C30D49D4}" srcOrd="6" destOrd="0" presId="urn:microsoft.com/office/officeart/2005/8/layout/list1"/>
    <dgm:cxn modelId="{4560E091-9089-F048-A09C-1E47EC31DAEA}" type="presParOf" srcId="{E8EDF749-0BB8-43B4-91B9-4073E315B581}" destId="{1E7D9418-17F5-46D3-9829-C2A07C1B3E95}" srcOrd="7" destOrd="0" presId="urn:microsoft.com/office/officeart/2005/8/layout/list1"/>
    <dgm:cxn modelId="{31F80D86-EE7E-5440-80F6-DC5895FC04AF}" type="presParOf" srcId="{E8EDF749-0BB8-43B4-91B9-4073E315B581}" destId="{23420A7C-4991-4FEC-958F-4649DB7C43E3}" srcOrd="8" destOrd="0" presId="urn:microsoft.com/office/officeart/2005/8/layout/list1"/>
    <dgm:cxn modelId="{E5D1B88D-EA1F-6445-B5E3-2CC676F2731A}" type="presParOf" srcId="{23420A7C-4991-4FEC-958F-4649DB7C43E3}" destId="{C1372B81-8B03-4A2B-AA95-5DB2E912F6B8}" srcOrd="0" destOrd="0" presId="urn:microsoft.com/office/officeart/2005/8/layout/list1"/>
    <dgm:cxn modelId="{C4C4208E-DA43-DA4C-99BD-EB87735745F5}" type="presParOf" srcId="{23420A7C-4991-4FEC-958F-4649DB7C43E3}" destId="{D2F84445-9DAC-485C-A467-E581A527634B}" srcOrd="1" destOrd="0" presId="urn:microsoft.com/office/officeart/2005/8/layout/list1"/>
    <dgm:cxn modelId="{4D7463BA-2B66-3547-98B1-05B4C9FBD71D}" type="presParOf" srcId="{E8EDF749-0BB8-43B4-91B9-4073E315B581}" destId="{971A07D5-9A26-4312-A152-8B248552E24D}" srcOrd="9" destOrd="0" presId="urn:microsoft.com/office/officeart/2005/8/layout/list1"/>
    <dgm:cxn modelId="{BE56FB49-5F0F-5544-A09E-ED226450B677}" type="presParOf" srcId="{E8EDF749-0BB8-43B4-91B9-4073E315B581}" destId="{2939F8B9-4A57-4379-A2BE-B2F9CFFDB864}" srcOrd="10" destOrd="0" presId="urn:microsoft.com/office/officeart/2005/8/layout/list1"/>
    <dgm:cxn modelId="{673BBBE3-C8E2-334C-AE18-B07515B4072A}" type="presParOf" srcId="{E8EDF749-0BB8-43B4-91B9-4073E315B581}" destId="{3B3A8DD1-9228-464D-B1D7-FC6855B5CFD6}" srcOrd="11" destOrd="0" presId="urn:microsoft.com/office/officeart/2005/8/layout/list1"/>
    <dgm:cxn modelId="{1D6BCD0C-90C8-0D43-AA50-F37862BEC5CB}" type="presParOf" srcId="{E8EDF749-0BB8-43B4-91B9-4073E315B581}" destId="{F2C89C3B-B92D-4764-9B72-2FC9507E12B3}" srcOrd="12" destOrd="0" presId="urn:microsoft.com/office/officeart/2005/8/layout/list1"/>
    <dgm:cxn modelId="{EBBEA515-91EB-0548-B24C-B5BB4FFAF2B2}" type="presParOf" srcId="{F2C89C3B-B92D-4764-9B72-2FC9507E12B3}" destId="{2A833904-36D3-46AE-998B-EBA2998B37EB}" srcOrd="0" destOrd="0" presId="urn:microsoft.com/office/officeart/2005/8/layout/list1"/>
    <dgm:cxn modelId="{872AF133-9E5D-3F4E-8667-4E6799F42FCD}" type="presParOf" srcId="{F2C89C3B-B92D-4764-9B72-2FC9507E12B3}" destId="{8C6EE495-3DFA-489C-AA4C-FE30E797CD7D}" srcOrd="1" destOrd="0" presId="urn:microsoft.com/office/officeart/2005/8/layout/list1"/>
    <dgm:cxn modelId="{5C5381F6-8DED-BC48-AC6A-461CB7380A97}" type="presParOf" srcId="{E8EDF749-0BB8-43B4-91B9-4073E315B581}" destId="{8633A837-96D7-430C-A918-7126E2CF088B}" srcOrd="13" destOrd="0" presId="urn:microsoft.com/office/officeart/2005/8/layout/list1"/>
    <dgm:cxn modelId="{DE56DDF8-502A-C647-BE18-039CB2DC4D42}" type="presParOf" srcId="{E8EDF749-0BB8-43B4-91B9-4073E315B581}" destId="{EAD09AA7-7E73-49E6-994F-D55D7D9D6330}"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4BDD0F-7EFF-4921-9D94-EA5B25AA70F5}" type="doc">
      <dgm:prSet loTypeId="urn:microsoft.com/office/officeart/2005/8/layout/lProcess2" loCatId="list" qsTypeId="urn:microsoft.com/office/officeart/2005/8/quickstyle/simple4" qsCatId="simple" csTypeId="urn:microsoft.com/office/officeart/2005/8/colors/colorful4" csCatId="colorful" phldr="1"/>
      <dgm:spPr/>
      <dgm:t>
        <a:bodyPr/>
        <a:lstStyle/>
        <a:p>
          <a:endParaRPr lang="en-GB"/>
        </a:p>
      </dgm:t>
    </dgm:pt>
    <dgm:pt modelId="{F0EB170E-7E2E-4F26-9186-4C8C5B8D8B1C}">
      <dgm:prSet phldrT="[Text]" custT="1"/>
      <dgm:spPr/>
      <dgm:t>
        <a:bodyPr/>
        <a:lstStyle/>
        <a:p>
          <a:r>
            <a:rPr lang="en-GB" sz="2000" dirty="0"/>
            <a:t>EEA states</a:t>
          </a:r>
        </a:p>
      </dgm:t>
    </dgm:pt>
    <dgm:pt modelId="{E1E7E18C-4446-4575-8C96-42265B9B5D1E}" cxnId="{44CE1A37-9489-4CAB-A6E1-0579812D7461}" type="parTrans">
      <dgm:prSet/>
      <dgm:spPr/>
      <dgm:t>
        <a:bodyPr/>
        <a:lstStyle/>
        <a:p>
          <a:endParaRPr lang="en-GB"/>
        </a:p>
      </dgm:t>
    </dgm:pt>
    <dgm:pt modelId="{3AD08168-942C-481B-B99A-33BAE0701FB3}" cxnId="{44CE1A37-9489-4CAB-A6E1-0579812D7461}" type="sibTrans">
      <dgm:prSet/>
      <dgm:spPr/>
      <dgm:t>
        <a:bodyPr/>
        <a:lstStyle/>
        <a:p>
          <a:endParaRPr lang="en-GB"/>
        </a:p>
      </dgm:t>
    </dgm:pt>
    <dgm:pt modelId="{4F83BAD9-CA2A-4701-905E-621AF1595692}">
      <dgm:prSet phldrT="[Text]" custT="1"/>
      <dgm:spPr/>
      <dgm:t>
        <a:bodyPr/>
        <a:lstStyle/>
        <a:p>
          <a:r>
            <a:rPr lang="en-GB" sz="1800" dirty="0"/>
            <a:t>EU Countries</a:t>
          </a:r>
        </a:p>
      </dgm:t>
    </dgm:pt>
    <dgm:pt modelId="{4D46607F-A2E2-4A71-8066-F52C4F249AC3}" cxnId="{8892E63E-E054-4AE3-BD9F-EABB021BEEC9}" type="parTrans">
      <dgm:prSet/>
      <dgm:spPr/>
      <dgm:t>
        <a:bodyPr/>
        <a:lstStyle/>
        <a:p>
          <a:endParaRPr lang="en-GB"/>
        </a:p>
      </dgm:t>
    </dgm:pt>
    <dgm:pt modelId="{04B60A03-8966-49A5-BC63-D83BBDD9BDF5}" cxnId="{8892E63E-E054-4AE3-BD9F-EABB021BEEC9}" type="sibTrans">
      <dgm:prSet/>
      <dgm:spPr/>
      <dgm:t>
        <a:bodyPr/>
        <a:lstStyle/>
        <a:p>
          <a:endParaRPr lang="en-GB"/>
        </a:p>
      </dgm:t>
    </dgm:pt>
    <dgm:pt modelId="{82E5E21F-7936-44E5-A641-DD0A3D729967}">
      <dgm:prSet phldrT="[Text]" custT="1"/>
      <dgm:spPr/>
      <dgm:t>
        <a:bodyPr/>
        <a:lstStyle/>
        <a:p>
          <a:r>
            <a:rPr lang="en-GB" sz="2000" dirty="0"/>
            <a:t>Countries with</a:t>
          </a:r>
          <a:br>
            <a:rPr lang="en-GB" sz="2000" dirty="0"/>
          </a:br>
          <a:r>
            <a:rPr lang="en-GB" sz="2000" dirty="0"/>
            <a:t>“adequate protection”</a:t>
          </a:r>
        </a:p>
      </dgm:t>
    </dgm:pt>
    <dgm:pt modelId="{3EC6D207-2503-4CAE-87CB-2A335CC991D3}" cxnId="{F28CB964-E9DA-4452-BDFA-41BAFDC2D682}" type="parTrans">
      <dgm:prSet/>
      <dgm:spPr/>
      <dgm:t>
        <a:bodyPr/>
        <a:lstStyle/>
        <a:p>
          <a:endParaRPr lang="en-GB"/>
        </a:p>
      </dgm:t>
    </dgm:pt>
    <dgm:pt modelId="{917C2B04-33DB-4ED6-B11E-D379C72B2496}" cxnId="{F28CB964-E9DA-4452-BDFA-41BAFDC2D682}" type="sibTrans">
      <dgm:prSet/>
      <dgm:spPr/>
      <dgm:t>
        <a:bodyPr/>
        <a:lstStyle/>
        <a:p>
          <a:endParaRPr lang="en-GB"/>
        </a:p>
      </dgm:t>
    </dgm:pt>
    <dgm:pt modelId="{72FE44A7-BF32-4794-BB5E-BDC085034197}">
      <dgm:prSet phldrT="[Text]" custT="1"/>
      <dgm:spPr/>
      <dgm:t>
        <a:bodyPr/>
        <a:lstStyle/>
        <a:p>
          <a:r>
            <a:rPr lang="en-GB" sz="1500" dirty="0">
              <a:solidFill>
                <a:srgbClr val="000000"/>
              </a:solidFill>
            </a:rPr>
            <a:t>Andorra</a:t>
          </a:r>
        </a:p>
        <a:p>
          <a:r>
            <a:rPr lang="en-GB" sz="1500" dirty="0">
              <a:solidFill>
                <a:srgbClr val="000000"/>
              </a:solidFill>
            </a:rPr>
            <a:t>Argentina</a:t>
          </a:r>
        </a:p>
        <a:p>
          <a:r>
            <a:rPr lang="en-GB" sz="1500" dirty="0">
              <a:solidFill>
                <a:srgbClr val="000000"/>
              </a:solidFill>
            </a:rPr>
            <a:t>Canada</a:t>
          </a:r>
        </a:p>
        <a:p>
          <a:r>
            <a:rPr lang="en-GB" sz="1500" dirty="0">
              <a:solidFill>
                <a:srgbClr val="000000"/>
              </a:solidFill>
            </a:rPr>
            <a:t>Faroe Islands</a:t>
          </a:r>
        </a:p>
        <a:p>
          <a:r>
            <a:rPr lang="en-GB" sz="1500" dirty="0">
              <a:solidFill>
                <a:srgbClr val="000000"/>
              </a:solidFill>
            </a:rPr>
            <a:t>Guernsey</a:t>
          </a:r>
        </a:p>
        <a:p>
          <a:r>
            <a:rPr lang="en-GB" sz="1500" dirty="0">
              <a:solidFill>
                <a:srgbClr val="000000"/>
              </a:solidFill>
            </a:rPr>
            <a:t>Isle of Man</a:t>
          </a:r>
        </a:p>
        <a:p>
          <a:r>
            <a:rPr lang="en-GB" sz="1500" dirty="0">
              <a:solidFill>
                <a:srgbClr val="000000"/>
              </a:solidFill>
            </a:rPr>
            <a:t>Israel</a:t>
          </a:r>
        </a:p>
        <a:p>
          <a:r>
            <a:rPr lang="en-GB" sz="1500" dirty="0">
              <a:solidFill>
                <a:srgbClr val="000000"/>
              </a:solidFill>
            </a:rPr>
            <a:t>Jersey</a:t>
          </a:r>
        </a:p>
        <a:p>
          <a:r>
            <a:rPr lang="en-GB" sz="1500" dirty="0">
              <a:solidFill>
                <a:srgbClr val="000000"/>
              </a:solidFill>
            </a:rPr>
            <a:t>Switzerland </a:t>
          </a:r>
        </a:p>
      </dgm:t>
    </dgm:pt>
    <dgm:pt modelId="{16D323BC-A39A-4ACF-A44C-D92B432FCE3C}" cxnId="{7287A8CD-6785-4051-AB6A-86E89D08C749}" type="parTrans">
      <dgm:prSet/>
      <dgm:spPr/>
      <dgm:t>
        <a:bodyPr/>
        <a:lstStyle/>
        <a:p>
          <a:endParaRPr lang="en-GB"/>
        </a:p>
      </dgm:t>
    </dgm:pt>
    <dgm:pt modelId="{2E202FF1-6CB2-4B08-B26A-CA05A6D2B9CB}" cxnId="{7287A8CD-6785-4051-AB6A-86E89D08C749}" type="sibTrans">
      <dgm:prSet/>
      <dgm:spPr/>
      <dgm:t>
        <a:bodyPr/>
        <a:lstStyle/>
        <a:p>
          <a:endParaRPr lang="en-GB"/>
        </a:p>
      </dgm:t>
    </dgm:pt>
    <dgm:pt modelId="{4FF64ED7-C5B1-4BC6-AD78-667853B77048}">
      <dgm:prSet phldrT="[Text]" custT="1"/>
      <dgm:spPr/>
      <dgm:t>
        <a:bodyPr/>
        <a:lstStyle/>
        <a:p>
          <a:r>
            <a:rPr lang="en-GB" sz="1800" dirty="0"/>
            <a:t>Iceland</a:t>
          </a:r>
        </a:p>
        <a:p>
          <a:r>
            <a:rPr lang="en-GB" sz="1800" dirty="0"/>
            <a:t>Norway</a:t>
          </a:r>
        </a:p>
      </dgm:t>
    </dgm:pt>
    <dgm:pt modelId="{52F1F2F7-8128-4F5E-BCB9-3A68A34C450A}" cxnId="{7FE0ED5B-CCEA-4E42-8D50-BA23D6524DB0}" type="parTrans">
      <dgm:prSet/>
      <dgm:spPr/>
      <dgm:t>
        <a:bodyPr/>
        <a:lstStyle/>
        <a:p>
          <a:endParaRPr lang="en-GB"/>
        </a:p>
      </dgm:t>
    </dgm:pt>
    <dgm:pt modelId="{112B18CC-2280-497A-A876-E4D20DDD3902}" cxnId="{7FE0ED5B-CCEA-4E42-8D50-BA23D6524DB0}" type="sibTrans">
      <dgm:prSet/>
      <dgm:spPr/>
      <dgm:t>
        <a:bodyPr/>
        <a:lstStyle/>
        <a:p>
          <a:endParaRPr lang="en-GB"/>
        </a:p>
      </dgm:t>
    </dgm:pt>
    <dgm:pt modelId="{0B5A5A7E-1489-43BE-86BA-00EABFA35788}" type="pres">
      <dgm:prSet presAssocID="{244BDD0F-7EFF-4921-9D94-EA5B25AA70F5}" presName="theList" presStyleCnt="0">
        <dgm:presLayoutVars>
          <dgm:dir/>
          <dgm:animLvl val="lvl"/>
          <dgm:resizeHandles val="exact"/>
        </dgm:presLayoutVars>
      </dgm:prSet>
      <dgm:spPr/>
    </dgm:pt>
    <dgm:pt modelId="{771652DC-BBE8-4B9C-A78A-9EDD6EAB1A40}" type="pres">
      <dgm:prSet presAssocID="{F0EB170E-7E2E-4F26-9186-4C8C5B8D8B1C}" presName="compNode" presStyleCnt="0"/>
      <dgm:spPr/>
    </dgm:pt>
    <dgm:pt modelId="{F2CC04FC-F0D0-4CA4-A570-C91516A42DB9}" type="pres">
      <dgm:prSet presAssocID="{F0EB170E-7E2E-4F26-9186-4C8C5B8D8B1C}" presName="aNode" presStyleLbl="bgShp" presStyleIdx="0" presStyleCnt="2"/>
      <dgm:spPr/>
    </dgm:pt>
    <dgm:pt modelId="{A23346C1-AD5D-44B3-914C-22CDCBBCF19F}" type="pres">
      <dgm:prSet presAssocID="{F0EB170E-7E2E-4F26-9186-4C8C5B8D8B1C}" presName="textNode" presStyleLbl="bgShp" presStyleIdx="0" presStyleCnt="2"/>
      <dgm:spPr/>
    </dgm:pt>
    <dgm:pt modelId="{084B1907-7FEE-4C07-817F-8D3F2DA3C8A0}" type="pres">
      <dgm:prSet presAssocID="{F0EB170E-7E2E-4F26-9186-4C8C5B8D8B1C}" presName="compChildNode" presStyleCnt="0"/>
      <dgm:spPr/>
    </dgm:pt>
    <dgm:pt modelId="{57BA4E00-8933-4B82-801F-926C503719D3}" type="pres">
      <dgm:prSet presAssocID="{F0EB170E-7E2E-4F26-9186-4C8C5B8D8B1C}" presName="theInnerList" presStyleCnt="0"/>
      <dgm:spPr/>
    </dgm:pt>
    <dgm:pt modelId="{C8B8110A-343B-4252-AD21-2CB57495B3C7}" type="pres">
      <dgm:prSet presAssocID="{4F83BAD9-CA2A-4701-905E-621AF1595692}" presName="childNode" presStyleLbl="node1" presStyleIdx="0" presStyleCnt="3">
        <dgm:presLayoutVars>
          <dgm:bulletEnabled val="1"/>
        </dgm:presLayoutVars>
      </dgm:prSet>
      <dgm:spPr/>
    </dgm:pt>
    <dgm:pt modelId="{08C732AC-2B16-455B-A9CC-5405C5B111AD}" type="pres">
      <dgm:prSet presAssocID="{4F83BAD9-CA2A-4701-905E-621AF1595692}" presName="aSpace2" presStyleCnt="0"/>
      <dgm:spPr/>
    </dgm:pt>
    <dgm:pt modelId="{A5FAF437-4D5D-4F75-B143-907F0051BC17}" type="pres">
      <dgm:prSet presAssocID="{4FF64ED7-C5B1-4BC6-AD78-667853B77048}" presName="childNode" presStyleLbl="node1" presStyleIdx="1" presStyleCnt="3">
        <dgm:presLayoutVars>
          <dgm:bulletEnabled val="1"/>
        </dgm:presLayoutVars>
      </dgm:prSet>
      <dgm:spPr/>
    </dgm:pt>
    <dgm:pt modelId="{80111DE2-8ED9-43A9-B8F1-43F70F9D9300}" type="pres">
      <dgm:prSet presAssocID="{F0EB170E-7E2E-4F26-9186-4C8C5B8D8B1C}" presName="aSpace" presStyleCnt="0"/>
      <dgm:spPr/>
    </dgm:pt>
    <dgm:pt modelId="{4DA925C2-DA85-4CA2-A043-1F45CC8F5032}" type="pres">
      <dgm:prSet presAssocID="{82E5E21F-7936-44E5-A641-DD0A3D729967}" presName="compNode" presStyleCnt="0"/>
      <dgm:spPr/>
    </dgm:pt>
    <dgm:pt modelId="{DFEE485C-ED26-4EE2-A2D1-62EE39343F4F}" type="pres">
      <dgm:prSet presAssocID="{82E5E21F-7936-44E5-A641-DD0A3D729967}" presName="aNode" presStyleLbl="bgShp" presStyleIdx="1" presStyleCnt="2"/>
      <dgm:spPr/>
    </dgm:pt>
    <dgm:pt modelId="{78AB9FC5-6EE0-4F3F-AE70-D77B795CF820}" type="pres">
      <dgm:prSet presAssocID="{82E5E21F-7936-44E5-A641-DD0A3D729967}" presName="textNode" presStyleLbl="bgShp" presStyleIdx="1" presStyleCnt="2"/>
      <dgm:spPr/>
    </dgm:pt>
    <dgm:pt modelId="{27A8C69B-5387-4D27-847D-FDA702396790}" type="pres">
      <dgm:prSet presAssocID="{82E5E21F-7936-44E5-A641-DD0A3D729967}" presName="compChildNode" presStyleCnt="0"/>
      <dgm:spPr/>
    </dgm:pt>
    <dgm:pt modelId="{0F26472E-B0E4-419E-AC64-DAA2D1349B28}" type="pres">
      <dgm:prSet presAssocID="{82E5E21F-7936-44E5-A641-DD0A3D729967}" presName="theInnerList" presStyleCnt="0"/>
      <dgm:spPr/>
    </dgm:pt>
    <dgm:pt modelId="{EA1EBEA9-43FA-4DE0-913A-8C703FAEF1B1}" type="pres">
      <dgm:prSet presAssocID="{72FE44A7-BF32-4794-BB5E-BDC085034197}" presName="childNode" presStyleLbl="node1" presStyleIdx="2" presStyleCnt="3" custScaleY="116095">
        <dgm:presLayoutVars>
          <dgm:bulletEnabled val="1"/>
        </dgm:presLayoutVars>
      </dgm:prSet>
      <dgm:spPr/>
    </dgm:pt>
  </dgm:ptLst>
  <dgm:cxnLst>
    <dgm:cxn modelId="{44CE1A37-9489-4CAB-A6E1-0579812D7461}" srcId="{244BDD0F-7EFF-4921-9D94-EA5B25AA70F5}" destId="{F0EB170E-7E2E-4F26-9186-4C8C5B8D8B1C}" srcOrd="0" destOrd="0" parTransId="{E1E7E18C-4446-4575-8C96-42265B9B5D1E}" sibTransId="{3AD08168-942C-481B-B99A-33BAE0701FB3}"/>
    <dgm:cxn modelId="{8892E63E-E054-4AE3-BD9F-EABB021BEEC9}" srcId="{F0EB170E-7E2E-4F26-9186-4C8C5B8D8B1C}" destId="{4F83BAD9-CA2A-4701-905E-621AF1595692}" srcOrd="0" destOrd="0" parTransId="{4D46607F-A2E2-4A71-8066-F52C4F249AC3}" sibTransId="{04B60A03-8966-49A5-BC63-D83BBDD9BDF5}"/>
    <dgm:cxn modelId="{9240BA4D-1136-8B4D-8AA3-DFB5FF2D1F51}" type="presOf" srcId="{4FF64ED7-C5B1-4BC6-AD78-667853B77048}" destId="{A5FAF437-4D5D-4F75-B143-907F0051BC17}" srcOrd="0" destOrd="0" presId="urn:microsoft.com/office/officeart/2005/8/layout/lProcess2"/>
    <dgm:cxn modelId="{DBE81B54-B09C-1F47-B14F-E38E54C1AEC1}" type="presOf" srcId="{72FE44A7-BF32-4794-BB5E-BDC085034197}" destId="{EA1EBEA9-43FA-4DE0-913A-8C703FAEF1B1}" srcOrd="0" destOrd="0" presId="urn:microsoft.com/office/officeart/2005/8/layout/lProcess2"/>
    <dgm:cxn modelId="{7FE0ED5B-CCEA-4E42-8D50-BA23D6524DB0}" srcId="{F0EB170E-7E2E-4F26-9186-4C8C5B8D8B1C}" destId="{4FF64ED7-C5B1-4BC6-AD78-667853B77048}" srcOrd="1" destOrd="0" parTransId="{52F1F2F7-8128-4F5E-BCB9-3A68A34C450A}" sibTransId="{112B18CC-2280-497A-A876-E4D20DDD3902}"/>
    <dgm:cxn modelId="{F28CB964-E9DA-4452-BDFA-41BAFDC2D682}" srcId="{244BDD0F-7EFF-4921-9D94-EA5B25AA70F5}" destId="{82E5E21F-7936-44E5-A641-DD0A3D729967}" srcOrd="1" destOrd="0" parTransId="{3EC6D207-2503-4CAE-87CB-2A335CC991D3}" sibTransId="{917C2B04-33DB-4ED6-B11E-D379C72B2496}"/>
    <dgm:cxn modelId="{149F2684-9CA4-2146-A510-2B9A8A2E11C7}" type="presOf" srcId="{82E5E21F-7936-44E5-A641-DD0A3D729967}" destId="{78AB9FC5-6EE0-4F3F-AE70-D77B795CF820}" srcOrd="1" destOrd="0" presId="urn:microsoft.com/office/officeart/2005/8/layout/lProcess2"/>
    <dgm:cxn modelId="{0D3F128A-4E6F-674A-A88F-4B6A30F4F600}" type="presOf" srcId="{82E5E21F-7936-44E5-A641-DD0A3D729967}" destId="{DFEE485C-ED26-4EE2-A2D1-62EE39343F4F}" srcOrd="0" destOrd="0" presId="urn:microsoft.com/office/officeart/2005/8/layout/lProcess2"/>
    <dgm:cxn modelId="{9882D694-5D7F-2445-A337-5A0E7A39DBBA}" type="presOf" srcId="{4F83BAD9-CA2A-4701-905E-621AF1595692}" destId="{C8B8110A-343B-4252-AD21-2CB57495B3C7}" srcOrd="0" destOrd="0" presId="urn:microsoft.com/office/officeart/2005/8/layout/lProcess2"/>
    <dgm:cxn modelId="{7879189C-356B-8A44-8C6D-121D366D83FD}" type="presOf" srcId="{F0EB170E-7E2E-4F26-9186-4C8C5B8D8B1C}" destId="{F2CC04FC-F0D0-4CA4-A570-C91516A42DB9}" srcOrd="0" destOrd="0" presId="urn:microsoft.com/office/officeart/2005/8/layout/lProcess2"/>
    <dgm:cxn modelId="{7AF8D9A4-4D16-6647-BAC8-A6EC9387A336}" type="presOf" srcId="{F0EB170E-7E2E-4F26-9186-4C8C5B8D8B1C}" destId="{A23346C1-AD5D-44B3-914C-22CDCBBCF19F}" srcOrd="1" destOrd="0" presId="urn:microsoft.com/office/officeart/2005/8/layout/lProcess2"/>
    <dgm:cxn modelId="{7287A8CD-6785-4051-AB6A-86E89D08C749}" srcId="{82E5E21F-7936-44E5-A641-DD0A3D729967}" destId="{72FE44A7-BF32-4794-BB5E-BDC085034197}" srcOrd="0" destOrd="0" parTransId="{16D323BC-A39A-4ACF-A44C-D92B432FCE3C}" sibTransId="{2E202FF1-6CB2-4B08-B26A-CA05A6D2B9CB}"/>
    <dgm:cxn modelId="{A7B11ED8-4479-434D-8EDC-6FD0910BB776}" type="presOf" srcId="{244BDD0F-7EFF-4921-9D94-EA5B25AA70F5}" destId="{0B5A5A7E-1489-43BE-86BA-00EABFA35788}" srcOrd="0" destOrd="0" presId="urn:microsoft.com/office/officeart/2005/8/layout/lProcess2"/>
    <dgm:cxn modelId="{BABB2868-7758-D34B-B3BE-8F08A58363A9}" type="presParOf" srcId="{0B5A5A7E-1489-43BE-86BA-00EABFA35788}" destId="{771652DC-BBE8-4B9C-A78A-9EDD6EAB1A40}" srcOrd="0" destOrd="0" presId="urn:microsoft.com/office/officeart/2005/8/layout/lProcess2"/>
    <dgm:cxn modelId="{8A045AC9-9166-7347-B855-AF8FC9C4AADC}" type="presParOf" srcId="{771652DC-BBE8-4B9C-A78A-9EDD6EAB1A40}" destId="{F2CC04FC-F0D0-4CA4-A570-C91516A42DB9}" srcOrd="0" destOrd="0" presId="urn:microsoft.com/office/officeart/2005/8/layout/lProcess2"/>
    <dgm:cxn modelId="{99A447D8-DD38-D244-89B8-D20D6FEC395F}" type="presParOf" srcId="{771652DC-BBE8-4B9C-A78A-9EDD6EAB1A40}" destId="{A23346C1-AD5D-44B3-914C-22CDCBBCF19F}" srcOrd="1" destOrd="0" presId="urn:microsoft.com/office/officeart/2005/8/layout/lProcess2"/>
    <dgm:cxn modelId="{9B16D702-D8CE-A442-8B24-1B37B6A4C5D5}" type="presParOf" srcId="{771652DC-BBE8-4B9C-A78A-9EDD6EAB1A40}" destId="{084B1907-7FEE-4C07-817F-8D3F2DA3C8A0}" srcOrd="2" destOrd="0" presId="urn:microsoft.com/office/officeart/2005/8/layout/lProcess2"/>
    <dgm:cxn modelId="{65CDACD0-72C8-714C-BEC0-FD918F65A1FE}" type="presParOf" srcId="{084B1907-7FEE-4C07-817F-8D3F2DA3C8A0}" destId="{57BA4E00-8933-4B82-801F-926C503719D3}" srcOrd="0" destOrd="0" presId="urn:microsoft.com/office/officeart/2005/8/layout/lProcess2"/>
    <dgm:cxn modelId="{26C37F3B-D9D1-C14D-8995-F0A8ED55B10B}" type="presParOf" srcId="{57BA4E00-8933-4B82-801F-926C503719D3}" destId="{C8B8110A-343B-4252-AD21-2CB57495B3C7}" srcOrd="0" destOrd="0" presId="urn:microsoft.com/office/officeart/2005/8/layout/lProcess2"/>
    <dgm:cxn modelId="{CE9F785E-B01A-F34C-8B8E-DE2E1517A749}" type="presParOf" srcId="{57BA4E00-8933-4B82-801F-926C503719D3}" destId="{08C732AC-2B16-455B-A9CC-5405C5B111AD}" srcOrd="1" destOrd="0" presId="urn:microsoft.com/office/officeart/2005/8/layout/lProcess2"/>
    <dgm:cxn modelId="{4140B205-C5E3-4D44-9C22-942B03C770EE}" type="presParOf" srcId="{57BA4E00-8933-4B82-801F-926C503719D3}" destId="{A5FAF437-4D5D-4F75-B143-907F0051BC17}" srcOrd="2" destOrd="0" presId="urn:microsoft.com/office/officeart/2005/8/layout/lProcess2"/>
    <dgm:cxn modelId="{1A7B3948-3CB6-CB46-A712-3E52F98D8EB4}" type="presParOf" srcId="{0B5A5A7E-1489-43BE-86BA-00EABFA35788}" destId="{80111DE2-8ED9-43A9-B8F1-43F70F9D9300}" srcOrd="1" destOrd="0" presId="urn:microsoft.com/office/officeart/2005/8/layout/lProcess2"/>
    <dgm:cxn modelId="{E6C6F475-B043-064B-A321-D763B0720099}" type="presParOf" srcId="{0B5A5A7E-1489-43BE-86BA-00EABFA35788}" destId="{4DA925C2-DA85-4CA2-A043-1F45CC8F5032}" srcOrd="2" destOrd="0" presId="urn:microsoft.com/office/officeart/2005/8/layout/lProcess2"/>
    <dgm:cxn modelId="{D5E3A46E-BE31-FE46-8A87-56A6E8C2021F}" type="presParOf" srcId="{4DA925C2-DA85-4CA2-A043-1F45CC8F5032}" destId="{DFEE485C-ED26-4EE2-A2D1-62EE39343F4F}" srcOrd="0" destOrd="0" presId="urn:microsoft.com/office/officeart/2005/8/layout/lProcess2"/>
    <dgm:cxn modelId="{E522A8F0-B23B-D64A-A72E-B7FBE1BAF1C8}" type="presParOf" srcId="{4DA925C2-DA85-4CA2-A043-1F45CC8F5032}" destId="{78AB9FC5-6EE0-4F3F-AE70-D77B795CF820}" srcOrd="1" destOrd="0" presId="urn:microsoft.com/office/officeart/2005/8/layout/lProcess2"/>
    <dgm:cxn modelId="{F2DCF322-E290-7E46-9AF1-A5023029C0F7}" type="presParOf" srcId="{4DA925C2-DA85-4CA2-A043-1F45CC8F5032}" destId="{27A8C69B-5387-4D27-847D-FDA702396790}" srcOrd="2" destOrd="0" presId="urn:microsoft.com/office/officeart/2005/8/layout/lProcess2"/>
    <dgm:cxn modelId="{A8FCFADF-4972-184A-8341-E9A565F1AA53}" type="presParOf" srcId="{27A8C69B-5387-4D27-847D-FDA702396790}" destId="{0F26472E-B0E4-419E-AC64-DAA2D1349B28}" srcOrd="0" destOrd="0" presId="urn:microsoft.com/office/officeart/2005/8/layout/lProcess2"/>
    <dgm:cxn modelId="{E3A95E84-19D8-904C-93CC-9D6190BD0C39}" type="presParOf" srcId="{0F26472E-B0E4-419E-AC64-DAA2D1349B28}" destId="{EA1EBEA9-43FA-4DE0-913A-8C703FAEF1B1}" srcOrd="0"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8784E-3947-4B62-8D50-11FAC5250717}">
      <dsp:nvSpPr>
        <dsp:cNvPr id="0" name=""/>
        <dsp:cNvSpPr/>
      </dsp:nvSpPr>
      <dsp:spPr>
        <a:xfrm>
          <a:off x="3259752" y="2299448"/>
          <a:ext cx="1929169" cy="1929169"/>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GB" sz="3200" kern="1200" dirty="0">
              <a:solidFill>
                <a:srgbClr val="000000"/>
              </a:solidFill>
            </a:rPr>
            <a:t>UK</a:t>
          </a:r>
          <a:br>
            <a:rPr lang="en-GB" sz="3200" kern="1200" dirty="0">
              <a:solidFill>
                <a:srgbClr val="000000"/>
              </a:solidFill>
            </a:rPr>
          </a:br>
          <a:r>
            <a:rPr lang="en-GB" sz="2300" kern="1200" dirty="0">
              <a:solidFill>
                <a:srgbClr val="000000"/>
              </a:solidFill>
            </a:rPr>
            <a:t>________</a:t>
          </a:r>
        </a:p>
        <a:p>
          <a:pPr marL="0" lvl="0" indent="0" algn="ctr" defTabSz="1422400">
            <a:lnSpc>
              <a:spcPct val="90000"/>
            </a:lnSpc>
            <a:spcBef>
              <a:spcPct val="0"/>
            </a:spcBef>
            <a:spcAft>
              <a:spcPct val="35000"/>
            </a:spcAft>
            <a:buNone/>
          </a:pPr>
          <a:r>
            <a:rPr lang="en-GB" sz="2300" kern="1200" dirty="0">
              <a:solidFill>
                <a:srgbClr val="000000"/>
              </a:solidFill>
            </a:rPr>
            <a:t>Scotland</a:t>
          </a:r>
        </a:p>
      </dsp:txBody>
      <dsp:txXfrm>
        <a:off x="3542272" y="2581968"/>
        <a:ext cx="1364129" cy="1364129"/>
      </dsp:txXfrm>
    </dsp:sp>
    <dsp:sp modelId="{2800EB63-5907-442F-A394-BB560577D5D8}">
      <dsp:nvSpPr>
        <dsp:cNvPr id="0" name=""/>
        <dsp:cNvSpPr/>
      </dsp:nvSpPr>
      <dsp:spPr>
        <a:xfrm rot="12900000">
          <a:off x="2017695" y="1962087"/>
          <a:ext cx="1479757" cy="549813"/>
        </a:xfrm>
        <a:prstGeom prst="lef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C0309E4-BD71-481C-AD30-93007404305D}">
      <dsp:nvSpPr>
        <dsp:cNvPr id="0" name=""/>
        <dsp:cNvSpPr/>
      </dsp:nvSpPr>
      <dsp:spPr>
        <a:xfrm>
          <a:off x="1235146" y="1079532"/>
          <a:ext cx="1832710" cy="1466168"/>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4295" tIns="74295" rIns="74295" bIns="74295" numCol="1" spcCol="1270" anchor="ctr" anchorCtr="0">
          <a:noAutofit/>
        </a:bodyPr>
        <a:lstStyle/>
        <a:p>
          <a:pPr marL="0" lvl="0" indent="0" algn="ctr" defTabSz="1733550">
            <a:lnSpc>
              <a:spcPct val="90000"/>
            </a:lnSpc>
            <a:spcBef>
              <a:spcPct val="0"/>
            </a:spcBef>
            <a:spcAft>
              <a:spcPct val="35000"/>
            </a:spcAft>
            <a:buNone/>
          </a:pPr>
          <a:r>
            <a:rPr lang="en-GB" sz="3900" kern="1200" dirty="0"/>
            <a:t>Europe EU </a:t>
          </a:r>
          <a:r>
            <a:rPr lang="en-GB" sz="2400" kern="1200" dirty="0"/>
            <a:t>EEA</a:t>
          </a:r>
        </a:p>
      </dsp:txBody>
      <dsp:txXfrm>
        <a:off x="1278089" y="1122475"/>
        <a:ext cx="1746824" cy="1380282"/>
      </dsp:txXfrm>
    </dsp:sp>
    <dsp:sp modelId="{A514A17C-4CDA-4F57-9CC8-B77E3E03FC62}">
      <dsp:nvSpPr>
        <dsp:cNvPr id="0" name=""/>
        <dsp:cNvSpPr/>
      </dsp:nvSpPr>
      <dsp:spPr>
        <a:xfrm rot="16200000">
          <a:off x="3484458" y="1198539"/>
          <a:ext cx="1479757" cy="549813"/>
        </a:xfrm>
        <a:prstGeom prst="leftArrow">
          <a:avLst>
            <a:gd name="adj1" fmla="val 60000"/>
            <a:gd name="adj2" fmla="val 50000"/>
          </a:avLst>
        </a:prstGeom>
        <a:gradFill rotWithShape="0">
          <a:gsLst>
            <a:gs pos="0">
              <a:schemeClr val="accent4">
                <a:hueOff val="5571487"/>
                <a:satOff val="19812"/>
                <a:lumOff val="44804"/>
                <a:alphaOff val="0"/>
                <a:shade val="51000"/>
                <a:satMod val="130000"/>
              </a:schemeClr>
            </a:gs>
            <a:gs pos="80000">
              <a:schemeClr val="accent4">
                <a:hueOff val="5571487"/>
                <a:satOff val="19812"/>
                <a:lumOff val="44804"/>
                <a:alphaOff val="0"/>
                <a:shade val="93000"/>
                <a:satMod val="130000"/>
              </a:schemeClr>
            </a:gs>
            <a:gs pos="100000">
              <a:schemeClr val="accent4">
                <a:hueOff val="5571487"/>
                <a:satOff val="19812"/>
                <a:lumOff val="4480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AADA13D-B80A-4FE1-8179-5E61DFE500CA}">
      <dsp:nvSpPr>
        <dsp:cNvPr id="0" name=""/>
        <dsp:cNvSpPr/>
      </dsp:nvSpPr>
      <dsp:spPr>
        <a:xfrm>
          <a:off x="3307982" y="482"/>
          <a:ext cx="1832710" cy="1466168"/>
        </a:xfrm>
        <a:prstGeom prst="roundRect">
          <a:avLst>
            <a:gd name="adj" fmla="val 10000"/>
          </a:avLst>
        </a:prstGeom>
        <a:gradFill rotWithShape="0">
          <a:gsLst>
            <a:gs pos="0">
              <a:schemeClr val="accent4">
                <a:hueOff val="5571487"/>
                <a:satOff val="19812"/>
                <a:lumOff val="44804"/>
                <a:alphaOff val="0"/>
                <a:shade val="51000"/>
                <a:satMod val="130000"/>
              </a:schemeClr>
            </a:gs>
            <a:gs pos="80000">
              <a:schemeClr val="accent4">
                <a:hueOff val="5571487"/>
                <a:satOff val="19812"/>
                <a:lumOff val="44804"/>
                <a:alphaOff val="0"/>
                <a:shade val="93000"/>
                <a:satMod val="130000"/>
              </a:schemeClr>
            </a:gs>
            <a:gs pos="100000">
              <a:schemeClr val="accent4">
                <a:hueOff val="5571487"/>
                <a:satOff val="19812"/>
                <a:lumOff val="4480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GB" sz="3100" kern="1200" dirty="0"/>
            <a:t>Treaties</a:t>
          </a:r>
        </a:p>
        <a:p>
          <a:pPr marL="0" lvl="0" indent="0" algn="ctr" defTabSz="1377950">
            <a:lnSpc>
              <a:spcPct val="90000"/>
            </a:lnSpc>
            <a:spcBef>
              <a:spcPct val="0"/>
            </a:spcBef>
            <a:spcAft>
              <a:spcPct val="35000"/>
            </a:spcAft>
            <a:buNone/>
          </a:pPr>
          <a:r>
            <a:rPr lang="en-GB" sz="2000" kern="1200" dirty="0"/>
            <a:t>WTO OECD</a:t>
          </a:r>
          <a:endParaRPr lang="en-GB" sz="3100" kern="1200" dirty="0"/>
        </a:p>
      </dsp:txBody>
      <dsp:txXfrm>
        <a:off x="3350925" y="43425"/>
        <a:ext cx="1746824" cy="1380282"/>
      </dsp:txXfrm>
    </dsp:sp>
    <dsp:sp modelId="{0FC2206D-EC50-43E6-A17C-AE0BEC1EB806}">
      <dsp:nvSpPr>
        <dsp:cNvPr id="0" name=""/>
        <dsp:cNvSpPr/>
      </dsp:nvSpPr>
      <dsp:spPr>
        <a:xfrm rot="19500000">
          <a:off x="4951221" y="1962087"/>
          <a:ext cx="1479757" cy="549813"/>
        </a:xfrm>
        <a:prstGeom prst="leftArrow">
          <a:avLst>
            <a:gd name="adj1" fmla="val 60000"/>
            <a:gd name="adj2" fmla="val 50000"/>
          </a:avLst>
        </a:prstGeom>
        <a:gradFill rotWithShape="0">
          <a:gsLst>
            <a:gs pos="0">
              <a:schemeClr val="accent4">
                <a:hueOff val="11142974"/>
                <a:satOff val="39624"/>
                <a:lumOff val="89608"/>
                <a:alphaOff val="0"/>
                <a:shade val="51000"/>
                <a:satMod val="130000"/>
              </a:schemeClr>
            </a:gs>
            <a:gs pos="80000">
              <a:schemeClr val="accent4">
                <a:hueOff val="11142974"/>
                <a:satOff val="39624"/>
                <a:lumOff val="89608"/>
                <a:alphaOff val="0"/>
                <a:shade val="93000"/>
                <a:satMod val="130000"/>
              </a:schemeClr>
            </a:gs>
            <a:gs pos="100000">
              <a:schemeClr val="accent4">
                <a:hueOff val="11142974"/>
                <a:satOff val="39624"/>
                <a:lumOff val="8960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6F37EA7-AC41-477B-90B6-7107DB46347E}">
      <dsp:nvSpPr>
        <dsp:cNvPr id="0" name=""/>
        <dsp:cNvSpPr/>
      </dsp:nvSpPr>
      <dsp:spPr>
        <a:xfrm>
          <a:off x="5380818" y="1079532"/>
          <a:ext cx="1832710" cy="1466168"/>
        </a:xfrm>
        <a:prstGeom prst="roundRect">
          <a:avLst>
            <a:gd name="adj" fmla="val 10000"/>
          </a:avLst>
        </a:prstGeom>
        <a:gradFill rotWithShape="0">
          <a:gsLst>
            <a:gs pos="0">
              <a:schemeClr val="accent4">
                <a:hueOff val="11142974"/>
                <a:satOff val="39624"/>
                <a:lumOff val="89608"/>
                <a:alphaOff val="0"/>
                <a:shade val="51000"/>
                <a:satMod val="130000"/>
              </a:schemeClr>
            </a:gs>
            <a:gs pos="80000">
              <a:schemeClr val="accent4">
                <a:hueOff val="11142974"/>
                <a:satOff val="39624"/>
                <a:lumOff val="89608"/>
                <a:alphaOff val="0"/>
                <a:shade val="93000"/>
                <a:satMod val="130000"/>
              </a:schemeClr>
            </a:gs>
            <a:gs pos="100000">
              <a:schemeClr val="accent4">
                <a:hueOff val="11142974"/>
                <a:satOff val="39624"/>
                <a:lumOff val="8960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GB" sz="2800" kern="1200" dirty="0"/>
            <a:t>USA</a:t>
          </a:r>
        </a:p>
        <a:p>
          <a:pPr marL="0" lvl="0" indent="0" algn="ctr" defTabSz="1244600">
            <a:lnSpc>
              <a:spcPct val="90000"/>
            </a:lnSpc>
            <a:spcBef>
              <a:spcPct val="0"/>
            </a:spcBef>
            <a:spcAft>
              <a:spcPct val="35000"/>
            </a:spcAft>
            <a:buNone/>
          </a:pPr>
          <a:r>
            <a:rPr lang="en-GB" sz="1800" kern="1200" dirty="0"/>
            <a:t>SOX, USA FREEDOM</a:t>
          </a:r>
        </a:p>
      </dsp:txBody>
      <dsp:txXfrm>
        <a:off x="5423761" y="1122475"/>
        <a:ext cx="1746824" cy="1380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8784E-3947-4B62-8D50-11FAC5250717}">
      <dsp:nvSpPr>
        <dsp:cNvPr id="0" name=""/>
        <dsp:cNvSpPr/>
      </dsp:nvSpPr>
      <dsp:spPr>
        <a:xfrm>
          <a:off x="3259752" y="2299448"/>
          <a:ext cx="1929169" cy="1929169"/>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GB" sz="3200" kern="1200" dirty="0">
              <a:solidFill>
                <a:srgbClr val="000000"/>
              </a:solidFill>
            </a:rPr>
            <a:t>UK</a:t>
          </a:r>
          <a:br>
            <a:rPr lang="en-GB" sz="3200" kern="1200" dirty="0">
              <a:solidFill>
                <a:srgbClr val="000000"/>
              </a:solidFill>
            </a:rPr>
          </a:br>
          <a:r>
            <a:rPr lang="en-GB" sz="2300" kern="1200" dirty="0">
              <a:solidFill>
                <a:srgbClr val="000000"/>
              </a:solidFill>
            </a:rPr>
            <a:t>________</a:t>
          </a:r>
        </a:p>
        <a:p>
          <a:pPr marL="0" lvl="0" indent="0" algn="ctr" defTabSz="1422400">
            <a:lnSpc>
              <a:spcPct val="90000"/>
            </a:lnSpc>
            <a:spcBef>
              <a:spcPct val="0"/>
            </a:spcBef>
            <a:spcAft>
              <a:spcPct val="35000"/>
            </a:spcAft>
            <a:buNone/>
          </a:pPr>
          <a:r>
            <a:rPr lang="en-GB" sz="2300" kern="1200" dirty="0">
              <a:solidFill>
                <a:srgbClr val="000000"/>
              </a:solidFill>
            </a:rPr>
            <a:t>Scotland</a:t>
          </a:r>
        </a:p>
      </dsp:txBody>
      <dsp:txXfrm>
        <a:off x="3542272" y="2581968"/>
        <a:ext cx="1364129" cy="1364129"/>
      </dsp:txXfrm>
    </dsp:sp>
    <dsp:sp modelId="{2800EB63-5907-442F-A394-BB560577D5D8}">
      <dsp:nvSpPr>
        <dsp:cNvPr id="0" name=""/>
        <dsp:cNvSpPr/>
      </dsp:nvSpPr>
      <dsp:spPr>
        <a:xfrm rot="12900000">
          <a:off x="2017695" y="1962087"/>
          <a:ext cx="1479757" cy="549813"/>
        </a:xfrm>
        <a:prstGeom prst="lef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C0309E4-BD71-481C-AD30-93007404305D}">
      <dsp:nvSpPr>
        <dsp:cNvPr id="0" name=""/>
        <dsp:cNvSpPr/>
      </dsp:nvSpPr>
      <dsp:spPr>
        <a:xfrm>
          <a:off x="1235146" y="1079532"/>
          <a:ext cx="1832710" cy="1466168"/>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4295" tIns="74295" rIns="74295" bIns="74295" numCol="1" spcCol="1270" anchor="ctr" anchorCtr="0">
          <a:noAutofit/>
        </a:bodyPr>
        <a:lstStyle/>
        <a:p>
          <a:pPr marL="0" lvl="0" indent="0" algn="ctr" defTabSz="1733550">
            <a:lnSpc>
              <a:spcPct val="90000"/>
            </a:lnSpc>
            <a:spcBef>
              <a:spcPct val="0"/>
            </a:spcBef>
            <a:spcAft>
              <a:spcPct val="35000"/>
            </a:spcAft>
            <a:buNone/>
          </a:pPr>
          <a:r>
            <a:rPr lang="en-GB" sz="3900" kern="1200" dirty="0"/>
            <a:t>Europe EU </a:t>
          </a:r>
          <a:r>
            <a:rPr lang="en-GB" sz="2400" kern="1200" dirty="0"/>
            <a:t>EEA</a:t>
          </a:r>
        </a:p>
      </dsp:txBody>
      <dsp:txXfrm>
        <a:off x="1278089" y="1122475"/>
        <a:ext cx="1746824" cy="1380282"/>
      </dsp:txXfrm>
    </dsp:sp>
    <dsp:sp modelId="{A514A17C-4CDA-4F57-9CC8-B77E3E03FC62}">
      <dsp:nvSpPr>
        <dsp:cNvPr id="0" name=""/>
        <dsp:cNvSpPr/>
      </dsp:nvSpPr>
      <dsp:spPr>
        <a:xfrm rot="16200000">
          <a:off x="3484458" y="1198539"/>
          <a:ext cx="1479757" cy="549813"/>
        </a:xfrm>
        <a:prstGeom prst="leftArrow">
          <a:avLst>
            <a:gd name="adj1" fmla="val 60000"/>
            <a:gd name="adj2" fmla="val 50000"/>
          </a:avLst>
        </a:prstGeom>
        <a:gradFill rotWithShape="0">
          <a:gsLst>
            <a:gs pos="0">
              <a:schemeClr val="accent4">
                <a:hueOff val="5571487"/>
                <a:satOff val="19812"/>
                <a:lumOff val="44804"/>
                <a:alphaOff val="0"/>
                <a:shade val="51000"/>
                <a:satMod val="130000"/>
              </a:schemeClr>
            </a:gs>
            <a:gs pos="80000">
              <a:schemeClr val="accent4">
                <a:hueOff val="5571487"/>
                <a:satOff val="19812"/>
                <a:lumOff val="44804"/>
                <a:alphaOff val="0"/>
                <a:shade val="93000"/>
                <a:satMod val="130000"/>
              </a:schemeClr>
            </a:gs>
            <a:gs pos="100000">
              <a:schemeClr val="accent4">
                <a:hueOff val="5571487"/>
                <a:satOff val="19812"/>
                <a:lumOff val="4480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AADA13D-B80A-4FE1-8179-5E61DFE500CA}">
      <dsp:nvSpPr>
        <dsp:cNvPr id="0" name=""/>
        <dsp:cNvSpPr/>
      </dsp:nvSpPr>
      <dsp:spPr>
        <a:xfrm>
          <a:off x="3307982" y="482"/>
          <a:ext cx="1832710" cy="1466168"/>
        </a:xfrm>
        <a:prstGeom prst="roundRect">
          <a:avLst>
            <a:gd name="adj" fmla="val 10000"/>
          </a:avLst>
        </a:prstGeom>
        <a:gradFill rotWithShape="0">
          <a:gsLst>
            <a:gs pos="0">
              <a:schemeClr val="accent4">
                <a:hueOff val="5571487"/>
                <a:satOff val="19812"/>
                <a:lumOff val="44804"/>
                <a:alphaOff val="0"/>
                <a:shade val="51000"/>
                <a:satMod val="130000"/>
              </a:schemeClr>
            </a:gs>
            <a:gs pos="80000">
              <a:schemeClr val="accent4">
                <a:hueOff val="5571487"/>
                <a:satOff val="19812"/>
                <a:lumOff val="44804"/>
                <a:alphaOff val="0"/>
                <a:shade val="93000"/>
                <a:satMod val="130000"/>
              </a:schemeClr>
            </a:gs>
            <a:gs pos="100000">
              <a:schemeClr val="accent4">
                <a:hueOff val="5571487"/>
                <a:satOff val="19812"/>
                <a:lumOff val="4480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GB" sz="3100" kern="1200" dirty="0"/>
            <a:t>Treaties</a:t>
          </a:r>
        </a:p>
        <a:p>
          <a:pPr marL="0" lvl="0" indent="0" algn="ctr" defTabSz="1377950">
            <a:lnSpc>
              <a:spcPct val="90000"/>
            </a:lnSpc>
            <a:spcBef>
              <a:spcPct val="0"/>
            </a:spcBef>
            <a:spcAft>
              <a:spcPct val="35000"/>
            </a:spcAft>
            <a:buNone/>
          </a:pPr>
          <a:r>
            <a:rPr lang="en-GB" sz="2000" kern="1200" dirty="0"/>
            <a:t>WTO OECD</a:t>
          </a:r>
          <a:endParaRPr lang="en-GB" sz="3100" kern="1200" dirty="0"/>
        </a:p>
      </dsp:txBody>
      <dsp:txXfrm>
        <a:off x="3350925" y="43425"/>
        <a:ext cx="1746824" cy="1380282"/>
      </dsp:txXfrm>
    </dsp:sp>
    <dsp:sp modelId="{0FC2206D-EC50-43E6-A17C-AE0BEC1EB806}">
      <dsp:nvSpPr>
        <dsp:cNvPr id="0" name=""/>
        <dsp:cNvSpPr/>
      </dsp:nvSpPr>
      <dsp:spPr>
        <a:xfrm rot="19500000">
          <a:off x="4951221" y="1962087"/>
          <a:ext cx="1479757" cy="549813"/>
        </a:xfrm>
        <a:prstGeom prst="leftArrow">
          <a:avLst>
            <a:gd name="adj1" fmla="val 60000"/>
            <a:gd name="adj2" fmla="val 50000"/>
          </a:avLst>
        </a:prstGeom>
        <a:gradFill rotWithShape="0">
          <a:gsLst>
            <a:gs pos="0">
              <a:schemeClr val="accent4">
                <a:hueOff val="11142974"/>
                <a:satOff val="39624"/>
                <a:lumOff val="89608"/>
                <a:alphaOff val="0"/>
                <a:shade val="51000"/>
                <a:satMod val="130000"/>
              </a:schemeClr>
            </a:gs>
            <a:gs pos="80000">
              <a:schemeClr val="accent4">
                <a:hueOff val="11142974"/>
                <a:satOff val="39624"/>
                <a:lumOff val="89608"/>
                <a:alphaOff val="0"/>
                <a:shade val="93000"/>
                <a:satMod val="130000"/>
              </a:schemeClr>
            </a:gs>
            <a:gs pos="100000">
              <a:schemeClr val="accent4">
                <a:hueOff val="11142974"/>
                <a:satOff val="39624"/>
                <a:lumOff val="8960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6F37EA7-AC41-477B-90B6-7107DB46347E}">
      <dsp:nvSpPr>
        <dsp:cNvPr id="0" name=""/>
        <dsp:cNvSpPr/>
      </dsp:nvSpPr>
      <dsp:spPr>
        <a:xfrm>
          <a:off x="5380818" y="1079532"/>
          <a:ext cx="1832710" cy="1466168"/>
        </a:xfrm>
        <a:prstGeom prst="roundRect">
          <a:avLst>
            <a:gd name="adj" fmla="val 10000"/>
          </a:avLst>
        </a:prstGeom>
        <a:gradFill rotWithShape="0">
          <a:gsLst>
            <a:gs pos="0">
              <a:schemeClr val="accent4">
                <a:hueOff val="11142974"/>
                <a:satOff val="39624"/>
                <a:lumOff val="89608"/>
                <a:alphaOff val="0"/>
                <a:shade val="51000"/>
                <a:satMod val="130000"/>
              </a:schemeClr>
            </a:gs>
            <a:gs pos="80000">
              <a:schemeClr val="accent4">
                <a:hueOff val="11142974"/>
                <a:satOff val="39624"/>
                <a:lumOff val="89608"/>
                <a:alphaOff val="0"/>
                <a:shade val="93000"/>
                <a:satMod val="130000"/>
              </a:schemeClr>
            </a:gs>
            <a:gs pos="100000">
              <a:schemeClr val="accent4">
                <a:hueOff val="11142974"/>
                <a:satOff val="39624"/>
                <a:lumOff val="8960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GB" sz="2800" kern="1200" dirty="0"/>
            <a:t>USA</a:t>
          </a:r>
        </a:p>
        <a:p>
          <a:pPr marL="0" lvl="0" indent="0" algn="ctr" defTabSz="1244600">
            <a:lnSpc>
              <a:spcPct val="90000"/>
            </a:lnSpc>
            <a:spcBef>
              <a:spcPct val="0"/>
            </a:spcBef>
            <a:spcAft>
              <a:spcPct val="35000"/>
            </a:spcAft>
            <a:buNone/>
          </a:pPr>
          <a:r>
            <a:rPr lang="en-GB" sz="1800" kern="1200" dirty="0"/>
            <a:t>SOX, USA FREEDOM</a:t>
          </a:r>
        </a:p>
      </dsp:txBody>
      <dsp:txXfrm>
        <a:off x="5423761" y="1122475"/>
        <a:ext cx="1746824" cy="13802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5A7F7-B212-426E-9BF0-BFFD7C2F8B5B}">
      <dsp:nvSpPr>
        <dsp:cNvPr id="0" name=""/>
        <dsp:cNvSpPr/>
      </dsp:nvSpPr>
      <dsp:spPr>
        <a:xfrm>
          <a:off x="0" y="293026"/>
          <a:ext cx="8448674" cy="667800"/>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5711" tIns="333248" rIns="655711" bIns="113792" numCol="1" spcCol="1270" anchor="t" anchorCtr="0">
          <a:noAutofit/>
        </a:bodyPr>
        <a:lstStyle/>
        <a:p>
          <a:pPr marL="171450" lvl="1" indent="-171450" algn="l" defTabSz="711200" rtl="0">
            <a:lnSpc>
              <a:spcPct val="90000"/>
            </a:lnSpc>
            <a:spcBef>
              <a:spcPct val="0"/>
            </a:spcBef>
            <a:spcAft>
              <a:spcPct val="15000"/>
            </a:spcAft>
            <a:buChar char="•"/>
          </a:pPr>
          <a:r>
            <a:rPr lang="en-GB" sz="1600" kern="1200" dirty="0"/>
            <a:t>Who the data held relates to</a:t>
          </a:r>
        </a:p>
      </dsp:txBody>
      <dsp:txXfrm>
        <a:off x="0" y="293026"/>
        <a:ext cx="8448674" cy="667800"/>
      </dsp:txXfrm>
    </dsp:sp>
    <dsp:sp modelId="{F4F1B872-42D7-4019-B238-F4DAE3D34EED}">
      <dsp:nvSpPr>
        <dsp:cNvPr id="0" name=""/>
        <dsp:cNvSpPr/>
      </dsp:nvSpPr>
      <dsp:spPr>
        <a:xfrm>
          <a:off x="422433" y="56866"/>
          <a:ext cx="5914071" cy="472320"/>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3538" tIns="0" rIns="223538" bIns="0" numCol="1" spcCol="1270" anchor="ctr" anchorCtr="0">
          <a:noAutofit/>
        </a:bodyPr>
        <a:lstStyle/>
        <a:p>
          <a:pPr marL="0" lvl="0" indent="0" algn="l" defTabSz="711200" rtl="0">
            <a:lnSpc>
              <a:spcPct val="90000"/>
            </a:lnSpc>
            <a:spcBef>
              <a:spcPct val="0"/>
            </a:spcBef>
            <a:spcAft>
              <a:spcPct val="35000"/>
            </a:spcAft>
            <a:buNone/>
          </a:pPr>
          <a:r>
            <a:rPr lang="en-GB" sz="1600" kern="1200" dirty="0"/>
            <a:t>Data subject</a:t>
          </a:r>
        </a:p>
      </dsp:txBody>
      <dsp:txXfrm>
        <a:off x="445490" y="79923"/>
        <a:ext cx="5867957" cy="426206"/>
      </dsp:txXfrm>
    </dsp:sp>
    <dsp:sp modelId="{15FE4610-4D7D-4B7B-82A9-5230C30D49D4}">
      <dsp:nvSpPr>
        <dsp:cNvPr id="0" name=""/>
        <dsp:cNvSpPr/>
      </dsp:nvSpPr>
      <dsp:spPr>
        <a:xfrm>
          <a:off x="0" y="1283385"/>
          <a:ext cx="8448674" cy="667800"/>
        </a:xfrm>
        <a:prstGeom prst="rect">
          <a:avLst/>
        </a:prstGeom>
        <a:solidFill>
          <a:schemeClr val="lt1">
            <a:alpha val="90000"/>
            <a:hueOff val="0"/>
            <a:satOff val="0"/>
            <a:lumOff val="0"/>
            <a:alphaOff val="0"/>
          </a:schemeClr>
        </a:solidFill>
        <a:ln w="9525" cap="flat" cmpd="sng" algn="ctr">
          <a:solidFill>
            <a:schemeClr val="accent1">
              <a:shade val="50000"/>
              <a:hueOff val="8728"/>
              <a:satOff val="12317"/>
              <a:lumOff val="154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5711" tIns="333248" rIns="655711"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dirty="0"/>
            <a:t>The data held that can be related to a data subject</a:t>
          </a:r>
        </a:p>
      </dsp:txBody>
      <dsp:txXfrm>
        <a:off x="0" y="1283385"/>
        <a:ext cx="8448674" cy="667800"/>
      </dsp:txXfrm>
    </dsp:sp>
    <dsp:sp modelId="{8AB6400B-D975-4E3C-82A6-196E6B6DAEC0}">
      <dsp:nvSpPr>
        <dsp:cNvPr id="0" name=""/>
        <dsp:cNvSpPr/>
      </dsp:nvSpPr>
      <dsp:spPr>
        <a:xfrm>
          <a:off x="422433" y="1047226"/>
          <a:ext cx="5914071" cy="472320"/>
        </a:xfrm>
        <a:prstGeom prst="roundRect">
          <a:avLst/>
        </a:prstGeom>
        <a:gradFill rotWithShape="0">
          <a:gsLst>
            <a:gs pos="0">
              <a:schemeClr val="accent1">
                <a:shade val="50000"/>
                <a:hueOff val="8728"/>
                <a:satOff val="12317"/>
                <a:lumOff val="15495"/>
                <a:alphaOff val="0"/>
                <a:shade val="51000"/>
                <a:satMod val="130000"/>
              </a:schemeClr>
            </a:gs>
            <a:gs pos="80000">
              <a:schemeClr val="accent1">
                <a:shade val="50000"/>
                <a:hueOff val="8728"/>
                <a:satOff val="12317"/>
                <a:lumOff val="15495"/>
                <a:alphaOff val="0"/>
                <a:shade val="93000"/>
                <a:satMod val="130000"/>
              </a:schemeClr>
            </a:gs>
            <a:gs pos="100000">
              <a:schemeClr val="accent1">
                <a:shade val="50000"/>
                <a:hueOff val="8728"/>
                <a:satOff val="12317"/>
                <a:lumOff val="154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3538" tIns="0" rIns="223538" bIns="0" numCol="1" spcCol="1270" anchor="ctr" anchorCtr="0">
          <a:noAutofit/>
        </a:bodyPr>
        <a:lstStyle/>
        <a:p>
          <a:pPr marL="0" lvl="0" indent="0" algn="l" defTabSz="711200" rtl="0">
            <a:lnSpc>
              <a:spcPct val="90000"/>
            </a:lnSpc>
            <a:spcBef>
              <a:spcPct val="0"/>
            </a:spcBef>
            <a:spcAft>
              <a:spcPct val="35000"/>
            </a:spcAft>
            <a:buNone/>
          </a:pPr>
          <a:r>
            <a:rPr lang="en-GB" sz="1600" kern="1200" dirty="0"/>
            <a:t>Personal data</a:t>
          </a:r>
        </a:p>
      </dsp:txBody>
      <dsp:txXfrm>
        <a:off x="445490" y="1070283"/>
        <a:ext cx="5867957" cy="426206"/>
      </dsp:txXfrm>
    </dsp:sp>
    <dsp:sp modelId="{2939F8B9-4A57-4379-A2BE-B2F9CFFDB864}">
      <dsp:nvSpPr>
        <dsp:cNvPr id="0" name=""/>
        <dsp:cNvSpPr/>
      </dsp:nvSpPr>
      <dsp:spPr>
        <a:xfrm>
          <a:off x="0" y="2273745"/>
          <a:ext cx="8448674" cy="907200"/>
        </a:xfrm>
        <a:prstGeom prst="rect">
          <a:avLst/>
        </a:prstGeom>
        <a:solidFill>
          <a:schemeClr val="lt1">
            <a:alpha val="90000"/>
            <a:hueOff val="0"/>
            <a:satOff val="0"/>
            <a:lumOff val="0"/>
            <a:alphaOff val="0"/>
          </a:schemeClr>
        </a:solidFill>
        <a:ln w="9525" cap="flat" cmpd="sng" algn="ctr">
          <a:solidFill>
            <a:schemeClr val="accent1">
              <a:shade val="50000"/>
              <a:hueOff val="17456"/>
              <a:satOff val="24633"/>
              <a:lumOff val="309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5711" tIns="333248" rIns="655711"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dirty="0"/>
            <a:t>The person or organisation holding the data</a:t>
          </a:r>
        </a:p>
        <a:p>
          <a:pPr marL="171450" lvl="1" indent="-171450" algn="l" defTabSz="711200">
            <a:lnSpc>
              <a:spcPct val="90000"/>
            </a:lnSpc>
            <a:spcBef>
              <a:spcPct val="0"/>
            </a:spcBef>
            <a:spcAft>
              <a:spcPct val="15000"/>
            </a:spcAft>
            <a:buChar char="•"/>
          </a:pPr>
          <a:r>
            <a:rPr lang="en-GB" sz="1600" kern="1200" dirty="0"/>
            <a:t>One person in the organisation has responsibility</a:t>
          </a:r>
        </a:p>
      </dsp:txBody>
      <dsp:txXfrm>
        <a:off x="0" y="2273745"/>
        <a:ext cx="8448674" cy="907200"/>
      </dsp:txXfrm>
    </dsp:sp>
    <dsp:sp modelId="{D2F84445-9DAC-485C-A467-E581A527634B}">
      <dsp:nvSpPr>
        <dsp:cNvPr id="0" name=""/>
        <dsp:cNvSpPr/>
      </dsp:nvSpPr>
      <dsp:spPr>
        <a:xfrm>
          <a:off x="422433" y="2037585"/>
          <a:ext cx="5914071" cy="472320"/>
        </a:xfrm>
        <a:prstGeom prst="roundRect">
          <a:avLst/>
        </a:prstGeom>
        <a:gradFill rotWithShape="0">
          <a:gsLst>
            <a:gs pos="0">
              <a:schemeClr val="accent1">
                <a:shade val="50000"/>
                <a:hueOff val="17456"/>
                <a:satOff val="24633"/>
                <a:lumOff val="30991"/>
                <a:alphaOff val="0"/>
                <a:shade val="51000"/>
                <a:satMod val="130000"/>
              </a:schemeClr>
            </a:gs>
            <a:gs pos="80000">
              <a:schemeClr val="accent1">
                <a:shade val="50000"/>
                <a:hueOff val="17456"/>
                <a:satOff val="24633"/>
                <a:lumOff val="30991"/>
                <a:alphaOff val="0"/>
                <a:shade val="93000"/>
                <a:satMod val="130000"/>
              </a:schemeClr>
            </a:gs>
            <a:gs pos="100000">
              <a:schemeClr val="accent1">
                <a:shade val="50000"/>
                <a:hueOff val="17456"/>
                <a:satOff val="24633"/>
                <a:lumOff val="309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3538" tIns="0" rIns="223538" bIns="0" numCol="1" spcCol="1270" anchor="ctr" anchorCtr="0">
          <a:noAutofit/>
        </a:bodyPr>
        <a:lstStyle/>
        <a:p>
          <a:pPr marL="0" lvl="0" indent="0" algn="l" defTabSz="711200" rtl="0">
            <a:lnSpc>
              <a:spcPct val="90000"/>
            </a:lnSpc>
            <a:spcBef>
              <a:spcPct val="0"/>
            </a:spcBef>
            <a:spcAft>
              <a:spcPct val="35000"/>
            </a:spcAft>
            <a:buNone/>
          </a:pPr>
          <a:r>
            <a:rPr lang="en-GB" sz="1600" kern="1200" dirty="0"/>
            <a:t>Data controller</a:t>
          </a:r>
        </a:p>
      </dsp:txBody>
      <dsp:txXfrm>
        <a:off x="445490" y="2060642"/>
        <a:ext cx="5867957" cy="426206"/>
      </dsp:txXfrm>
    </dsp:sp>
    <dsp:sp modelId="{EAD09AA7-7E73-49E6-994F-D55D7D9D6330}">
      <dsp:nvSpPr>
        <dsp:cNvPr id="0" name=""/>
        <dsp:cNvSpPr/>
      </dsp:nvSpPr>
      <dsp:spPr>
        <a:xfrm>
          <a:off x="0" y="3503506"/>
          <a:ext cx="8448674" cy="667800"/>
        </a:xfrm>
        <a:prstGeom prst="rect">
          <a:avLst/>
        </a:prstGeom>
        <a:solidFill>
          <a:schemeClr val="lt1">
            <a:alpha val="90000"/>
            <a:hueOff val="0"/>
            <a:satOff val="0"/>
            <a:lumOff val="0"/>
            <a:alphaOff val="0"/>
          </a:schemeClr>
        </a:solidFill>
        <a:ln w="9525" cap="flat" cmpd="sng" algn="ctr">
          <a:solidFill>
            <a:schemeClr val="accent1">
              <a:shade val="50000"/>
              <a:hueOff val="8728"/>
              <a:satOff val="12317"/>
              <a:lumOff val="154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5711" tIns="333248" rIns="655711"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dirty="0"/>
            <a:t>The state can specify legal exceptions (eg criminal investigations)</a:t>
          </a:r>
        </a:p>
      </dsp:txBody>
      <dsp:txXfrm>
        <a:off x="0" y="3503506"/>
        <a:ext cx="8448674" cy="667800"/>
      </dsp:txXfrm>
    </dsp:sp>
    <dsp:sp modelId="{8C6EE495-3DFA-489C-AA4C-FE30E797CD7D}">
      <dsp:nvSpPr>
        <dsp:cNvPr id="0" name=""/>
        <dsp:cNvSpPr/>
      </dsp:nvSpPr>
      <dsp:spPr>
        <a:xfrm>
          <a:off x="422433" y="3267345"/>
          <a:ext cx="5914071" cy="472320"/>
        </a:xfrm>
        <a:prstGeom prst="roundRect">
          <a:avLst/>
        </a:prstGeom>
        <a:gradFill rotWithShape="0">
          <a:gsLst>
            <a:gs pos="0">
              <a:schemeClr val="accent1">
                <a:shade val="50000"/>
                <a:hueOff val="8728"/>
                <a:satOff val="12317"/>
                <a:lumOff val="15495"/>
                <a:alphaOff val="0"/>
                <a:shade val="51000"/>
                <a:satMod val="130000"/>
              </a:schemeClr>
            </a:gs>
            <a:gs pos="80000">
              <a:schemeClr val="accent1">
                <a:shade val="50000"/>
                <a:hueOff val="8728"/>
                <a:satOff val="12317"/>
                <a:lumOff val="15495"/>
                <a:alphaOff val="0"/>
                <a:shade val="93000"/>
                <a:satMod val="130000"/>
              </a:schemeClr>
            </a:gs>
            <a:gs pos="100000">
              <a:schemeClr val="accent1">
                <a:shade val="50000"/>
                <a:hueOff val="8728"/>
                <a:satOff val="12317"/>
                <a:lumOff val="154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3538" tIns="0" rIns="223538" bIns="0" numCol="1" spcCol="1270" anchor="ctr" anchorCtr="0">
          <a:noAutofit/>
        </a:bodyPr>
        <a:lstStyle/>
        <a:p>
          <a:pPr marL="0" lvl="0" indent="0" algn="l" defTabSz="711200" rtl="0">
            <a:lnSpc>
              <a:spcPct val="90000"/>
            </a:lnSpc>
            <a:spcBef>
              <a:spcPct val="0"/>
            </a:spcBef>
            <a:spcAft>
              <a:spcPct val="35000"/>
            </a:spcAft>
            <a:buNone/>
          </a:pPr>
          <a:r>
            <a:rPr lang="en-GB" sz="1600" kern="1200" dirty="0"/>
            <a:t>Authority of law</a:t>
          </a:r>
        </a:p>
      </dsp:txBody>
      <dsp:txXfrm>
        <a:off x="445490" y="3290402"/>
        <a:ext cx="5867957"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C04FC-F0D0-4CA4-A570-C91516A42DB9}">
      <dsp:nvSpPr>
        <dsp:cNvPr id="0" name=""/>
        <dsp:cNvSpPr/>
      </dsp:nvSpPr>
      <dsp:spPr>
        <a:xfrm>
          <a:off x="3856" y="0"/>
          <a:ext cx="3709466" cy="3888432"/>
        </a:xfrm>
        <a:prstGeom prst="roundRect">
          <a:avLst>
            <a:gd name="adj" fmla="val 10000"/>
          </a:avLst>
        </a:prstGeom>
        <a:solidFill>
          <a:schemeClr val="accent4">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EEA states</a:t>
          </a:r>
        </a:p>
      </dsp:txBody>
      <dsp:txXfrm>
        <a:off x="3856" y="0"/>
        <a:ext cx="3709466" cy="1166529"/>
      </dsp:txXfrm>
    </dsp:sp>
    <dsp:sp modelId="{C8B8110A-343B-4252-AD21-2CB57495B3C7}">
      <dsp:nvSpPr>
        <dsp:cNvPr id="0" name=""/>
        <dsp:cNvSpPr/>
      </dsp:nvSpPr>
      <dsp:spPr>
        <a:xfrm>
          <a:off x="374802" y="1167668"/>
          <a:ext cx="2967573" cy="1172415"/>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GB" sz="1800" kern="1200" dirty="0"/>
            <a:t>EU Countries</a:t>
          </a:r>
        </a:p>
      </dsp:txBody>
      <dsp:txXfrm>
        <a:off x="409141" y="1202007"/>
        <a:ext cx="2898895" cy="1103737"/>
      </dsp:txXfrm>
    </dsp:sp>
    <dsp:sp modelId="{A5FAF437-4D5D-4F75-B143-907F0051BC17}">
      <dsp:nvSpPr>
        <dsp:cNvPr id="0" name=""/>
        <dsp:cNvSpPr/>
      </dsp:nvSpPr>
      <dsp:spPr>
        <a:xfrm>
          <a:off x="374802" y="2520455"/>
          <a:ext cx="2967573" cy="1172415"/>
        </a:xfrm>
        <a:prstGeom prst="roundRect">
          <a:avLst>
            <a:gd name="adj" fmla="val 10000"/>
          </a:avLst>
        </a:prstGeom>
        <a:gradFill rotWithShape="0">
          <a:gsLst>
            <a:gs pos="0">
              <a:schemeClr val="accent4">
                <a:hueOff val="5571487"/>
                <a:satOff val="19812"/>
                <a:lumOff val="44804"/>
                <a:alphaOff val="0"/>
                <a:shade val="51000"/>
                <a:satMod val="130000"/>
              </a:schemeClr>
            </a:gs>
            <a:gs pos="80000">
              <a:schemeClr val="accent4">
                <a:hueOff val="5571487"/>
                <a:satOff val="19812"/>
                <a:lumOff val="44804"/>
                <a:alphaOff val="0"/>
                <a:shade val="93000"/>
                <a:satMod val="130000"/>
              </a:schemeClr>
            </a:gs>
            <a:gs pos="100000">
              <a:schemeClr val="accent4">
                <a:hueOff val="5571487"/>
                <a:satOff val="19812"/>
                <a:lumOff val="4480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GB" sz="1800" kern="1200" dirty="0"/>
            <a:t>Iceland</a:t>
          </a:r>
        </a:p>
        <a:p>
          <a:pPr marL="0" lvl="0" indent="0" algn="ctr" defTabSz="800100">
            <a:lnSpc>
              <a:spcPct val="90000"/>
            </a:lnSpc>
            <a:spcBef>
              <a:spcPct val="0"/>
            </a:spcBef>
            <a:spcAft>
              <a:spcPct val="35000"/>
            </a:spcAft>
            <a:buNone/>
          </a:pPr>
          <a:r>
            <a:rPr lang="en-GB" sz="1800" kern="1200" dirty="0"/>
            <a:t>Norway</a:t>
          </a:r>
        </a:p>
      </dsp:txBody>
      <dsp:txXfrm>
        <a:off x="409141" y="2554794"/>
        <a:ext cx="2898895" cy="1103737"/>
      </dsp:txXfrm>
    </dsp:sp>
    <dsp:sp modelId="{DFEE485C-ED26-4EE2-A2D1-62EE39343F4F}">
      <dsp:nvSpPr>
        <dsp:cNvPr id="0" name=""/>
        <dsp:cNvSpPr/>
      </dsp:nvSpPr>
      <dsp:spPr>
        <a:xfrm>
          <a:off x="3991533" y="0"/>
          <a:ext cx="3709466" cy="3888432"/>
        </a:xfrm>
        <a:prstGeom prst="roundRect">
          <a:avLst>
            <a:gd name="adj" fmla="val 10000"/>
          </a:avLst>
        </a:prstGeom>
        <a:solidFill>
          <a:schemeClr val="accent4">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Countries with</a:t>
          </a:r>
          <a:br>
            <a:rPr lang="en-GB" sz="2000" kern="1200" dirty="0"/>
          </a:br>
          <a:r>
            <a:rPr lang="en-GB" sz="2000" kern="1200" dirty="0"/>
            <a:t>“adequate protection”</a:t>
          </a:r>
        </a:p>
      </dsp:txBody>
      <dsp:txXfrm>
        <a:off x="3991533" y="0"/>
        <a:ext cx="3709466" cy="1166529"/>
      </dsp:txXfrm>
    </dsp:sp>
    <dsp:sp modelId="{EA1EBEA9-43FA-4DE0-913A-8C703FAEF1B1}">
      <dsp:nvSpPr>
        <dsp:cNvPr id="0" name=""/>
        <dsp:cNvSpPr/>
      </dsp:nvSpPr>
      <dsp:spPr>
        <a:xfrm>
          <a:off x="4362479" y="1166581"/>
          <a:ext cx="2967573" cy="2527376"/>
        </a:xfrm>
        <a:prstGeom prst="roundRect">
          <a:avLst>
            <a:gd name="adj" fmla="val 10000"/>
          </a:avLst>
        </a:prstGeom>
        <a:gradFill rotWithShape="0">
          <a:gsLst>
            <a:gs pos="0">
              <a:schemeClr val="accent4">
                <a:hueOff val="11142974"/>
                <a:satOff val="39624"/>
                <a:lumOff val="89608"/>
                <a:alphaOff val="0"/>
                <a:shade val="51000"/>
                <a:satMod val="130000"/>
              </a:schemeClr>
            </a:gs>
            <a:gs pos="80000">
              <a:schemeClr val="accent4">
                <a:hueOff val="11142974"/>
                <a:satOff val="39624"/>
                <a:lumOff val="89608"/>
                <a:alphaOff val="0"/>
                <a:shade val="93000"/>
                <a:satMod val="130000"/>
              </a:schemeClr>
            </a:gs>
            <a:gs pos="100000">
              <a:schemeClr val="accent4">
                <a:hueOff val="11142974"/>
                <a:satOff val="39624"/>
                <a:lumOff val="8960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GB" sz="1500" kern="1200" dirty="0">
              <a:solidFill>
                <a:srgbClr val="000000"/>
              </a:solidFill>
            </a:rPr>
            <a:t>Andorra</a:t>
          </a:r>
        </a:p>
        <a:p>
          <a:pPr marL="0" lvl="0" indent="0" algn="ctr" defTabSz="666750">
            <a:lnSpc>
              <a:spcPct val="90000"/>
            </a:lnSpc>
            <a:spcBef>
              <a:spcPct val="0"/>
            </a:spcBef>
            <a:spcAft>
              <a:spcPct val="35000"/>
            </a:spcAft>
            <a:buNone/>
          </a:pPr>
          <a:r>
            <a:rPr lang="en-GB" sz="1500" kern="1200" dirty="0">
              <a:solidFill>
                <a:srgbClr val="000000"/>
              </a:solidFill>
            </a:rPr>
            <a:t>Argentina</a:t>
          </a:r>
        </a:p>
        <a:p>
          <a:pPr marL="0" lvl="0" indent="0" algn="ctr" defTabSz="666750">
            <a:lnSpc>
              <a:spcPct val="90000"/>
            </a:lnSpc>
            <a:spcBef>
              <a:spcPct val="0"/>
            </a:spcBef>
            <a:spcAft>
              <a:spcPct val="35000"/>
            </a:spcAft>
            <a:buNone/>
          </a:pPr>
          <a:r>
            <a:rPr lang="en-GB" sz="1500" kern="1200" dirty="0">
              <a:solidFill>
                <a:srgbClr val="000000"/>
              </a:solidFill>
            </a:rPr>
            <a:t>Canada</a:t>
          </a:r>
        </a:p>
        <a:p>
          <a:pPr marL="0" lvl="0" indent="0" algn="ctr" defTabSz="666750">
            <a:lnSpc>
              <a:spcPct val="90000"/>
            </a:lnSpc>
            <a:spcBef>
              <a:spcPct val="0"/>
            </a:spcBef>
            <a:spcAft>
              <a:spcPct val="35000"/>
            </a:spcAft>
            <a:buNone/>
          </a:pPr>
          <a:r>
            <a:rPr lang="en-GB" sz="1500" kern="1200" dirty="0">
              <a:solidFill>
                <a:srgbClr val="000000"/>
              </a:solidFill>
            </a:rPr>
            <a:t>Faroe Islands</a:t>
          </a:r>
        </a:p>
        <a:p>
          <a:pPr marL="0" lvl="0" indent="0" algn="ctr" defTabSz="666750">
            <a:lnSpc>
              <a:spcPct val="90000"/>
            </a:lnSpc>
            <a:spcBef>
              <a:spcPct val="0"/>
            </a:spcBef>
            <a:spcAft>
              <a:spcPct val="35000"/>
            </a:spcAft>
            <a:buNone/>
          </a:pPr>
          <a:r>
            <a:rPr lang="en-GB" sz="1500" kern="1200" dirty="0">
              <a:solidFill>
                <a:srgbClr val="000000"/>
              </a:solidFill>
            </a:rPr>
            <a:t>Guernsey</a:t>
          </a:r>
        </a:p>
        <a:p>
          <a:pPr marL="0" lvl="0" indent="0" algn="ctr" defTabSz="666750">
            <a:lnSpc>
              <a:spcPct val="90000"/>
            </a:lnSpc>
            <a:spcBef>
              <a:spcPct val="0"/>
            </a:spcBef>
            <a:spcAft>
              <a:spcPct val="35000"/>
            </a:spcAft>
            <a:buNone/>
          </a:pPr>
          <a:r>
            <a:rPr lang="en-GB" sz="1500" kern="1200" dirty="0">
              <a:solidFill>
                <a:srgbClr val="000000"/>
              </a:solidFill>
            </a:rPr>
            <a:t>Isle of Man</a:t>
          </a:r>
        </a:p>
        <a:p>
          <a:pPr marL="0" lvl="0" indent="0" algn="ctr" defTabSz="666750">
            <a:lnSpc>
              <a:spcPct val="90000"/>
            </a:lnSpc>
            <a:spcBef>
              <a:spcPct val="0"/>
            </a:spcBef>
            <a:spcAft>
              <a:spcPct val="35000"/>
            </a:spcAft>
            <a:buNone/>
          </a:pPr>
          <a:r>
            <a:rPr lang="en-GB" sz="1500" kern="1200" dirty="0">
              <a:solidFill>
                <a:srgbClr val="000000"/>
              </a:solidFill>
            </a:rPr>
            <a:t>Israel</a:t>
          </a:r>
        </a:p>
        <a:p>
          <a:pPr marL="0" lvl="0" indent="0" algn="ctr" defTabSz="666750">
            <a:lnSpc>
              <a:spcPct val="90000"/>
            </a:lnSpc>
            <a:spcBef>
              <a:spcPct val="0"/>
            </a:spcBef>
            <a:spcAft>
              <a:spcPct val="35000"/>
            </a:spcAft>
            <a:buNone/>
          </a:pPr>
          <a:r>
            <a:rPr lang="en-GB" sz="1500" kern="1200" dirty="0">
              <a:solidFill>
                <a:srgbClr val="000000"/>
              </a:solidFill>
            </a:rPr>
            <a:t>Jersey</a:t>
          </a:r>
        </a:p>
        <a:p>
          <a:pPr marL="0" lvl="0" indent="0" algn="ctr" defTabSz="666750">
            <a:lnSpc>
              <a:spcPct val="90000"/>
            </a:lnSpc>
            <a:spcBef>
              <a:spcPct val="0"/>
            </a:spcBef>
            <a:spcAft>
              <a:spcPct val="35000"/>
            </a:spcAft>
            <a:buNone/>
          </a:pPr>
          <a:r>
            <a:rPr lang="en-GB" sz="1500" kern="1200" dirty="0">
              <a:solidFill>
                <a:srgbClr val="000000"/>
              </a:solidFill>
            </a:rPr>
            <a:t>Switzerland </a:t>
          </a:r>
        </a:p>
      </dsp:txBody>
      <dsp:txXfrm>
        <a:off x="4436503" y="1240605"/>
        <a:ext cx="2819525" cy="237932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panose="020B0604020202020204" pitchFamily="34" charset="0"/>
              </a:defRPr>
            </a:lvl1pPr>
          </a:lstStyle>
          <a:p>
            <a:pPr>
              <a:defRPr/>
            </a:pPr>
            <a:fld id="{40072F88-EA30-A144-A0AB-5ABE45C314AB}"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endParaRPr lang="en-GB" noProof="0"/>
          </a:p>
          <a:p>
            <a:pPr lvl="1"/>
            <a:r>
              <a:rPr lang="en-GB" noProof="0"/>
              <a:t>Second level</a:t>
            </a:r>
            <a:endParaRPr lang="en-GB" noProof="0"/>
          </a:p>
          <a:p>
            <a:pPr lvl="2"/>
            <a:r>
              <a:rPr lang="en-GB" noProof="0"/>
              <a:t>Third level</a:t>
            </a:r>
            <a:endParaRPr lang="en-GB" noProof="0"/>
          </a:p>
          <a:p>
            <a:pPr lvl="3"/>
            <a:r>
              <a:rPr lang="en-GB" noProof="0"/>
              <a:t>Fourth level</a:t>
            </a:r>
            <a:endParaRPr lang="en-GB" noProof="0"/>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panose="020B0604020202020204" pitchFamily="34" charset="0"/>
              </a:defRPr>
            </a:lvl1pPr>
          </a:lstStyle>
          <a:p>
            <a:pPr>
              <a:defRPr/>
            </a:pPr>
            <a:fld id="{3D522CC3-231E-6045-A4D9-9B7D16F4BC04}"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charset="-128"/>
        <a:cs typeface="MS PGothic" panose="020B060007020508020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p:spPr>
      </p:sp>
      <p:sp>
        <p:nvSpPr>
          <p:cNvPr id="23554" name="Notes Placeholder 2"/>
          <p:cNvSpPr>
            <a:spLocks noGrp="1"/>
          </p:cNvSpPr>
          <p:nvPr>
            <p:ph type="body" idx="1"/>
          </p:nvPr>
        </p:nvSpPr>
        <p:spPr bwMode="auto">
          <a:noFill/>
        </p:spPr>
        <p:txBody>
          <a:bodyPr wrap="square" numCol="1" anchor="t" anchorCtr="0" compatLnSpc="1"/>
          <a:lstStyle/>
          <a:p>
            <a:endParaRPr lang="en-US">
              <a:latin typeface="Times" charset="0"/>
              <a:ea typeface="MS PGothic" panose="020B0600070205080204" charset="-128"/>
              <a:cs typeface="MS PGothic" panose="020B0600070205080204" charset="-128"/>
            </a:endParaRPr>
          </a:p>
        </p:txBody>
      </p:sp>
      <p:sp>
        <p:nvSpPr>
          <p:cNvPr id="23555" name="Slide Number Placeholder 3"/>
          <p:cNvSpPr>
            <a:spLocks noGrp="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E2D5CB75-C8DB-DB48-9040-35CA58C117F1}" type="slidenum">
              <a:rPr lang="en-GB" sz="1100">
                <a:latin typeface="Times" charset="0"/>
                <a:ea typeface="MS PGothic" panose="020B0600070205080204" charset="-128"/>
                <a:cs typeface="MS PGothic" panose="020B0600070205080204" charset="-128"/>
              </a:rPr>
            </a:fld>
            <a:endParaRPr lang="en-GB" sz="1100">
              <a:latin typeface="Times" charset="0"/>
              <a:ea typeface="MS PGothic" panose="020B0600070205080204" charset="-128"/>
              <a:cs typeface="MS PGothic" panose="020B060007020508020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ln>
        </p:spPr>
      </p:sp>
      <p:sp>
        <p:nvSpPr>
          <p:cNvPr id="59394" name="Notes Placeholder 2"/>
          <p:cNvSpPr>
            <a:spLocks noGrp="1"/>
          </p:cNvSpPr>
          <p:nvPr>
            <p:ph type="body" idx="1"/>
          </p:nvPr>
        </p:nvSpPr>
        <p:spPr bwMode="auto">
          <a:noFill/>
        </p:spPr>
        <p:txBody>
          <a:bodyPr wrap="square" numCol="1" anchor="t" anchorCtr="0" compatLnSpc="1"/>
          <a:lstStyle/>
          <a:p>
            <a:endParaRPr lang="en-US">
              <a:latin typeface="Times" charset="0"/>
              <a:ea typeface="MS PGothic" panose="020B0600070205080204" charset="-128"/>
              <a:cs typeface="MS PGothic" panose="020B0600070205080204" charset="-128"/>
            </a:endParaRPr>
          </a:p>
        </p:txBody>
      </p:sp>
      <p:sp>
        <p:nvSpPr>
          <p:cNvPr id="59395" name="Slide Number Placeholder 3"/>
          <p:cNvSpPr>
            <a:spLocks noGrp="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120B3095-57E8-BA4C-A2BF-8C3947C6CED1}" type="slidenum">
              <a:rPr lang="en-GB" sz="1200">
                <a:latin typeface="Times" charset="0"/>
                <a:ea typeface="MS PGothic" panose="020B0600070205080204" charset="-128"/>
                <a:cs typeface="MS PGothic" panose="020B0600070205080204" charset="-128"/>
              </a:rPr>
            </a:fld>
            <a:endParaRPr lang="en-GB" sz="1200">
              <a:latin typeface="Times" charset="0"/>
              <a:ea typeface="MS PGothic" panose="020B0600070205080204" charset="-128"/>
              <a:cs typeface="MS PGothic" panose="020B060007020508020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ln>
        </p:spPr>
      </p:sp>
      <p:sp>
        <p:nvSpPr>
          <p:cNvPr id="64514" name="Notes Placeholder 2"/>
          <p:cNvSpPr>
            <a:spLocks noGrp="1"/>
          </p:cNvSpPr>
          <p:nvPr>
            <p:ph type="body" idx="1"/>
          </p:nvPr>
        </p:nvSpPr>
        <p:spPr bwMode="auto">
          <a:noFill/>
        </p:spPr>
        <p:txBody>
          <a:bodyPr wrap="square" numCol="1" anchor="t" anchorCtr="0" compatLnSpc="1"/>
          <a:lstStyle/>
          <a:p>
            <a:endParaRPr lang="en-GB">
              <a:latin typeface="Calibri" panose="020F0502020204030204" charset="0"/>
            </a:endParaRPr>
          </a:p>
        </p:txBody>
      </p:sp>
      <p:sp>
        <p:nvSpPr>
          <p:cNvPr id="64515" name="Slide Number Placeholder 3"/>
          <p:cNvSpPr>
            <a:spLocks noGrp="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117964FE-0591-3241-BEC2-4842EC3E0E40}" type="slidenum">
              <a:rPr lang="en-GB" sz="1200">
                <a:cs typeface="Arial" panose="020B0604020202020204" pitchFamily="34" charset="0"/>
              </a:rPr>
            </a:fld>
            <a:endParaRPr lang="en-GB" sz="120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06B54CEA-4D0A-C34C-931E-10CC20F4A84E}" type="slidenum">
              <a:rPr lang="en-GB" sz="1200">
                <a:cs typeface="Arial" panose="020B0604020202020204" pitchFamily="34" charset="0"/>
              </a:rPr>
            </a:fld>
            <a:endParaRPr lang="en-GB" sz="1200">
              <a:cs typeface="Arial" panose="020B0604020202020204" pitchFamily="34" charset="0"/>
            </a:endParaRPr>
          </a:p>
        </p:txBody>
      </p:sp>
      <p:sp>
        <p:nvSpPr>
          <p:cNvPr id="66562" name="Rectangle 2"/>
          <p:cNvSpPr>
            <a:spLocks noGrp="1" noRot="1" noChangeAspect="1" noChangeArrowheads="1" noTextEdit="1"/>
          </p:cNvSpPr>
          <p:nvPr>
            <p:ph type="sldImg"/>
          </p:nvPr>
        </p:nvSpPr>
        <p:spPr bwMode="auto">
          <a:noFill/>
          <a:ln>
            <a:solidFill>
              <a:srgbClr val="000000"/>
            </a:solidFill>
            <a:miter lim="800000"/>
          </a:ln>
        </p:spPr>
      </p:sp>
      <p:sp>
        <p:nvSpPr>
          <p:cNvPr id="66563"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ln>
        </p:spPr>
      </p:sp>
      <p:sp>
        <p:nvSpPr>
          <p:cNvPr id="68610" name="Notes Placeholder 2"/>
          <p:cNvSpPr>
            <a:spLocks noGrp="1"/>
          </p:cNvSpPr>
          <p:nvPr>
            <p:ph type="body" idx="1"/>
          </p:nvPr>
        </p:nvSpPr>
        <p:spPr bwMode="auto">
          <a:noFill/>
        </p:spPr>
        <p:txBody>
          <a:bodyPr wrap="square" numCol="1" anchor="t" anchorCtr="0" compatLnSpc="1"/>
          <a:lstStyle/>
          <a:p>
            <a:endParaRPr lang="en-GB">
              <a:latin typeface="Calibri" panose="020F0502020204030204" charset="0"/>
            </a:endParaRPr>
          </a:p>
        </p:txBody>
      </p:sp>
      <p:sp>
        <p:nvSpPr>
          <p:cNvPr id="68611" name="Slide Number Placeholder 3"/>
          <p:cNvSpPr>
            <a:spLocks noGrp="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E45BC316-3D4B-A74F-BC55-EB0E64BE140D}" type="slidenum">
              <a:rPr lang="en-GB" sz="1200">
                <a:cs typeface="Arial" panose="020B0604020202020204" pitchFamily="34" charset="0"/>
              </a:rPr>
            </a:fld>
            <a:endParaRPr lang="en-GB" sz="120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BF5E8DA5-5D2E-6D41-9247-D52A21BFA1C1}" type="slidenum">
              <a:rPr lang="en-GB" sz="1200">
                <a:cs typeface="Arial" panose="020B0604020202020204" pitchFamily="34" charset="0"/>
              </a:rPr>
            </a:fld>
            <a:endParaRPr lang="en-GB" sz="1200">
              <a:cs typeface="Arial" panose="020B0604020202020204" pitchFamily="34" charset="0"/>
            </a:endParaRPr>
          </a:p>
        </p:txBody>
      </p:sp>
      <p:sp>
        <p:nvSpPr>
          <p:cNvPr id="71682" name="Rectangle 2"/>
          <p:cNvSpPr>
            <a:spLocks noGrp="1" noRot="1" noChangeAspect="1" noChangeArrowheads="1" noTextEdit="1"/>
          </p:cNvSpPr>
          <p:nvPr>
            <p:ph type="sldImg"/>
          </p:nvPr>
        </p:nvSpPr>
        <p:spPr bwMode="auto">
          <a:noFill/>
          <a:ln>
            <a:solidFill>
              <a:srgbClr val="000000"/>
            </a:solidFill>
            <a:miter lim="800000"/>
          </a:ln>
        </p:spPr>
      </p:sp>
      <p:sp>
        <p:nvSpPr>
          <p:cNvPr id="71683"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BF5E8DA5-5D2E-6D41-9247-D52A21BFA1C1}" type="slidenum">
              <a:rPr lang="en-GB" sz="1200">
                <a:cs typeface="Arial" panose="020B0604020202020204" pitchFamily="34" charset="0"/>
              </a:rPr>
            </a:fld>
            <a:endParaRPr lang="en-GB" sz="1200">
              <a:cs typeface="Arial" panose="020B0604020202020204" pitchFamily="34" charset="0"/>
            </a:endParaRPr>
          </a:p>
        </p:txBody>
      </p:sp>
      <p:sp>
        <p:nvSpPr>
          <p:cNvPr id="71682" name="Rectangle 2"/>
          <p:cNvSpPr>
            <a:spLocks noGrp="1" noRot="1" noChangeAspect="1" noChangeArrowheads="1" noTextEdit="1"/>
          </p:cNvSpPr>
          <p:nvPr>
            <p:ph type="sldImg"/>
          </p:nvPr>
        </p:nvSpPr>
        <p:spPr bwMode="auto">
          <a:noFill/>
          <a:ln>
            <a:solidFill>
              <a:srgbClr val="000000"/>
            </a:solidFill>
            <a:miter lim="800000"/>
          </a:ln>
        </p:spPr>
      </p:sp>
      <p:sp>
        <p:nvSpPr>
          <p:cNvPr id="71683"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899792BB-E353-1F4C-ABED-3CDD65D8E0A0}" type="slidenum">
              <a:rPr lang="en-GB" sz="1200">
                <a:cs typeface="Arial" panose="020B0604020202020204" pitchFamily="34" charset="0"/>
              </a:rPr>
            </a:fld>
            <a:endParaRPr lang="en-GB" sz="1200">
              <a:cs typeface="Arial" panose="020B0604020202020204" pitchFamily="34" charset="0"/>
            </a:endParaRPr>
          </a:p>
        </p:txBody>
      </p:sp>
      <p:sp>
        <p:nvSpPr>
          <p:cNvPr id="73730" name="Rectangle 2"/>
          <p:cNvSpPr>
            <a:spLocks noGrp="1" noRot="1" noChangeAspect="1" noChangeArrowheads="1" noTextEdit="1"/>
          </p:cNvSpPr>
          <p:nvPr>
            <p:ph type="sldImg"/>
          </p:nvPr>
        </p:nvSpPr>
        <p:spPr bwMode="auto">
          <a:noFill/>
          <a:ln>
            <a:solidFill>
              <a:srgbClr val="000000"/>
            </a:solidFill>
            <a:miter lim="800000"/>
          </a:ln>
        </p:spPr>
      </p:sp>
      <p:sp>
        <p:nvSpPr>
          <p:cNvPr id="73731"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807F5C12-0453-284E-BE27-3FCD3FEDA343}" type="slidenum">
              <a:rPr lang="en-GB" sz="1200">
                <a:cs typeface="Arial" panose="020B0604020202020204" pitchFamily="34" charset="0"/>
              </a:rPr>
            </a:fld>
            <a:endParaRPr lang="en-GB" sz="1200">
              <a:cs typeface="Arial" panose="020B0604020202020204" pitchFamily="34" charset="0"/>
            </a:endParaRPr>
          </a:p>
        </p:txBody>
      </p:sp>
      <p:sp>
        <p:nvSpPr>
          <p:cNvPr id="88066" name="Rectangle 2"/>
          <p:cNvSpPr>
            <a:spLocks noGrp="1" noRot="1" noChangeAspect="1" noChangeArrowheads="1" noTextEdit="1"/>
          </p:cNvSpPr>
          <p:nvPr>
            <p:ph type="sldImg"/>
          </p:nvPr>
        </p:nvSpPr>
        <p:spPr bwMode="auto">
          <a:noFill/>
          <a:ln>
            <a:solidFill>
              <a:srgbClr val="000000"/>
            </a:solidFill>
            <a:miter lim="800000"/>
          </a:ln>
        </p:spPr>
      </p:sp>
      <p:sp>
        <p:nvSpPr>
          <p:cNvPr id="88067"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179E6C17-3803-714A-9DB1-FCB3F06EA817}" type="slidenum">
              <a:rPr lang="en-GB" sz="1200">
                <a:cs typeface="Arial" panose="020B0604020202020204" pitchFamily="34" charset="0"/>
              </a:rPr>
            </a:fld>
            <a:endParaRPr lang="en-GB" sz="1200">
              <a:cs typeface="Arial" panose="020B0604020202020204" pitchFamily="34" charset="0"/>
            </a:endParaRPr>
          </a:p>
        </p:txBody>
      </p:sp>
      <p:sp>
        <p:nvSpPr>
          <p:cNvPr id="90114" name="Rectangle 2"/>
          <p:cNvSpPr>
            <a:spLocks noGrp="1" noRot="1" noChangeAspect="1" noChangeArrowheads="1" noTextEdit="1"/>
          </p:cNvSpPr>
          <p:nvPr>
            <p:ph type="sldImg"/>
          </p:nvPr>
        </p:nvSpPr>
        <p:spPr bwMode="auto">
          <a:noFill/>
          <a:ln>
            <a:solidFill>
              <a:srgbClr val="000000"/>
            </a:solidFill>
            <a:miter lim="800000"/>
          </a:ln>
        </p:spPr>
      </p:sp>
      <p:sp>
        <p:nvSpPr>
          <p:cNvPr id="9011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988808FA-2A7D-AE48-AD0B-A7C686E7905D}" type="slidenum">
              <a:rPr lang="en-GB" sz="1200">
                <a:cs typeface="Arial" panose="020B0604020202020204" pitchFamily="34" charset="0"/>
              </a:rPr>
            </a:fld>
            <a:endParaRPr lang="en-GB" sz="1200">
              <a:cs typeface="Arial" panose="020B0604020202020204" pitchFamily="34" charset="0"/>
            </a:endParaRPr>
          </a:p>
        </p:txBody>
      </p:sp>
      <p:sp>
        <p:nvSpPr>
          <p:cNvPr id="92162" name="Rectangle 2"/>
          <p:cNvSpPr>
            <a:spLocks noGrp="1" noRot="1" noChangeAspect="1" noChangeArrowheads="1" noTextEdit="1"/>
          </p:cNvSpPr>
          <p:nvPr>
            <p:ph type="sldImg"/>
          </p:nvPr>
        </p:nvSpPr>
        <p:spPr bwMode="auto">
          <a:noFill/>
          <a:ln>
            <a:solidFill>
              <a:srgbClr val="000000"/>
            </a:solidFill>
            <a:miter lim="800000"/>
          </a:ln>
        </p:spPr>
      </p:sp>
      <p:sp>
        <p:nvSpPr>
          <p:cNvPr id="92163"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ln>
        </p:spPr>
      </p:sp>
      <p:sp>
        <p:nvSpPr>
          <p:cNvPr id="29698" name="Notes Placeholder 2"/>
          <p:cNvSpPr>
            <a:spLocks noGrp="1"/>
          </p:cNvSpPr>
          <p:nvPr>
            <p:ph type="body" idx="1"/>
          </p:nvPr>
        </p:nvSpPr>
        <p:spPr bwMode="auto">
          <a:noFill/>
        </p:spPr>
        <p:txBody>
          <a:bodyPr wrap="square" numCol="1" anchor="t" anchorCtr="0" compatLnSpc="1"/>
          <a:lstStyle/>
          <a:p>
            <a:endParaRPr lang="en-US">
              <a:latin typeface="Times" charset="0"/>
              <a:ea typeface="MS PGothic" panose="020B0600070205080204" charset="-128"/>
              <a:cs typeface="MS PGothic" panose="020B0600070205080204" charset="-128"/>
            </a:endParaRPr>
          </a:p>
        </p:txBody>
      </p:sp>
      <p:sp>
        <p:nvSpPr>
          <p:cNvPr id="29699" name="Slide Number Placeholder 3"/>
          <p:cNvSpPr>
            <a:spLocks noGrp="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A7B4B1F4-63A1-7743-922D-4EF2D9CDE68E}" type="slidenum">
              <a:rPr lang="en-GB" sz="1200">
                <a:latin typeface="Times" charset="0"/>
                <a:ea typeface="MS PGothic" panose="020B0600070205080204" charset="-128"/>
                <a:cs typeface="MS PGothic" panose="020B0600070205080204" charset="-128"/>
              </a:rPr>
            </a:fld>
            <a:endParaRPr lang="en-GB" sz="1200">
              <a:latin typeface="Times" charset="0"/>
              <a:ea typeface="MS PGothic" panose="020B0600070205080204" charset="-128"/>
              <a:cs typeface="MS PGothic" panose="020B060007020508020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EB39BAEF-141F-D14E-977F-A0075DC12CA2}" type="slidenum">
              <a:rPr lang="en-GB" sz="1200">
                <a:cs typeface="Arial" panose="020B0604020202020204" pitchFamily="34" charset="0"/>
              </a:rPr>
            </a:fld>
            <a:endParaRPr lang="en-GB" sz="1200">
              <a:cs typeface="Arial" panose="020B0604020202020204" pitchFamily="34" charset="0"/>
            </a:endParaRPr>
          </a:p>
        </p:txBody>
      </p:sp>
      <p:sp>
        <p:nvSpPr>
          <p:cNvPr id="94210" name="Rectangle 2"/>
          <p:cNvSpPr>
            <a:spLocks noGrp="1" noRot="1" noChangeAspect="1" noChangeArrowheads="1" noTextEdit="1"/>
          </p:cNvSpPr>
          <p:nvPr>
            <p:ph type="sldImg"/>
          </p:nvPr>
        </p:nvSpPr>
        <p:spPr bwMode="auto">
          <a:noFill/>
          <a:ln>
            <a:solidFill>
              <a:srgbClr val="000000"/>
            </a:solidFill>
            <a:miter lim="800000"/>
          </a:ln>
        </p:spPr>
      </p:sp>
      <p:sp>
        <p:nvSpPr>
          <p:cNvPr id="94211"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CEDE1121-842E-B045-815F-AFE8B7B05FDA}" type="slidenum">
              <a:rPr lang="en-GB" sz="1200">
                <a:cs typeface="Arial" panose="020B0604020202020204" pitchFamily="34" charset="0"/>
              </a:rPr>
            </a:fld>
            <a:endParaRPr lang="en-GB" sz="1200">
              <a:cs typeface="Arial" panose="020B0604020202020204" pitchFamily="34" charset="0"/>
            </a:endParaRPr>
          </a:p>
        </p:txBody>
      </p:sp>
      <p:sp>
        <p:nvSpPr>
          <p:cNvPr id="96258" name="Rectangle 2"/>
          <p:cNvSpPr>
            <a:spLocks noGrp="1" noRot="1" noChangeAspect="1" noChangeArrowheads="1" noTextEdit="1"/>
          </p:cNvSpPr>
          <p:nvPr>
            <p:ph type="sldImg"/>
          </p:nvPr>
        </p:nvSpPr>
        <p:spPr bwMode="auto">
          <a:noFill/>
          <a:ln>
            <a:solidFill>
              <a:srgbClr val="000000"/>
            </a:solidFill>
            <a:miter lim="800000"/>
          </a:ln>
        </p:spPr>
      </p:sp>
      <p:sp>
        <p:nvSpPr>
          <p:cNvPr id="96259"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628EB210-DBEA-3244-93AE-09E514778549}" type="slidenum">
              <a:rPr lang="en-GB" sz="1200">
                <a:cs typeface="Arial" panose="020B0604020202020204" pitchFamily="34" charset="0"/>
              </a:rPr>
            </a:fld>
            <a:endParaRPr lang="en-GB" sz="1200">
              <a:cs typeface="Arial" panose="020B0604020202020204" pitchFamily="34" charset="0"/>
            </a:endParaRPr>
          </a:p>
        </p:txBody>
      </p:sp>
      <p:sp>
        <p:nvSpPr>
          <p:cNvPr id="98306" name="Rectangle 2"/>
          <p:cNvSpPr>
            <a:spLocks noGrp="1" noRot="1" noChangeAspect="1" noChangeArrowheads="1" noTextEdit="1"/>
          </p:cNvSpPr>
          <p:nvPr>
            <p:ph type="sldImg"/>
          </p:nvPr>
        </p:nvSpPr>
        <p:spPr bwMode="auto">
          <a:noFill/>
          <a:ln>
            <a:solidFill>
              <a:srgbClr val="000000"/>
            </a:solidFill>
            <a:miter lim="800000"/>
          </a:ln>
        </p:spPr>
      </p:sp>
      <p:sp>
        <p:nvSpPr>
          <p:cNvPr id="98307"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426471D2-6821-894D-AFB9-59304C1067E3}" type="slidenum">
              <a:rPr lang="en-GB" sz="1200">
                <a:cs typeface="Arial" panose="020B0604020202020204" pitchFamily="34" charset="0"/>
              </a:rPr>
            </a:fld>
            <a:endParaRPr lang="en-GB" sz="1200">
              <a:cs typeface="Arial" panose="020B0604020202020204" pitchFamily="34" charset="0"/>
            </a:endParaRPr>
          </a:p>
        </p:txBody>
      </p:sp>
      <p:sp>
        <p:nvSpPr>
          <p:cNvPr id="100354" name="Rectangle 2"/>
          <p:cNvSpPr>
            <a:spLocks noGrp="1" noRot="1" noChangeAspect="1" noChangeArrowheads="1" noTextEdit="1"/>
          </p:cNvSpPr>
          <p:nvPr>
            <p:ph type="sldImg"/>
          </p:nvPr>
        </p:nvSpPr>
        <p:spPr bwMode="auto">
          <a:noFill/>
          <a:ln>
            <a:solidFill>
              <a:srgbClr val="000000"/>
            </a:solidFill>
            <a:miter lim="800000"/>
          </a:ln>
        </p:spPr>
      </p:sp>
      <p:sp>
        <p:nvSpPr>
          <p:cNvPr id="10035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a:lnSpc>
                <a:spcPct val="80000"/>
              </a:lnSpc>
            </a:pPr>
            <a:endParaRPr lang="en-US" sz="1000">
              <a:latin typeface="Calibri" panose="020F050202020403020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C12083B7-E8D6-F240-8389-1ADEEC465332}" type="slidenum">
              <a:rPr lang="en-GB" sz="1200">
                <a:cs typeface="Arial" panose="020B0604020202020204" pitchFamily="34" charset="0"/>
              </a:rPr>
            </a:fld>
            <a:endParaRPr lang="en-GB" sz="1200">
              <a:cs typeface="Arial" panose="020B0604020202020204" pitchFamily="34" charset="0"/>
            </a:endParaRPr>
          </a:p>
        </p:txBody>
      </p:sp>
      <p:sp>
        <p:nvSpPr>
          <p:cNvPr id="102402" name="Rectangle 2"/>
          <p:cNvSpPr>
            <a:spLocks noGrp="1" noRot="1" noChangeAspect="1" noChangeArrowheads="1" noTextEdit="1"/>
          </p:cNvSpPr>
          <p:nvPr>
            <p:ph type="sldImg"/>
          </p:nvPr>
        </p:nvSpPr>
        <p:spPr bwMode="auto">
          <a:noFill/>
          <a:ln>
            <a:solidFill>
              <a:srgbClr val="000000"/>
            </a:solidFill>
            <a:miter lim="800000"/>
          </a:ln>
        </p:spPr>
      </p:sp>
      <p:sp>
        <p:nvSpPr>
          <p:cNvPr id="102403"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8D888DAF-DD12-1F41-B3A1-6F2B19D96FE3}" type="slidenum">
              <a:rPr lang="en-GB" sz="1200">
                <a:cs typeface="Arial" panose="020B0604020202020204" pitchFamily="34" charset="0"/>
              </a:rPr>
            </a:fld>
            <a:endParaRPr lang="en-GB" sz="1200">
              <a:cs typeface="Arial" panose="020B0604020202020204" pitchFamily="34" charset="0"/>
            </a:endParaRPr>
          </a:p>
        </p:txBody>
      </p:sp>
      <p:sp>
        <p:nvSpPr>
          <p:cNvPr id="104450" name="Rectangle 2"/>
          <p:cNvSpPr>
            <a:spLocks noGrp="1" noRot="1" noChangeAspect="1" noChangeArrowheads="1" noTextEdit="1"/>
          </p:cNvSpPr>
          <p:nvPr>
            <p:ph type="sldImg"/>
          </p:nvPr>
        </p:nvSpPr>
        <p:spPr bwMode="auto">
          <a:noFill/>
          <a:ln>
            <a:solidFill>
              <a:srgbClr val="000000"/>
            </a:solidFill>
            <a:miter lim="800000"/>
          </a:ln>
        </p:spPr>
      </p:sp>
      <p:sp>
        <p:nvSpPr>
          <p:cNvPr id="104451"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30EBC67C-FD9D-924E-8936-69C7885BABFA}" type="slidenum">
              <a:rPr lang="en-GB" sz="1200">
                <a:cs typeface="Arial" panose="020B0604020202020204" pitchFamily="34" charset="0"/>
              </a:rPr>
            </a:fld>
            <a:endParaRPr lang="en-GB" sz="1200">
              <a:cs typeface="Arial" panose="020B0604020202020204" pitchFamily="34" charset="0"/>
            </a:endParaRPr>
          </a:p>
        </p:txBody>
      </p:sp>
      <p:sp>
        <p:nvSpPr>
          <p:cNvPr id="106498" name="Rectangle 2"/>
          <p:cNvSpPr>
            <a:spLocks noGrp="1" noRot="1" noChangeAspect="1" noChangeArrowheads="1" noTextEdit="1"/>
          </p:cNvSpPr>
          <p:nvPr>
            <p:ph type="sldImg"/>
          </p:nvPr>
        </p:nvSpPr>
        <p:spPr bwMode="auto">
          <a:noFill/>
          <a:ln>
            <a:solidFill>
              <a:srgbClr val="000000"/>
            </a:solidFill>
            <a:miter lim="800000"/>
          </a:ln>
        </p:spPr>
      </p:sp>
      <p:sp>
        <p:nvSpPr>
          <p:cNvPr id="106499"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30EBC67C-FD9D-924E-8936-69C7885BABFA}" type="slidenum">
              <a:rPr lang="en-GB" sz="1200">
                <a:cs typeface="Arial" panose="020B0604020202020204" pitchFamily="34" charset="0"/>
              </a:rPr>
            </a:fld>
            <a:endParaRPr lang="en-GB" sz="1200">
              <a:cs typeface="Arial" panose="020B0604020202020204" pitchFamily="34" charset="0"/>
            </a:endParaRPr>
          </a:p>
        </p:txBody>
      </p:sp>
      <p:sp>
        <p:nvSpPr>
          <p:cNvPr id="106498" name="Rectangle 2"/>
          <p:cNvSpPr>
            <a:spLocks noGrp="1" noRot="1" noChangeAspect="1" noChangeArrowheads="1" noTextEdit="1"/>
          </p:cNvSpPr>
          <p:nvPr>
            <p:ph type="sldImg"/>
          </p:nvPr>
        </p:nvSpPr>
        <p:spPr bwMode="auto">
          <a:noFill/>
          <a:ln>
            <a:solidFill>
              <a:srgbClr val="000000"/>
            </a:solidFill>
            <a:miter lim="800000"/>
          </a:ln>
        </p:spPr>
      </p:sp>
      <p:sp>
        <p:nvSpPr>
          <p:cNvPr id="106499"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C900C660-6AF7-DB41-AAF8-6123AE4AC5CB}" type="slidenum">
              <a:rPr lang="en-GB" sz="1200">
                <a:cs typeface="Arial" panose="020B0604020202020204" pitchFamily="34" charset="0"/>
              </a:rPr>
            </a:fld>
            <a:endParaRPr lang="en-GB" sz="1200">
              <a:cs typeface="Arial" panose="020B0604020202020204" pitchFamily="34" charset="0"/>
            </a:endParaRPr>
          </a:p>
        </p:txBody>
      </p:sp>
      <p:sp>
        <p:nvSpPr>
          <p:cNvPr id="108546" name="Rectangle 2"/>
          <p:cNvSpPr>
            <a:spLocks noGrp="1" noRot="1" noChangeAspect="1" noChangeArrowheads="1" noTextEdit="1"/>
          </p:cNvSpPr>
          <p:nvPr>
            <p:ph type="sldImg"/>
          </p:nvPr>
        </p:nvSpPr>
        <p:spPr bwMode="auto">
          <a:noFill/>
          <a:ln>
            <a:solidFill>
              <a:srgbClr val="000000"/>
            </a:solidFill>
            <a:miter lim="800000"/>
          </a:ln>
        </p:spPr>
      </p:sp>
      <p:sp>
        <p:nvSpPr>
          <p:cNvPr id="108547"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5075D351-EB9F-9043-B8A0-C35C4C5FD542}" type="slidenum">
              <a:rPr lang="en-GB" sz="1200">
                <a:cs typeface="Arial" panose="020B0604020202020204" pitchFamily="34" charset="0"/>
              </a:rPr>
            </a:fld>
            <a:endParaRPr lang="en-GB" sz="1200">
              <a:cs typeface="Arial" panose="020B0604020202020204" pitchFamily="34" charset="0"/>
            </a:endParaRPr>
          </a:p>
        </p:txBody>
      </p:sp>
      <p:sp>
        <p:nvSpPr>
          <p:cNvPr id="110594" name="Rectangle 2"/>
          <p:cNvSpPr>
            <a:spLocks noGrp="1" noRot="1" noChangeAspect="1" noChangeArrowheads="1" noTextEdit="1"/>
          </p:cNvSpPr>
          <p:nvPr>
            <p:ph type="sldImg"/>
          </p:nvPr>
        </p:nvSpPr>
        <p:spPr bwMode="auto">
          <a:noFill/>
          <a:ln>
            <a:solidFill>
              <a:srgbClr val="000000"/>
            </a:solidFill>
            <a:miter lim="800000"/>
          </a:ln>
        </p:spPr>
      </p:sp>
      <p:sp>
        <p:nvSpPr>
          <p:cNvPr id="11059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140CBA90-8C2E-B346-A0E0-52FD110EEA52}" type="slidenum">
              <a:rPr lang="en-GB" sz="1200">
                <a:cs typeface="Arial" panose="020B0604020202020204" pitchFamily="34" charset="0"/>
              </a:rPr>
            </a:fld>
            <a:endParaRPr lang="en-GB" sz="1200">
              <a:cs typeface="Arial" panose="020B0604020202020204" pitchFamily="34" charset="0"/>
            </a:endParaRPr>
          </a:p>
        </p:txBody>
      </p:sp>
      <p:sp>
        <p:nvSpPr>
          <p:cNvPr id="41986" name="Rectangle 2"/>
          <p:cNvSpPr>
            <a:spLocks noGrp="1" noRot="1" noChangeAspect="1" noChangeArrowheads="1" noTextEdit="1"/>
          </p:cNvSpPr>
          <p:nvPr>
            <p:ph type="sldImg"/>
          </p:nvPr>
        </p:nvSpPr>
        <p:spPr bwMode="auto">
          <a:noFill/>
          <a:ln>
            <a:solidFill>
              <a:srgbClr val="000000"/>
            </a:solidFill>
            <a:miter lim="800000"/>
          </a:ln>
        </p:spPr>
      </p:sp>
      <p:sp>
        <p:nvSpPr>
          <p:cNvPr id="41987"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5075D351-EB9F-9043-B8A0-C35C4C5FD542}" type="slidenum">
              <a:rPr lang="en-GB" sz="1200">
                <a:cs typeface="Arial" panose="020B0604020202020204" pitchFamily="34" charset="0"/>
              </a:rPr>
            </a:fld>
            <a:endParaRPr lang="en-GB" sz="1200">
              <a:cs typeface="Arial" panose="020B0604020202020204" pitchFamily="34" charset="0"/>
            </a:endParaRPr>
          </a:p>
        </p:txBody>
      </p:sp>
      <p:sp>
        <p:nvSpPr>
          <p:cNvPr id="110594" name="Rectangle 2"/>
          <p:cNvSpPr>
            <a:spLocks noGrp="1" noRot="1" noChangeAspect="1" noChangeArrowheads="1" noTextEdit="1"/>
          </p:cNvSpPr>
          <p:nvPr>
            <p:ph type="sldImg"/>
          </p:nvPr>
        </p:nvSpPr>
        <p:spPr bwMode="auto">
          <a:noFill/>
          <a:ln>
            <a:solidFill>
              <a:srgbClr val="000000"/>
            </a:solidFill>
            <a:miter lim="800000"/>
          </a:ln>
        </p:spPr>
      </p:sp>
      <p:sp>
        <p:nvSpPr>
          <p:cNvPr id="11059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5075D351-EB9F-9043-B8A0-C35C4C5FD542}" type="slidenum">
              <a:rPr lang="en-GB" sz="1200">
                <a:cs typeface="Arial" panose="020B0604020202020204" pitchFamily="34" charset="0"/>
              </a:rPr>
            </a:fld>
            <a:endParaRPr lang="en-GB" sz="1200">
              <a:cs typeface="Arial" panose="020B0604020202020204" pitchFamily="34" charset="0"/>
            </a:endParaRPr>
          </a:p>
        </p:txBody>
      </p:sp>
      <p:sp>
        <p:nvSpPr>
          <p:cNvPr id="110594" name="Rectangle 2"/>
          <p:cNvSpPr>
            <a:spLocks noGrp="1" noRot="1" noChangeAspect="1" noChangeArrowheads="1" noTextEdit="1"/>
          </p:cNvSpPr>
          <p:nvPr>
            <p:ph type="sldImg"/>
          </p:nvPr>
        </p:nvSpPr>
        <p:spPr bwMode="auto">
          <a:noFill/>
          <a:ln>
            <a:solidFill>
              <a:srgbClr val="000000"/>
            </a:solidFill>
            <a:miter lim="800000"/>
          </a:ln>
        </p:spPr>
      </p:sp>
      <p:sp>
        <p:nvSpPr>
          <p:cNvPr id="11059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5075D351-EB9F-9043-B8A0-C35C4C5FD542}" type="slidenum">
              <a:rPr lang="en-GB" sz="1200">
                <a:cs typeface="Arial" panose="020B0604020202020204" pitchFamily="34" charset="0"/>
              </a:rPr>
            </a:fld>
            <a:endParaRPr lang="en-GB" sz="1200">
              <a:cs typeface="Arial" panose="020B0604020202020204" pitchFamily="34" charset="0"/>
            </a:endParaRPr>
          </a:p>
        </p:txBody>
      </p:sp>
      <p:sp>
        <p:nvSpPr>
          <p:cNvPr id="110594" name="Rectangle 2"/>
          <p:cNvSpPr>
            <a:spLocks noGrp="1" noRot="1" noChangeAspect="1" noChangeArrowheads="1" noTextEdit="1"/>
          </p:cNvSpPr>
          <p:nvPr>
            <p:ph type="sldImg"/>
          </p:nvPr>
        </p:nvSpPr>
        <p:spPr bwMode="auto">
          <a:noFill/>
          <a:ln>
            <a:solidFill>
              <a:srgbClr val="000000"/>
            </a:solidFill>
            <a:miter lim="800000"/>
          </a:ln>
        </p:spPr>
      </p:sp>
      <p:sp>
        <p:nvSpPr>
          <p:cNvPr id="11059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A904AA52-F6C9-A94B-9C03-9CAF22A454D2}" type="slidenum">
              <a:rPr lang="en-GB" sz="1200">
                <a:cs typeface="Arial" panose="020B0604020202020204" pitchFamily="34" charset="0"/>
              </a:rPr>
            </a:fld>
            <a:endParaRPr lang="en-GB" sz="1200">
              <a:cs typeface="Arial" panose="020B0604020202020204" pitchFamily="34" charset="0"/>
            </a:endParaRPr>
          </a:p>
        </p:txBody>
      </p:sp>
      <p:sp>
        <p:nvSpPr>
          <p:cNvPr id="112642" name="Rectangle 2"/>
          <p:cNvSpPr>
            <a:spLocks noGrp="1" noRot="1" noChangeAspect="1" noChangeArrowheads="1" noTextEdit="1"/>
          </p:cNvSpPr>
          <p:nvPr>
            <p:ph type="sldImg"/>
          </p:nvPr>
        </p:nvSpPr>
        <p:spPr bwMode="auto">
          <a:noFill/>
          <a:ln>
            <a:solidFill>
              <a:srgbClr val="000000"/>
            </a:solidFill>
            <a:miter lim="800000"/>
          </a:ln>
        </p:spPr>
      </p:sp>
      <p:sp>
        <p:nvSpPr>
          <p:cNvPr id="112643"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06048851-EB0F-7944-A119-3E70ACB8462E}" type="slidenum">
              <a:rPr lang="en-GB" sz="1200">
                <a:cs typeface="Arial" panose="020B0604020202020204" pitchFamily="34" charset="0"/>
              </a:rPr>
            </a:fld>
            <a:endParaRPr lang="en-GB" sz="1200">
              <a:cs typeface="Arial" panose="020B0604020202020204" pitchFamily="34" charset="0"/>
            </a:endParaRPr>
          </a:p>
        </p:txBody>
      </p:sp>
      <p:sp>
        <p:nvSpPr>
          <p:cNvPr id="118786" name="Rectangle 2"/>
          <p:cNvSpPr>
            <a:spLocks noGrp="1" noRot="1" noChangeAspect="1" noChangeArrowheads="1" noTextEdit="1"/>
          </p:cNvSpPr>
          <p:nvPr>
            <p:ph type="sldImg"/>
          </p:nvPr>
        </p:nvSpPr>
        <p:spPr bwMode="auto">
          <a:noFill/>
          <a:ln>
            <a:solidFill>
              <a:srgbClr val="000000"/>
            </a:solidFill>
            <a:miter lim="800000"/>
          </a:ln>
        </p:spPr>
      </p:sp>
      <p:sp>
        <p:nvSpPr>
          <p:cNvPr id="118787"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C4D28AE8-5DA2-854D-A221-C46A63A0192D}" type="slidenum">
              <a:rPr lang="en-GB" sz="1200">
                <a:cs typeface="Arial" panose="020B0604020202020204" pitchFamily="34" charset="0"/>
              </a:rPr>
            </a:fld>
            <a:endParaRPr lang="en-GB" sz="1200">
              <a:cs typeface="Arial" panose="020B0604020202020204" pitchFamily="34" charset="0"/>
            </a:endParaRPr>
          </a:p>
        </p:txBody>
      </p:sp>
      <p:sp>
        <p:nvSpPr>
          <p:cNvPr id="120834" name="Rectangle 2"/>
          <p:cNvSpPr>
            <a:spLocks noGrp="1" noRot="1" noChangeAspect="1" noChangeArrowheads="1" noTextEdit="1"/>
          </p:cNvSpPr>
          <p:nvPr>
            <p:ph type="sldImg"/>
          </p:nvPr>
        </p:nvSpPr>
        <p:spPr bwMode="auto">
          <a:noFill/>
          <a:ln>
            <a:solidFill>
              <a:srgbClr val="000000"/>
            </a:solidFill>
            <a:miter lim="800000"/>
          </a:ln>
        </p:spPr>
      </p:sp>
      <p:sp>
        <p:nvSpPr>
          <p:cNvPr id="1208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AE22C9D8-0FEC-3046-A784-38A04F59DE58}" type="slidenum">
              <a:rPr lang="en-GB" sz="1200">
                <a:cs typeface="Arial" panose="020B0604020202020204" pitchFamily="34" charset="0"/>
              </a:rPr>
            </a:fld>
            <a:endParaRPr lang="en-GB" sz="1200">
              <a:cs typeface="Arial" panose="020B0604020202020204" pitchFamily="34" charset="0"/>
            </a:endParaRPr>
          </a:p>
        </p:txBody>
      </p:sp>
      <p:sp>
        <p:nvSpPr>
          <p:cNvPr id="122882" name="Rectangle 2"/>
          <p:cNvSpPr>
            <a:spLocks noGrp="1" noRot="1" noChangeAspect="1" noChangeArrowheads="1" noTextEdit="1"/>
          </p:cNvSpPr>
          <p:nvPr>
            <p:ph type="sldImg"/>
          </p:nvPr>
        </p:nvSpPr>
        <p:spPr bwMode="auto">
          <a:noFill/>
          <a:ln>
            <a:solidFill>
              <a:srgbClr val="000000"/>
            </a:solidFill>
            <a:miter lim="800000"/>
          </a:ln>
        </p:spPr>
      </p:sp>
      <p:sp>
        <p:nvSpPr>
          <p:cNvPr id="122883"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noFill/>
          <a:ln>
            <a:solidFill>
              <a:srgbClr val="000000"/>
            </a:solidFill>
            <a:miter lim="800000"/>
          </a:ln>
        </p:spPr>
      </p:sp>
      <p:sp>
        <p:nvSpPr>
          <p:cNvPr id="124930" name="Notes Placeholder 2"/>
          <p:cNvSpPr>
            <a:spLocks noGrp="1"/>
          </p:cNvSpPr>
          <p:nvPr>
            <p:ph type="body" idx="1"/>
          </p:nvPr>
        </p:nvSpPr>
        <p:spPr bwMode="auto">
          <a:noFill/>
        </p:spPr>
        <p:txBody>
          <a:bodyPr wrap="square" numCol="1" anchor="t" anchorCtr="0" compatLnSpc="1"/>
          <a:lstStyle/>
          <a:p>
            <a:endParaRPr lang="en-US">
              <a:latin typeface="Times" charset="0"/>
              <a:ea typeface="MS PGothic" panose="020B0600070205080204" charset="-128"/>
              <a:cs typeface="MS PGothic" panose="020B0600070205080204" charset="-128"/>
            </a:endParaRPr>
          </a:p>
        </p:txBody>
      </p:sp>
      <p:sp>
        <p:nvSpPr>
          <p:cNvPr id="124931" name="Slide Number Placeholder 3"/>
          <p:cNvSpPr>
            <a:spLocks noGrp="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C0BB7D4C-B0FE-A34E-BA7F-F850D128330F}" type="slidenum">
              <a:rPr lang="en-GB" sz="1200">
                <a:latin typeface="Times" charset="0"/>
                <a:ea typeface="MS PGothic" panose="020B0600070205080204" charset="-128"/>
                <a:cs typeface="MS PGothic" panose="020B0600070205080204" charset="-128"/>
              </a:rPr>
            </a:fld>
            <a:endParaRPr lang="en-GB" sz="1200">
              <a:latin typeface="Times" charset="0"/>
              <a:ea typeface="MS PGothic" panose="020B0600070205080204" charset="-128"/>
              <a:cs typeface="MS PGothic" panose="020B060007020508020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ln>
        </p:spPr>
      </p:sp>
      <p:sp>
        <p:nvSpPr>
          <p:cNvPr id="126978" name="Notes Placeholder 2"/>
          <p:cNvSpPr>
            <a:spLocks noGrp="1"/>
          </p:cNvSpPr>
          <p:nvPr>
            <p:ph type="body" idx="1"/>
          </p:nvPr>
        </p:nvSpPr>
        <p:spPr bwMode="auto">
          <a:noFill/>
        </p:spPr>
        <p:txBody>
          <a:bodyPr wrap="square" numCol="1" anchor="t" anchorCtr="0" compatLnSpc="1"/>
          <a:lstStyle/>
          <a:p>
            <a:r>
              <a:rPr lang="en-US">
                <a:latin typeface="Times" charset="0"/>
                <a:ea typeface="MS PGothic" panose="020B0600070205080204" charset="-128"/>
                <a:cs typeface="MS PGothic" panose="020B0600070205080204" charset="-128"/>
              </a:rPr>
              <a:t>Replace with 4.13</a:t>
            </a:r>
            <a:endParaRPr lang="en-US">
              <a:latin typeface="Times" charset="0"/>
              <a:ea typeface="MS PGothic" panose="020B0600070205080204" charset="-128"/>
              <a:cs typeface="MS PGothic" panose="020B0600070205080204" charset="-128"/>
            </a:endParaRPr>
          </a:p>
        </p:txBody>
      </p:sp>
      <p:sp>
        <p:nvSpPr>
          <p:cNvPr id="126979" name="Slide Number Placeholder 3"/>
          <p:cNvSpPr>
            <a:spLocks noGrp="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BF7BBDF4-6660-C548-99E1-43FED23CDC2B}" type="slidenum">
              <a:rPr lang="en-GB" sz="1200">
                <a:latin typeface="Times" charset="0"/>
                <a:ea typeface="MS PGothic" panose="020B0600070205080204" charset="-128"/>
                <a:cs typeface="MS PGothic" panose="020B0600070205080204" charset="-128"/>
              </a:rPr>
            </a:fld>
            <a:endParaRPr lang="en-GB" sz="1200">
              <a:latin typeface="Times" charset="0"/>
              <a:ea typeface="MS PGothic" panose="020B0600070205080204" charset="-128"/>
              <a:cs typeface="MS PGothic" panose="020B060007020508020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ln>
        </p:spPr>
      </p:sp>
      <p:sp>
        <p:nvSpPr>
          <p:cNvPr id="46082" name="Notes Placeholder 2"/>
          <p:cNvSpPr>
            <a:spLocks noGrp="1"/>
          </p:cNvSpPr>
          <p:nvPr>
            <p:ph type="body" idx="1"/>
          </p:nvPr>
        </p:nvSpPr>
        <p:spPr bwMode="auto">
          <a:noFill/>
        </p:spPr>
        <p:txBody>
          <a:bodyPr wrap="square" numCol="1" anchor="t" anchorCtr="0" compatLnSpc="1"/>
          <a:lstStyle/>
          <a:p>
            <a:endParaRPr lang="en-GB">
              <a:latin typeface="Calibri" panose="020F0502020204030204" charset="0"/>
            </a:endParaRPr>
          </a:p>
        </p:txBody>
      </p:sp>
      <p:sp>
        <p:nvSpPr>
          <p:cNvPr id="46083" name="Slide Number Placeholder 3"/>
          <p:cNvSpPr>
            <a:spLocks noGrp="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71A1D6AF-54FD-B843-93F6-F60D69E182C0}" type="slidenum">
              <a:rPr lang="en-GB" sz="1200">
                <a:cs typeface="Arial" panose="020B0604020202020204" pitchFamily="34" charset="0"/>
              </a:rPr>
            </a:fld>
            <a:endParaRPr lang="en-GB" sz="120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ln>
        </p:spPr>
      </p:sp>
      <p:sp>
        <p:nvSpPr>
          <p:cNvPr id="48130" name="Notes Placeholder 2"/>
          <p:cNvSpPr>
            <a:spLocks noGrp="1"/>
          </p:cNvSpPr>
          <p:nvPr>
            <p:ph type="body" idx="1"/>
          </p:nvPr>
        </p:nvSpPr>
        <p:spPr bwMode="auto">
          <a:noFill/>
        </p:spPr>
        <p:txBody>
          <a:bodyPr wrap="square" numCol="1" anchor="t" anchorCtr="0" compatLnSpc="1"/>
          <a:lstStyle/>
          <a:p>
            <a:endParaRPr lang="en-GB">
              <a:latin typeface="Calibri" panose="020F0502020204030204" charset="0"/>
            </a:endParaRPr>
          </a:p>
        </p:txBody>
      </p:sp>
      <p:sp>
        <p:nvSpPr>
          <p:cNvPr id="48131" name="Slide Number Placeholder 3"/>
          <p:cNvSpPr>
            <a:spLocks noGrp="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E83F61B1-6A8D-A04E-B0A6-AF7086B2FD9E}" type="slidenum">
              <a:rPr lang="en-GB" sz="1200">
                <a:cs typeface="Arial" panose="020B0604020202020204" pitchFamily="34" charset="0"/>
              </a:rPr>
            </a:fld>
            <a:endParaRPr lang="en-GB" sz="120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3FAB3F3D-9A86-AB48-96FB-A475D00A301F}" type="slidenum">
              <a:rPr lang="en-GB" sz="1200">
                <a:cs typeface="Arial" panose="020B0604020202020204" pitchFamily="34" charset="0"/>
              </a:rPr>
            </a:fld>
            <a:endParaRPr lang="en-GB" sz="1200">
              <a:cs typeface="Arial" panose="020B0604020202020204" pitchFamily="34" charset="0"/>
            </a:endParaRPr>
          </a:p>
        </p:txBody>
      </p:sp>
      <p:sp>
        <p:nvSpPr>
          <p:cNvPr id="50178" name="Rectangle 2"/>
          <p:cNvSpPr>
            <a:spLocks noGrp="1" noRot="1" noChangeAspect="1" noChangeArrowheads="1" noTextEdit="1"/>
          </p:cNvSpPr>
          <p:nvPr>
            <p:ph type="sldImg"/>
          </p:nvPr>
        </p:nvSpPr>
        <p:spPr bwMode="auto">
          <a:noFill/>
          <a:ln>
            <a:solidFill>
              <a:srgbClr val="000000"/>
            </a:solidFill>
            <a:miter lim="800000"/>
          </a:ln>
        </p:spPr>
      </p:sp>
      <p:sp>
        <p:nvSpPr>
          <p:cNvPr id="50179"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E64D2246-7BAC-E240-8006-8613FDA60804}" type="slidenum">
              <a:rPr lang="en-GB" sz="1200">
                <a:cs typeface="Arial" panose="020B0604020202020204" pitchFamily="34" charset="0"/>
              </a:rPr>
            </a:fld>
            <a:endParaRPr lang="en-GB" sz="1200">
              <a:cs typeface="Arial" panose="020B0604020202020204" pitchFamily="34" charset="0"/>
            </a:endParaRPr>
          </a:p>
        </p:txBody>
      </p:sp>
      <p:sp>
        <p:nvSpPr>
          <p:cNvPr id="52226" name="Rectangle 2"/>
          <p:cNvSpPr>
            <a:spLocks noGrp="1" noRot="1" noChangeAspect="1" noChangeArrowheads="1" noTextEdit="1"/>
          </p:cNvSpPr>
          <p:nvPr>
            <p:ph type="sldImg"/>
          </p:nvPr>
        </p:nvSpPr>
        <p:spPr bwMode="auto">
          <a:noFill/>
          <a:ln>
            <a:solidFill>
              <a:srgbClr val="000000"/>
            </a:solidFill>
            <a:miter lim="800000"/>
          </a:ln>
        </p:spPr>
      </p:sp>
      <p:sp>
        <p:nvSpPr>
          <p:cNvPr id="52227"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B6DFEC40-F476-8E4B-B09F-6F9A8CA940FF}" type="slidenum">
              <a:rPr lang="en-GB" sz="1200">
                <a:cs typeface="Arial" panose="020B0604020202020204" pitchFamily="34" charset="0"/>
              </a:rPr>
            </a:fld>
            <a:endParaRPr lang="en-GB" sz="1200">
              <a:cs typeface="Arial" panose="020B0604020202020204" pitchFamily="34" charset="0"/>
            </a:endParaRPr>
          </a:p>
        </p:txBody>
      </p:sp>
      <p:sp>
        <p:nvSpPr>
          <p:cNvPr id="54274" name="Rectangle 2"/>
          <p:cNvSpPr>
            <a:spLocks noGrp="1" noRot="1" noChangeAspect="1" noChangeArrowheads="1" noTextEdit="1"/>
          </p:cNvSpPr>
          <p:nvPr>
            <p:ph type="sldImg"/>
          </p:nvPr>
        </p:nvSpPr>
        <p:spPr bwMode="auto">
          <a:noFill/>
          <a:ln>
            <a:solidFill>
              <a:srgbClr val="000000"/>
            </a:solidFill>
            <a:miter lim="800000"/>
          </a:ln>
        </p:spPr>
      </p:sp>
      <p:sp>
        <p:nvSpPr>
          <p:cNvPr id="5427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bwMode="auto">
          <a:noFill/>
        </p:spPr>
        <p:txBody>
          <a:bodyPr wrap="square" numCol="1" anchorCtr="0" compatLnSpc="1"/>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A1BAF621-DB08-FE49-8B74-B1DF0849757D}" type="slidenum">
              <a:rPr lang="en-GB" sz="1200">
                <a:cs typeface="Arial" panose="020B0604020202020204" pitchFamily="34" charset="0"/>
              </a:rPr>
            </a:fld>
            <a:endParaRPr lang="en-GB" sz="1200">
              <a:cs typeface="Arial" panose="020B0604020202020204" pitchFamily="34" charset="0"/>
            </a:endParaRPr>
          </a:p>
        </p:txBody>
      </p:sp>
      <p:sp>
        <p:nvSpPr>
          <p:cNvPr id="56322" name="Rectangle 2"/>
          <p:cNvSpPr>
            <a:spLocks noGrp="1" noRot="1" noChangeAspect="1" noChangeArrowheads="1" noTextEdit="1"/>
          </p:cNvSpPr>
          <p:nvPr>
            <p:ph type="sldImg"/>
          </p:nvPr>
        </p:nvSpPr>
        <p:spPr bwMode="auto">
          <a:noFill/>
          <a:ln>
            <a:solidFill>
              <a:srgbClr val="000000"/>
            </a:solidFill>
            <a:miter lim="800000"/>
          </a:ln>
        </p:spPr>
      </p:sp>
      <p:sp>
        <p:nvSpPr>
          <p:cNvPr id="56323"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en-US">
              <a:latin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77838"/>
            <a:ext cx="2057400" cy="52228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77838"/>
            <a:ext cx="6019800" cy="52228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4B7A0EDB-384D-3847-9876-3C9EBCF7671A}" type="datetimeFigureOut">
              <a:rPr lang="en-US"/>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DDFA36D-5376-A446-A30F-16951BB1AC4F}"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5F43D21D-C4BF-A340-ABA6-C122FE45414B}" type="datetimeFigureOut">
              <a:rPr lang="en-US"/>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166AF92-356D-0A41-B0B5-B9A06D69704C}"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414F61BA-CA40-7B43-BD3A-A3F7034A5EF5}" type="datetimeFigureOut">
              <a:rPr lang="en-US"/>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FA6EE2B-85F9-F54F-A8E1-4415CBC8FFD6}"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4C7E783F-CDF3-694E-8CE9-BCEE43CB907A}" type="datetimeFigureOut">
              <a:rPr lang="en-US"/>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DDE59C6-B389-6A47-883B-CE5CC1CE4DEF}"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D96D05-F6FA-E640-A4C6-C87197C93405}" type="datetimeFigureOut">
              <a:rPr lang="en-US"/>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DAE5C850-A401-EC4B-89C8-66925A0A300F}"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D7C854B-62C5-1D41-8330-512C7DA1A0C6}" type="datetimeFigureOut">
              <a:rPr lang="en-US"/>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46F8672E-18DF-BA46-9671-5D4786653B69}"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714AA96-491F-7144-A610-0EDC45BB9C62}" type="datetimeFigureOut">
              <a:rPr lang="en-US"/>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6C9C9424-BA23-074D-8EE5-AB5F353D1F8D}"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6766EE9F-7755-8D4E-A7D9-80D0ECA1493D}" type="datetimeFigureOut">
              <a:rPr lang="en-US"/>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AA5E147-1B6E-A84F-97CA-0BE039F707E2}"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a:xfrm>
            <a:off x="346075" y="2087758"/>
            <a:ext cx="8448674" cy="42281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B22F52C1-B22D-A249-8373-9CD420B15242}" type="datetimeFigureOut">
              <a:rPr lang="en-US"/>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D6487D2-4BCC-FF47-8BA4-614392D7FBCF}"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D39DC6A0-D8D3-724D-9757-DE4C3F096392}" type="datetimeFigureOut">
              <a:rPr lang="en-US"/>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C1452A1-E7AD-5644-BA1B-604A4D814EBD}"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B1754B8E-6404-FF40-8030-B951AB68E6E1}" type="datetimeFigureOut">
              <a:rPr lang="en-US"/>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0894AA-8CB4-614D-95B0-FBA6E1ED722F}"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330325"/>
            <a:ext cx="4038600" cy="4370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4648200" y="1330325"/>
            <a:ext cx="4038600" cy="4370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6075" y="1279525"/>
            <a:ext cx="8448675" cy="695325"/>
          </a:xfrm>
          <a:prstGeom prst="rect">
            <a:avLst/>
          </a:prstGeom>
          <a:noFill/>
          <a:ln>
            <a:noFill/>
          </a:ln>
        </p:spPr>
        <p:txBody>
          <a:bodyPr vert="horz" wrap="square" lIns="91440" tIns="45720" rIns="91440" bIns="45720" numCol="1" anchor="ctr" anchorCtr="0" compatLnSpc="1"/>
          <a:lstStyle/>
          <a:p>
            <a:pPr lvl="0"/>
            <a:r>
              <a:rPr lang="en-US"/>
              <a:t>Click to edit Master title style</a:t>
            </a:r>
            <a:endParaRPr lang="en-US"/>
          </a:p>
        </p:txBody>
      </p:sp>
      <p:sp>
        <p:nvSpPr>
          <p:cNvPr id="1027" name="Rectangle 3"/>
          <p:cNvSpPr>
            <a:spLocks noGrp="1" noChangeArrowheads="1"/>
          </p:cNvSpPr>
          <p:nvPr>
            <p:ph type="body" idx="1"/>
          </p:nvPr>
        </p:nvSpPr>
        <p:spPr bwMode="auto">
          <a:xfrm>
            <a:off x="346075" y="2079625"/>
            <a:ext cx="8448675" cy="4227513"/>
          </a:xfrm>
          <a:prstGeom prst="rect">
            <a:avLst/>
          </a:prstGeom>
          <a:noFill/>
          <a:ln>
            <a:noFill/>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p:txBody>
      </p:sp>
      <p:pic>
        <p:nvPicPr>
          <p:cNvPr id="1028" name="Picture 17" descr="ENU_Logo_be0f34.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594475" y="352425"/>
            <a:ext cx="2200275" cy="5492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a:solidFill>
            <a:schemeClr val="tx1"/>
          </a:solidFill>
          <a:latin typeface="+mj-lt"/>
          <a:ea typeface="MS PGothic" panose="020B0600070205080204" charset="-128"/>
          <a:cs typeface="MS PGothic" panose="020B0600070205080204" charset="-128"/>
        </a:defRPr>
      </a:lvl1pPr>
      <a:lvl2pPr algn="l" rtl="0" eaLnBrk="0" fontAlgn="base" hangingPunct="0">
        <a:spcBef>
          <a:spcPct val="0"/>
        </a:spcBef>
        <a:spcAft>
          <a:spcPct val="0"/>
        </a:spcAft>
        <a:defRPr sz="3200" b="1">
          <a:solidFill>
            <a:schemeClr val="tx1"/>
          </a:solidFill>
          <a:latin typeface="Arial" panose="020B0604020202020204" pitchFamily="34" charset="0"/>
          <a:ea typeface="MS PGothic" panose="020B0600070205080204" charset="-128"/>
          <a:cs typeface="MS PGothic" panose="020B0600070205080204" charset="-128"/>
        </a:defRPr>
      </a:lvl2pPr>
      <a:lvl3pPr algn="l" rtl="0" eaLnBrk="0" fontAlgn="base" hangingPunct="0">
        <a:spcBef>
          <a:spcPct val="0"/>
        </a:spcBef>
        <a:spcAft>
          <a:spcPct val="0"/>
        </a:spcAft>
        <a:defRPr sz="3200" b="1">
          <a:solidFill>
            <a:schemeClr val="tx1"/>
          </a:solidFill>
          <a:latin typeface="Arial" panose="020B0604020202020204" pitchFamily="34" charset="0"/>
          <a:ea typeface="MS PGothic" panose="020B0600070205080204" charset="-128"/>
          <a:cs typeface="MS PGothic" panose="020B0600070205080204" charset="-128"/>
        </a:defRPr>
      </a:lvl3pPr>
      <a:lvl4pPr algn="l" rtl="0" eaLnBrk="0" fontAlgn="base" hangingPunct="0">
        <a:spcBef>
          <a:spcPct val="0"/>
        </a:spcBef>
        <a:spcAft>
          <a:spcPct val="0"/>
        </a:spcAft>
        <a:defRPr sz="3200" b="1">
          <a:solidFill>
            <a:schemeClr val="tx1"/>
          </a:solidFill>
          <a:latin typeface="Arial" panose="020B0604020202020204" pitchFamily="34" charset="0"/>
          <a:ea typeface="MS PGothic" panose="020B0600070205080204" charset="-128"/>
          <a:cs typeface="MS PGothic" panose="020B0600070205080204" charset="-128"/>
        </a:defRPr>
      </a:lvl4pPr>
      <a:lvl5pPr algn="l" rtl="0" eaLnBrk="0" fontAlgn="base" hangingPunct="0">
        <a:spcBef>
          <a:spcPct val="0"/>
        </a:spcBef>
        <a:spcAft>
          <a:spcPct val="0"/>
        </a:spcAft>
        <a:defRPr sz="3200" b="1">
          <a:solidFill>
            <a:schemeClr val="tx1"/>
          </a:solidFill>
          <a:latin typeface="Arial" panose="020B0604020202020204" pitchFamily="34" charset="0"/>
          <a:ea typeface="MS PGothic" panose="020B0600070205080204" charset="-128"/>
          <a:cs typeface="MS PGothic" panose="020B0600070205080204" charset="-128"/>
        </a:defRPr>
      </a:lvl5pPr>
      <a:lvl6pPr marL="457200" algn="ctr" rtl="0" fontAlgn="base">
        <a:spcBef>
          <a:spcPct val="0"/>
        </a:spcBef>
        <a:spcAft>
          <a:spcPct val="0"/>
        </a:spcAft>
        <a:defRPr sz="3600" b="1">
          <a:solidFill>
            <a:schemeClr val="tx1"/>
          </a:solidFill>
          <a:latin typeface="Arial" panose="020B0604020202020204" pitchFamily="34" charset="0"/>
        </a:defRPr>
      </a:lvl6pPr>
      <a:lvl7pPr marL="914400" algn="ctr" rtl="0" fontAlgn="base">
        <a:spcBef>
          <a:spcPct val="0"/>
        </a:spcBef>
        <a:spcAft>
          <a:spcPct val="0"/>
        </a:spcAft>
        <a:defRPr sz="3600" b="1">
          <a:solidFill>
            <a:schemeClr val="tx1"/>
          </a:solidFill>
          <a:latin typeface="Arial" panose="020B0604020202020204" pitchFamily="34" charset="0"/>
        </a:defRPr>
      </a:lvl7pPr>
      <a:lvl8pPr marL="1371600" algn="ctr" rtl="0" fontAlgn="base">
        <a:spcBef>
          <a:spcPct val="0"/>
        </a:spcBef>
        <a:spcAft>
          <a:spcPct val="0"/>
        </a:spcAft>
        <a:defRPr sz="3600" b="1">
          <a:solidFill>
            <a:schemeClr val="tx1"/>
          </a:solidFill>
          <a:latin typeface="Arial" panose="020B0604020202020204" pitchFamily="34" charset="0"/>
        </a:defRPr>
      </a:lvl8pPr>
      <a:lvl9pPr marL="1828800" algn="ctr" rtl="0" fontAlgn="base">
        <a:spcBef>
          <a:spcPct val="0"/>
        </a:spcBef>
        <a:spcAft>
          <a:spcPct val="0"/>
        </a:spcAft>
        <a:defRPr sz="3600" b="1">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1pPr>
      <a:lvl2pPr marL="742950" indent="-285750" algn="l" rtl="0" eaLnBrk="0" fontAlgn="base" hangingPunct="0">
        <a:spcBef>
          <a:spcPct val="20000"/>
        </a:spcBef>
        <a:spcAft>
          <a:spcPct val="0"/>
        </a:spcAft>
        <a:buChar char="–"/>
        <a:defRPr sz="1600">
          <a:solidFill>
            <a:schemeClr val="tx1"/>
          </a:solidFill>
          <a:latin typeface="+mn-lt"/>
          <a:ea typeface="MS PGothic" panose="020B0600070205080204" charset="-128"/>
        </a:defRPr>
      </a:lvl2pPr>
      <a:lvl3pPr marL="1143000" indent="-228600" algn="l" rtl="0" eaLnBrk="0" fontAlgn="base" hangingPunct="0">
        <a:spcBef>
          <a:spcPct val="20000"/>
        </a:spcBef>
        <a:spcAft>
          <a:spcPct val="0"/>
        </a:spcAft>
        <a:buChar char="•"/>
        <a:defRPr sz="1400">
          <a:solidFill>
            <a:schemeClr val="tx1"/>
          </a:solidFill>
          <a:latin typeface="+mn-lt"/>
          <a:ea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cs typeface="Arial" panose="020B0604020202020204" pitchFamily="34" charset="0"/>
              </a:defRPr>
            </a:lvl1pPr>
          </a:lstStyle>
          <a:p>
            <a:pPr>
              <a:defRPr/>
            </a:pPr>
            <a:fld id="{C155B812-7FE0-EB43-94D8-2B08F269DBAF}" type="datetimeFigureOut">
              <a:rPr lang="en-US"/>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cs typeface="Arial" panose="020B0604020202020204" pitchFamily="34" charset="0"/>
              </a:defRPr>
            </a:lvl1pPr>
          </a:lstStyle>
          <a:p>
            <a:pPr>
              <a:defRPr/>
            </a:pPr>
            <a:fld id="{989F6C0D-3946-C447-9B0E-EFF276DA2588}" type="slidenum">
              <a:rPr lang="en-GB"/>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S PGothic" panose="020B0600070205080204" charset="-128"/>
          <a:cs typeface="MS PGothic" panose="020B0600070205080204" charset="-128"/>
        </a:defRPr>
      </a:lvl1pPr>
      <a:lvl2pPr algn="ctr"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1"/>
          </a:solidFill>
          <a:latin typeface="Calibri" panose="020F0502020204030204" charset="0"/>
          <a:ea typeface="MS PGothic" panose="020B0600070205080204" charset="-128"/>
        </a:defRPr>
      </a:lvl6pPr>
      <a:lvl7pPr marL="914400" algn="ctr" rtl="0" fontAlgn="base">
        <a:spcBef>
          <a:spcPct val="0"/>
        </a:spcBef>
        <a:spcAft>
          <a:spcPct val="0"/>
        </a:spcAft>
        <a:defRPr sz="4400">
          <a:solidFill>
            <a:schemeClr val="tx1"/>
          </a:solidFill>
          <a:latin typeface="Calibri" panose="020F0502020204030204" charset="0"/>
          <a:ea typeface="MS PGothic" panose="020B0600070205080204" charset="-128"/>
        </a:defRPr>
      </a:lvl7pPr>
      <a:lvl8pPr marL="1371600" algn="ctr" rtl="0" fontAlgn="base">
        <a:spcBef>
          <a:spcPct val="0"/>
        </a:spcBef>
        <a:spcAft>
          <a:spcPct val="0"/>
        </a:spcAft>
        <a:defRPr sz="4400">
          <a:solidFill>
            <a:schemeClr val="tx1"/>
          </a:solidFill>
          <a:latin typeface="Calibri" panose="020F0502020204030204" charset="0"/>
          <a:ea typeface="MS PGothic" panose="020B0600070205080204" charset="-128"/>
        </a:defRPr>
      </a:lvl8pPr>
      <a:lvl9pPr marL="1828800" algn="ctr" rtl="0" fontAlgn="base">
        <a:spcBef>
          <a:spcPct val="0"/>
        </a:spcBef>
        <a:spcAft>
          <a:spcPct val="0"/>
        </a:spcAft>
        <a:defRPr sz="4400">
          <a:solidFill>
            <a:schemeClr val="tx1"/>
          </a:solidFill>
          <a:latin typeface="Calibri" panose="020F0502020204030204" charset="0"/>
          <a:ea typeface="MS PGothic" panose="020B060007020508020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ink.springer.com/article/10.1007/s10551-015-2789-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bookboon.com/uk/textbooks/it-programming/law-for-computing-students" TargetMode="External"/><Relationship Id="rId2" Type="http://schemas.openxmlformats.org/officeDocument/2006/relationships/hyperlink" Target="https://www.iweb.co.uk/2016/09/ecommerce-website-legal-requirements/" TargetMode="External"/><Relationship Id="rId1" Type="http://schemas.openxmlformats.org/officeDocument/2006/relationships/hyperlink" Target="https://www.gov.uk/online-and-distance-selling-for-businesse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hyperlink" Target="http://www.itpro.co.uk/it-legislation/27814/what-is-gdpr-everything-you-need-to-know" TargetMode="Externa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hyperlink" Target="http://www.itpro.co.uk/it-legislation/27814/what-is-gdpr-everything-you-need-to-know" TargetMode="External"/><Relationship Id="rId1" Type="http://schemas.openxmlformats.org/officeDocument/2006/relationships/hyperlink" Target="https://www.youtube.com/watch?v=w8W2614bcHQ"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hyperlink" Target="http://www.guardian.co.uk/technology/2011/jan/16/google-court-spain-privacy"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5"/>
          <p:cNvSpPr>
            <a:spLocks noGrp="1"/>
          </p:cNvSpPr>
          <p:nvPr>
            <p:ph type="title"/>
          </p:nvPr>
        </p:nvSpPr>
        <p:spPr/>
        <p:txBody>
          <a:bodyPr/>
          <a:lstStyle/>
          <a:p>
            <a:pPr eaLnBrk="1" hangingPunct="1"/>
            <a:br>
              <a:rPr lang="en-GB" dirty="0">
                <a:latin typeface="Arial" panose="020B0604020202020204" pitchFamily="34" charset="0"/>
              </a:rPr>
            </a:br>
            <a:br>
              <a:rPr lang="en-GB" dirty="0">
                <a:latin typeface="Arial" panose="020B0604020202020204" pitchFamily="34" charset="0"/>
              </a:rPr>
            </a:br>
            <a:br>
              <a:rPr lang="en-GB" dirty="0">
                <a:latin typeface="Arial" panose="020B0604020202020204" pitchFamily="34" charset="0"/>
              </a:rPr>
            </a:br>
            <a:br>
              <a:rPr lang="en-GB" dirty="0">
                <a:latin typeface="Arial" panose="020B0604020202020204" pitchFamily="34" charset="0"/>
              </a:rPr>
            </a:br>
            <a:br>
              <a:rPr lang="en-GB" b="0" dirty="0">
                <a:latin typeface="Arial" panose="020B0604020202020204" pitchFamily="34" charset="0"/>
              </a:rPr>
            </a:br>
            <a:r>
              <a:rPr lang="en-GB" b="0" dirty="0">
                <a:latin typeface="Arial" panose="020B0604020202020204" pitchFamily="34" charset="0"/>
              </a:rPr>
              <a:t>Digital Business Environments </a:t>
            </a:r>
            <a:br>
              <a:rPr lang="en-GB" b="0" dirty="0">
                <a:latin typeface="Arial" panose="020B0604020202020204" pitchFamily="34" charset="0"/>
              </a:rPr>
            </a:br>
            <a:r>
              <a:rPr lang="en-GB" b="0" dirty="0">
                <a:latin typeface="Arial" panose="020B0604020202020204" pitchFamily="34" charset="0"/>
              </a:rPr>
              <a:t>Week 4 Lecture 4</a:t>
            </a:r>
            <a:br>
              <a:rPr lang="en-GB" b="0" dirty="0">
                <a:latin typeface="Arial" panose="020B0604020202020204" pitchFamily="34" charset="0"/>
              </a:rPr>
            </a:br>
            <a:br>
              <a:rPr lang="en-GB" b="0" dirty="0">
                <a:latin typeface="Arial" panose="020B0604020202020204" pitchFamily="34" charset="0"/>
              </a:rPr>
            </a:br>
            <a:r>
              <a:rPr lang="en-GB" b="0" dirty="0">
                <a:latin typeface="Arial" panose="020B0604020202020204" pitchFamily="34" charset="0"/>
              </a:rPr>
              <a:t>Level 4 of a 4-level analytical stack:  </a:t>
            </a:r>
            <a:br>
              <a:rPr lang="en-GB" b="0" dirty="0">
                <a:latin typeface="Arial" panose="020B0604020202020204" pitchFamily="34" charset="0"/>
              </a:rPr>
            </a:br>
            <a:r>
              <a:rPr lang="en-GB" dirty="0">
                <a:latin typeface="Arial" panose="020B0604020202020204" pitchFamily="34" charset="0"/>
              </a:rPr>
              <a:t>SLEPT Analysis </a:t>
            </a:r>
            <a:endParaRPr lang="en-GB" b="0" dirty="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u="sng" dirty="0">
                <a:latin typeface="Arial" panose="020B0604020202020204" pitchFamily="34" charset="0"/>
              </a:rPr>
              <a:t>SOCIAL</a:t>
            </a:r>
            <a:r>
              <a:rPr lang="en-US" dirty="0">
                <a:latin typeface="Arial" panose="020B0604020202020204" pitchFamily="34" charset="0"/>
              </a:rPr>
              <a:t> Factors affecting digital business</a:t>
            </a:r>
            <a:endParaRPr lang="en-US" dirty="0">
              <a:latin typeface="Arial" panose="020B0604020202020204" pitchFamily="34" charset="0"/>
            </a:endParaRPr>
          </a:p>
        </p:txBody>
      </p:sp>
      <p:sp>
        <p:nvSpPr>
          <p:cNvPr id="30722" name="Content Placeholder 2"/>
          <p:cNvSpPr>
            <a:spLocks noGrp="1"/>
          </p:cNvSpPr>
          <p:nvPr>
            <p:ph idx="1"/>
          </p:nvPr>
        </p:nvSpPr>
        <p:spPr>
          <a:xfrm>
            <a:off x="346075" y="2087563"/>
            <a:ext cx="8448675" cy="4229100"/>
          </a:xfrm>
        </p:spPr>
        <p:txBody>
          <a:bodyPr/>
          <a:lstStyle/>
          <a:p>
            <a:pPr marL="0" indent="0" eaLnBrk="1" hangingPunct="1">
              <a:buFontTx/>
              <a:buNone/>
            </a:pPr>
            <a:r>
              <a:rPr lang="en-US" dirty="0">
                <a:latin typeface="Arial" panose="020B0604020202020204" pitchFamily="34" charset="0"/>
                <a:ea typeface="MS PGothic" panose="020B0600070205080204" charset="-128"/>
                <a:cs typeface="MS PGothic" panose="020B0600070205080204" charset="-128"/>
              </a:rPr>
              <a:t>Scope of this category is potentially very wide, but the following issues have been pertinent</a:t>
            </a:r>
            <a:endParaRPr lang="en-US" dirty="0">
              <a:latin typeface="Arial" panose="020B0604020202020204" pitchFamily="34" charset="0"/>
              <a:ea typeface="MS PGothic" panose="020B0600070205080204" charset="-128"/>
              <a:cs typeface="MS PGothic" panose="020B0600070205080204" charset="-128"/>
            </a:endParaRPr>
          </a:p>
          <a:p>
            <a:pPr marL="0" indent="0" eaLnBrk="1" hangingPunct="1">
              <a:buFontTx/>
              <a:buNone/>
            </a:pPr>
            <a:endParaRPr lang="en-US" dirty="0">
              <a:latin typeface="Arial" panose="020B0604020202020204" pitchFamily="34" charset="0"/>
              <a:ea typeface="MS PGothic" panose="020B0600070205080204" charset="-128"/>
              <a:cs typeface="MS PGothic" panose="020B0600070205080204" charset="-128"/>
            </a:endParaRPr>
          </a:p>
          <a:p>
            <a:pPr eaLnBrk="1" hangingPunct="1">
              <a:buFont typeface="+mj-lt"/>
              <a:buAutoNum type="arabicPeriod"/>
            </a:pPr>
            <a:r>
              <a:rPr lang="en-US" sz="1800" b="1" dirty="0">
                <a:latin typeface="Arial" panose="020B0604020202020204" pitchFamily="34" charset="0"/>
                <a:ea typeface="MS PGothic" panose="020B0600070205080204" charset="-128"/>
                <a:cs typeface="MS PGothic" panose="020B0600070205080204" charset="-128"/>
              </a:rPr>
              <a:t>Unequal social resources </a:t>
            </a:r>
            <a:r>
              <a:rPr lang="en-US" sz="1800" dirty="0">
                <a:latin typeface="Arial" panose="020B0604020202020204" pitchFamily="34" charset="0"/>
                <a:ea typeface="MS PGothic" panose="020B0600070205080204" charset="-128"/>
                <a:cs typeface="MS PGothic" panose="020B0600070205080204" charset="-128"/>
              </a:rPr>
              <a:t>and cost of access affecting uptake</a:t>
            </a:r>
            <a:endParaRPr lang="en-US" sz="1800" dirty="0">
              <a:latin typeface="Arial" panose="020B0604020202020204" pitchFamily="34" charset="0"/>
              <a:ea typeface="MS PGothic" panose="020B0600070205080204" charset="-128"/>
              <a:cs typeface="MS PGothic" panose="020B0600070205080204" charset="-128"/>
            </a:endParaRPr>
          </a:p>
          <a:p>
            <a:pPr eaLnBrk="1" hangingPunct="1">
              <a:buFont typeface="+mj-lt"/>
              <a:buAutoNum type="arabicPeriod"/>
            </a:pPr>
            <a:r>
              <a:rPr lang="en-US" sz="1800" b="1" dirty="0">
                <a:latin typeface="Arial" panose="020B0604020202020204" pitchFamily="34" charset="0"/>
                <a:ea typeface="MS PGothic" panose="020B0600070205080204" charset="-128"/>
                <a:cs typeface="MS PGothic" panose="020B0600070205080204" charset="-128"/>
              </a:rPr>
              <a:t>Customer perception of the value </a:t>
            </a:r>
            <a:r>
              <a:rPr lang="en-US" sz="1800" dirty="0">
                <a:latin typeface="Arial" panose="020B0604020202020204" pitchFamily="34" charset="0"/>
                <a:ea typeface="MS PGothic" panose="020B0600070205080204" charset="-128"/>
                <a:cs typeface="MS PGothic" panose="020B0600070205080204" charset="-128"/>
              </a:rPr>
              <a:t>of using a system/service (PU)</a:t>
            </a:r>
            <a:endParaRPr lang="en-US" sz="1800" dirty="0">
              <a:latin typeface="Arial" panose="020B0604020202020204" pitchFamily="34" charset="0"/>
              <a:ea typeface="MS PGothic" panose="020B0600070205080204" charset="-128"/>
              <a:cs typeface="MS PGothic" panose="020B0600070205080204" charset="-128"/>
            </a:endParaRPr>
          </a:p>
          <a:p>
            <a:pPr eaLnBrk="1" hangingPunct="1">
              <a:buFont typeface="+mj-lt"/>
              <a:buAutoNum type="arabicPeriod"/>
            </a:pPr>
            <a:r>
              <a:rPr lang="en-US" sz="1800" b="1" dirty="0">
                <a:latin typeface="Arial" panose="020B0604020202020204" pitchFamily="34" charset="0"/>
                <a:ea typeface="MS PGothic" panose="020B0600070205080204" charset="-128"/>
                <a:cs typeface="MS PGothic" panose="020B0600070205080204" charset="-128"/>
              </a:rPr>
              <a:t>Ease of use </a:t>
            </a:r>
            <a:r>
              <a:rPr lang="en-US" sz="1800" dirty="0">
                <a:latin typeface="Arial" panose="020B0604020202020204" pitchFamily="34" charset="0"/>
                <a:ea typeface="MS PGothic" panose="020B0600070205080204" charset="-128"/>
                <a:cs typeface="MS PGothic" panose="020B0600070205080204" charset="-128"/>
              </a:rPr>
              <a:t>(PEOU) – of a system/service (including accessibility)</a:t>
            </a:r>
            <a:endParaRPr lang="en-US" sz="1800" dirty="0">
              <a:latin typeface="Arial" panose="020B0604020202020204" pitchFamily="34" charset="0"/>
              <a:ea typeface="MS PGothic" panose="020B0600070205080204" charset="-128"/>
              <a:cs typeface="MS PGothic" panose="020B0600070205080204" charset="-128"/>
            </a:endParaRPr>
          </a:p>
          <a:p>
            <a:pPr eaLnBrk="1" hangingPunct="1">
              <a:buFont typeface="+mj-lt"/>
              <a:buAutoNum type="arabicPeriod"/>
            </a:pPr>
            <a:r>
              <a:rPr lang="en-US" sz="1800" b="1" dirty="0">
                <a:latin typeface="Arial" panose="020B0604020202020204" pitchFamily="34" charset="0"/>
                <a:ea typeface="MS PGothic" panose="020B0600070205080204" charset="-128"/>
                <a:cs typeface="MS PGothic" panose="020B0600070205080204" charset="-128"/>
              </a:rPr>
              <a:t>Security and Privacy </a:t>
            </a:r>
            <a:r>
              <a:rPr lang="en-US" sz="1800" dirty="0">
                <a:latin typeface="Arial" panose="020B0604020202020204" pitchFamily="34" charset="0"/>
                <a:ea typeface="MS PGothic" panose="020B0600070205080204" charset="-128"/>
                <a:cs typeface="MS PGothic" panose="020B0600070205080204" charset="-128"/>
              </a:rPr>
              <a:t>and the scope for surveillance</a:t>
            </a:r>
            <a:endParaRPr lang="en-US" sz="1800" dirty="0">
              <a:latin typeface="Arial" panose="020B0604020202020204" pitchFamily="34" charset="0"/>
              <a:ea typeface="MS PGothic" panose="020B0600070205080204" charset="-128"/>
              <a:cs typeface="MS PGothic" panose="020B0600070205080204" charset="-128"/>
            </a:endParaRPr>
          </a:p>
          <a:p>
            <a:pPr eaLnBrk="1" hangingPunct="1">
              <a:buFont typeface="+mj-lt"/>
              <a:buAutoNum type="arabicPeriod"/>
            </a:pPr>
            <a:r>
              <a:rPr lang="en-US" sz="1800" b="1" dirty="0">
                <a:latin typeface="Arial" panose="020B0604020202020204" pitchFamily="34" charset="0"/>
                <a:ea typeface="MS PGothic" panose="020B0600070205080204" charset="-128"/>
                <a:cs typeface="MS PGothic" panose="020B0600070205080204" charset="-128"/>
              </a:rPr>
              <a:t>Fear of the unknown </a:t>
            </a:r>
            <a:r>
              <a:rPr lang="en-US" sz="1800" dirty="0">
                <a:latin typeface="Arial" panose="020B0604020202020204" pitchFamily="34" charset="0"/>
                <a:ea typeface="MS PGothic" panose="020B0600070205080204" charset="-128"/>
                <a:cs typeface="MS PGothic" panose="020B0600070205080204" charset="-128"/>
              </a:rPr>
              <a:t>– much of the news about ‘digital’ in tabloid journalism focuses on pornography, crime and embezzlement, fraud and privacy infringements.  </a:t>
            </a:r>
            <a:endParaRPr lang="en-US" sz="1800" dirty="0">
              <a:latin typeface="Arial" panose="020B0604020202020204" pitchFamily="34" charset="0"/>
              <a:ea typeface="MS PGothic" panose="020B0600070205080204" charset="-128"/>
              <a:cs typeface="MS PGothic" panose="020B0600070205080204" charset="-128"/>
            </a:endParaRPr>
          </a:p>
          <a:p>
            <a:pPr marL="0" indent="0" eaLnBrk="1" hangingPunct="1">
              <a:buFontTx/>
              <a:buAutoNum type="arabicPeriod"/>
            </a:pPr>
            <a:endParaRPr lang="en-US" dirty="0">
              <a:latin typeface="Arial" panose="020B0604020202020204" pitchFamily="34" charset="0"/>
              <a:ea typeface="MS PGothic" panose="020B0600070205080204" charset="-128"/>
              <a:cs typeface="MS PGothic" panose="020B0600070205080204" charset="-128"/>
            </a:endParaRPr>
          </a:p>
          <a:p>
            <a:pPr marL="0" indent="0" eaLnBrk="1" hangingPunct="1">
              <a:buFontTx/>
              <a:buNone/>
            </a:pPr>
            <a:r>
              <a:rPr lang="en-US" i="1" dirty="0">
                <a:latin typeface="Arial" panose="020B0604020202020204" pitchFamily="34" charset="0"/>
                <a:ea typeface="MS PGothic" panose="020B0600070205080204" charset="-128"/>
                <a:cs typeface="MS PGothic" panose="020B0600070205080204" charset="-128"/>
              </a:rPr>
              <a:t>Issues 2 and 3 are modeled in the Technology Acceptance Model (TAM)</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dirty="0">
                <a:latin typeface="Arial" panose="020B0604020202020204" pitchFamily="34" charset="0"/>
              </a:rPr>
              <a:t>Technology Acceptance Model (TAM)</a:t>
            </a:r>
            <a:endParaRPr lang="en-US" dirty="0">
              <a:latin typeface="Arial" panose="020B0604020202020204" pitchFamily="34" charset="0"/>
            </a:endParaRPr>
          </a:p>
        </p:txBody>
      </p:sp>
      <p:pic>
        <p:nvPicPr>
          <p:cNvPr id="31746"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2230438"/>
            <a:ext cx="9144000" cy="3440112"/>
          </a:xfrm>
          <a:prstGeom prst="rect">
            <a:avLst/>
          </a:prstGeom>
          <a:noFill/>
          <a:ln>
            <a:noFill/>
          </a:ln>
        </p:spPr>
      </p:pic>
      <p:sp>
        <p:nvSpPr>
          <p:cNvPr id="31747" name="TextBox 4"/>
          <p:cNvSpPr txBox="1">
            <a:spLocks noChangeArrowheads="1"/>
          </p:cNvSpPr>
          <p:nvPr/>
        </p:nvSpPr>
        <p:spPr bwMode="auto">
          <a:xfrm>
            <a:off x="693738" y="5915025"/>
            <a:ext cx="36449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r>
              <a:rPr lang="en-US" sz="1800"/>
              <a:t>Davis, 1989</a:t>
            </a:r>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GB" dirty="0">
                <a:latin typeface="Arial" panose="020B0604020202020204" pitchFamily="34" charset="0"/>
              </a:rPr>
              <a:t>‘Social’ is about ‘Users’, and Users differ – by Demographics &amp; </a:t>
            </a:r>
            <a:r>
              <a:rPr lang="en-GB" dirty="0" err="1">
                <a:latin typeface="Arial" panose="020B0604020202020204" pitchFamily="34" charset="0"/>
              </a:rPr>
              <a:t>Webographics</a:t>
            </a:r>
            <a:r>
              <a:rPr lang="en-GB" dirty="0">
                <a:latin typeface="Arial" panose="020B0604020202020204" pitchFamily="34" charset="0"/>
              </a:rPr>
              <a:t> </a:t>
            </a:r>
            <a:endParaRPr lang="en-US" dirty="0">
              <a:latin typeface="Arial" panose="020B0604020202020204" pitchFamily="34" charset="0"/>
            </a:endParaRPr>
          </a:p>
        </p:txBody>
      </p:sp>
      <p:sp>
        <p:nvSpPr>
          <p:cNvPr id="19458" name="Content Placeholder 2"/>
          <p:cNvSpPr>
            <a:spLocks noGrp="1"/>
          </p:cNvSpPr>
          <p:nvPr>
            <p:ph idx="1"/>
          </p:nvPr>
        </p:nvSpPr>
        <p:spPr>
          <a:xfrm>
            <a:off x="346075" y="2087563"/>
            <a:ext cx="8448675" cy="4229100"/>
          </a:xfrm>
        </p:spPr>
        <p:txBody>
          <a:bodyPr/>
          <a:lstStyle/>
          <a:p>
            <a:pPr marL="0" indent="0" eaLnBrk="1" hangingPunct="1">
              <a:buFontTx/>
              <a:buNone/>
              <a:defRPr/>
            </a:pPr>
            <a:endParaRPr lang="en-US" dirty="0">
              <a:latin typeface="Arial" panose="020B0604020202020204" pitchFamily="34" charset="0"/>
              <a:ea typeface="MS PGothic" panose="020B0600070205080204" charset="-128"/>
            </a:endParaRPr>
          </a:p>
          <a:p>
            <a:pPr marL="0" indent="0" eaLnBrk="1" hangingPunct="1">
              <a:buFontTx/>
              <a:buNone/>
              <a:defRPr/>
            </a:pPr>
            <a:r>
              <a:rPr lang="en-US" dirty="0" err="1">
                <a:latin typeface="Arial" panose="020B0604020202020204" pitchFamily="34" charset="0"/>
                <a:ea typeface="MS PGothic" panose="020B0600070205080204" charset="-128"/>
              </a:rPr>
              <a:t>Webographics</a:t>
            </a:r>
            <a:r>
              <a:rPr lang="en-US" dirty="0">
                <a:latin typeface="Arial" panose="020B0604020202020204" pitchFamily="34" charset="0"/>
                <a:ea typeface="MS PGothic" panose="020B0600070205080204" charset="-128"/>
              </a:rPr>
              <a:t> (</a:t>
            </a:r>
            <a:r>
              <a:rPr lang="en-US" dirty="0" err="1">
                <a:latin typeface="Arial" panose="020B0604020202020204" pitchFamily="34" charset="0"/>
                <a:ea typeface="MS PGothic" panose="020B0600070205080204" charset="-128"/>
              </a:rPr>
              <a:t>Grossnickle</a:t>
            </a:r>
            <a:r>
              <a:rPr lang="en-US" dirty="0">
                <a:latin typeface="Arial" panose="020B0604020202020204" pitchFamily="34" charset="0"/>
                <a:ea typeface="MS PGothic" panose="020B0600070205080204" charset="-128"/>
              </a:rPr>
              <a:t> and </a:t>
            </a:r>
            <a:r>
              <a:rPr lang="en-US" dirty="0" err="1">
                <a:latin typeface="Arial" panose="020B0604020202020204" pitchFamily="34" charset="0"/>
                <a:ea typeface="MS PGothic" panose="020B0600070205080204" charset="-128"/>
              </a:rPr>
              <a:t>Raskin</a:t>
            </a:r>
            <a:r>
              <a:rPr lang="en-US" dirty="0">
                <a:latin typeface="Arial" panose="020B0604020202020204" pitchFamily="34" charset="0"/>
                <a:ea typeface="MS PGothic" panose="020B0600070205080204" charset="-128"/>
              </a:rPr>
              <a:t>, 2001) covers:</a:t>
            </a:r>
            <a:endParaRPr lang="en-US" dirty="0">
              <a:latin typeface="Arial" panose="020B0604020202020204" pitchFamily="34" charset="0"/>
              <a:ea typeface="MS PGothic" panose="020B0600070205080204" charset="-128"/>
            </a:endParaRPr>
          </a:p>
          <a:p>
            <a:pPr marL="0" indent="0" eaLnBrk="1" hangingPunct="1">
              <a:buFontTx/>
              <a:buNone/>
              <a:defRPr/>
            </a:pPr>
            <a:endParaRPr lang="en-US" dirty="0">
              <a:latin typeface="Arial" panose="020B0604020202020204" pitchFamily="34" charset="0"/>
              <a:ea typeface="MS PGothic" panose="020B0600070205080204" charset="-128"/>
            </a:endParaRPr>
          </a:p>
          <a:p>
            <a:pPr eaLnBrk="1" hangingPunct="1">
              <a:defRPr/>
            </a:pPr>
            <a:r>
              <a:rPr lang="en-US" dirty="0">
                <a:latin typeface="Arial" panose="020B0604020202020204" pitchFamily="34" charset="0"/>
                <a:ea typeface="MS PGothic" panose="020B0600070205080204" charset="-128"/>
              </a:rPr>
              <a:t>Typical condition of use (on-the-go versus sedentary)</a:t>
            </a:r>
            <a:endParaRPr lang="en-US" dirty="0">
              <a:latin typeface="Arial" panose="020B0604020202020204" pitchFamily="34" charset="0"/>
              <a:ea typeface="MS PGothic" panose="020B0600070205080204" charset="-128"/>
            </a:endParaRPr>
          </a:p>
          <a:p>
            <a:pPr eaLnBrk="1" hangingPunct="1">
              <a:defRPr/>
            </a:pPr>
            <a:r>
              <a:rPr lang="en-US" dirty="0">
                <a:latin typeface="Arial" panose="020B0604020202020204" pitchFamily="34" charset="0"/>
                <a:ea typeface="MS PGothic" panose="020B0600070205080204" charset="-128"/>
              </a:rPr>
              <a:t>Device preferences</a:t>
            </a:r>
            <a:endParaRPr lang="en-US" dirty="0">
              <a:latin typeface="Arial" panose="020B0604020202020204" pitchFamily="34" charset="0"/>
              <a:ea typeface="MS PGothic" panose="020B0600070205080204" charset="-128"/>
            </a:endParaRPr>
          </a:p>
          <a:p>
            <a:pPr eaLnBrk="1" hangingPunct="1">
              <a:defRPr/>
            </a:pPr>
            <a:r>
              <a:rPr lang="en-US" dirty="0">
                <a:latin typeface="Arial" panose="020B0604020202020204" pitchFamily="34" charset="0"/>
                <a:ea typeface="MS PGothic" panose="020B0600070205080204" charset="-128"/>
              </a:rPr>
              <a:t>Speed of connection</a:t>
            </a:r>
            <a:endParaRPr lang="en-US" dirty="0">
              <a:latin typeface="Arial" panose="020B0604020202020204" pitchFamily="34" charset="0"/>
              <a:ea typeface="MS PGothic" panose="020B0600070205080204" charset="-128"/>
            </a:endParaRPr>
          </a:p>
          <a:p>
            <a:pPr eaLnBrk="1" hangingPunct="1">
              <a:defRPr/>
            </a:pPr>
            <a:r>
              <a:rPr lang="en-US" dirty="0">
                <a:latin typeface="Arial" panose="020B0604020202020204" pitchFamily="34" charset="0"/>
                <a:ea typeface="MS PGothic" panose="020B0600070205080204" charset="-128"/>
              </a:rPr>
              <a:t>Experience level</a:t>
            </a:r>
            <a:endParaRPr lang="en-US" dirty="0">
              <a:latin typeface="Arial" panose="020B0604020202020204" pitchFamily="34" charset="0"/>
              <a:ea typeface="MS PGothic" panose="020B0600070205080204" charset="-128"/>
            </a:endParaRPr>
          </a:p>
          <a:p>
            <a:pPr eaLnBrk="1" hangingPunct="1">
              <a:defRPr/>
            </a:pPr>
            <a:r>
              <a:rPr lang="en-US" dirty="0">
                <a:latin typeface="Arial" panose="020B0604020202020204" pitchFamily="34" charset="0"/>
                <a:ea typeface="MS PGothic" panose="020B0600070205080204" charset="-128"/>
              </a:rPr>
              <a:t>Usage type (purpose)</a:t>
            </a:r>
            <a:endParaRPr lang="en-US" dirty="0">
              <a:latin typeface="Arial" panose="020B0604020202020204" pitchFamily="34" charset="0"/>
              <a:ea typeface="MS PGothic" panose="020B0600070205080204" charset="-128"/>
            </a:endParaRPr>
          </a:p>
          <a:p>
            <a:pPr eaLnBrk="1" hangingPunct="1">
              <a:defRPr/>
            </a:pPr>
            <a:r>
              <a:rPr lang="en-US" dirty="0">
                <a:latin typeface="Arial" panose="020B0604020202020204" pitchFamily="34" charset="0"/>
                <a:ea typeface="MS PGothic" panose="020B0600070205080204" charset="-128"/>
              </a:rPr>
              <a:t>Usage level (advanced/basic)</a:t>
            </a:r>
            <a:endParaRPr lang="en-US" dirty="0">
              <a:latin typeface="Arial" panose="020B0604020202020204" pitchFamily="34" charset="0"/>
              <a:ea typeface="MS PGothic" panose="020B0600070205080204" charset="-128"/>
            </a:endParaRPr>
          </a:p>
          <a:p>
            <a:pPr marL="0" indent="0" eaLnBrk="1" hangingPunct="1">
              <a:buNone/>
              <a:defRPr/>
            </a:pPr>
            <a:endParaRPr lang="en-GB" dirty="0">
              <a:latin typeface="Arial" panose="020B0604020202020204" pitchFamily="34" charset="0"/>
              <a:ea typeface="MS PGothic" panose="020B0600070205080204" charset="-128"/>
            </a:endParaRPr>
          </a:p>
          <a:p>
            <a:pPr marL="0" indent="0" eaLnBrk="1" hangingPunct="1">
              <a:buNone/>
              <a:defRPr/>
            </a:pPr>
            <a:r>
              <a:rPr lang="en-GB" dirty="0">
                <a:latin typeface="Arial" panose="020B0604020202020204" pitchFamily="34" charset="0"/>
                <a:ea typeface="MS PGothic" panose="020B0600070205080204" charset="-128"/>
              </a:rPr>
              <a:t>-</a:t>
            </a:r>
            <a:r>
              <a:rPr lang="en-US" dirty="0">
                <a:latin typeface="Arial" panose="020B0604020202020204" pitchFamily="34" charset="0"/>
                <a:ea typeface="MS PGothic" panose="020B0600070205080204" charset="-128"/>
              </a:rPr>
              <a:t> </a:t>
            </a:r>
            <a:r>
              <a:rPr lang="en-US" dirty="0" err="1">
                <a:latin typeface="Arial" panose="020B0604020202020204" pitchFamily="34" charset="0"/>
                <a:ea typeface="MS PGothic" panose="020B0600070205080204" charset="-128"/>
              </a:rPr>
              <a:t>Webographics</a:t>
            </a:r>
            <a:r>
              <a:rPr lang="en-US" dirty="0">
                <a:latin typeface="Arial" panose="020B0604020202020204" pitchFamily="34" charset="0"/>
                <a:ea typeface="MS PGothic" panose="020B0600070205080204" charset="-128"/>
              </a:rPr>
              <a:t> could be components of customer segments </a:t>
            </a:r>
            <a:endParaRPr lang="en-US" dirty="0">
              <a:latin typeface="Arial" panose="020B0604020202020204" pitchFamily="34" charset="0"/>
              <a:ea typeface="MS PGothic" panose="020B0600070205080204" charset="-128"/>
            </a:endParaRPr>
          </a:p>
          <a:p>
            <a:pPr marL="0" indent="0" eaLnBrk="1" hangingPunct="1">
              <a:buFontTx/>
              <a:buNone/>
              <a:defRPr/>
            </a:pPr>
            <a:endParaRPr lang="en-US" dirty="0">
              <a:latin typeface="Arial" panose="020B0604020202020204" pitchFamily="34" charset="0"/>
              <a:ea typeface="MS PGothic" panose="020B060007020508020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4488" y="3319463"/>
            <a:ext cx="8432800" cy="2578100"/>
          </a:xfrm>
          <a:prstGeom prst="rect">
            <a:avLst/>
          </a:prstGeom>
          <a:noFill/>
          <a:ln>
            <a:noFill/>
          </a:ln>
        </p:spPr>
      </p:pic>
      <p:sp>
        <p:nvSpPr>
          <p:cNvPr id="33794" name="Title 1"/>
          <p:cNvSpPr txBox="1"/>
          <p:nvPr/>
        </p:nvSpPr>
        <p:spPr bwMode="auto">
          <a:xfrm>
            <a:off x="346075" y="1279525"/>
            <a:ext cx="8448675" cy="695325"/>
          </a:xfrm>
          <a:prstGeom prst="rect">
            <a:avLst/>
          </a:prstGeom>
          <a:noFill/>
          <a:ln>
            <a:noFill/>
          </a:ln>
        </p:spPr>
        <p:txBody>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r>
              <a:rPr lang="en-US" sz="3200" b="1" dirty="0"/>
              <a:t>Users also show variety in e.g. the number of sources of info used to inform their buying decision</a:t>
            </a:r>
            <a:endParaRPr lang="en-US" sz="3200" b="1" dirty="0"/>
          </a:p>
        </p:txBody>
      </p:sp>
      <p:sp>
        <p:nvSpPr>
          <p:cNvPr id="33795" name="TextBox 4"/>
          <p:cNvSpPr txBox="1">
            <a:spLocks noChangeArrowheads="1"/>
          </p:cNvSpPr>
          <p:nvPr/>
        </p:nvSpPr>
        <p:spPr bwMode="auto">
          <a:xfrm>
            <a:off x="693738" y="5915025"/>
            <a:ext cx="36449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r>
              <a:rPr lang="en-US" sz="1800"/>
              <a:t>Google Shopper Sciences, 2011</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93713" y="1870075"/>
            <a:ext cx="7524750" cy="4294188"/>
          </a:xfrm>
          <a:prstGeom prst="rect">
            <a:avLst/>
          </a:prstGeom>
          <a:noFill/>
          <a:ln>
            <a:noFill/>
          </a:ln>
        </p:spPr>
      </p:pic>
      <p:sp>
        <p:nvSpPr>
          <p:cNvPr id="34818" name="Title 1"/>
          <p:cNvSpPr txBox="1"/>
          <p:nvPr/>
        </p:nvSpPr>
        <p:spPr bwMode="auto">
          <a:xfrm>
            <a:off x="357188" y="550863"/>
            <a:ext cx="6745287" cy="1306512"/>
          </a:xfrm>
          <a:prstGeom prst="rect">
            <a:avLst/>
          </a:prstGeom>
          <a:noFill/>
          <a:ln>
            <a:noFill/>
          </a:ln>
        </p:spPr>
        <p:txBody>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r>
              <a:rPr lang="en-US" sz="3200" b="1" dirty="0"/>
              <a:t>Google argued that ‘Search’ is important in purchase– the ZMOT</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atin typeface="Arial" panose="020B0604020202020204" pitchFamily="34" charset="0"/>
              </a:rPr>
              <a:t>Psychographic Segmentation </a:t>
            </a:r>
            <a:br>
              <a:rPr lang="en-US">
                <a:latin typeface="Arial" panose="020B0604020202020204" pitchFamily="34" charset="0"/>
              </a:rPr>
            </a:br>
            <a:r>
              <a:rPr lang="en-US" sz="2400">
                <a:latin typeface="Arial" panose="020B0604020202020204" pitchFamily="34" charset="0"/>
              </a:rPr>
              <a:t>- very useful in analysing the relevance of social factors</a:t>
            </a:r>
            <a:endParaRPr lang="en-US" sz="2400">
              <a:latin typeface="Arial" panose="020B0604020202020204" pitchFamily="34" charset="0"/>
            </a:endParaRPr>
          </a:p>
        </p:txBody>
      </p:sp>
      <p:sp>
        <p:nvSpPr>
          <p:cNvPr id="19458" name="Content Placeholder 2"/>
          <p:cNvSpPr>
            <a:spLocks noGrp="1"/>
          </p:cNvSpPr>
          <p:nvPr>
            <p:ph idx="1"/>
          </p:nvPr>
        </p:nvSpPr>
        <p:spPr>
          <a:xfrm>
            <a:off x="346075" y="2087563"/>
            <a:ext cx="8448675" cy="4229100"/>
          </a:xfrm>
        </p:spPr>
        <p:txBody>
          <a:bodyPr/>
          <a:lstStyle/>
          <a:p>
            <a:pPr marL="0" indent="0" eaLnBrk="1" hangingPunct="1">
              <a:buNone/>
              <a:defRPr/>
            </a:pPr>
            <a:r>
              <a:rPr lang="en-US" sz="1800" dirty="0">
                <a:latin typeface="Arial" panose="020B0604020202020204" pitchFamily="34" charset="0"/>
                <a:ea typeface="MS PGothic" panose="020B0600070205080204" charset="-128"/>
              </a:rPr>
              <a:t>De Corte &amp; Van </a:t>
            </a:r>
            <a:r>
              <a:rPr lang="en-US" sz="1800" dirty="0" err="1">
                <a:latin typeface="Arial" panose="020B0604020202020204" pitchFamily="34" charset="0"/>
                <a:ea typeface="MS PGothic" panose="020B0600070205080204" charset="-128"/>
              </a:rPr>
              <a:t>Kenhove</a:t>
            </a:r>
            <a:r>
              <a:rPr lang="en-US" sz="1800" dirty="0">
                <a:latin typeface="Arial" panose="020B0604020202020204" pitchFamily="34" charset="0"/>
                <a:ea typeface="MS PGothic" panose="020B0600070205080204" charset="-128"/>
              </a:rPr>
              <a:t> (July 2017) One Sail Fits All? A Psychographic Segmentation of Digital Pirates </a:t>
            </a:r>
            <a:r>
              <a:rPr lang="en-US" sz="1800" dirty="0">
                <a:latin typeface="Arial" panose="020B0604020202020204" pitchFamily="34" charset="0"/>
                <a:ea typeface="MS PGothic" panose="020B0600070205080204" charset="-128"/>
                <a:hlinkClick r:id="rId1"/>
              </a:rPr>
              <a:t>https://link.springer.com/article/10.1007/s10551-015-2789-8</a:t>
            </a:r>
            <a:endParaRPr lang="en-US" sz="1800" dirty="0">
              <a:latin typeface="Arial" panose="020B0604020202020204" pitchFamily="34" charset="0"/>
              <a:ea typeface="MS PGothic" panose="020B0600070205080204" charset="-128"/>
            </a:endParaRPr>
          </a:p>
          <a:p>
            <a:pPr marL="0" indent="0" eaLnBrk="1" hangingPunct="1">
              <a:buNone/>
              <a:defRPr/>
            </a:pPr>
            <a:endParaRPr lang="en-US" sz="1800" dirty="0">
              <a:latin typeface="Arial" panose="020B0604020202020204" pitchFamily="34" charset="0"/>
              <a:ea typeface="MS PGothic" panose="020B0600070205080204" charset="-128"/>
            </a:endParaRPr>
          </a:p>
          <a:p>
            <a:pPr marL="0" indent="0" eaLnBrk="1" hangingPunct="1">
              <a:buNone/>
              <a:defRPr/>
            </a:pPr>
            <a:r>
              <a:rPr lang="en-US" sz="1800" dirty="0">
                <a:latin typeface="Arial" panose="020B0604020202020204" pitchFamily="34" charset="0"/>
                <a:ea typeface="MS PGothic" panose="020B0600070205080204" charset="-128"/>
              </a:rPr>
              <a:t>Four pirate segments were found based on differing combinations of attitude toward piracy, ethical evaluation of piracy and feelings of guilt.</a:t>
            </a:r>
            <a:endParaRPr lang="en-US" sz="1800" dirty="0">
              <a:latin typeface="Arial" panose="020B0604020202020204" pitchFamily="34" charset="0"/>
              <a:ea typeface="MS PGothic" panose="020B0600070205080204" charset="-128"/>
            </a:endParaRPr>
          </a:p>
          <a:p>
            <a:pPr eaLnBrk="1" hangingPunct="1">
              <a:defRPr/>
            </a:pPr>
            <a:r>
              <a:rPr lang="en-US" sz="2400" i="1" dirty="0">
                <a:latin typeface="Arial" panose="020B0604020202020204" pitchFamily="34" charset="0"/>
                <a:ea typeface="MS PGothic" panose="020B0600070205080204" charset="-128"/>
              </a:rPr>
              <a:t>The anti-pirate</a:t>
            </a:r>
            <a:endParaRPr lang="en-US" sz="2400" i="1" dirty="0">
              <a:latin typeface="Arial" panose="020B0604020202020204" pitchFamily="34" charset="0"/>
              <a:ea typeface="MS PGothic" panose="020B0600070205080204" charset="-128"/>
            </a:endParaRPr>
          </a:p>
          <a:p>
            <a:pPr eaLnBrk="1" hangingPunct="1">
              <a:defRPr/>
            </a:pPr>
            <a:r>
              <a:rPr lang="en-US" sz="2400" i="1" dirty="0">
                <a:latin typeface="Arial" panose="020B0604020202020204" pitchFamily="34" charset="0"/>
                <a:ea typeface="MS PGothic" panose="020B0600070205080204" charset="-128"/>
              </a:rPr>
              <a:t>The Conflicted pirate</a:t>
            </a:r>
            <a:endParaRPr lang="en-US" sz="2400" i="1" dirty="0">
              <a:latin typeface="Arial" panose="020B0604020202020204" pitchFamily="34" charset="0"/>
              <a:ea typeface="MS PGothic" panose="020B0600070205080204" charset="-128"/>
            </a:endParaRPr>
          </a:p>
          <a:p>
            <a:pPr eaLnBrk="1" hangingPunct="1">
              <a:defRPr/>
            </a:pPr>
            <a:r>
              <a:rPr lang="en-US" sz="2400" i="1" dirty="0">
                <a:latin typeface="Arial" panose="020B0604020202020204" pitchFamily="34" charset="0"/>
                <a:ea typeface="MS PGothic" panose="020B0600070205080204" charset="-128"/>
              </a:rPr>
              <a:t>The Cavalier pirate</a:t>
            </a:r>
            <a:endParaRPr lang="en-US" sz="2400" i="1" dirty="0">
              <a:latin typeface="Arial" panose="020B0604020202020204" pitchFamily="34" charset="0"/>
              <a:ea typeface="MS PGothic" panose="020B0600070205080204" charset="-128"/>
            </a:endParaRPr>
          </a:p>
          <a:p>
            <a:pPr eaLnBrk="1" hangingPunct="1">
              <a:defRPr/>
            </a:pPr>
            <a:r>
              <a:rPr lang="en-US" sz="2400" i="1" dirty="0">
                <a:latin typeface="Arial" panose="020B0604020202020204" pitchFamily="34" charset="0"/>
                <a:ea typeface="MS PGothic" panose="020B0600070205080204" charset="-128"/>
              </a:rPr>
              <a:t>The Die-hard pirate </a:t>
            </a:r>
            <a:endParaRPr lang="en-US" sz="2400" i="1" dirty="0">
              <a:latin typeface="Arial" panose="020B0604020202020204" pitchFamily="34" charset="0"/>
              <a:ea typeface="MS PGothic" panose="020B0600070205080204" charset="-128"/>
            </a:endParaRPr>
          </a:p>
          <a:p>
            <a:pPr marL="0" indent="0" eaLnBrk="1" hangingPunct="1">
              <a:buNone/>
              <a:defRPr/>
            </a:pPr>
            <a:r>
              <a:rPr lang="en-US" sz="1800" dirty="0">
                <a:latin typeface="Arial" panose="020B0604020202020204" pitchFamily="34" charset="0"/>
                <a:ea typeface="MS PGothic" panose="020B0600070205080204" charset="-128"/>
              </a:rPr>
              <a:t>These are be placed on a continuum of increasing pirating frequency, subjective norm, pirating self-efficacy, habit, and decreasing in perceived harm, respectively.  </a:t>
            </a:r>
            <a:endParaRPr lang="en-US" sz="1800" dirty="0">
              <a:latin typeface="Arial" panose="020B0604020202020204" pitchFamily="34" charset="0"/>
              <a:ea typeface="MS PGothic" panose="020B0600070205080204" charset="-128"/>
            </a:endParaRPr>
          </a:p>
          <a:p>
            <a:pPr eaLnBrk="1" hangingPunct="1">
              <a:defRPr/>
            </a:pPr>
            <a:endParaRPr lang="en-US" sz="1800" dirty="0">
              <a:latin typeface="Arial" panose="020B0604020202020204" pitchFamily="34" charset="0"/>
              <a:ea typeface="MS PGothic" panose="020B0600070205080204" charset="-128"/>
            </a:endParaRPr>
          </a:p>
          <a:p>
            <a:pPr marL="0" indent="0" eaLnBrk="1" hangingPunct="1">
              <a:buFontTx/>
              <a:buNone/>
              <a:defRPr/>
            </a:pPr>
            <a:endParaRPr lang="en-US" dirty="0">
              <a:latin typeface="Arial" panose="020B0604020202020204" pitchFamily="34" charset="0"/>
              <a:ea typeface="MS PGothic" panose="020B060007020508020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u="sng" dirty="0">
                <a:latin typeface="Arial" panose="020B0604020202020204" pitchFamily="34" charset="0"/>
              </a:rPr>
              <a:t>LEGAL</a:t>
            </a:r>
            <a:r>
              <a:rPr lang="en-US" dirty="0">
                <a:latin typeface="Arial" panose="020B0604020202020204" pitchFamily="34" charset="0"/>
              </a:rPr>
              <a:t> is a hugely important SLEPT factor</a:t>
            </a:r>
            <a:endParaRPr lang="en-US" dirty="0">
              <a:latin typeface="Arial" panose="020B0604020202020204" pitchFamily="34" charset="0"/>
            </a:endParaRPr>
          </a:p>
        </p:txBody>
      </p:sp>
      <p:sp>
        <p:nvSpPr>
          <p:cNvPr id="39938" name="Content Placeholder 2"/>
          <p:cNvSpPr>
            <a:spLocks noGrp="1"/>
          </p:cNvSpPr>
          <p:nvPr>
            <p:ph idx="1"/>
          </p:nvPr>
        </p:nvSpPr>
        <p:spPr>
          <a:xfrm>
            <a:off x="346075" y="2087563"/>
            <a:ext cx="8448675" cy="4229100"/>
          </a:xfrm>
        </p:spPr>
        <p:txBody>
          <a:bodyPr/>
          <a:lstStyle/>
          <a:p>
            <a:pPr marL="0" indent="0" eaLnBrk="1" hangingPunct="1">
              <a:buFontTx/>
              <a:buNone/>
            </a:pPr>
            <a:r>
              <a:rPr lang="en-US" dirty="0">
                <a:latin typeface="Arial" panose="020B0604020202020204" pitchFamily="34" charset="0"/>
                <a:ea typeface="MS PGothic" panose="020B0600070205080204" charset="-128"/>
                <a:cs typeface="MS PGothic" panose="020B0600070205080204" charset="-128"/>
              </a:rPr>
              <a:t>We can place the focus of legislation for digital business into six main categories:</a:t>
            </a:r>
            <a:endParaRPr lang="en-US" dirty="0">
              <a:latin typeface="Arial" panose="020B0604020202020204" pitchFamily="34" charset="0"/>
              <a:ea typeface="MS PGothic" panose="020B0600070205080204" charset="-128"/>
              <a:cs typeface="MS PGothic" panose="020B0600070205080204" charset="-128"/>
            </a:endParaRPr>
          </a:p>
          <a:p>
            <a:pPr marL="457200" indent="-457200" eaLnBrk="1" hangingPunct="1">
              <a:buFont typeface="+mj-lt"/>
              <a:buAutoNum type="arabicPeriod"/>
            </a:pPr>
            <a:r>
              <a:rPr lang="en-US" dirty="0">
                <a:latin typeface="Arial" panose="020B0604020202020204" pitchFamily="34" charset="0"/>
                <a:ea typeface="MS PGothic" panose="020B0600070205080204" charset="-128"/>
                <a:cs typeface="MS PGothic" panose="020B0600070205080204" charset="-128"/>
              </a:rPr>
              <a:t>Data protection and privacy</a:t>
            </a:r>
            <a:endParaRPr lang="en-US" dirty="0">
              <a:latin typeface="Arial" panose="020B0604020202020204" pitchFamily="34" charset="0"/>
              <a:ea typeface="MS PGothic" panose="020B0600070205080204" charset="-128"/>
              <a:cs typeface="MS PGothic" panose="020B0600070205080204" charset="-128"/>
            </a:endParaRPr>
          </a:p>
          <a:p>
            <a:pPr marL="457200" indent="-457200" eaLnBrk="1" hangingPunct="1">
              <a:buFont typeface="+mj-lt"/>
              <a:buAutoNum type="arabicPeriod"/>
            </a:pPr>
            <a:r>
              <a:rPr lang="en-US" dirty="0">
                <a:latin typeface="Arial" panose="020B0604020202020204" pitchFamily="34" charset="0"/>
                <a:ea typeface="MS PGothic" panose="020B0600070205080204" charset="-128"/>
                <a:cs typeface="MS PGothic" panose="020B0600070205080204" charset="-128"/>
              </a:rPr>
              <a:t>Disability and discrimination</a:t>
            </a:r>
            <a:endParaRPr lang="en-US" dirty="0">
              <a:latin typeface="Arial" panose="020B0604020202020204" pitchFamily="34" charset="0"/>
              <a:ea typeface="MS PGothic" panose="020B0600070205080204" charset="-128"/>
              <a:cs typeface="MS PGothic" panose="020B0600070205080204" charset="-128"/>
            </a:endParaRPr>
          </a:p>
          <a:p>
            <a:pPr marL="457200" indent="-457200" eaLnBrk="1" hangingPunct="1">
              <a:buFont typeface="+mj-lt"/>
              <a:buAutoNum type="arabicPeriod"/>
            </a:pPr>
            <a:r>
              <a:rPr lang="en-US" dirty="0">
                <a:latin typeface="Arial" panose="020B0604020202020204" pitchFamily="34" charset="0"/>
                <a:ea typeface="MS PGothic" panose="020B0600070205080204" charset="-128"/>
                <a:cs typeface="MS PGothic" panose="020B0600070205080204" charset="-128"/>
              </a:rPr>
              <a:t>Brand and trademark protection</a:t>
            </a:r>
            <a:endParaRPr lang="en-US" dirty="0">
              <a:latin typeface="Arial" panose="020B0604020202020204" pitchFamily="34" charset="0"/>
              <a:ea typeface="MS PGothic" panose="020B0600070205080204" charset="-128"/>
              <a:cs typeface="MS PGothic" panose="020B0600070205080204" charset="-128"/>
            </a:endParaRPr>
          </a:p>
          <a:p>
            <a:pPr marL="457200" indent="-457200" eaLnBrk="1" hangingPunct="1">
              <a:buFont typeface="+mj-lt"/>
              <a:buAutoNum type="arabicPeriod"/>
            </a:pPr>
            <a:r>
              <a:rPr lang="en-US" dirty="0">
                <a:latin typeface="Arial" panose="020B0604020202020204" pitchFamily="34" charset="0"/>
                <a:ea typeface="MS PGothic" panose="020B0600070205080204" charset="-128"/>
                <a:cs typeface="MS PGothic" panose="020B0600070205080204" charset="-128"/>
              </a:rPr>
              <a:t>Contract law</a:t>
            </a:r>
            <a:endParaRPr lang="en-US" dirty="0">
              <a:latin typeface="Arial" panose="020B0604020202020204" pitchFamily="34" charset="0"/>
              <a:ea typeface="MS PGothic" panose="020B0600070205080204" charset="-128"/>
              <a:cs typeface="MS PGothic" panose="020B0600070205080204" charset="-128"/>
            </a:endParaRPr>
          </a:p>
          <a:p>
            <a:pPr marL="457200" indent="-457200" eaLnBrk="1" hangingPunct="1">
              <a:buFont typeface="+mj-lt"/>
              <a:buAutoNum type="arabicPeriod"/>
            </a:pPr>
            <a:r>
              <a:rPr lang="en-US" dirty="0">
                <a:latin typeface="Arial" panose="020B0604020202020204" pitchFamily="34" charset="0"/>
                <a:ea typeface="MS PGothic" panose="020B0600070205080204" charset="-128"/>
                <a:cs typeface="MS PGothic" panose="020B0600070205080204" charset="-128"/>
              </a:rPr>
              <a:t>Online advertising law</a:t>
            </a:r>
            <a:endParaRPr lang="en-US" dirty="0">
              <a:latin typeface="Arial" panose="020B0604020202020204" pitchFamily="34" charset="0"/>
              <a:ea typeface="MS PGothic" panose="020B0600070205080204" charset="-128"/>
              <a:cs typeface="MS PGothic" panose="020B0600070205080204" charset="-128"/>
            </a:endParaRPr>
          </a:p>
          <a:p>
            <a:pPr marL="457200" indent="-457200" eaLnBrk="1" hangingPunct="1">
              <a:buFont typeface="+mj-lt"/>
              <a:buAutoNum type="arabicPeriod"/>
            </a:pPr>
            <a:r>
              <a:rPr lang="en-US" dirty="0">
                <a:latin typeface="Arial" panose="020B0604020202020204" pitchFamily="34" charset="0"/>
                <a:ea typeface="MS PGothic" panose="020B0600070205080204" charset="-128"/>
                <a:cs typeface="MS PGothic" panose="020B0600070205080204" charset="-128"/>
              </a:rPr>
              <a:t>Intellectual property rights (relating to ‘information storage and transmission’)</a:t>
            </a:r>
            <a:endParaRPr lang="en-US" dirty="0">
              <a:latin typeface="Arial" panose="020B0604020202020204" pitchFamily="34" charset="0"/>
              <a:ea typeface="MS PGothic" panose="020B0600070205080204" charset="-128"/>
              <a:cs typeface="MS PGothic" panose="020B0600070205080204" charset="-128"/>
            </a:endParaRPr>
          </a:p>
          <a:p>
            <a:pPr marL="0" indent="0" eaLnBrk="1" hangingPunct="1">
              <a:buFontTx/>
              <a:buNone/>
            </a:pPr>
            <a:r>
              <a:rPr lang="en-US" dirty="0">
                <a:latin typeface="Arial" panose="020B0604020202020204" pitchFamily="34" charset="0"/>
                <a:ea typeface="MS PGothic" panose="020B0600070205080204" charset="-128"/>
                <a:cs typeface="MS PGothic" panose="020B0600070205080204" charset="-128"/>
              </a:rPr>
              <a:t>Social media adds complications– brings problems around ‘representation of the offer’, ‘causing offence’, ‘astroturfing’, ‘defamation of customers and rivals’, ‘privacy of customer info’, ‘promotions and competitions’</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GB">
                <a:latin typeface="Arial" panose="020B0604020202020204" pitchFamily="34" charset="0"/>
              </a:rPr>
              <a:t>Legislating for Digital Business</a:t>
            </a:r>
            <a:endParaRPr lang="en-GB">
              <a:latin typeface="Arial" panose="020B0604020202020204" pitchFamily="34" charset="0"/>
            </a:endParaRPr>
          </a:p>
        </p:txBody>
      </p:sp>
      <p:sp>
        <p:nvSpPr>
          <p:cNvPr id="23554" name="Rectangle 3"/>
          <p:cNvSpPr>
            <a:spLocks noGrp="1" noChangeArrowheads="1"/>
          </p:cNvSpPr>
          <p:nvPr>
            <p:ph idx="1"/>
          </p:nvPr>
        </p:nvSpPr>
        <p:spPr>
          <a:xfrm>
            <a:off x="346075" y="2087563"/>
            <a:ext cx="8448675" cy="4229100"/>
          </a:xfrm>
        </p:spPr>
        <p:txBody>
          <a:bodyPr/>
          <a:lstStyle/>
          <a:p>
            <a:pPr marL="0" indent="0">
              <a:spcBef>
                <a:spcPts val="500"/>
              </a:spcBef>
              <a:spcAft>
                <a:spcPts val="500"/>
              </a:spcAft>
              <a:buFontTx/>
              <a:buNone/>
              <a:defRPr/>
            </a:pPr>
            <a:r>
              <a:rPr lang="en-GB" sz="2400" dirty="0">
                <a:latin typeface="Arial" panose="020B0604020202020204" pitchFamily="34" charset="0"/>
              </a:rPr>
              <a:t>…isn’t easy, because of:</a:t>
            </a:r>
            <a:endParaRPr lang="en-GB" sz="2400" dirty="0">
              <a:latin typeface="Arial" panose="020B0604020202020204" pitchFamily="34" charset="0"/>
            </a:endParaRPr>
          </a:p>
          <a:p>
            <a:pPr>
              <a:spcBef>
                <a:spcPts val="500"/>
              </a:spcBef>
              <a:spcAft>
                <a:spcPts val="500"/>
              </a:spcAft>
              <a:defRPr/>
            </a:pPr>
            <a:r>
              <a:rPr lang="en-GB" dirty="0">
                <a:latin typeface="Arial" panose="020B0604020202020204" pitchFamily="34" charset="0"/>
              </a:rPr>
              <a:t>Considerable growth in terms of the number of users and the value and volume of trade </a:t>
            </a:r>
            <a:endParaRPr lang="en-GB" dirty="0">
              <a:latin typeface="Arial" panose="020B0604020202020204" pitchFamily="34" charset="0"/>
            </a:endParaRPr>
          </a:p>
          <a:p>
            <a:pPr>
              <a:spcBef>
                <a:spcPts val="500"/>
              </a:spcBef>
              <a:spcAft>
                <a:spcPts val="500"/>
              </a:spcAft>
              <a:defRPr/>
            </a:pPr>
            <a:r>
              <a:rPr lang="en-GB" dirty="0">
                <a:latin typeface="Arial" panose="020B0604020202020204" pitchFamily="34" charset="0"/>
              </a:rPr>
              <a:t>Evolving business models</a:t>
            </a:r>
            <a:endParaRPr lang="en-GB" dirty="0">
              <a:latin typeface="Arial" panose="020B0604020202020204" pitchFamily="34" charset="0"/>
            </a:endParaRPr>
          </a:p>
          <a:p>
            <a:pPr>
              <a:spcBef>
                <a:spcPts val="500"/>
              </a:spcBef>
              <a:spcAft>
                <a:spcPts val="500"/>
              </a:spcAft>
              <a:defRPr/>
            </a:pPr>
            <a:r>
              <a:rPr lang="en-GB" dirty="0">
                <a:latin typeface="Arial" panose="020B0604020202020204" pitchFamily="34" charset="0"/>
              </a:rPr>
              <a:t>Advances in the technologies being adopted to support business</a:t>
            </a:r>
            <a:endParaRPr lang="en-GB" dirty="0">
              <a:latin typeface="Arial" panose="020B0604020202020204" pitchFamily="34" charset="0"/>
            </a:endParaRPr>
          </a:p>
          <a:p>
            <a:pPr>
              <a:spcBef>
                <a:spcPts val="500"/>
              </a:spcBef>
              <a:spcAft>
                <a:spcPts val="500"/>
              </a:spcAft>
              <a:defRPr/>
            </a:pPr>
            <a:r>
              <a:rPr lang="en-GB" dirty="0">
                <a:latin typeface="Arial" panose="020B0604020202020204" pitchFamily="34" charset="0"/>
              </a:rPr>
              <a:t>And so the law is often left lagging behind </a:t>
            </a:r>
            <a:endParaRPr lang="en-GB" dirty="0">
              <a:latin typeface="Arial" panose="020B0604020202020204" pitchFamily="34" charset="0"/>
            </a:endParaRPr>
          </a:p>
          <a:p>
            <a:pPr marL="0" indent="0">
              <a:spcBef>
                <a:spcPts val="500"/>
              </a:spcBef>
              <a:spcAft>
                <a:spcPts val="500"/>
              </a:spcAft>
              <a:buFontTx/>
              <a:buNone/>
              <a:defRPr/>
            </a:pPr>
            <a:endParaRPr lang="en-GB" sz="2400" dirty="0">
              <a:latin typeface="Arial" panose="020B0604020202020204" pitchFamily="34" charset="0"/>
            </a:endParaRPr>
          </a:p>
          <a:p>
            <a:pPr marL="0" indent="0">
              <a:spcBef>
                <a:spcPts val="500"/>
              </a:spcBef>
              <a:spcAft>
                <a:spcPts val="500"/>
              </a:spcAft>
              <a:buFontTx/>
              <a:buNone/>
              <a:defRPr/>
            </a:pPr>
            <a:r>
              <a:rPr lang="en-GB" sz="2400" i="1" dirty="0">
                <a:latin typeface="Arial" panose="020B0604020202020204" pitchFamily="34" charset="0"/>
              </a:rPr>
              <a:t>Some countries have attempted to create laws that accommodate the unique aspects of digital business, others have amended existing laws</a:t>
            </a:r>
            <a:endParaRPr lang="en-GB" sz="2400" i="1"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46075" y="1290638"/>
            <a:ext cx="8448675" cy="695325"/>
          </a:xfrm>
        </p:spPr>
        <p:txBody>
          <a:bodyPr/>
          <a:lstStyle/>
          <a:p>
            <a:r>
              <a:rPr lang="en-GB">
                <a:latin typeface="Arial" panose="020B0604020202020204" pitchFamily="34" charset="0"/>
              </a:rPr>
              <a:t>Who makes the law?</a:t>
            </a:r>
            <a:endParaRPr lang="en-GB">
              <a:latin typeface="Arial" panose="020B0604020202020204" pitchFamily="34" charset="0"/>
            </a:endParaRPr>
          </a:p>
        </p:txBody>
      </p:sp>
      <p:graphicFrame>
        <p:nvGraphicFramePr>
          <p:cNvPr id="6" name="Content Placeholder 5"/>
          <p:cNvGraphicFramePr>
            <a:graphicFrameLocks noGrp="1"/>
          </p:cNvGraphicFramePr>
          <p:nvPr>
            <p:ph idx="1"/>
          </p:nvPr>
        </p:nvGraphicFramePr>
        <p:xfrm>
          <a:off x="346075" y="2087563"/>
          <a:ext cx="8448675" cy="42291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TextBox 6"/>
          <p:cNvSpPr txBox="1">
            <a:spLocks noChangeArrowheads="1"/>
          </p:cNvSpPr>
          <p:nvPr/>
        </p:nvSpPr>
        <p:spPr bwMode="auto">
          <a:xfrm>
            <a:off x="5651500" y="5300663"/>
            <a:ext cx="3024188" cy="1077912"/>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r>
              <a:rPr lang="en-GB" sz="1600"/>
              <a:t>A business based in the UK is affected by more foreign laws  and interests than one might think</a:t>
            </a:r>
            <a:endParaRPr lang="en-GB" sz="1600"/>
          </a:p>
        </p:txBody>
      </p:sp>
      <p:grpSp>
        <p:nvGrpSpPr>
          <p:cNvPr id="45060" name="Group 10"/>
          <p:cNvGrpSpPr/>
          <p:nvPr/>
        </p:nvGrpSpPr>
        <p:grpSpPr bwMode="auto">
          <a:xfrm>
            <a:off x="107950" y="4760913"/>
            <a:ext cx="2951163" cy="900112"/>
            <a:chOff x="179512" y="5265058"/>
            <a:chExt cx="2952328" cy="900246"/>
          </a:xfrm>
        </p:grpSpPr>
        <p:sp>
          <p:nvSpPr>
            <p:cNvPr id="8" name="TextBox 7"/>
            <p:cNvSpPr txBox="1"/>
            <p:nvPr/>
          </p:nvSpPr>
          <p:spPr>
            <a:xfrm>
              <a:off x="179512" y="5265058"/>
              <a:ext cx="2159852" cy="900246"/>
            </a:xfrm>
            <a:prstGeom prst="rect">
              <a:avLst/>
            </a:prstGeom>
            <a:noFill/>
          </p:spPr>
          <p:txBody>
            <a:bodyPr>
              <a:spAutoFit/>
            </a:bodyPr>
            <a:lstStyle/>
            <a:p>
              <a:pPr marL="95250" indent="-95250">
                <a:buFont typeface="Arial" panose="020B0604020202020204" pitchFamily="34" charset="0"/>
                <a:buChar char="•"/>
                <a:defRPr/>
              </a:pPr>
              <a:r>
                <a:rPr lang="en-GB" sz="1050" dirty="0">
                  <a:solidFill>
                    <a:schemeClr val="accent4">
                      <a:lumMod val="75000"/>
                    </a:schemeClr>
                  </a:solidFill>
                </a:rPr>
                <a:t>European Parliament and Council of Ministers approve</a:t>
              </a:r>
              <a:endParaRPr lang="en-GB" sz="1050" dirty="0">
                <a:solidFill>
                  <a:schemeClr val="accent4">
                    <a:lumMod val="75000"/>
                  </a:schemeClr>
                </a:solidFill>
              </a:endParaRPr>
            </a:p>
            <a:p>
              <a:pPr marL="95250" indent="-95250">
                <a:buFont typeface="Arial" panose="020B0604020202020204" pitchFamily="34" charset="0"/>
                <a:buChar char="•"/>
                <a:defRPr/>
              </a:pPr>
              <a:r>
                <a:rPr lang="en-GB" sz="1050" dirty="0">
                  <a:solidFill>
                    <a:schemeClr val="accent4">
                      <a:lumMod val="75000"/>
                    </a:schemeClr>
                  </a:solidFill>
                </a:rPr>
                <a:t>European Commission Implements</a:t>
              </a:r>
              <a:endParaRPr lang="en-GB" sz="1050" dirty="0">
                <a:solidFill>
                  <a:schemeClr val="accent4">
                    <a:lumMod val="75000"/>
                  </a:schemeClr>
                </a:solidFill>
              </a:endParaRPr>
            </a:p>
            <a:p>
              <a:pPr>
                <a:defRPr/>
              </a:pPr>
              <a:endParaRPr lang="en-GB" sz="1050" dirty="0">
                <a:solidFill>
                  <a:schemeClr val="accent4">
                    <a:lumMod val="75000"/>
                  </a:schemeClr>
                </a:solidFill>
              </a:endParaRPr>
            </a:p>
          </p:txBody>
        </p:sp>
        <p:sp>
          <p:nvSpPr>
            <p:cNvPr id="9" name="TextBox 8"/>
            <p:cNvSpPr txBox="1"/>
            <p:nvPr/>
          </p:nvSpPr>
          <p:spPr>
            <a:xfrm>
              <a:off x="2196433" y="5444472"/>
              <a:ext cx="935407" cy="415987"/>
            </a:xfrm>
            <a:prstGeom prst="rect">
              <a:avLst/>
            </a:prstGeom>
            <a:noFill/>
          </p:spPr>
          <p:txBody>
            <a:bodyPr>
              <a:spAutoFit/>
            </a:bodyPr>
            <a:lstStyle/>
            <a:p>
              <a:pPr>
                <a:defRPr/>
              </a:pPr>
              <a:r>
                <a:rPr lang="en-GB" sz="1050">
                  <a:solidFill>
                    <a:schemeClr val="accent4">
                      <a:lumMod val="75000"/>
                    </a:schemeClr>
                  </a:solidFill>
                </a:rPr>
                <a:t> Directives &amp; </a:t>
              </a:r>
              <a:endParaRPr lang="en-GB" sz="1050" dirty="0">
                <a:solidFill>
                  <a:schemeClr val="accent4">
                    <a:lumMod val="75000"/>
                  </a:schemeClr>
                </a:solidFill>
              </a:endParaRPr>
            </a:p>
            <a:p>
              <a:pPr>
                <a:defRPr/>
              </a:pPr>
              <a:r>
                <a:rPr lang="en-GB" sz="1050" dirty="0">
                  <a:solidFill>
                    <a:schemeClr val="accent4">
                      <a:lumMod val="75000"/>
                    </a:schemeClr>
                  </a:solidFill>
                </a:rPr>
                <a:t>Regulations</a:t>
              </a:r>
              <a:endParaRPr lang="en-GB" sz="1050" dirty="0">
                <a:solidFill>
                  <a:schemeClr val="accent4">
                    <a:lumMod val="75000"/>
                  </a:schemeClr>
                </a:solidFill>
              </a:endParaRPr>
            </a:p>
          </p:txBody>
        </p:sp>
        <p:sp>
          <p:nvSpPr>
            <p:cNvPr id="10" name="Right Brace 9"/>
            <p:cNvSpPr/>
            <p:nvPr/>
          </p:nvSpPr>
          <p:spPr>
            <a:xfrm>
              <a:off x="2051914" y="5301575"/>
              <a:ext cx="215985" cy="647796"/>
            </a:xfrm>
            <a:prstGeom prst="rightBrac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GB">
                <a:latin typeface="Arial" panose="020B0604020202020204" pitchFamily="34" charset="0"/>
              </a:rPr>
              <a:t>Who makes the law?</a:t>
            </a:r>
            <a:endParaRPr lang="en-GB">
              <a:latin typeface="Arial" panose="020B0604020202020204" pitchFamily="34" charset="0"/>
            </a:endParaRPr>
          </a:p>
        </p:txBody>
      </p:sp>
      <p:graphicFrame>
        <p:nvGraphicFramePr>
          <p:cNvPr id="6" name="Content Placeholder 5"/>
          <p:cNvGraphicFramePr>
            <a:graphicFrameLocks noGrp="1"/>
          </p:cNvGraphicFramePr>
          <p:nvPr>
            <p:ph idx="1"/>
          </p:nvPr>
        </p:nvGraphicFramePr>
        <p:xfrm>
          <a:off x="346075" y="2087563"/>
          <a:ext cx="8448675" cy="42291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7107" name="TextBox 6"/>
          <p:cNvSpPr txBox="1">
            <a:spLocks noChangeArrowheads="1"/>
          </p:cNvSpPr>
          <p:nvPr/>
        </p:nvSpPr>
        <p:spPr bwMode="auto">
          <a:xfrm>
            <a:off x="5651500" y="5300663"/>
            <a:ext cx="3024188" cy="1077912"/>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r>
              <a:rPr lang="en-GB" sz="1600"/>
              <a:t>A business based in the UK is affected by more foreign laws  and interests than one might think</a:t>
            </a:r>
            <a:endParaRPr lang="en-GB" sz="1600"/>
          </a:p>
        </p:txBody>
      </p:sp>
      <p:grpSp>
        <p:nvGrpSpPr>
          <p:cNvPr id="47108" name="Group 10"/>
          <p:cNvGrpSpPr/>
          <p:nvPr/>
        </p:nvGrpSpPr>
        <p:grpSpPr bwMode="auto">
          <a:xfrm>
            <a:off x="107950" y="4760913"/>
            <a:ext cx="2951163" cy="900112"/>
            <a:chOff x="179512" y="5265058"/>
            <a:chExt cx="2952328" cy="900246"/>
          </a:xfrm>
        </p:grpSpPr>
        <p:sp>
          <p:nvSpPr>
            <p:cNvPr id="8" name="TextBox 7"/>
            <p:cNvSpPr txBox="1"/>
            <p:nvPr/>
          </p:nvSpPr>
          <p:spPr>
            <a:xfrm>
              <a:off x="179512" y="5265058"/>
              <a:ext cx="2159852" cy="900246"/>
            </a:xfrm>
            <a:prstGeom prst="rect">
              <a:avLst/>
            </a:prstGeom>
            <a:noFill/>
          </p:spPr>
          <p:txBody>
            <a:bodyPr>
              <a:spAutoFit/>
            </a:bodyPr>
            <a:lstStyle/>
            <a:p>
              <a:pPr marL="95250" indent="-95250">
                <a:buFont typeface="Arial" panose="020B0604020202020204" pitchFamily="34" charset="0"/>
                <a:buChar char="•"/>
                <a:defRPr/>
              </a:pPr>
              <a:r>
                <a:rPr lang="en-GB" sz="1050" dirty="0">
                  <a:solidFill>
                    <a:schemeClr val="accent4">
                      <a:lumMod val="75000"/>
                    </a:schemeClr>
                  </a:solidFill>
                </a:rPr>
                <a:t>European Parliament and Council of Ministers approve</a:t>
              </a:r>
              <a:endParaRPr lang="en-GB" sz="1050" dirty="0">
                <a:solidFill>
                  <a:schemeClr val="accent4">
                    <a:lumMod val="75000"/>
                  </a:schemeClr>
                </a:solidFill>
              </a:endParaRPr>
            </a:p>
            <a:p>
              <a:pPr marL="95250" indent="-95250">
                <a:buFont typeface="Arial" panose="020B0604020202020204" pitchFamily="34" charset="0"/>
                <a:buChar char="•"/>
                <a:defRPr/>
              </a:pPr>
              <a:r>
                <a:rPr lang="en-GB" sz="1050" dirty="0">
                  <a:solidFill>
                    <a:schemeClr val="accent4">
                      <a:lumMod val="75000"/>
                    </a:schemeClr>
                  </a:solidFill>
                </a:rPr>
                <a:t>European Commission Implements</a:t>
              </a:r>
              <a:endParaRPr lang="en-GB" sz="1050" dirty="0">
                <a:solidFill>
                  <a:schemeClr val="accent4">
                    <a:lumMod val="75000"/>
                  </a:schemeClr>
                </a:solidFill>
              </a:endParaRPr>
            </a:p>
            <a:p>
              <a:pPr>
                <a:defRPr/>
              </a:pPr>
              <a:endParaRPr lang="en-GB" sz="1050" dirty="0">
                <a:solidFill>
                  <a:schemeClr val="accent4">
                    <a:lumMod val="75000"/>
                  </a:schemeClr>
                </a:solidFill>
              </a:endParaRPr>
            </a:p>
          </p:txBody>
        </p:sp>
        <p:sp>
          <p:nvSpPr>
            <p:cNvPr id="9" name="TextBox 8"/>
            <p:cNvSpPr txBox="1"/>
            <p:nvPr/>
          </p:nvSpPr>
          <p:spPr>
            <a:xfrm>
              <a:off x="2196433" y="5444472"/>
              <a:ext cx="935407" cy="415987"/>
            </a:xfrm>
            <a:prstGeom prst="rect">
              <a:avLst/>
            </a:prstGeom>
            <a:noFill/>
          </p:spPr>
          <p:txBody>
            <a:bodyPr>
              <a:spAutoFit/>
            </a:bodyPr>
            <a:lstStyle/>
            <a:p>
              <a:pPr>
                <a:defRPr/>
              </a:pPr>
              <a:r>
                <a:rPr lang="en-GB" sz="1050">
                  <a:solidFill>
                    <a:schemeClr val="accent4">
                      <a:lumMod val="75000"/>
                    </a:schemeClr>
                  </a:solidFill>
                </a:rPr>
                <a:t> Directives &amp; </a:t>
              </a:r>
              <a:endParaRPr lang="en-GB" sz="1050" dirty="0">
                <a:solidFill>
                  <a:schemeClr val="accent4">
                    <a:lumMod val="75000"/>
                  </a:schemeClr>
                </a:solidFill>
              </a:endParaRPr>
            </a:p>
            <a:p>
              <a:pPr>
                <a:defRPr/>
              </a:pPr>
              <a:r>
                <a:rPr lang="en-GB" sz="1050" dirty="0">
                  <a:solidFill>
                    <a:schemeClr val="accent4">
                      <a:lumMod val="75000"/>
                    </a:schemeClr>
                  </a:solidFill>
                </a:rPr>
                <a:t>Regulations</a:t>
              </a:r>
              <a:endParaRPr lang="en-GB" sz="1050" dirty="0">
                <a:solidFill>
                  <a:schemeClr val="accent4">
                    <a:lumMod val="75000"/>
                  </a:schemeClr>
                </a:solidFill>
              </a:endParaRPr>
            </a:p>
          </p:txBody>
        </p:sp>
        <p:sp>
          <p:nvSpPr>
            <p:cNvPr id="10" name="Right Brace 9"/>
            <p:cNvSpPr/>
            <p:nvPr/>
          </p:nvSpPr>
          <p:spPr>
            <a:xfrm>
              <a:off x="2051914" y="5301575"/>
              <a:ext cx="215985" cy="647796"/>
            </a:xfrm>
            <a:prstGeom prst="rightBrac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sp>
        <p:nvSpPr>
          <p:cNvPr id="12" name="TextBox 11"/>
          <p:cNvSpPr txBox="1"/>
          <p:nvPr/>
        </p:nvSpPr>
        <p:spPr>
          <a:xfrm rot="20856783">
            <a:off x="5359400" y="1435100"/>
            <a:ext cx="3074988" cy="1631950"/>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GB" sz="2000" dirty="0"/>
              <a:t>Homework: If you have not heard of them before, find out more about these different bodies</a:t>
            </a:r>
            <a:endParaRPr lang="en-GB" sz="2000" dirty="0"/>
          </a:p>
          <a:p>
            <a:pPr>
              <a:defRPr/>
            </a:pPr>
            <a:r>
              <a:rPr lang="en-GB" sz="2000" dirty="0"/>
              <a:t>(</a:t>
            </a:r>
            <a:r>
              <a:rPr lang="en-GB" sz="2000" dirty="0" err="1"/>
              <a:t>wikipedia</a:t>
            </a:r>
            <a:r>
              <a:rPr lang="en-GB" sz="2000" dirty="0"/>
              <a:t> is fine)</a:t>
            </a:r>
            <a:endParaRPr lang="en-GB" sz="2000"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GB">
                <a:latin typeface="Arial" panose="020B0604020202020204" pitchFamily="34" charset="0"/>
                <a:ea typeface="MS PGothic" panose="020B0600070205080204" charset="-128"/>
                <a:cs typeface="MS PGothic" panose="020B0600070205080204" charset="-128"/>
              </a:rPr>
              <a:t>Directed Reading</a:t>
            </a:r>
            <a:endParaRPr lang="en-US">
              <a:latin typeface="Arial" panose="020B0604020202020204" pitchFamily="34" charset="0"/>
            </a:endParaRPr>
          </a:p>
        </p:txBody>
      </p:sp>
      <p:sp>
        <p:nvSpPr>
          <p:cNvPr id="3" name="Content Placeholder 2"/>
          <p:cNvSpPr>
            <a:spLocks noGrp="1"/>
          </p:cNvSpPr>
          <p:nvPr>
            <p:ph idx="1"/>
          </p:nvPr>
        </p:nvSpPr>
        <p:spPr>
          <a:xfrm>
            <a:off x="346075" y="2087563"/>
            <a:ext cx="8797925" cy="4229100"/>
          </a:xfrm>
        </p:spPr>
        <p:txBody>
          <a:bodyPr/>
          <a:lstStyle/>
          <a:p>
            <a:pPr marL="0" indent="0" eaLnBrk="1" hangingPunct="1">
              <a:buClr>
                <a:schemeClr val="bg1"/>
              </a:buClr>
              <a:buFontTx/>
              <a:buNone/>
              <a:defRPr/>
            </a:pPr>
            <a:endParaRPr lang="en-GB" sz="1600" dirty="0">
              <a:latin typeface="Arial" panose="020B0604020202020204"/>
              <a:ea typeface="MS PGothic" panose="020B0600070205080204" charset="-128"/>
              <a:cs typeface="Arial" panose="020B0604020202020204"/>
            </a:endParaRPr>
          </a:p>
          <a:p>
            <a:pPr marL="0" indent="0" eaLnBrk="1" hangingPunct="1">
              <a:buClr>
                <a:schemeClr val="bg1"/>
              </a:buClr>
              <a:buFontTx/>
              <a:buNone/>
              <a:defRPr/>
            </a:pPr>
            <a:r>
              <a:rPr lang="en-GB" sz="1600" dirty="0">
                <a:latin typeface="Arial" panose="020B0604020202020204"/>
                <a:ea typeface="MS PGothic" panose="020B0600070205080204" charset="-128"/>
                <a:cs typeface="Arial" panose="020B0604020202020204"/>
              </a:rPr>
              <a:t>Chaffey 6</a:t>
            </a:r>
            <a:r>
              <a:rPr lang="en-GB" sz="1600" baseline="30000" dirty="0">
                <a:latin typeface="Arial" panose="020B0604020202020204"/>
                <a:ea typeface="MS PGothic" panose="020B0600070205080204" charset="-128"/>
                <a:cs typeface="Arial" panose="020B0604020202020204"/>
              </a:rPr>
              <a:t>th</a:t>
            </a:r>
            <a:r>
              <a:rPr lang="en-GB" sz="1600" dirty="0">
                <a:latin typeface="Arial" panose="020B0604020202020204"/>
                <a:ea typeface="MS PGothic" panose="020B0600070205080204" charset="-128"/>
                <a:cs typeface="Arial" panose="020B0604020202020204"/>
              </a:rPr>
              <a:t> Edition Chapter 4</a:t>
            </a:r>
            <a:endParaRPr lang="en-GB" sz="1600" dirty="0">
              <a:latin typeface="Arial" panose="020B0604020202020204"/>
              <a:ea typeface="MS PGothic" panose="020B0600070205080204" charset="-128"/>
              <a:cs typeface="Arial" panose="020B0604020202020204"/>
            </a:endParaRPr>
          </a:p>
          <a:p>
            <a:pPr marL="0" indent="0">
              <a:lnSpc>
                <a:spcPct val="80000"/>
              </a:lnSpc>
              <a:spcBef>
                <a:spcPct val="0"/>
              </a:spcBef>
              <a:buFontTx/>
              <a:buNone/>
              <a:defRPr/>
            </a:pPr>
            <a:endParaRPr lang="en-GB" sz="1600" dirty="0">
              <a:latin typeface="Arial" panose="020B0604020202020204"/>
              <a:cs typeface="Arial" panose="020B0604020202020204"/>
            </a:endParaRPr>
          </a:p>
          <a:p>
            <a:pPr marL="0" indent="0">
              <a:lnSpc>
                <a:spcPct val="80000"/>
              </a:lnSpc>
              <a:spcBef>
                <a:spcPct val="0"/>
              </a:spcBef>
              <a:buFontTx/>
              <a:buNone/>
              <a:defRPr/>
            </a:pPr>
            <a:endParaRPr lang="en-GB" sz="1600" dirty="0">
              <a:latin typeface="Arial" panose="020B0604020202020204"/>
              <a:cs typeface="Arial" panose="020B0604020202020204"/>
            </a:endParaRPr>
          </a:p>
          <a:p>
            <a:pPr marL="0" indent="0">
              <a:lnSpc>
                <a:spcPct val="80000"/>
              </a:lnSpc>
              <a:spcBef>
                <a:spcPct val="0"/>
              </a:spcBef>
              <a:buFontTx/>
              <a:buNone/>
              <a:defRPr/>
            </a:pPr>
            <a:r>
              <a:rPr lang="en-GB" sz="1600" dirty="0">
                <a:latin typeface="Arial" panose="020B0604020202020204"/>
                <a:cs typeface="Arial" panose="020B0604020202020204"/>
              </a:rPr>
              <a:t>GOV.UK  Distance and Online Selling for Businesses</a:t>
            </a:r>
            <a:endParaRPr lang="en-GB" sz="1600" dirty="0">
              <a:latin typeface="Arial" panose="020B0604020202020204"/>
              <a:cs typeface="Arial" panose="020B0604020202020204"/>
            </a:endParaRPr>
          </a:p>
          <a:p>
            <a:pPr lvl="1">
              <a:lnSpc>
                <a:spcPct val="80000"/>
              </a:lnSpc>
              <a:spcBef>
                <a:spcPct val="0"/>
              </a:spcBef>
              <a:defRPr/>
            </a:pPr>
            <a:r>
              <a:rPr lang="en-GB" sz="1200" dirty="0">
                <a:latin typeface="Arial" panose="020B0604020202020204"/>
                <a:cs typeface="Arial" panose="020B0604020202020204"/>
                <a:hlinkClick r:id="rId1"/>
              </a:rPr>
              <a:t>https://www.gov.uk/online-and-distance-selling-for-businesses</a:t>
            </a:r>
            <a:endParaRPr lang="en-GB" sz="1200" dirty="0">
              <a:latin typeface="Arial" panose="020B0604020202020204"/>
              <a:cs typeface="Arial" panose="020B0604020202020204"/>
            </a:endParaRPr>
          </a:p>
          <a:p>
            <a:pPr marL="0" indent="0">
              <a:buFontTx/>
              <a:buNone/>
              <a:defRPr/>
            </a:pPr>
            <a:endParaRPr lang="en-GB" sz="1600" dirty="0">
              <a:latin typeface="Arial" panose="020B0604020202020204"/>
              <a:cs typeface="Arial" panose="020B0604020202020204"/>
            </a:endParaRPr>
          </a:p>
          <a:p>
            <a:pPr marL="0" indent="0">
              <a:buFontTx/>
              <a:buNone/>
              <a:defRPr/>
            </a:pPr>
            <a:r>
              <a:rPr lang="en-GB" sz="1600" dirty="0" err="1">
                <a:latin typeface="Arial" panose="020B0604020202020204"/>
                <a:cs typeface="Arial" panose="020B0604020202020204"/>
              </a:rPr>
              <a:t>iWeb</a:t>
            </a:r>
            <a:r>
              <a:rPr lang="en-GB" sz="1600" dirty="0">
                <a:latin typeface="Arial" panose="020B0604020202020204"/>
                <a:cs typeface="Arial" panose="020B0604020202020204"/>
              </a:rPr>
              <a:t> (2016) Legal Requirements for an e-Commerce Website</a:t>
            </a:r>
            <a:endParaRPr lang="en-GB" sz="1600" dirty="0">
              <a:latin typeface="Arial" panose="020B0604020202020204"/>
              <a:cs typeface="Arial" panose="020B0604020202020204"/>
            </a:endParaRPr>
          </a:p>
          <a:p>
            <a:pPr lvl="1">
              <a:defRPr/>
            </a:pPr>
            <a:r>
              <a:rPr lang="en-GB" sz="1200" dirty="0">
                <a:cs typeface="Arial" panose="020B0604020202020204"/>
                <a:hlinkClick r:id="rId2"/>
              </a:rPr>
              <a:t>https://www.iweb.co.uk/2016/09/ecommerce-website-legal-requirements/</a:t>
            </a:r>
            <a:r>
              <a:rPr lang="en-GB" sz="1200" dirty="0">
                <a:cs typeface="Arial" panose="020B0604020202020204"/>
              </a:rPr>
              <a:t> </a:t>
            </a:r>
            <a:endParaRPr lang="en-GB" sz="1200" dirty="0">
              <a:cs typeface="Arial" panose="020B0604020202020204"/>
            </a:endParaRPr>
          </a:p>
          <a:p>
            <a:pPr lvl="1">
              <a:defRPr/>
            </a:pPr>
            <a:r>
              <a:rPr lang="en-GB" sz="1200" dirty="0">
                <a:cs typeface="Arial" panose="020B0604020202020204"/>
              </a:rPr>
              <a:t>(this predates GDPR)</a:t>
            </a:r>
            <a:endParaRPr lang="en-GB" sz="1200" dirty="0">
              <a:cs typeface="Arial" panose="020B0604020202020204"/>
            </a:endParaRPr>
          </a:p>
          <a:p>
            <a:pPr marL="0" indent="0">
              <a:buFontTx/>
              <a:buNone/>
              <a:defRPr/>
            </a:pPr>
            <a:endParaRPr lang="en-GB" sz="1600" dirty="0">
              <a:latin typeface="Arial" panose="020B0604020202020204"/>
              <a:cs typeface="Arial" panose="020B0604020202020204"/>
            </a:endParaRPr>
          </a:p>
          <a:p>
            <a:pPr marL="0" indent="0">
              <a:buFontTx/>
              <a:buNone/>
              <a:defRPr/>
            </a:pPr>
            <a:r>
              <a:rPr lang="en-GB" sz="1600" dirty="0">
                <a:latin typeface="Arial" panose="020B0604020202020204"/>
                <a:cs typeface="Arial" panose="020B0604020202020204"/>
              </a:rPr>
              <a:t>Sampson (2009) Law for Computing Students </a:t>
            </a:r>
            <a:endParaRPr lang="en-GB" sz="1600" dirty="0">
              <a:latin typeface="Arial" panose="020B0604020202020204"/>
              <a:cs typeface="Arial" panose="020B0604020202020204"/>
            </a:endParaRPr>
          </a:p>
          <a:p>
            <a:pPr lvl="1">
              <a:defRPr/>
            </a:pPr>
            <a:r>
              <a:rPr lang="en-GB" sz="1200" dirty="0">
                <a:latin typeface="Arial" panose="020B0604020202020204"/>
                <a:cs typeface="Arial" panose="020B0604020202020204"/>
              </a:rPr>
              <a:t>In particular: </a:t>
            </a:r>
            <a:r>
              <a:rPr lang="en-GB" sz="1200" dirty="0" err="1">
                <a:latin typeface="Arial" panose="020B0604020202020204"/>
                <a:cs typeface="Arial" panose="020B0604020202020204"/>
              </a:rPr>
              <a:t>Ch</a:t>
            </a:r>
            <a:r>
              <a:rPr lang="en-GB" sz="1200" dirty="0">
                <a:latin typeface="Arial" panose="020B0604020202020204"/>
                <a:cs typeface="Arial" panose="020B0604020202020204"/>
              </a:rPr>
              <a:t> 7 (Web Law – contracts and defamation)</a:t>
            </a:r>
            <a:endParaRPr lang="en-GB" sz="1200" dirty="0">
              <a:latin typeface="Arial" panose="020B0604020202020204"/>
              <a:cs typeface="Arial" panose="020B0604020202020204"/>
            </a:endParaRPr>
          </a:p>
          <a:p>
            <a:pPr lvl="1">
              <a:defRPr/>
            </a:pPr>
            <a:r>
              <a:rPr lang="en-GB" sz="1200" dirty="0">
                <a:latin typeface="Arial" panose="020B0604020202020204"/>
                <a:cs typeface="Arial" panose="020B0604020202020204"/>
              </a:rPr>
              <a:t>Also: 6 (personal data), 8.2 (accessibility regulations) and 4 (Intellectual property) Download from: </a:t>
            </a:r>
            <a:r>
              <a:rPr lang="en-GB" sz="1200" dirty="0">
                <a:latin typeface="Arial" panose="020B0604020202020204"/>
                <a:cs typeface="Arial" panose="020B0604020202020204"/>
                <a:hlinkClick r:id="rId3"/>
              </a:rPr>
              <a:t>http://bookboon.com/uk/textbooks/it-programming/law-for-computing-students</a:t>
            </a:r>
            <a:r>
              <a:rPr lang="en-GB" sz="1200" dirty="0">
                <a:latin typeface="Arial" panose="020B0604020202020204"/>
                <a:cs typeface="Arial" panose="020B0604020202020204"/>
              </a:rPr>
              <a:t> </a:t>
            </a:r>
            <a:endParaRPr lang="en-GB" sz="1200" dirty="0">
              <a:latin typeface="Arial" panose="020B0604020202020204"/>
              <a:cs typeface="Arial" panose="020B0604020202020204"/>
            </a:endParaRPr>
          </a:p>
          <a:p>
            <a:pPr marL="0" indent="0" eaLnBrk="1" hangingPunct="1">
              <a:buClr>
                <a:schemeClr val="bg1"/>
              </a:buClr>
              <a:buFontTx/>
              <a:buNone/>
              <a:defRPr/>
            </a:pPr>
            <a:endParaRPr lang="en-GB" sz="1800" dirty="0">
              <a:latin typeface="Arial" panose="020B0604020202020204"/>
              <a:ea typeface="MS PGothic" panose="020B0600070205080204" charset="-128"/>
              <a:cs typeface="Arial" panose="020B0604020202020204"/>
            </a:endParaRPr>
          </a:p>
          <a:p>
            <a:pPr marL="0" indent="0" eaLnBrk="1" hangingPunct="1">
              <a:buClr>
                <a:schemeClr val="bg1"/>
              </a:buClr>
              <a:buFontTx/>
              <a:buNone/>
              <a:defRPr/>
            </a:pPr>
            <a:endParaRPr lang="en-GB" dirty="0">
              <a:latin typeface="Arial" panose="020B0604020202020204" pitchFamily="34" charset="0"/>
              <a:ea typeface="MS PGothic" panose="020B0600070205080204" charset="-128"/>
              <a:cs typeface="+mn-cs"/>
            </a:endParaRPr>
          </a:p>
          <a:p>
            <a:pPr marL="371475" indent="-371475" eaLnBrk="1" hangingPunct="1">
              <a:buClr>
                <a:schemeClr val="bg1"/>
              </a:buClr>
              <a:defRPr/>
            </a:pPr>
            <a:endParaRPr lang="en-GB" dirty="0">
              <a:latin typeface="Arial" panose="020B0604020202020204" pitchFamily="34" charset="0"/>
              <a:ea typeface="MS PGothic" panose="020B0600070205080204" charset="-128"/>
              <a:cs typeface="+mn-cs"/>
            </a:endParaRPr>
          </a:p>
          <a:p>
            <a:pPr marL="371475" indent="-371475" eaLnBrk="1" hangingPunct="1">
              <a:buClr>
                <a:schemeClr val="bg1"/>
              </a:buClr>
              <a:defRPr/>
            </a:pPr>
            <a:endParaRPr lang="en-GB" sz="2800" dirty="0">
              <a:latin typeface="Arial" panose="020B0604020202020204" pitchFamily="34" charset="0"/>
              <a:ea typeface="MS PGothic" panose="020B0600070205080204" charset="-128"/>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GB" dirty="0">
                <a:latin typeface="Arial" panose="020B0604020202020204" pitchFamily="34" charset="0"/>
              </a:rPr>
              <a:t>We’ll use the term ‘Liabilities’</a:t>
            </a:r>
            <a:endParaRPr lang="en-GB" dirty="0">
              <a:latin typeface="Arial" panose="020B0604020202020204" pitchFamily="34" charset="0"/>
            </a:endParaRPr>
          </a:p>
        </p:txBody>
      </p:sp>
      <p:sp>
        <p:nvSpPr>
          <p:cNvPr id="49154" name="Rectangle 3"/>
          <p:cNvSpPr>
            <a:spLocks noGrp="1" noChangeArrowheads="1"/>
          </p:cNvSpPr>
          <p:nvPr>
            <p:ph idx="1"/>
          </p:nvPr>
        </p:nvSpPr>
        <p:spPr>
          <a:xfrm>
            <a:off x="346075" y="2087563"/>
            <a:ext cx="8448675" cy="4229100"/>
          </a:xfrm>
        </p:spPr>
        <p:txBody>
          <a:bodyPr/>
          <a:lstStyle/>
          <a:p>
            <a:pPr>
              <a:spcBef>
                <a:spcPts val="500"/>
              </a:spcBef>
              <a:spcAft>
                <a:spcPts val="500"/>
              </a:spcAft>
            </a:pPr>
            <a:r>
              <a:rPr lang="en-GB" sz="2200" dirty="0">
                <a:latin typeface="Arial" panose="020B0604020202020204" pitchFamily="34" charset="0"/>
              </a:rPr>
              <a:t>If an organisation breaks the law </a:t>
            </a:r>
            <a:r>
              <a:rPr lang="en-GB" sz="2200" i="1" dirty="0">
                <a:latin typeface="Arial" panose="020B0604020202020204" pitchFamily="34" charset="0"/>
              </a:rPr>
              <a:t>per se</a:t>
            </a:r>
            <a:r>
              <a:rPr lang="en-GB" sz="2200" dirty="0">
                <a:latin typeface="Arial" panose="020B0604020202020204" pitchFamily="34" charset="0"/>
              </a:rPr>
              <a:t>, breaches their </a:t>
            </a:r>
            <a:r>
              <a:rPr lang="en-GB" sz="2200" b="1" dirty="0">
                <a:latin typeface="Arial" panose="020B0604020202020204" pitchFamily="34" charset="0"/>
              </a:rPr>
              <a:t>contractual obligation</a:t>
            </a:r>
            <a:r>
              <a:rPr lang="en-GB" sz="2200" dirty="0">
                <a:latin typeface="Arial" panose="020B0604020202020204" pitchFamily="34" charset="0"/>
              </a:rPr>
              <a:t> to a customer or somehow undermines their duty of care towards others, they are liable for prosecution in a court of law</a:t>
            </a:r>
            <a:endParaRPr lang="en-GB" sz="2200" dirty="0">
              <a:latin typeface="Arial" panose="020B0604020202020204" pitchFamily="34" charset="0"/>
            </a:endParaRPr>
          </a:p>
          <a:p>
            <a:pPr>
              <a:spcBef>
                <a:spcPts val="500"/>
              </a:spcBef>
              <a:spcAft>
                <a:spcPts val="500"/>
              </a:spcAft>
            </a:pPr>
            <a:endParaRPr lang="en-GB" sz="2200" dirty="0">
              <a:latin typeface="Arial" panose="020B0604020202020204" pitchFamily="34" charset="0"/>
            </a:endParaRPr>
          </a:p>
          <a:p>
            <a:pPr>
              <a:spcBef>
                <a:spcPts val="500"/>
              </a:spcBef>
              <a:spcAft>
                <a:spcPts val="500"/>
              </a:spcAft>
            </a:pPr>
            <a:r>
              <a:rPr lang="en-GB" sz="2200" dirty="0">
                <a:latin typeface="Arial" panose="020B0604020202020204" pitchFamily="34" charset="0"/>
              </a:rPr>
              <a:t>Some liabilities will carry the threat of civil action whilst others will bring about criminal proceedings </a:t>
            </a:r>
            <a:endParaRPr lang="en-GB" sz="2200" dirty="0">
              <a:latin typeface="Arial" panose="020B0604020202020204" pitchFamily="34" charset="0"/>
            </a:endParaRPr>
          </a:p>
          <a:p>
            <a:pPr>
              <a:spcBef>
                <a:spcPts val="500"/>
              </a:spcBef>
              <a:spcAft>
                <a:spcPts val="500"/>
              </a:spcAft>
            </a:pPr>
            <a:endParaRPr lang="en-GB" sz="2200" dirty="0">
              <a:latin typeface="Arial" panose="020B0604020202020204" pitchFamily="34" charset="0"/>
            </a:endParaRPr>
          </a:p>
          <a:p>
            <a:pPr>
              <a:spcBef>
                <a:spcPts val="500"/>
              </a:spcBef>
              <a:spcAft>
                <a:spcPts val="500"/>
              </a:spcAft>
            </a:pPr>
            <a:r>
              <a:rPr lang="en-GB" sz="2200" dirty="0">
                <a:latin typeface="Arial" panose="020B0604020202020204" pitchFamily="34" charset="0"/>
              </a:rPr>
              <a:t>We’ll cover some of the main issues that apply to the larger jurisdictions - specifically the USA and European Union (EU)</a:t>
            </a:r>
            <a:endParaRPr lang="en-GB" sz="2200"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GB" dirty="0">
                <a:latin typeface="Arial" panose="020B0604020202020204" pitchFamily="34" charset="0"/>
              </a:rPr>
              <a:t>Liability 1. Privacy and Data Protection</a:t>
            </a:r>
            <a:endParaRPr lang="en-GB" dirty="0">
              <a:latin typeface="Arial" panose="020B0604020202020204" pitchFamily="34" charset="0"/>
            </a:endParaRPr>
          </a:p>
        </p:txBody>
      </p:sp>
      <p:sp>
        <p:nvSpPr>
          <p:cNvPr id="30722" name="Rectangle 3"/>
          <p:cNvSpPr>
            <a:spLocks noGrp="1" noChangeArrowheads="1"/>
          </p:cNvSpPr>
          <p:nvPr>
            <p:ph idx="1"/>
          </p:nvPr>
        </p:nvSpPr>
        <p:spPr>
          <a:xfrm>
            <a:off x="346075" y="2087563"/>
            <a:ext cx="8448675" cy="4229100"/>
          </a:xfrm>
        </p:spPr>
        <p:txBody>
          <a:bodyPr/>
          <a:lstStyle/>
          <a:p>
            <a:pPr marL="0" indent="0">
              <a:buFontTx/>
              <a:buNone/>
              <a:defRPr/>
            </a:pPr>
            <a:r>
              <a:rPr lang="en-GB" dirty="0">
                <a:latin typeface="Arial" panose="020B0604020202020204" pitchFamily="34" charset="0"/>
              </a:rPr>
              <a:t>Where we are, now:</a:t>
            </a:r>
            <a:endParaRPr lang="en-GB" dirty="0">
              <a:latin typeface="Arial" panose="020B0604020202020204" pitchFamily="34" charset="0"/>
            </a:endParaRPr>
          </a:p>
          <a:p>
            <a:pPr>
              <a:defRPr/>
            </a:pPr>
            <a:r>
              <a:rPr lang="en-GB" dirty="0">
                <a:latin typeface="Arial" panose="020B0604020202020204" pitchFamily="34" charset="0"/>
              </a:rPr>
              <a:t>The publication of privacy statements/policies on web pages has become common </a:t>
            </a:r>
            <a:endParaRPr lang="en-GB" dirty="0">
              <a:latin typeface="Arial" panose="020B0604020202020204" pitchFamily="34" charset="0"/>
            </a:endParaRPr>
          </a:p>
          <a:p>
            <a:pPr>
              <a:defRPr/>
            </a:pPr>
            <a:r>
              <a:rPr lang="en-GB" dirty="0">
                <a:latin typeface="Arial" panose="020B0604020202020204" pitchFamily="34" charset="0"/>
              </a:rPr>
              <a:t>It is advisable to prevent access to staff or customer personal data unless those individuals have given their consent</a:t>
            </a:r>
            <a:endParaRPr lang="en-GB" dirty="0">
              <a:latin typeface="Arial" panose="020B0604020202020204" pitchFamily="34" charset="0"/>
            </a:endParaRPr>
          </a:p>
          <a:p>
            <a:pPr>
              <a:defRPr/>
            </a:pPr>
            <a:r>
              <a:rPr lang="en-GB" dirty="0">
                <a:latin typeface="Arial" panose="020B0604020202020204" pitchFamily="34" charset="0"/>
              </a:rPr>
              <a:t>If personal information is being collected via a web page/app, the purpose for which the information is being collected should be stated </a:t>
            </a:r>
            <a:endParaRPr lang="en-GB" dirty="0">
              <a:latin typeface="Arial" panose="020B0604020202020204" pitchFamily="34" charset="0"/>
            </a:endParaRPr>
          </a:p>
          <a:p>
            <a:pPr>
              <a:defRPr/>
            </a:pPr>
            <a:r>
              <a:rPr lang="en-GB" dirty="0">
                <a:latin typeface="Arial" panose="020B0604020202020204" pitchFamily="34" charset="0"/>
              </a:rPr>
              <a:t>The recipients of the data should also be acknowledged and the individual should be able to choose if such recipients are to be given their data or not</a:t>
            </a:r>
            <a:endParaRPr lang="en-GB" dirty="0">
              <a:latin typeface="Arial" panose="020B0604020202020204" pitchFamily="34" charset="0"/>
            </a:endParaRPr>
          </a:p>
          <a:p>
            <a:pPr>
              <a:defRPr/>
            </a:pPr>
            <a:r>
              <a:rPr lang="en-GB" dirty="0">
                <a:latin typeface="Arial" panose="020B0604020202020204" pitchFamily="34" charset="0"/>
              </a:rPr>
              <a:t>Finally, the individual should be told how long the data is to be held</a:t>
            </a:r>
            <a:endParaRPr lang="en-GB" dirty="0">
              <a:latin typeface="Arial" panose="020B0604020202020204" pitchFamily="34" charset="0"/>
            </a:endParaRPr>
          </a:p>
          <a:p>
            <a:pPr>
              <a:defRPr/>
            </a:pPr>
            <a:endParaRPr lang="en-GB" dirty="0">
              <a:latin typeface="Arial" panose="020B0604020202020204" pitchFamily="34" charset="0"/>
            </a:endParaRPr>
          </a:p>
          <a:p>
            <a:pPr marL="0" indent="0">
              <a:buNone/>
              <a:defRPr/>
            </a:pPr>
            <a:r>
              <a:rPr lang="en-GB" i="1" dirty="0">
                <a:latin typeface="Arial" panose="020B0604020202020204" pitchFamily="34" charset="0"/>
              </a:rPr>
              <a:t>How did we get here, and where are we heading?</a:t>
            </a:r>
            <a:endParaRPr lang="en-GB" i="1" dirty="0">
              <a:latin typeface="Arial" panose="020B0604020202020204" pitchFamily="34" charset="0"/>
            </a:endParaRPr>
          </a:p>
          <a:p>
            <a:pPr>
              <a:defRPr/>
            </a:pPr>
            <a:endParaRPr lang="en-GB" dirty="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a:spcBef>
                <a:spcPts val="500"/>
              </a:spcBef>
              <a:spcAft>
                <a:spcPts val="500"/>
              </a:spcAft>
            </a:pPr>
            <a:r>
              <a:rPr lang="en-GB">
                <a:latin typeface="Arial" panose="020B0604020202020204" pitchFamily="34" charset="0"/>
              </a:rPr>
              <a:t>Privacy: The EU</a:t>
            </a:r>
            <a:endParaRPr lang="en-GB">
              <a:latin typeface="Arial" panose="020B0604020202020204" pitchFamily="34" charset="0"/>
            </a:endParaRPr>
          </a:p>
        </p:txBody>
      </p:sp>
      <p:sp>
        <p:nvSpPr>
          <p:cNvPr id="53250" name="Rectangle 3"/>
          <p:cNvSpPr>
            <a:spLocks noGrp="1" noChangeArrowheads="1"/>
          </p:cNvSpPr>
          <p:nvPr>
            <p:ph idx="1"/>
          </p:nvPr>
        </p:nvSpPr>
        <p:spPr>
          <a:xfrm>
            <a:off x="346075" y="2087563"/>
            <a:ext cx="8448675" cy="4229100"/>
          </a:xfrm>
        </p:spPr>
        <p:txBody>
          <a:bodyPr/>
          <a:lstStyle/>
          <a:p>
            <a:pPr>
              <a:spcBef>
                <a:spcPts val="500"/>
              </a:spcBef>
              <a:spcAft>
                <a:spcPts val="500"/>
              </a:spcAft>
            </a:pPr>
            <a:endParaRPr lang="en-GB" dirty="0">
              <a:latin typeface="Arial" panose="020B0604020202020204" pitchFamily="34" charset="0"/>
            </a:endParaRPr>
          </a:p>
          <a:p>
            <a:pPr>
              <a:spcBef>
                <a:spcPts val="500"/>
              </a:spcBef>
              <a:spcAft>
                <a:spcPts val="500"/>
              </a:spcAft>
            </a:pPr>
            <a:r>
              <a:rPr lang="en-GB" dirty="0">
                <a:latin typeface="Arial" panose="020B0604020202020204" pitchFamily="34" charset="0"/>
              </a:rPr>
              <a:t>The word ‘Privacy’ has various interpretations</a:t>
            </a:r>
            <a:endParaRPr lang="en-GB" dirty="0">
              <a:latin typeface="Arial" panose="020B0604020202020204" pitchFamily="34" charset="0"/>
            </a:endParaRPr>
          </a:p>
          <a:p>
            <a:pPr>
              <a:spcBef>
                <a:spcPts val="500"/>
              </a:spcBef>
              <a:spcAft>
                <a:spcPts val="500"/>
              </a:spcAft>
            </a:pPr>
            <a:r>
              <a:rPr lang="en-GB" dirty="0">
                <a:latin typeface="Arial" panose="020B0604020202020204" pitchFamily="34" charset="0"/>
              </a:rPr>
              <a:t>In the EU it means an individual's (or a group's) right to determine what information about them is stored by, and passed to, whom</a:t>
            </a:r>
            <a:endParaRPr lang="en-GB" dirty="0">
              <a:latin typeface="Arial" panose="020B0604020202020204" pitchFamily="34" charset="0"/>
            </a:endParaRPr>
          </a:p>
          <a:p>
            <a:pPr>
              <a:spcBef>
                <a:spcPts val="500"/>
              </a:spcBef>
              <a:spcAft>
                <a:spcPts val="500"/>
              </a:spcAft>
            </a:pPr>
            <a:r>
              <a:rPr lang="en-GB" dirty="0">
                <a:latin typeface="Arial" panose="020B0604020202020204" pitchFamily="34" charset="0"/>
              </a:rPr>
              <a:t>This concept of privacy underpinned the Data Protection Directive - stipulates that business should not </a:t>
            </a:r>
            <a:r>
              <a:rPr lang="en-GB" dirty="0" err="1">
                <a:latin typeface="Arial" panose="020B0604020202020204" pitchFamily="34" charset="0"/>
              </a:rPr>
              <a:t>mis</a:t>
            </a:r>
            <a:r>
              <a:rPr lang="en-GB" dirty="0">
                <a:latin typeface="Arial" panose="020B0604020202020204" pitchFamily="34" charset="0"/>
              </a:rPr>
              <a:t>-use personal data. </a:t>
            </a:r>
            <a:endParaRPr lang="en-GB" dirty="0">
              <a:latin typeface="Arial" panose="020B0604020202020204" pitchFamily="34" charset="0"/>
            </a:endParaRPr>
          </a:p>
          <a:p>
            <a:pPr>
              <a:spcBef>
                <a:spcPts val="500"/>
              </a:spcBef>
              <a:spcAft>
                <a:spcPts val="500"/>
              </a:spcAft>
            </a:pPr>
            <a:r>
              <a:rPr lang="en-GB" dirty="0">
                <a:latin typeface="Arial" panose="020B0604020202020204" pitchFamily="34" charset="0"/>
              </a:rPr>
              <a:t>The new General Data Protection Regulation came into action in the EU on 25 May 2018</a:t>
            </a:r>
            <a:endParaRPr lang="en-GB" dirty="0">
              <a:latin typeface="Arial" panose="020B0604020202020204" pitchFamily="34" charset="0"/>
            </a:endParaRPr>
          </a:p>
          <a:p>
            <a:pPr>
              <a:spcBef>
                <a:spcPts val="500"/>
              </a:spcBef>
              <a:spcAft>
                <a:spcPts val="500"/>
              </a:spcAft>
            </a:pPr>
            <a:endParaRPr lang="en-GB" dirty="0">
              <a:latin typeface="Arial" panose="020B0604020202020204" pitchFamily="34" charset="0"/>
            </a:endParaRPr>
          </a:p>
          <a:p>
            <a:pPr marL="0" indent="0">
              <a:spcBef>
                <a:spcPts val="500"/>
              </a:spcBef>
              <a:spcAft>
                <a:spcPts val="500"/>
              </a:spcAft>
              <a:buNone/>
            </a:pPr>
            <a:r>
              <a:rPr lang="en-GB" i="1" dirty="0">
                <a:latin typeface="Arial" panose="020B0604020202020204" pitchFamily="34" charset="0"/>
              </a:rPr>
              <a:t>First, the DP Act</a:t>
            </a:r>
            <a:endParaRPr lang="en-GB" i="1" dirty="0">
              <a:latin typeface="Arial" panose="020B0604020202020204" pitchFamily="34" charset="0"/>
            </a:endParaRPr>
          </a:p>
          <a:p>
            <a:pPr>
              <a:spcBef>
                <a:spcPts val="500"/>
              </a:spcBef>
              <a:spcAft>
                <a:spcPts val="500"/>
              </a:spcAft>
            </a:pPr>
            <a:endParaRPr lang="en-GB"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GB">
                <a:latin typeface="Arial" panose="020B0604020202020204" pitchFamily="34" charset="0"/>
              </a:rPr>
              <a:t>The UK Data Protection Act 1998</a:t>
            </a:r>
            <a:endParaRPr lang="en-GB">
              <a:latin typeface="Arial" panose="020B0604020202020204" pitchFamily="34" charset="0"/>
            </a:endParaRPr>
          </a:p>
        </p:txBody>
      </p:sp>
      <p:sp>
        <p:nvSpPr>
          <p:cNvPr id="55298" name="Rectangle 3"/>
          <p:cNvSpPr>
            <a:spLocks noGrp="1" noChangeArrowheads="1"/>
          </p:cNvSpPr>
          <p:nvPr>
            <p:ph idx="1"/>
          </p:nvPr>
        </p:nvSpPr>
        <p:spPr>
          <a:xfrm>
            <a:off x="346075" y="2087563"/>
            <a:ext cx="8448675" cy="4229100"/>
          </a:xfrm>
        </p:spPr>
        <p:txBody>
          <a:bodyPr/>
          <a:lstStyle/>
          <a:p>
            <a:pPr>
              <a:lnSpc>
                <a:spcPct val="90000"/>
              </a:lnSpc>
            </a:pPr>
            <a:r>
              <a:rPr lang="en-GB" dirty="0">
                <a:latin typeface="Arial" panose="020B0604020202020204" pitchFamily="34" charset="0"/>
                <a:cs typeface="Arial" panose="020B0604020202020204" pitchFamily="34" charset="0"/>
              </a:rPr>
              <a:t>Based on European Union data protection directive 1995</a:t>
            </a:r>
            <a:endParaRPr lang="en-GB" dirty="0">
              <a:latin typeface="Arial" panose="020B0604020202020204" pitchFamily="34" charset="0"/>
              <a:cs typeface="Arial" panose="020B0604020202020204" pitchFamily="34" charset="0"/>
            </a:endParaRPr>
          </a:p>
          <a:p>
            <a:pPr>
              <a:lnSpc>
                <a:spcPct val="90000"/>
              </a:lnSpc>
            </a:pPr>
            <a:endParaRPr lang="en-GB" dirty="0">
              <a:latin typeface="Arial" panose="020B0604020202020204" pitchFamily="34" charset="0"/>
              <a:cs typeface="Arial" panose="020B0604020202020204" pitchFamily="34" charset="0"/>
            </a:endParaRPr>
          </a:p>
          <a:p>
            <a:pPr>
              <a:lnSpc>
                <a:spcPct val="90000"/>
              </a:lnSpc>
            </a:pPr>
            <a:r>
              <a:rPr lang="en-GB" dirty="0">
                <a:latin typeface="Arial" panose="020B0604020202020204" pitchFamily="34" charset="0"/>
                <a:cs typeface="Arial" panose="020B0604020202020204" pitchFamily="34" charset="0"/>
              </a:rPr>
              <a:t>If information was collected about employees, customers, contacts, etc. (</a:t>
            </a:r>
            <a:r>
              <a:rPr lang="en-GB" dirty="0" err="1">
                <a:latin typeface="Arial" panose="020B0604020202020204" pitchFamily="34" charset="0"/>
                <a:cs typeface="Arial" panose="020B0604020202020204" pitchFamily="34" charset="0"/>
              </a:rPr>
              <a:t>eg</a:t>
            </a:r>
            <a:r>
              <a:rPr lang="en-GB" dirty="0">
                <a:latin typeface="Arial" panose="020B0604020202020204" pitchFamily="34" charset="0"/>
                <a:cs typeface="Arial" panose="020B0604020202020204" pitchFamily="34" charset="0"/>
              </a:rPr>
              <a:t> name, address, etc.), business must</a:t>
            </a:r>
            <a:endParaRPr lang="en-GB" dirty="0">
              <a:latin typeface="Arial" panose="020B0604020202020204" pitchFamily="34" charset="0"/>
              <a:cs typeface="Arial" panose="020B0604020202020204" pitchFamily="34" charset="0"/>
            </a:endParaRPr>
          </a:p>
          <a:p>
            <a:pPr lvl="1">
              <a:lnSpc>
                <a:spcPct val="90000"/>
              </a:lnSpc>
            </a:pPr>
            <a:r>
              <a:rPr lang="en-GB" dirty="0">
                <a:latin typeface="Arial" panose="020B0604020202020204" pitchFamily="34" charset="0"/>
                <a:cs typeface="Arial" panose="020B0604020202020204" pitchFamily="34" charset="0"/>
              </a:rPr>
              <a:t>Say what will be done with the data (</a:t>
            </a:r>
            <a:r>
              <a:rPr lang="en-GB" dirty="0" err="1">
                <a:latin typeface="Arial" panose="020B0604020202020204" pitchFamily="34" charset="0"/>
                <a:cs typeface="Arial" panose="020B0604020202020204" pitchFamily="34" charset="0"/>
              </a:rPr>
              <a:t>eg</a:t>
            </a:r>
            <a:r>
              <a:rPr lang="en-GB" dirty="0">
                <a:latin typeface="Arial" panose="020B0604020202020204" pitchFamily="34" charset="0"/>
                <a:cs typeface="Arial" panose="020B0604020202020204" pitchFamily="34" charset="0"/>
              </a:rPr>
              <a:t> “stored securely on our own servers for one year and not passed to any 3rd parties”)</a:t>
            </a:r>
            <a:endParaRPr lang="en-GB" dirty="0">
              <a:latin typeface="Arial" panose="020B0604020202020204" pitchFamily="34" charset="0"/>
              <a:cs typeface="Arial" panose="020B0604020202020204" pitchFamily="34" charset="0"/>
            </a:endParaRPr>
          </a:p>
          <a:p>
            <a:pPr lvl="1">
              <a:lnSpc>
                <a:spcPct val="90000"/>
              </a:lnSpc>
            </a:pPr>
            <a:r>
              <a:rPr lang="en-GB" dirty="0">
                <a:latin typeface="Arial" panose="020B0604020202020204" pitchFamily="34" charset="0"/>
                <a:cs typeface="Arial" panose="020B0604020202020204" pitchFamily="34" charset="0"/>
              </a:rPr>
              <a:t>Register with the Government’s Information Commissioner</a:t>
            </a:r>
            <a:endParaRPr lang="en-GB" dirty="0">
              <a:latin typeface="Arial" panose="020B0604020202020204" pitchFamily="34" charset="0"/>
              <a:cs typeface="Arial" panose="020B0604020202020204" pitchFamily="34" charset="0"/>
            </a:endParaRPr>
          </a:p>
          <a:p>
            <a:pPr lvl="1">
              <a:lnSpc>
                <a:spcPct val="90000"/>
              </a:lnSpc>
            </a:pPr>
            <a:r>
              <a:rPr lang="en-GB" dirty="0">
                <a:latin typeface="Arial" panose="020B0604020202020204" pitchFamily="34" charset="0"/>
                <a:cs typeface="Arial" panose="020B0604020202020204" pitchFamily="34" charset="0"/>
              </a:rPr>
              <a:t>Not export the data outside the EU without permission from the people the data related to</a:t>
            </a:r>
            <a:endParaRPr lang="en-GB" dirty="0">
              <a:latin typeface="Arial" panose="020B0604020202020204" pitchFamily="34" charset="0"/>
              <a:cs typeface="Arial" panose="020B0604020202020204" pitchFamily="34" charset="0"/>
            </a:endParaRPr>
          </a:p>
          <a:p>
            <a:pPr lvl="1">
              <a:lnSpc>
                <a:spcPct val="90000"/>
              </a:lnSpc>
            </a:pPr>
            <a:r>
              <a:rPr lang="en-GB" dirty="0">
                <a:latin typeface="Arial" panose="020B0604020202020204" pitchFamily="34" charset="0"/>
                <a:cs typeface="Arial" panose="020B0604020202020204" pitchFamily="34" charset="0"/>
              </a:rPr>
              <a:t>Store the data securely, and show it and destroy it if the people the data refers to so wish</a:t>
            </a:r>
            <a:endParaRPr lang="en-GB" dirty="0">
              <a:latin typeface="Arial" panose="020B0604020202020204" pitchFamily="34" charset="0"/>
              <a:cs typeface="Arial" panose="020B0604020202020204" pitchFamily="34" charset="0"/>
            </a:endParaRPr>
          </a:p>
          <a:p>
            <a:pPr>
              <a:lnSpc>
                <a:spcPct val="90000"/>
              </a:lnSpc>
            </a:pPr>
            <a:r>
              <a:rPr lang="en-GB" dirty="0">
                <a:latin typeface="Arial" panose="020B0604020202020204" pitchFamily="34" charset="0"/>
                <a:cs typeface="Arial" panose="020B0604020202020204" pitchFamily="34" charset="0"/>
              </a:rPr>
              <a:t>Misuse can lead to fines of up to £500,000</a:t>
            </a:r>
            <a:endParaRPr lang="en-GB" dirty="0">
              <a:latin typeface="Arial" panose="020B0604020202020204" pitchFamily="34" charset="0"/>
              <a:cs typeface="Arial" panose="020B0604020202020204" pitchFamily="34" charset="0"/>
            </a:endParaRPr>
          </a:p>
          <a:p>
            <a:pPr lvl="1">
              <a:lnSpc>
                <a:spcPct val="90000"/>
              </a:lnSpc>
            </a:pPr>
            <a:r>
              <a:rPr lang="en-GB" dirty="0">
                <a:latin typeface="Arial" panose="020B0604020202020204" pitchFamily="34" charset="0"/>
                <a:cs typeface="Arial" panose="020B0604020202020204" pitchFamily="34" charset="0"/>
              </a:rPr>
              <a:t>RSPCA fined in December 2016 for ‘wealth screening’</a:t>
            </a:r>
            <a:endParaRPr lang="en-GB" dirty="0">
              <a:latin typeface="Arial" panose="020B0604020202020204" pitchFamily="34" charset="0"/>
              <a:cs typeface="Arial" panose="020B0604020202020204" pitchFamily="34" charset="0"/>
            </a:endParaRPr>
          </a:p>
          <a:p>
            <a:pPr>
              <a:lnSpc>
                <a:spcPct val="90000"/>
              </a:lnSpc>
            </a:pPr>
            <a:endParaRPr lang="en-GB" dirty="0">
              <a:latin typeface="Arial" panose="020B0604020202020204" pitchFamily="34" charset="0"/>
              <a:cs typeface="Arial" panose="020B0604020202020204" pitchFamily="34" charset="0"/>
            </a:endParaRPr>
          </a:p>
          <a:p>
            <a:pPr>
              <a:lnSpc>
                <a:spcPct val="90000"/>
              </a:lnSpc>
            </a:pPr>
            <a:r>
              <a:rPr lang="en-GB" dirty="0">
                <a:latin typeface="Arial" panose="020B0604020202020204" pitchFamily="34" charset="0"/>
                <a:cs typeface="Arial" panose="020B0604020202020204" pitchFamily="34" charset="0"/>
              </a:rPr>
              <a:t>Superseded by the Data Protection Act 2018 (23</a:t>
            </a:r>
            <a:r>
              <a:rPr lang="en-GB" baseline="30000" dirty="0">
                <a:latin typeface="Arial" panose="020B0604020202020204" pitchFamily="34" charset="0"/>
                <a:cs typeface="Arial" panose="020B0604020202020204" pitchFamily="34" charset="0"/>
              </a:rPr>
              <a:t>rd</a:t>
            </a:r>
            <a:r>
              <a:rPr lang="en-GB" dirty="0">
                <a:latin typeface="Arial" panose="020B0604020202020204" pitchFamily="34" charset="0"/>
                <a:cs typeface="Arial" panose="020B0604020202020204" pitchFamily="34" charset="0"/>
              </a:rPr>
              <a:t> May) which complements the GDPR (25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May)</a:t>
            </a: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6"/>
          <p:cNvSpPr>
            <a:spLocks noGrp="1"/>
          </p:cNvSpPr>
          <p:nvPr>
            <p:ph type="title"/>
          </p:nvPr>
        </p:nvSpPr>
        <p:spPr/>
        <p:txBody>
          <a:bodyPr/>
          <a:lstStyle/>
          <a:p>
            <a:r>
              <a:rPr lang="en-GB" sz="2400">
                <a:latin typeface="Arial" panose="020B0604020202020204" pitchFamily="34" charset="0"/>
              </a:rPr>
              <a:t>The Data Protection Act 1998</a:t>
            </a:r>
            <a:br>
              <a:rPr lang="en-GB" sz="2400">
                <a:latin typeface="Arial" panose="020B0604020202020204" pitchFamily="34" charset="0"/>
              </a:rPr>
            </a:br>
            <a:r>
              <a:rPr lang="en-GB">
                <a:latin typeface="Arial" panose="020B0604020202020204" pitchFamily="34" charset="0"/>
              </a:rPr>
              <a:t>Key concepts</a:t>
            </a:r>
            <a:endParaRPr lang="en-GB">
              <a:latin typeface="Arial" panose="020B0604020202020204" pitchFamily="34" charset="0"/>
            </a:endParaRPr>
          </a:p>
        </p:txBody>
      </p:sp>
      <p:graphicFrame>
        <p:nvGraphicFramePr>
          <p:cNvPr id="9" name="Content Placeholder 8"/>
          <p:cNvGraphicFramePr>
            <a:graphicFrameLocks noGrp="1"/>
          </p:cNvGraphicFramePr>
          <p:nvPr>
            <p:ph idx="1"/>
          </p:nvPr>
        </p:nvGraphicFramePr>
        <p:xfrm>
          <a:off x="346075" y="2087758"/>
          <a:ext cx="8448674" cy="42281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4"/>
          <p:cNvSpPr txBox="1">
            <a:spLocks noChangeArrowheads="1"/>
          </p:cNvSpPr>
          <p:nvPr/>
        </p:nvSpPr>
        <p:spPr bwMode="auto">
          <a:xfrm>
            <a:off x="263525" y="5892800"/>
            <a:ext cx="8697913" cy="64135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GB" sz="1200">
                <a:solidFill>
                  <a:schemeClr val="bg1"/>
                </a:solidFill>
                <a:ea typeface="MS PGothic" panose="020B0600070205080204" charset="-128"/>
                <a:cs typeface="MS PGothic" panose="020B0600070205080204" charset="-128"/>
              </a:rPr>
              <a:t>Figure 4.8 </a:t>
            </a:r>
            <a:r>
              <a:rPr lang="en-GB" sz="1800">
                <a:solidFill>
                  <a:schemeClr val="bg1"/>
                </a:solidFill>
                <a:ea typeface="MS PGothic" panose="020B0600070205080204" charset="-128"/>
                <a:cs typeface="MS PGothic" panose="020B0600070205080204" charset="-128"/>
              </a:rPr>
              <a:t> </a:t>
            </a:r>
            <a:r>
              <a:rPr lang="en-US" sz="1800">
                <a:solidFill>
                  <a:schemeClr val="bg1"/>
                </a:solidFill>
                <a:ea typeface="MS PGothic" panose="020B0600070205080204" charset="-128"/>
                <a:cs typeface="MS PGothic" panose="020B0600070205080204" charset="-128"/>
              </a:rPr>
              <a:t>Information flows that need to be understood for compliance with data protection legislation</a:t>
            </a:r>
            <a:endParaRPr lang="en-US" sz="1800">
              <a:solidFill>
                <a:schemeClr val="bg1"/>
              </a:solidFill>
              <a:ea typeface="MS PGothic" panose="020B0600070205080204" charset="-128"/>
              <a:cs typeface="MS PGothic" panose="020B0600070205080204" charset="-128"/>
            </a:endParaRPr>
          </a:p>
        </p:txBody>
      </p:sp>
      <p:pic>
        <p:nvPicPr>
          <p:cNvPr id="58370" name="Picture 6" descr="Z:\Graphics\Powerpoint\PE_UK\PE217-Chaffey\Final files\GIF\CH04\M04NF008.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4063" y="1039813"/>
            <a:ext cx="6407150" cy="4994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GB" sz="2400">
                <a:latin typeface="Arial" panose="020B0604020202020204" pitchFamily="34" charset="0"/>
              </a:rPr>
              <a:t>DPA Principle 8 </a:t>
            </a:r>
            <a:br>
              <a:rPr lang="en-GB" sz="2400">
                <a:latin typeface="Arial" panose="020B0604020202020204" pitchFamily="34" charset="0"/>
              </a:rPr>
            </a:br>
            <a:r>
              <a:rPr lang="en-GB">
                <a:latin typeface="Arial" panose="020B0604020202020204" pitchFamily="34" charset="0"/>
              </a:rPr>
              <a:t>Protection of outsourced (‘offshore’) data</a:t>
            </a:r>
            <a:endParaRPr lang="en-GB">
              <a:latin typeface="Arial" panose="020B0604020202020204" pitchFamily="34" charset="0"/>
            </a:endParaRPr>
          </a:p>
        </p:txBody>
      </p:sp>
      <p:sp>
        <p:nvSpPr>
          <p:cNvPr id="62466" name="Content Placeholder 2"/>
          <p:cNvSpPr>
            <a:spLocks noGrp="1"/>
          </p:cNvSpPr>
          <p:nvPr>
            <p:ph idx="1"/>
          </p:nvPr>
        </p:nvSpPr>
        <p:spPr>
          <a:xfrm>
            <a:off x="346075" y="2087563"/>
            <a:ext cx="8448675" cy="4229100"/>
          </a:xfrm>
        </p:spPr>
        <p:txBody>
          <a:bodyPr/>
          <a:lstStyle/>
          <a:p>
            <a:pPr>
              <a:buFontTx/>
              <a:buNone/>
            </a:pPr>
            <a:r>
              <a:rPr lang="en-GB">
                <a:latin typeface="Arial" panose="020B0604020202020204" pitchFamily="34" charset="0"/>
              </a:rPr>
              <a:t>There are no restrictions on the transfer of personal data to:</a:t>
            </a:r>
            <a:endParaRPr lang="en-GB">
              <a:latin typeface="Arial" panose="020B0604020202020204" pitchFamily="34" charset="0"/>
            </a:endParaRPr>
          </a:p>
        </p:txBody>
      </p:sp>
      <p:graphicFrame>
        <p:nvGraphicFramePr>
          <p:cNvPr id="6" name="Diagram 5"/>
          <p:cNvGraphicFramePr/>
          <p:nvPr/>
        </p:nvGraphicFramePr>
        <p:xfrm>
          <a:off x="467544" y="2492896"/>
          <a:ext cx="7704856" cy="38884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GB" dirty="0">
                <a:latin typeface="Arial" panose="020B0604020202020204" pitchFamily="34" charset="0"/>
              </a:rPr>
              <a:t>Export of Data to the USA has to be ‘managed’</a:t>
            </a:r>
            <a:endParaRPr lang="en-GB" dirty="0">
              <a:latin typeface="Arial" panose="020B0604020202020204" pitchFamily="34" charset="0"/>
            </a:endParaRPr>
          </a:p>
        </p:txBody>
      </p:sp>
      <p:sp>
        <p:nvSpPr>
          <p:cNvPr id="63490" name="Content Placeholder 2"/>
          <p:cNvSpPr>
            <a:spLocks noGrp="1"/>
          </p:cNvSpPr>
          <p:nvPr>
            <p:ph idx="1"/>
          </p:nvPr>
        </p:nvSpPr>
        <p:spPr>
          <a:xfrm>
            <a:off x="346075" y="2087563"/>
            <a:ext cx="8448675" cy="4229100"/>
          </a:xfrm>
        </p:spPr>
        <p:txBody>
          <a:bodyPr/>
          <a:lstStyle/>
          <a:p>
            <a:r>
              <a:rPr lang="en-GB" sz="2200" dirty="0">
                <a:latin typeface="Arial" panose="020B0604020202020204" pitchFamily="34" charset="0"/>
              </a:rPr>
              <a:t>Privacy Shield replaced the previous ‘Safe </a:t>
            </a:r>
            <a:r>
              <a:rPr lang="en-GB" sz="2200" dirty="0" err="1">
                <a:latin typeface="Arial" panose="020B0604020202020204" pitchFamily="34" charset="0"/>
              </a:rPr>
              <a:t>Harbor</a:t>
            </a:r>
            <a:r>
              <a:rPr lang="en-GB" sz="2200" dirty="0">
                <a:latin typeface="Arial" panose="020B0604020202020204" pitchFamily="34" charset="0"/>
              </a:rPr>
              <a:t>’ scheme that allowed the free flow of personal data from EEA data controllers to US organisations </a:t>
            </a:r>
            <a:endParaRPr lang="en-GB" sz="2200" dirty="0">
              <a:latin typeface="Arial" panose="020B0604020202020204" pitchFamily="34" charset="0"/>
            </a:endParaRPr>
          </a:p>
          <a:p>
            <a:r>
              <a:rPr lang="en-GB" sz="2200" dirty="0">
                <a:latin typeface="Arial" panose="020B0604020202020204" pitchFamily="34" charset="0"/>
              </a:rPr>
              <a:t>Safe </a:t>
            </a:r>
            <a:r>
              <a:rPr lang="en-GB" sz="2200" dirty="0" err="1">
                <a:latin typeface="Arial" panose="020B0604020202020204" pitchFamily="34" charset="0"/>
              </a:rPr>
              <a:t>Harbor</a:t>
            </a:r>
            <a:r>
              <a:rPr lang="en-GB" sz="2200" dirty="0">
                <a:latin typeface="Arial" panose="020B0604020202020204" pitchFamily="34" charset="0"/>
              </a:rPr>
              <a:t> was ‘struck down’ after a ruling in October 2015 – didn’t offer strong enough protections to EU citizens’ data </a:t>
            </a:r>
            <a:endParaRPr lang="en-GB" sz="2200" dirty="0">
              <a:latin typeface="Arial" panose="020B0604020202020204" pitchFamily="34" charset="0"/>
            </a:endParaRPr>
          </a:p>
          <a:p>
            <a:r>
              <a:rPr lang="en-GB" sz="2200" dirty="0">
                <a:latin typeface="Arial" panose="020B0604020202020204" pitchFamily="34" charset="0"/>
              </a:rPr>
              <a:t>Privacy Shield gives the EU better assurances that access to this data for national security purposes will be subject to clear limitations</a:t>
            </a:r>
            <a:endParaRPr lang="en-GB" sz="2200" dirty="0">
              <a:latin typeface="Arial" panose="020B0604020202020204" pitchFamily="34" charset="0"/>
            </a:endParaRPr>
          </a:p>
          <a:p>
            <a:pPr lvl="1"/>
            <a:endParaRPr lang="en-GB" dirty="0">
              <a:latin typeface="Arial" panose="020B0604020202020204" pitchFamily="34" charset="0"/>
            </a:endParaRPr>
          </a:p>
        </p:txBody>
      </p:sp>
      <p:pic>
        <p:nvPicPr>
          <p:cNvPr id="2" name="Picture 1"/>
          <p:cNvPicPr>
            <a:picLocks noChangeAspect="1"/>
          </p:cNvPicPr>
          <p:nvPr/>
        </p:nvPicPr>
        <p:blipFill>
          <a:blip r:embed="rId1"/>
          <a:stretch>
            <a:fillRect/>
          </a:stretch>
        </p:blipFill>
        <p:spPr>
          <a:xfrm>
            <a:off x="5703197" y="4826762"/>
            <a:ext cx="2687768" cy="174078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GB" dirty="0">
                <a:latin typeface="Arial" panose="020B0604020202020204" pitchFamily="34" charset="0"/>
              </a:rPr>
              <a:t>Privacy in the USA is different from the EU, in Concept and Practice</a:t>
            </a:r>
            <a:endParaRPr lang="en-GB" dirty="0">
              <a:latin typeface="Arial" panose="020B0604020202020204" pitchFamily="34" charset="0"/>
            </a:endParaRPr>
          </a:p>
        </p:txBody>
      </p:sp>
      <p:sp>
        <p:nvSpPr>
          <p:cNvPr id="11267" name="Rectangle 3"/>
          <p:cNvSpPr>
            <a:spLocks noGrp="1" noChangeArrowheads="1"/>
          </p:cNvSpPr>
          <p:nvPr>
            <p:ph idx="1"/>
          </p:nvPr>
        </p:nvSpPr>
        <p:spPr>
          <a:xfrm>
            <a:off x="346075" y="2087563"/>
            <a:ext cx="8448675" cy="4229100"/>
          </a:xfrm>
        </p:spPr>
        <p:txBody>
          <a:bodyPr>
            <a:normAutofit fontScale="77500" lnSpcReduction="20000"/>
          </a:bodyPr>
          <a:lstStyle/>
          <a:p>
            <a:pPr>
              <a:defRPr/>
            </a:pPr>
            <a:r>
              <a:rPr lang="en-GB" sz="2400" dirty="0"/>
              <a:t>In the USA privacy tends to mean the individual's right to be left alone, free from interference or surveillance</a:t>
            </a:r>
            <a:endParaRPr lang="en-GB" sz="2400" dirty="0"/>
          </a:p>
          <a:p>
            <a:pPr>
              <a:defRPr/>
            </a:pPr>
            <a:endParaRPr lang="en-GB" sz="2400" dirty="0"/>
          </a:p>
          <a:p>
            <a:pPr>
              <a:defRPr/>
            </a:pPr>
            <a:r>
              <a:rPr lang="en-GB" sz="2400" dirty="0"/>
              <a:t>The USA has promoted (weak) business self-regulation instead of Europe’s approach</a:t>
            </a:r>
            <a:endParaRPr lang="en-GB" sz="2400" dirty="0"/>
          </a:p>
          <a:p>
            <a:pPr>
              <a:defRPr/>
            </a:pPr>
            <a:endParaRPr lang="en-GB" sz="2400" dirty="0"/>
          </a:p>
          <a:p>
            <a:pPr>
              <a:defRPr/>
            </a:pPr>
            <a:r>
              <a:rPr lang="en-GB" sz="2400" dirty="0"/>
              <a:t>The result has been that a number of independent online bodies have appeared to help consumers judge the trustworthiness of traders </a:t>
            </a:r>
            <a:endParaRPr lang="en-GB" sz="2400" dirty="0"/>
          </a:p>
          <a:p>
            <a:pPr>
              <a:defRPr/>
            </a:pPr>
            <a:endParaRPr lang="en-GB" sz="2400" dirty="0"/>
          </a:p>
          <a:p>
            <a:pPr>
              <a:defRPr/>
            </a:pPr>
            <a:r>
              <a:rPr lang="en-GB" sz="2400" dirty="0"/>
              <a:t>Traders can display the logos of such bodies on their sites and a click-through can confirm the traders stated good intent with respect to privacy </a:t>
            </a:r>
            <a:endParaRPr lang="en-GB" sz="2400" dirty="0"/>
          </a:p>
          <a:p>
            <a:pPr>
              <a:defRPr/>
            </a:pPr>
            <a:endParaRPr lang="en-GB" sz="2400" dirty="0"/>
          </a:p>
          <a:p>
            <a:pPr>
              <a:defRPr/>
            </a:pPr>
            <a:r>
              <a:rPr lang="en-GB" sz="2400" dirty="0"/>
              <a:t>Unfortunately, the voluntary nature of these agreements has meant that there is often little legal recourse open to complainants </a:t>
            </a:r>
            <a:endParaRPr lang="en-GB" sz="2400" dirty="0"/>
          </a:p>
          <a:p>
            <a:pPr>
              <a:defRPr/>
            </a:pP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Content Placeholder 2"/>
          <p:cNvSpPr>
            <a:spLocks noGrp="1"/>
          </p:cNvSpPr>
          <p:nvPr>
            <p:ph sz="half" idx="1"/>
          </p:nvPr>
        </p:nvSpPr>
        <p:spPr>
          <a:xfrm>
            <a:off x="457200" y="1638300"/>
            <a:ext cx="3213100" cy="4132263"/>
          </a:xfrm>
        </p:spPr>
        <p:txBody>
          <a:bodyPr/>
          <a:lstStyle/>
          <a:p>
            <a:endParaRPr lang="en-GB" sz="2000" dirty="0">
              <a:latin typeface="Arial" panose="020B0604020202020204" pitchFamily="34" charset="0"/>
            </a:endParaRPr>
          </a:p>
          <a:p>
            <a:pPr marL="0" indent="0">
              <a:buNone/>
            </a:pPr>
            <a:r>
              <a:rPr lang="en-GB" sz="2000" dirty="0">
                <a:latin typeface="Arial" panose="020B0604020202020204" pitchFamily="34" charset="0"/>
              </a:rPr>
              <a:t>Instead of a blanket DP law, regulation is focused on key sectors</a:t>
            </a:r>
            <a:endParaRPr lang="en-GB" sz="2000" dirty="0">
              <a:latin typeface="Arial" panose="020B0604020202020204" pitchFamily="34" charset="0"/>
            </a:endParaRPr>
          </a:p>
          <a:p>
            <a:pPr marL="0" indent="0">
              <a:buNone/>
            </a:pPr>
            <a:r>
              <a:rPr lang="en-GB" sz="2000" dirty="0">
                <a:latin typeface="Arial" panose="020B0604020202020204" pitchFamily="34" charset="0"/>
              </a:rPr>
              <a:t>:</a:t>
            </a:r>
            <a:endParaRPr lang="en-GB" sz="2000" dirty="0">
              <a:latin typeface="Arial" panose="020B0604020202020204" pitchFamily="34" charset="0"/>
            </a:endParaRPr>
          </a:p>
          <a:p>
            <a:pPr>
              <a:buFontTx/>
              <a:buAutoNum type="arabicPeriod"/>
            </a:pPr>
            <a:r>
              <a:rPr lang="en-GB" sz="2000" dirty="0">
                <a:latin typeface="Arial" panose="020B0604020202020204" pitchFamily="34" charset="0"/>
              </a:rPr>
              <a:t>Government agencies</a:t>
            </a:r>
            <a:endParaRPr lang="en-GB" sz="2000" dirty="0">
              <a:latin typeface="Arial" panose="020B0604020202020204" pitchFamily="34" charset="0"/>
            </a:endParaRPr>
          </a:p>
          <a:p>
            <a:pPr>
              <a:buFontTx/>
              <a:buAutoNum type="arabicPeriod"/>
            </a:pPr>
            <a:r>
              <a:rPr lang="en-GB" sz="2000" dirty="0">
                <a:latin typeface="Arial" panose="020B0604020202020204" pitchFamily="34" charset="0"/>
              </a:rPr>
              <a:t>Healthcare</a:t>
            </a:r>
            <a:endParaRPr lang="en-GB" sz="2000" dirty="0">
              <a:latin typeface="Arial" panose="020B0604020202020204" pitchFamily="34" charset="0"/>
            </a:endParaRPr>
          </a:p>
          <a:p>
            <a:pPr>
              <a:buFontTx/>
              <a:buAutoNum type="arabicPeriod"/>
            </a:pPr>
            <a:r>
              <a:rPr lang="en-GB" sz="2000" dirty="0">
                <a:latin typeface="Arial" panose="020B0604020202020204" pitchFamily="34" charset="0"/>
              </a:rPr>
              <a:t>Financial services</a:t>
            </a:r>
            <a:endParaRPr lang="en-GB" sz="2000" dirty="0">
              <a:latin typeface="Arial" panose="020B0604020202020204" pitchFamily="34" charset="0"/>
            </a:endParaRPr>
          </a:p>
          <a:p>
            <a:endParaRPr lang="en-GB" sz="2000" dirty="0">
              <a:latin typeface="Arial" panose="020B0604020202020204" pitchFamily="34" charset="0"/>
            </a:endParaRPr>
          </a:p>
        </p:txBody>
      </p:sp>
      <p:graphicFrame>
        <p:nvGraphicFramePr>
          <p:cNvPr id="7" name="Content Placeholder 6"/>
          <p:cNvGraphicFramePr>
            <a:graphicFrameLocks noGrp="1"/>
          </p:cNvGraphicFramePr>
          <p:nvPr>
            <p:ph sz="half" idx="2"/>
          </p:nvPr>
        </p:nvGraphicFramePr>
        <p:xfrm>
          <a:off x="3778250" y="1592263"/>
          <a:ext cx="4908550" cy="4865622"/>
        </p:xfrm>
        <a:graphic>
          <a:graphicData uri="http://schemas.openxmlformats.org/drawingml/2006/table">
            <a:tbl>
              <a:tblPr firstRow="1" bandRow="1">
                <a:tableStyleId>{5C22544A-7EE6-4342-B048-85BDC9FD1C3A}</a:tableStyleId>
              </a:tblPr>
              <a:tblGrid>
                <a:gridCol w="2266362"/>
                <a:gridCol w="2642188"/>
              </a:tblGrid>
              <a:tr h="422745">
                <a:tc>
                  <a:txBody>
                    <a:bodyPr/>
                    <a:lstStyle/>
                    <a:p>
                      <a:r>
                        <a:rPr lang="en-GB" sz="1600" dirty="0">
                          <a:solidFill>
                            <a:srgbClr val="000000"/>
                          </a:solidFill>
                        </a:rPr>
                        <a:t>Some US laws</a:t>
                      </a:r>
                      <a:endParaRPr lang="en-GB" sz="1600" dirty="0">
                        <a:solidFill>
                          <a:srgbClr val="000000"/>
                        </a:solidFill>
                      </a:endParaRPr>
                    </a:p>
                  </a:txBody>
                  <a:tcPr marL="91434" marR="91434" marT="45716" marB="45716"/>
                </a:tc>
                <a:tc>
                  <a:txBody>
                    <a:bodyPr/>
                    <a:lstStyle/>
                    <a:p>
                      <a:r>
                        <a:rPr lang="en-GB" sz="1600" dirty="0">
                          <a:solidFill>
                            <a:srgbClr val="000000"/>
                          </a:solidFill>
                        </a:rPr>
                        <a:t>Sector</a:t>
                      </a:r>
                      <a:endParaRPr lang="en-GB" sz="1600" dirty="0">
                        <a:solidFill>
                          <a:srgbClr val="000000"/>
                        </a:solidFill>
                      </a:endParaRPr>
                    </a:p>
                  </a:txBody>
                  <a:tcPr marL="91434" marR="91434" marT="45716" marB="45716"/>
                </a:tc>
              </a:tr>
              <a:tr h="422745">
                <a:tc>
                  <a:txBody>
                    <a:bodyPr/>
                    <a:lstStyle/>
                    <a:p>
                      <a:r>
                        <a:rPr lang="en-GB" sz="1600" dirty="0"/>
                        <a:t>HIPAA 1996</a:t>
                      </a:r>
                      <a:endParaRPr lang="en-GB" sz="1600" dirty="0"/>
                    </a:p>
                  </a:txBody>
                  <a:tcPr marL="91434" marR="91434" marT="45716" marB="45716"/>
                </a:tc>
                <a:tc>
                  <a:txBody>
                    <a:bodyPr/>
                    <a:lstStyle/>
                    <a:p>
                      <a:r>
                        <a:rPr lang="en-GB" sz="1600" dirty="0"/>
                        <a:t>Health sector</a:t>
                      </a:r>
                      <a:endParaRPr lang="en-GB" sz="1600" dirty="0"/>
                    </a:p>
                  </a:txBody>
                  <a:tcPr marL="91434" marR="91434" marT="45716" marB="45716"/>
                </a:tc>
              </a:tr>
              <a:tr h="729670">
                <a:tc>
                  <a:txBody>
                    <a:bodyPr/>
                    <a:lstStyle/>
                    <a:p>
                      <a:r>
                        <a:rPr lang="en-GB" sz="1600" dirty="0"/>
                        <a:t>Electronic </a:t>
                      </a:r>
                      <a:r>
                        <a:rPr lang="en-GB" sz="1600" dirty="0" err="1"/>
                        <a:t>Comms</a:t>
                      </a:r>
                      <a:r>
                        <a:rPr lang="en-GB" sz="1600" baseline="0" dirty="0"/>
                        <a:t> Privacy Act 1986</a:t>
                      </a:r>
                      <a:endParaRPr lang="en-GB" sz="1600" dirty="0"/>
                    </a:p>
                  </a:txBody>
                  <a:tcPr marL="91434" marR="91434" marT="45716" marB="45716"/>
                </a:tc>
                <a:tc>
                  <a:txBody>
                    <a:bodyPr/>
                    <a:lstStyle/>
                    <a:p>
                      <a:r>
                        <a:rPr lang="en-GB" sz="1600" dirty="0"/>
                        <a:t>Government agencies (interception)</a:t>
                      </a:r>
                      <a:endParaRPr lang="en-GB" sz="1600" dirty="0"/>
                    </a:p>
                  </a:txBody>
                  <a:tcPr marL="91434" marR="91434" marT="45716" marB="45716"/>
                </a:tc>
              </a:tr>
              <a:tr h="729670">
                <a:tc>
                  <a:txBody>
                    <a:bodyPr/>
                    <a:lstStyle/>
                    <a:p>
                      <a:r>
                        <a:rPr lang="en-GB" sz="1600" dirty="0"/>
                        <a:t>Federal Privacy Act 1974</a:t>
                      </a:r>
                      <a:endParaRPr lang="en-GB" sz="1600" dirty="0"/>
                    </a:p>
                  </a:txBody>
                  <a:tcPr marL="91434" marR="91434" marT="45716" marB="45716"/>
                </a:tc>
                <a:tc>
                  <a:txBody>
                    <a:bodyPr/>
                    <a:lstStyle/>
                    <a:p>
                      <a:r>
                        <a:rPr lang="en-GB" sz="1600" dirty="0"/>
                        <a:t>Government</a:t>
                      </a:r>
                      <a:r>
                        <a:rPr lang="en-GB" sz="1600" baseline="0" dirty="0"/>
                        <a:t> agencies (privacy protection)</a:t>
                      </a:r>
                      <a:endParaRPr lang="en-GB" sz="1600" dirty="0"/>
                    </a:p>
                  </a:txBody>
                  <a:tcPr marL="91434" marR="91434" marT="45716" marB="45716"/>
                </a:tc>
              </a:tr>
              <a:tr h="827847">
                <a:tc>
                  <a:txBody>
                    <a:bodyPr/>
                    <a:lstStyle/>
                    <a:p>
                      <a:r>
                        <a:rPr lang="en-GB" sz="1600" dirty="0"/>
                        <a:t>Financial</a:t>
                      </a:r>
                      <a:r>
                        <a:rPr lang="en-GB" sz="1600" baseline="0" dirty="0"/>
                        <a:t> Services Modernization Act 1999</a:t>
                      </a:r>
                      <a:endParaRPr lang="en-GB" sz="1600" dirty="0"/>
                    </a:p>
                  </a:txBody>
                  <a:tcPr marL="91434" marR="91434" marT="45716" marB="45716"/>
                </a:tc>
                <a:tc>
                  <a:txBody>
                    <a:bodyPr/>
                    <a:lstStyle/>
                    <a:p>
                      <a:r>
                        <a:rPr lang="en-GB" sz="1600" dirty="0"/>
                        <a:t>Banks etc (privacy)</a:t>
                      </a:r>
                      <a:endParaRPr lang="en-GB" sz="1600" dirty="0"/>
                    </a:p>
                  </a:txBody>
                  <a:tcPr marL="91434" marR="91434" marT="45716" marB="45716"/>
                </a:tc>
              </a:tr>
              <a:tr h="422313">
                <a:tc>
                  <a:txBody>
                    <a:bodyPr/>
                    <a:lstStyle/>
                    <a:p>
                      <a:r>
                        <a:rPr lang="en-GB" sz="1600" dirty="0"/>
                        <a:t>Sarbanes-Oxley 2002</a:t>
                      </a:r>
                      <a:endParaRPr lang="en-GB" sz="1600" dirty="0"/>
                    </a:p>
                  </a:txBody>
                  <a:tcPr marL="91434" marR="91434" marT="45716" marB="45716"/>
                </a:tc>
                <a:tc>
                  <a:txBody>
                    <a:bodyPr/>
                    <a:lstStyle/>
                    <a:p>
                      <a:r>
                        <a:rPr lang="en-GB" sz="1600" dirty="0"/>
                        <a:t>All</a:t>
                      </a:r>
                      <a:r>
                        <a:rPr lang="en-GB" sz="1600" baseline="0" dirty="0"/>
                        <a:t> big business</a:t>
                      </a:r>
                      <a:endParaRPr lang="en-GB" sz="1600" dirty="0"/>
                    </a:p>
                  </a:txBody>
                  <a:tcPr marL="91434" marR="91434" marT="45716" marB="45716"/>
                </a:tc>
              </a:tr>
              <a:tr h="729670">
                <a:tc>
                  <a:txBody>
                    <a:bodyPr/>
                    <a:lstStyle/>
                    <a:p>
                      <a:r>
                        <a:rPr lang="en-GB" sz="1600" dirty="0">
                          <a:solidFill>
                            <a:schemeClr val="accent2"/>
                          </a:solidFill>
                        </a:rPr>
                        <a:t>Patriot</a:t>
                      </a:r>
                      <a:r>
                        <a:rPr lang="en-GB" sz="1600" baseline="0" dirty="0">
                          <a:solidFill>
                            <a:schemeClr val="accent2"/>
                          </a:solidFill>
                        </a:rPr>
                        <a:t> Act 2001</a:t>
                      </a:r>
                      <a:endParaRPr lang="en-GB" sz="1600" baseline="0" dirty="0">
                        <a:solidFill>
                          <a:schemeClr val="accent2"/>
                        </a:solidFill>
                      </a:endParaRPr>
                    </a:p>
                    <a:p>
                      <a:endParaRPr lang="en-GB" sz="1600" dirty="0">
                        <a:solidFill>
                          <a:schemeClr val="accent2"/>
                        </a:solidFill>
                      </a:endParaRPr>
                    </a:p>
                    <a:p>
                      <a:r>
                        <a:rPr lang="en-GB" sz="1600" dirty="0">
                          <a:solidFill>
                            <a:schemeClr val="accent2"/>
                          </a:solidFill>
                        </a:rPr>
                        <a:t>USA Freedom Act</a:t>
                      </a:r>
                      <a:r>
                        <a:rPr lang="en-GB" sz="1600" baseline="0" dirty="0">
                          <a:solidFill>
                            <a:schemeClr val="accent2"/>
                          </a:solidFill>
                        </a:rPr>
                        <a:t> 2</a:t>
                      </a:r>
                      <a:r>
                        <a:rPr lang="en-GB" sz="1600" baseline="30000" dirty="0">
                          <a:solidFill>
                            <a:schemeClr val="accent2"/>
                          </a:solidFill>
                        </a:rPr>
                        <a:t>nd</a:t>
                      </a:r>
                      <a:r>
                        <a:rPr lang="en-GB" sz="1600" baseline="0" dirty="0">
                          <a:solidFill>
                            <a:schemeClr val="accent2"/>
                          </a:solidFill>
                        </a:rPr>
                        <a:t> June 2015</a:t>
                      </a:r>
                      <a:endParaRPr lang="en-GB" sz="1600" dirty="0">
                        <a:solidFill>
                          <a:schemeClr val="accent2"/>
                        </a:solidFill>
                      </a:endParaRPr>
                    </a:p>
                  </a:txBody>
                  <a:tcPr marL="91434" marR="91434" marT="45716" marB="45716"/>
                </a:tc>
                <a:tc>
                  <a:txBody>
                    <a:bodyPr/>
                    <a:lstStyle/>
                    <a:p>
                      <a:r>
                        <a:rPr lang="en-GB" sz="1600" dirty="0">
                          <a:solidFill>
                            <a:schemeClr val="accent2"/>
                          </a:solidFill>
                        </a:rPr>
                        <a:t>All data are subject to government requests</a:t>
                      </a:r>
                      <a:endParaRPr lang="en-GB" sz="1600" dirty="0">
                        <a:solidFill>
                          <a:schemeClr val="accent2"/>
                        </a:solidFill>
                      </a:endParaRPr>
                    </a:p>
                    <a:p>
                      <a:r>
                        <a:rPr lang="en-GB" sz="1600" dirty="0">
                          <a:solidFill>
                            <a:schemeClr val="accent2"/>
                          </a:solidFill>
                        </a:rPr>
                        <a:t>Restored some</a:t>
                      </a:r>
                      <a:r>
                        <a:rPr lang="en-GB" sz="1600" baseline="0" dirty="0">
                          <a:solidFill>
                            <a:schemeClr val="accent2"/>
                          </a:solidFill>
                        </a:rPr>
                        <a:t> elements of the Patriot Act with more safeguards</a:t>
                      </a:r>
                      <a:endParaRPr lang="en-GB" sz="1600" dirty="0">
                        <a:solidFill>
                          <a:schemeClr val="accent2"/>
                        </a:solidFill>
                      </a:endParaRPr>
                    </a:p>
                  </a:txBody>
                  <a:tcPr marL="91434" marR="91434" marT="45716" marB="45716"/>
                </a:tc>
              </a:tr>
            </a:tbl>
          </a:graphicData>
        </a:graphic>
      </p:graphicFrame>
      <p:sp>
        <p:nvSpPr>
          <p:cNvPr id="8" name="TextBox 7"/>
          <p:cNvSpPr txBox="1">
            <a:spLocks noChangeArrowheads="1"/>
          </p:cNvSpPr>
          <p:nvPr/>
        </p:nvSpPr>
        <p:spPr bwMode="auto">
          <a:xfrm>
            <a:off x="685800" y="5272088"/>
            <a:ext cx="2792413" cy="40005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r>
              <a:rPr lang="en-GB" sz="2000">
                <a:solidFill>
                  <a:schemeClr val="accent2"/>
                </a:solidFill>
              </a:rPr>
              <a:t>…and national security</a:t>
            </a:r>
            <a:endParaRPr lang="en-GB" sz="2000">
              <a:solidFill>
                <a:schemeClr val="accent2"/>
              </a:solidFill>
            </a:endParaRPr>
          </a:p>
        </p:txBody>
      </p:sp>
      <p:sp>
        <p:nvSpPr>
          <p:cNvPr id="67613" name="Title 1"/>
          <p:cNvSpPr>
            <a:spLocks noGrp="1"/>
          </p:cNvSpPr>
          <p:nvPr>
            <p:ph type="title"/>
          </p:nvPr>
        </p:nvSpPr>
        <p:spPr>
          <a:xfrm>
            <a:off x="322263" y="679450"/>
            <a:ext cx="8448675" cy="695325"/>
          </a:xfrm>
        </p:spPr>
        <p:txBody>
          <a:bodyPr/>
          <a:lstStyle/>
          <a:p>
            <a:r>
              <a:rPr lang="en-US" dirty="0">
                <a:latin typeface="Arial" panose="020B0604020202020204" pitchFamily="34" charset="0"/>
              </a:rPr>
              <a:t>Regulation is sector-based in the USA</a:t>
            </a:r>
            <a:endParaRPr 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GB">
                <a:latin typeface="Arial" panose="020B0604020202020204" pitchFamily="34" charset="0"/>
                <a:ea typeface="MS PGothic" panose="020B0600070205080204" charset="-128"/>
                <a:cs typeface="MS PGothic" panose="020B0600070205080204" charset="-128"/>
              </a:rPr>
              <a:t>Industry News!</a:t>
            </a:r>
            <a:endParaRPr lang="en-US">
              <a:latin typeface="Arial" panose="020B0604020202020204" pitchFamily="34" charset="0"/>
            </a:endParaRPr>
          </a:p>
        </p:txBody>
      </p:sp>
      <p:sp>
        <p:nvSpPr>
          <p:cNvPr id="3" name="Content Placeholder 2"/>
          <p:cNvSpPr>
            <a:spLocks noGrp="1"/>
          </p:cNvSpPr>
          <p:nvPr>
            <p:ph idx="1"/>
          </p:nvPr>
        </p:nvSpPr>
        <p:spPr>
          <a:xfrm>
            <a:off x="346075" y="2087563"/>
            <a:ext cx="8448675" cy="4229100"/>
          </a:xfrm>
        </p:spPr>
        <p:txBody>
          <a:bodyPr/>
          <a:lstStyle/>
          <a:p>
            <a:pPr marL="371475" indent="-371475" eaLnBrk="1" hangingPunct="1">
              <a:buClr>
                <a:schemeClr val="bg1"/>
              </a:buClr>
              <a:defRPr/>
            </a:pPr>
            <a:endParaRPr lang="en-GB" sz="2800" dirty="0">
              <a:latin typeface="Arial" panose="020B0604020202020204" pitchFamily="34" charset="0"/>
              <a:ea typeface="MS PGothic" panose="020B0600070205080204" charset="-128"/>
              <a:cs typeface="+mn-cs"/>
            </a:endParaRPr>
          </a:p>
          <a:p>
            <a:pPr marL="371475" indent="-371475" eaLnBrk="1" hangingPunct="1">
              <a:buClr>
                <a:schemeClr val="bg1"/>
              </a:buClr>
              <a:defRPr/>
            </a:pPr>
            <a:r>
              <a:rPr lang="en-GB" sz="2400" dirty="0">
                <a:latin typeface="Arial" panose="020B0604020202020204" pitchFamily="34" charset="0"/>
                <a:ea typeface="MS PGothic" panose="020B0600070205080204" charset="-128"/>
                <a:cs typeface="+mn-cs"/>
              </a:rPr>
              <a:t>What’s happened in Digital Business since the last lecture?</a:t>
            </a:r>
            <a:endParaRPr lang="en-US" dirty="0">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GB" dirty="0">
                <a:latin typeface="Arial" panose="020B0604020202020204" pitchFamily="34" charset="0"/>
              </a:rPr>
              <a:t>Implications of Data Protection for UK Business</a:t>
            </a:r>
            <a:endParaRPr lang="en-GB" dirty="0">
              <a:latin typeface="Arial" panose="020B0604020202020204" pitchFamily="34" charset="0"/>
            </a:endParaRPr>
          </a:p>
        </p:txBody>
      </p:sp>
      <p:sp>
        <p:nvSpPr>
          <p:cNvPr id="3" name="Content Placeholder 2"/>
          <p:cNvSpPr>
            <a:spLocks noGrp="1"/>
          </p:cNvSpPr>
          <p:nvPr>
            <p:ph idx="1"/>
          </p:nvPr>
        </p:nvSpPr>
        <p:spPr>
          <a:xfrm>
            <a:off x="346075" y="2087563"/>
            <a:ext cx="8448675" cy="4229100"/>
          </a:xfrm>
        </p:spPr>
        <p:txBody>
          <a:bodyPr>
            <a:normAutofit fontScale="62500" lnSpcReduction="20000"/>
          </a:bodyPr>
          <a:lstStyle/>
          <a:p>
            <a:pPr>
              <a:defRPr/>
            </a:pPr>
            <a:r>
              <a:rPr lang="en-GB" sz="3200" dirty="0"/>
              <a:t>Security processes</a:t>
            </a:r>
            <a:endParaRPr lang="en-GB" sz="3200" dirty="0"/>
          </a:p>
          <a:p>
            <a:pPr lvl="1">
              <a:defRPr/>
            </a:pPr>
            <a:r>
              <a:rPr lang="en-GB" sz="2600" dirty="0"/>
              <a:t>Secure servers</a:t>
            </a:r>
            <a:endParaRPr lang="en-GB" sz="2600" dirty="0"/>
          </a:p>
          <a:p>
            <a:pPr lvl="1">
              <a:defRPr/>
            </a:pPr>
            <a:r>
              <a:rPr lang="en-GB" sz="2600" dirty="0"/>
              <a:t>Restrict movement of data out of office – </a:t>
            </a:r>
            <a:r>
              <a:rPr lang="en-GB" sz="2600" dirty="0" err="1"/>
              <a:t>eg</a:t>
            </a:r>
            <a:r>
              <a:rPr lang="en-GB" sz="2600" dirty="0"/>
              <a:t> USB sticks </a:t>
            </a:r>
            <a:r>
              <a:rPr lang="en-GB" sz="2600" dirty="0">
                <a:sym typeface="Wingdings" panose="05000000000000000000" pitchFamily="2" charset="2"/>
              </a:rPr>
              <a:t> </a:t>
            </a:r>
            <a:r>
              <a:rPr lang="en-GB" sz="2600" dirty="0"/>
              <a:t>VPN</a:t>
            </a:r>
            <a:endParaRPr lang="en-GB" sz="2600" dirty="0"/>
          </a:p>
          <a:p>
            <a:pPr>
              <a:defRPr/>
            </a:pPr>
            <a:r>
              <a:rPr lang="en-GB" sz="3200" dirty="0"/>
              <a:t>Be careful with customers data</a:t>
            </a:r>
            <a:endParaRPr lang="en-GB" sz="3200" dirty="0"/>
          </a:p>
          <a:p>
            <a:pPr lvl="1">
              <a:defRPr/>
            </a:pPr>
            <a:r>
              <a:rPr lang="en-GB" sz="2600" dirty="0"/>
              <a:t>Data classification</a:t>
            </a:r>
            <a:endParaRPr lang="en-GB" sz="2600" dirty="0"/>
          </a:p>
          <a:p>
            <a:pPr lvl="1">
              <a:defRPr/>
            </a:pPr>
            <a:r>
              <a:rPr lang="en-GB" sz="2600" dirty="0"/>
              <a:t>Agreements / terms of use</a:t>
            </a:r>
            <a:endParaRPr lang="en-GB" sz="2600" dirty="0"/>
          </a:p>
          <a:p>
            <a:pPr lvl="1">
              <a:defRPr/>
            </a:pPr>
            <a:r>
              <a:rPr lang="en-GB" sz="2600" dirty="0"/>
              <a:t>Defined access levels</a:t>
            </a:r>
            <a:endParaRPr lang="en-GB" sz="2600" dirty="0"/>
          </a:p>
          <a:p>
            <a:pPr lvl="1">
              <a:defRPr/>
            </a:pPr>
            <a:r>
              <a:rPr lang="en-GB" sz="2600" dirty="0"/>
              <a:t>Archiving  / deletion processes</a:t>
            </a:r>
            <a:endParaRPr lang="en-GB" sz="2600" dirty="0"/>
          </a:p>
          <a:p>
            <a:pPr>
              <a:defRPr/>
            </a:pPr>
            <a:r>
              <a:rPr lang="en-GB" sz="3200" dirty="0"/>
              <a:t>Staff training – regular updates</a:t>
            </a:r>
            <a:endParaRPr lang="en-GB" sz="3200" dirty="0"/>
          </a:p>
          <a:p>
            <a:pPr lvl="1">
              <a:defRPr/>
            </a:pPr>
            <a:r>
              <a:rPr lang="en-GB" sz="2600" dirty="0"/>
              <a:t>Ethical behaviour</a:t>
            </a:r>
            <a:endParaRPr lang="en-GB" sz="2600" dirty="0"/>
          </a:p>
          <a:p>
            <a:pPr lvl="1">
              <a:defRPr/>
            </a:pPr>
            <a:r>
              <a:rPr lang="en-GB" sz="2600" dirty="0"/>
              <a:t>Help desk or other resource for staff to use</a:t>
            </a:r>
            <a:endParaRPr lang="en-GB" sz="2600" dirty="0"/>
          </a:p>
          <a:p>
            <a:pPr>
              <a:defRPr/>
            </a:pPr>
            <a:r>
              <a:rPr lang="en-GB" sz="3200" dirty="0"/>
              <a:t>Develop incident handling processes</a:t>
            </a:r>
            <a:endParaRPr lang="en-GB" sz="3200" dirty="0"/>
          </a:p>
          <a:p>
            <a:pPr>
              <a:defRPr/>
            </a:pPr>
            <a:endParaRPr lang="en-GB" sz="3200" dirty="0"/>
          </a:p>
          <a:p>
            <a:pPr marL="0" indent="0">
              <a:buNone/>
              <a:defRPr/>
            </a:pPr>
            <a:r>
              <a:rPr lang="en-GB" sz="3200" i="1" dirty="0">
                <a:latin typeface="Arial" panose="020B0604020202020204" pitchFamily="34" charset="0"/>
              </a:rPr>
              <a:t>And businesses had to make further plans to abide by the GDPR…. </a:t>
            </a:r>
            <a:endParaRPr lang="en-GB" sz="3200" i="1" dirty="0">
              <a:latin typeface="Arial" panose="020B0604020202020204" pitchFamily="34" charset="0"/>
            </a:endParaRPr>
          </a:p>
          <a:p>
            <a:pPr marL="0" indent="0">
              <a:buNone/>
              <a:defRPr/>
            </a:pPr>
            <a:endParaRPr lang="en-GB" sz="3200" dirty="0"/>
          </a:p>
          <a:p>
            <a:pPr>
              <a:defRPr/>
            </a:pPr>
            <a:endParaRPr lang="en-GB" sz="32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lang="en-GB" dirty="0">
                <a:latin typeface="Arial" panose="020B0604020202020204" pitchFamily="34" charset="0"/>
              </a:rPr>
              <a:t>General Data Protection Regulation (GDPR)</a:t>
            </a:r>
            <a:endParaRPr lang="en-GB" dirty="0">
              <a:latin typeface="Arial" panose="020B0604020202020204" pitchFamily="34" charset="0"/>
            </a:endParaRPr>
          </a:p>
        </p:txBody>
      </p:sp>
      <p:sp>
        <p:nvSpPr>
          <p:cNvPr id="70658" name="Rectangle 3"/>
          <p:cNvSpPr>
            <a:spLocks noGrp="1" noChangeArrowheads="1"/>
          </p:cNvSpPr>
          <p:nvPr>
            <p:ph idx="1"/>
          </p:nvPr>
        </p:nvSpPr>
        <p:spPr>
          <a:xfrm>
            <a:off x="346075" y="2087563"/>
            <a:ext cx="8448675" cy="4229100"/>
          </a:xfrm>
        </p:spPr>
        <p:txBody>
          <a:bodyPr/>
          <a:lstStyle/>
          <a:p>
            <a:pPr>
              <a:lnSpc>
                <a:spcPct val="90000"/>
              </a:lnSpc>
            </a:pPr>
            <a:endParaRPr lang="en-GB" sz="1800" dirty="0">
              <a:latin typeface="Arial" panose="020B0604020202020204" pitchFamily="34" charset="0"/>
              <a:cs typeface="Arial" panose="020B0604020202020204" pitchFamily="34" charset="0"/>
            </a:endParaRPr>
          </a:p>
          <a:p>
            <a:pPr>
              <a:lnSpc>
                <a:spcPct val="90000"/>
              </a:lnSpc>
            </a:pPr>
            <a:r>
              <a:rPr lang="en-GB" sz="1800" dirty="0">
                <a:latin typeface="Arial" panose="020B0604020202020204" pitchFamily="34" charset="0"/>
                <a:cs typeface="Arial" panose="020B0604020202020204" pitchFamily="34" charset="0"/>
              </a:rPr>
              <a:t>Introduced tougher fines for non-compliance and breaches</a:t>
            </a:r>
            <a:endParaRPr lang="en-GB" sz="1800" dirty="0">
              <a:latin typeface="Arial" panose="020B0604020202020204" pitchFamily="34" charset="0"/>
              <a:cs typeface="Arial" panose="020B0604020202020204" pitchFamily="34" charset="0"/>
            </a:endParaRPr>
          </a:p>
          <a:p>
            <a:pPr>
              <a:lnSpc>
                <a:spcPct val="90000"/>
              </a:lnSpc>
            </a:pPr>
            <a:r>
              <a:rPr lang="en-GB" sz="1800" u="sng" dirty="0">
                <a:latin typeface="Arial" panose="020B0604020202020204" pitchFamily="34" charset="0"/>
                <a:cs typeface="Arial" panose="020B0604020202020204" pitchFamily="34" charset="0"/>
              </a:rPr>
              <a:t>Gave people more say over </a:t>
            </a:r>
            <a:r>
              <a:rPr lang="en-GB" sz="1800" dirty="0">
                <a:latin typeface="Arial" panose="020B0604020202020204" pitchFamily="34" charset="0"/>
                <a:cs typeface="Arial" panose="020B0604020202020204" pitchFamily="34" charset="0"/>
              </a:rPr>
              <a:t>what companies can do with their data</a:t>
            </a:r>
            <a:endParaRPr lang="en-GB" sz="1800" dirty="0">
              <a:latin typeface="Arial" panose="020B0604020202020204" pitchFamily="34" charset="0"/>
              <a:cs typeface="Arial" panose="020B0604020202020204" pitchFamily="34" charset="0"/>
            </a:endParaRPr>
          </a:p>
          <a:p>
            <a:pPr>
              <a:lnSpc>
                <a:spcPct val="90000"/>
              </a:lnSpc>
            </a:pPr>
            <a:r>
              <a:rPr lang="en-GB" sz="1800" dirty="0">
                <a:latin typeface="Arial" panose="020B0604020202020204" pitchFamily="34" charset="0"/>
                <a:cs typeface="Arial" panose="020B0604020202020204" pitchFamily="34" charset="0"/>
              </a:rPr>
              <a:t>Made data protection rules more or less identical throughout the EU.</a:t>
            </a:r>
            <a:endParaRPr lang="en-GB" sz="1800" dirty="0">
              <a:latin typeface="Arial" panose="020B0604020202020204" pitchFamily="34" charset="0"/>
              <a:cs typeface="Arial" panose="020B0604020202020204" pitchFamily="34" charset="0"/>
            </a:endParaRPr>
          </a:p>
          <a:p>
            <a:pPr marL="0" indent="0">
              <a:lnSpc>
                <a:spcPct val="90000"/>
              </a:lnSpc>
              <a:buNone/>
            </a:pPr>
            <a:endParaRPr lang="en-GB" sz="1800" dirty="0">
              <a:latin typeface="Arial" panose="020B0604020202020204" pitchFamily="34" charset="0"/>
              <a:cs typeface="Arial" panose="020B0604020202020204" pitchFamily="34" charset="0"/>
            </a:endParaRPr>
          </a:p>
          <a:p>
            <a:pPr marL="0" indent="0">
              <a:lnSpc>
                <a:spcPct val="90000"/>
              </a:lnSpc>
              <a:buNone/>
            </a:pPr>
            <a:r>
              <a:rPr lang="en-GB" sz="1800" dirty="0">
                <a:latin typeface="Arial" panose="020B0604020202020204" pitchFamily="34" charset="0"/>
                <a:cs typeface="Arial" panose="020B0604020202020204" pitchFamily="34" charset="0"/>
              </a:rPr>
              <a:t>Drivers for the GDPR</a:t>
            </a:r>
            <a:endParaRPr lang="en-GB" sz="1800" dirty="0">
              <a:latin typeface="Arial" panose="020B0604020202020204" pitchFamily="34" charset="0"/>
              <a:cs typeface="Arial" panose="020B0604020202020204" pitchFamily="34" charset="0"/>
            </a:endParaRPr>
          </a:p>
          <a:p>
            <a:pPr marL="457200" indent="-457200">
              <a:lnSpc>
                <a:spcPct val="90000"/>
              </a:lnSpc>
              <a:buFont typeface="+mj-lt"/>
              <a:buAutoNum type="arabicPeriod"/>
            </a:pPr>
            <a:r>
              <a:rPr lang="en-GB" sz="1800" b="1" dirty="0">
                <a:latin typeface="Arial" panose="020B0604020202020204" pitchFamily="34" charset="0"/>
                <a:cs typeface="Arial" panose="020B0604020202020204" pitchFamily="34" charset="0"/>
              </a:rPr>
              <a:t>To improve trust in the digital economy </a:t>
            </a:r>
            <a:r>
              <a:rPr lang="en-GB" sz="1800" dirty="0">
                <a:latin typeface="Arial" panose="020B0604020202020204" pitchFamily="34" charset="0"/>
                <a:cs typeface="Arial" panose="020B0604020202020204" pitchFamily="34" charset="0"/>
              </a:rPr>
              <a:t> The current legislation was enacted before the internet and cloud technology created new ways of exploiting data, and the GDPR seeks to address that. Gives people more control over how their personal data is used by companies such as Facebook and Google. Stronger legislation with tougher enforcement.</a:t>
            </a:r>
            <a:endParaRPr lang="en-GB" sz="1800" dirty="0">
              <a:latin typeface="Arial" panose="020B0604020202020204" pitchFamily="34" charset="0"/>
              <a:cs typeface="Arial" panose="020B0604020202020204" pitchFamily="34" charset="0"/>
            </a:endParaRPr>
          </a:p>
          <a:p>
            <a:pPr marL="457200" indent="-457200">
              <a:lnSpc>
                <a:spcPct val="90000"/>
              </a:lnSpc>
              <a:buFont typeface="+mj-lt"/>
              <a:buAutoNum type="arabicPeriod"/>
            </a:pPr>
            <a:endParaRPr lang="en-GB" sz="1800" dirty="0">
              <a:latin typeface="Arial" panose="020B0604020202020204" pitchFamily="34" charset="0"/>
              <a:cs typeface="Arial" panose="020B0604020202020204" pitchFamily="34" charset="0"/>
            </a:endParaRPr>
          </a:p>
          <a:p>
            <a:pPr marL="457200" indent="-457200">
              <a:lnSpc>
                <a:spcPct val="90000"/>
              </a:lnSpc>
              <a:buFont typeface="+mj-lt"/>
              <a:buAutoNum type="arabicPeriod"/>
            </a:pPr>
            <a:r>
              <a:rPr lang="en-GB" sz="1800" b="1" dirty="0">
                <a:latin typeface="Arial" panose="020B0604020202020204" pitchFamily="34" charset="0"/>
                <a:cs typeface="Arial" panose="020B0604020202020204" pitchFamily="34" charset="0"/>
              </a:rPr>
              <a:t>To give businesses a simpler, clearer legal environment to operate in</a:t>
            </a:r>
            <a:r>
              <a:rPr lang="en-GB" sz="1800" dirty="0">
                <a:latin typeface="Arial" panose="020B0604020202020204" pitchFamily="34" charset="0"/>
                <a:cs typeface="Arial" panose="020B0604020202020204" pitchFamily="34" charset="0"/>
              </a:rPr>
              <a:t> By making data protection law identical throughout the single market, it’s estimated businesses will save a collective €2.3 billion each year.</a:t>
            </a:r>
            <a:endParaRPr lang="en-GB" sz="1800" dirty="0">
              <a:latin typeface="Arial" panose="020B0604020202020204" pitchFamily="34" charset="0"/>
              <a:cs typeface="Arial" panose="020B0604020202020204" pitchFamily="34" charset="0"/>
            </a:endParaRPr>
          </a:p>
        </p:txBody>
      </p:sp>
      <p:sp>
        <p:nvSpPr>
          <p:cNvPr id="2" name="Rectangle 1"/>
          <p:cNvSpPr/>
          <p:nvPr/>
        </p:nvSpPr>
        <p:spPr>
          <a:xfrm>
            <a:off x="451821" y="243482"/>
            <a:ext cx="5975873" cy="646331"/>
          </a:xfrm>
          <a:prstGeom prst="rect">
            <a:avLst/>
          </a:prstGeom>
        </p:spPr>
        <p:txBody>
          <a:bodyPr wrap="square">
            <a:spAutoFit/>
          </a:bodyPr>
          <a:lstStyle/>
          <a:p>
            <a:r>
              <a:rPr lang="en-US" dirty="0">
                <a:hlinkClick r:id="rId1"/>
              </a:rPr>
              <a:t>http://www.itpro.co.uk/it-legislation/27814/what-is-gdpr-everything-you-need-to-know</a:t>
            </a:r>
            <a:r>
              <a:rPr lang="en-US" dirty="0"/>
              <a: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lang="en-GB" dirty="0">
                <a:latin typeface="Arial" panose="020B0604020202020204" pitchFamily="34" charset="0"/>
              </a:rPr>
              <a:t>General Data Protection Regulation (GDPR)</a:t>
            </a:r>
            <a:endParaRPr lang="en-GB" dirty="0">
              <a:latin typeface="Arial" panose="020B0604020202020204" pitchFamily="34" charset="0"/>
            </a:endParaRPr>
          </a:p>
        </p:txBody>
      </p:sp>
      <p:sp>
        <p:nvSpPr>
          <p:cNvPr id="70658" name="Rectangle 3"/>
          <p:cNvSpPr>
            <a:spLocks noGrp="1" noChangeArrowheads="1"/>
          </p:cNvSpPr>
          <p:nvPr>
            <p:ph idx="1"/>
          </p:nvPr>
        </p:nvSpPr>
        <p:spPr>
          <a:xfrm>
            <a:off x="346075" y="2087563"/>
            <a:ext cx="8448675" cy="4229100"/>
          </a:xfrm>
        </p:spPr>
        <p:txBody>
          <a:bodyPr/>
          <a:lstStyle/>
          <a:p>
            <a:pPr marL="0" indent="0">
              <a:lnSpc>
                <a:spcPct val="90000"/>
              </a:lnSpc>
              <a:buNone/>
            </a:pPr>
            <a:endParaRPr lang="en-GB" sz="1800" dirty="0">
              <a:latin typeface="Arial" panose="020B0604020202020204" pitchFamily="34" charset="0"/>
              <a:cs typeface="Arial" panose="020B0604020202020204" pitchFamily="34" charset="0"/>
            </a:endParaRPr>
          </a:p>
          <a:p>
            <a:pPr marL="0" indent="0">
              <a:lnSpc>
                <a:spcPct val="90000"/>
              </a:lnSpc>
              <a:buNone/>
            </a:pPr>
            <a:endParaRPr lang="en-GB" sz="1800" dirty="0">
              <a:latin typeface="Arial" panose="020B0604020202020204" pitchFamily="34" charset="0"/>
              <a:cs typeface="Arial" panose="020B0604020202020204" pitchFamily="34" charset="0"/>
            </a:endParaRPr>
          </a:p>
          <a:p>
            <a:pPr marL="0" indent="0">
              <a:lnSpc>
                <a:spcPct val="90000"/>
              </a:lnSpc>
              <a:buNone/>
            </a:pPr>
            <a:endParaRPr lang="en-GB" sz="1800" dirty="0">
              <a:latin typeface="Arial" panose="020B0604020202020204" pitchFamily="34" charset="0"/>
              <a:cs typeface="Arial" panose="020B0604020202020204" pitchFamily="34" charset="0"/>
            </a:endParaRPr>
          </a:p>
          <a:p>
            <a:pPr marL="0" indent="0">
              <a:lnSpc>
                <a:spcPct val="90000"/>
              </a:lnSpc>
              <a:buNone/>
            </a:pPr>
            <a:r>
              <a:rPr lang="en-GB" sz="1800" dirty="0">
                <a:latin typeface="Arial" panose="020B0604020202020204" pitchFamily="34" charset="0"/>
                <a:cs typeface="Arial" panose="020B0604020202020204" pitchFamily="34" charset="0"/>
              </a:rPr>
              <a:t>In a Nutshell</a:t>
            </a:r>
            <a:endParaRPr lang="en-GB" sz="1800" dirty="0">
              <a:latin typeface="Arial" panose="020B0604020202020204" pitchFamily="34" charset="0"/>
              <a:cs typeface="Arial" panose="020B0604020202020204" pitchFamily="34" charset="0"/>
            </a:endParaRPr>
          </a:p>
          <a:p>
            <a:pPr marL="0" indent="0">
              <a:lnSpc>
                <a:spcPct val="90000"/>
              </a:lnSpc>
              <a:buNone/>
            </a:pPr>
            <a:endParaRPr lang="en-GB" sz="1800" dirty="0">
              <a:latin typeface="Arial" panose="020B0604020202020204" pitchFamily="34" charset="0"/>
              <a:cs typeface="Arial" panose="020B0604020202020204" pitchFamily="34" charset="0"/>
            </a:endParaRPr>
          </a:p>
          <a:p>
            <a:pPr marL="0" indent="0">
              <a:lnSpc>
                <a:spcPct val="90000"/>
              </a:lnSpc>
              <a:buNone/>
            </a:pPr>
            <a:endParaRPr lang="en-GB" sz="1800" dirty="0">
              <a:latin typeface="Arial" panose="020B0604020202020204" pitchFamily="34" charset="0"/>
              <a:cs typeface="Arial" panose="020B0604020202020204" pitchFamily="34" charset="0"/>
            </a:endParaRPr>
          </a:p>
          <a:p>
            <a:pPr marL="0" indent="0">
              <a:lnSpc>
                <a:spcPct val="90000"/>
              </a:lnSpc>
              <a:buNone/>
            </a:pPr>
            <a:r>
              <a:rPr lang="en-GB" sz="1800" dirty="0">
                <a:latin typeface="Arial" panose="020B0604020202020204" pitchFamily="34" charset="0"/>
                <a:cs typeface="Arial" panose="020B0604020202020204" pitchFamily="34" charset="0"/>
                <a:hlinkClick r:id="rId1"/>
              </a:rPr>
              <a:t>https://www.youtube.com/watch?v=w8W2614bcHQ</a:t>
            </a:r>
            <a:endParaRPr lang="en-GB" sz="1800" dirty="0">
              <a:latin typeface="Arial" panose="020B0604020202020204" pitchFamily="34" charset="0"/>
              <a:cs typeface="Arial" panose="020B0604020202020204" pitchFamily="34" charset="0"/>
            </a:endParaRPr>
          </a:p>
          <a:p>
            <a:pPr marL="0" indent="0">
              <a:lnSpc>
                <a:spcPct val="90000"/>
              </a:lnSpc>
              <a:buNone/>
            </a:pPr>
            <a:endParaRPr lang="en-GB" sz="1800" dirty="0">
              <a:latin typeface="Arial" panose="020B0604020202020204" pitchFamily="34" charset="0"/>
              <a:cs typeface="Arial" panose="020B0604020202020204" pitchFamily="34" charset="0"/>
            </a:endParaRPr>
          </a:p>
        </p:txBody>
      </p:sp>
      <p:sp>
        <p:nvSpPr>
          <p:cNvPr id="2" name="Rectangle 1"/>
          <p:cNvSpPr/>
          <p:nvPr/>
        </p:nvSpPr>
        <p:spPr>
          <a:xfrm>
            <a:off x="451821" y="243482"/>
            <a:ext cx="5975873" cy="646331"/>
          </a:xfrm>
          <a:prstGeom prst="rect">
            <a:avLst/>
          </a:prstGeom>
        </p:spPr>
        <p:txBody>
          <a:bodyPr wrap="square">
            <a:spAutoFit/>
          </a:bodyPr>
          <a:lstStyle/>
          <a:p>
            <a:r>
              <a:rPr lang="en-US" dirty="0">
                <a:hlinkClick r:id="rId2"/>
              </a:rPr>
              <a:t>http://www.itpro.co.uk/it-legislation/27814/what-is-gdpr-everything-you-need-to-know</a:t>
            </a:r>
            <a:r>
              <a:rPr lang="en-US" dirty="0"/>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en-GB" dirty="0">
                <a:latin typeface="Arial" panose="020B0604020202020204" pitchFamily="34" charset="0"/>
              </a:rPr>
              <a:t>Liability 2. Disability and Discrimination</a:t>
            </a:r>
            <a:endParaRPr lang="en-GB" dirty="0">
              <a:latin typeface="Arial" panose="020B0604020202020204" pitchFamily="34" charset="0"/>
            </a:endParaRPr>
          </a:p>
        </p:txBody>
      </p:sp>
      <p:sp>
        <p:nvSpPr>
          <p:cNvPr id="82946" name="Rectangle 3"/>
          <p:cNvSpPr>
            <a:spLocks noGrp="1" noChangeArrowheads="1"/>
          </p:cNvSpPr>
          <p:nvPr>
            <p:ph idx="1"/>
          </p:nvPr>
        </p:nvSpPr>
        <p:spPr>
          <a:xfrm>
            <a:off x="346075" y="2087563"/>
            <a:ext cx="8448675" cy="4229100"/>
          </a:xfrm>
        </p:spPr>
        <p:txBody>
          <a:bodyPr/>
          <a:lstStyle/>
          <a:p>
            <a:pPr>
              <a:lnSpc>
                <a:spcPct val="90000"/>
              </a:lnSpc>
              <a:spcBef>
                <a:spcPts val="500"/>
              </a:spcBef>
              <a:spcAft>
                <a:spcPts val="500"/>
              </a:spcAft>
              <a:defRPr/>
            </a:pPr>
            <a:r>
              <a:rPr lang="en-GB" dirty="0">
                <a:latin typeface="Arial" panose="020B0604020202020204" pitchFamily="34" charset="0"/>
              </a:rPr>
              <a:t>Importance of web accessibility for all abilities is recognised in law</a:t>
            </a:r>
            <a:endParaRPr lang="en-GB" dirty="0">
              <a:latin typeface="Arial" panose="020B0604020202020204" pitchFamily="34" charset="0"/>
            </a:endParaRPr>
          </a:p>
          <a:p>
            <a:pPr>
              <a:lnSpc>
                <a:spcPct val="90000"/>
              </a:lnSpc>
              <a:spcBef>
                <a:spcPts val="500"/>
              </a:spcBef>
              <a:spcAft>
                <a:spcPts val="500"/>
              </a:spcAft>
              <a:defRPr/>
            </a:pPr>
            <a:endParaRPr lang="en-GB" dirty="0">
              <a:latin typeface="Arial" panose="020B0604020202020204" pitchFamily="34" charset="0"/>
            </a:endParaRPr>
          </a:p>
          <a:p>
            <a:pPr>
              <a:lnSpc>
                <a:spcPct val="90000"/>
              </a:lnSpc>
              <a:spcBef>
                <a:spcPts val="500"/>
              </a:spcBef>
              <a:spcAft>
                <a:spcPts val="500"/>
              </a:spcAft>
              <a:defRPr/>
            </a:pPr>
            <a:r>
              <a:rPr lang="en-GB" dirty="0">
                <a:latin typeface="Arial" panose="020B0604020202020204" pitchFamily="34" charset="0"/>
              </a:rPr>
              <a:t>Anyone offering goods and services to the public is required to make them equally accessible to the disabled, as far as that is practical</a:t>
            </a:r>
            <a:endParaRPr lang="en-GB" dirty="0">
              <a:latin typeface="Arial" panose="020B0604020202020204" pitchFamily="34" charset="0"/>
            </a:endParaRPr>
          </a:p>
          <a:p>
            <a:pPr lvl="1">
              <a:lnSpc>
                <a:spcPct val="90000"/>
              </a:lnSpc>
              <a:spcBef>
                <a:spcPts val="500"/>
              </a:spcBef>
              <a:spcAft>
                <a:spcPts val="500"/>
              </a:spcAft>
              <a:defRPr/>
            </a:pPr>
            <a:r>
              <a:rPr lang="en-GB" sz="2000" dirty="0">
                <a:latin typeface="Arial" panose="020B0604020202020204" pitchFamily="34" charset="0"/>
              </a:rPr>
              <a:t>Introduced the need to make ‘reasonable adjustments’</a:t>
            </a:r>
            <a:endParaRPr lang="en-GB" sz="2000" dirty="0">
              <a:latin typeface="Arial" panose="020B0604020202020204" pitchFamily="34" charset="0"/>
            </a:endParaRPr>
          </a:p>
          <a:p>
            <a:pPr lvl="1">
              <a:lnSpc>
                <a:spcPct val="90000"/>
              </a:lnSpc>
              <a:spcBef>
                <a:spcPts val="500"/>
              </a:spcBef>
              <a:spcAft>
                <a:spcPts val="500"/>
              </a:spcAft>
              <a:defRPr/>
            </a:pPr>
            <a:r>
              <a:rPr lang="en-GB" sz="2000" dirty="0">
                <a:latin typeface="Arial" panose="020B0604020202020204" pitchFamily="34" charset="0"/>
              </a:rPr>
              <a:t>Effective from October 1999, when Part III of the Disability Discrimination Act 1995 came into effect</a:t>
            </a:r>
            <a:endParaRPr lang="en-GB" sz="2000" dirty="0">
              <a:latin typeface="Arial" panose="020B0604020202020204" pitchFamily="34" charset="0"/>
            </a:endParaRPr>
          </a:p>
          <a:p>
            <a:pPr lvl="1">
              <a:lnSpc>
                <a:spcPct val="90000"/>
              </a:lnSpc>
              <a:spcBef>
                <a:spcPts val="500"/>
              </a:spcBef>
              <a:spcAft>
                <a:spcPts val="500"/>
              </a:spcAft>
              <a:defRPr/>
            </a:pPr>
            <a:r>
              <a:rPr lang="en-GB" sz="2000" dirty="0">
                <a:latin typeface="Arial" panose="020B0604020202020204" pitchFamily="34" charset="0"/>
              </a:rPr>
              <a:t>Extended by the Disability Discrimination Act 2005 and the Equality Act 2006</a:t>
            </a:r>
            <a:endParaRPr lang="en-GB" sz="2000" dirty="0">
              <a:latin typeface="Arial" panose="020B0604020202020204" pitchFamily="34" charset="0"/>
            </a:endParaRPr>
          </a:p>
          <a:p>
            <a:pPr lvl="1">
              <a:lnSpc>
                <a:spcPct val="90000"/>
              </a:lnSpc>
              <a:spcBef>
                <a:spcPts val="500"/>
              </a:spcBef>
              <a:spcAft>
                <a:spcPts val="500"/>
              </a:spcAft>
              <a:defRPr/>
            </a:pPr>
            <a:r>
              <a:rPr lang="en-GB" sz="2000" dirty="0">
                <a:latin typeface="Arial" panose="020B0604020202020204" pitchFamily="34" charset="0"/>
              </a:rPr>
              <a:t>Cemented in the Equality Act 2010 (doesn’t specifically refer to ‘online’)</a:t>
            </a:r>
            <a:endParaRPr lang="en-GB" sz="2800" dirty="0"/>
          </a:p>
          <a:p>
            <a:pPr>
              <a:lnSpc>
                <a:spcPct val="90000"/>
              </a:lnSpc>
              <a:spcBef>
                <a:spcPts val="500"/>
              </a:spcBef>
              <a:spcAft>
                <a:spcPts val="500"/>
              </a:spcAft>
              <a:defRPr/>
            </a:pPr>
            <a:endParaRPr lang="en-GB" dirty="0"/>
          </a:p>
          <a:p>
            <a:pPr>
              <a:lnSpc>
                <a:spcPct val="90000"/>
              </a:lnSpc>
              <a:spcBef>
                <a:spcPts val="500"/>
              </a:spcBef>
              <a:spcAft>
                <a:spcPts val="500"/>
              </a:spcAft>
              <a:defRPr/>
            </a:pPr>
            <a:r>
              <a:rPr lang="en-GB" dirty="0"/>
              <a:t>More in Sampson </a:t>
            </a:r>
            <a:r>
              <a:rPr lang="en-GB" dirty="0" err="1"/>
              <a:t>Ch</a:t>
            </a:r>
            <a:r>
              <a:rPr lang="en-GB" dirty="0"/>
              <a:t> 8.2</a:t>
            </a:r>
            <a:endParaRPr lang="en-GB" dirty="0"/>
          </a:p>
          <a:p>
            <a:pPr marL="0" indent="0">
              <a:lnSpc>
                <a:spcPct val="90000"/>
              </a:lnSpc>
              <a:spcBef>
                <a:spcPts val="500"/>
              </a:spcBef>
              <a:spcAft>
                <a:spcPts val="500"/>
              </a:spcAft>
              <a:buFontTx/>
              <a:buNone/>
              <a:defRPr/>
            </a:pPr>
            <a:endParaRPr lang="en-GB" dirty="0">
              <a:latin typeface="Arial" panose="020B0604020202020204" pitchFamily="34" charset="0"/>
            </a:endParaRPr>
          </a:p>
          <a:p>
            <a:pPr>
              <a:lnSpc>
                <a:spcPct val="90000"/>
              </a:lnSpc>
              <a:spcBef>
                <a:spcPts val="500"/>
              </a:spcBef>
              <a:spcAft>
                <a:spcPts val="500"/>
              </a:spcAft>
              <a:defRPr/>
            </a:pPr>
            <a:endParaRPr lang="en-GB"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GB">
                <a:latin typeface="Arial" panose="020B0604020202020204" pitchFamily="34" charset="0"/>
              </a:rPr>
              <a:t>Reasonable Adjustments</a:t>
            </a:r>
            <a:endParaRPr lang="en-GB">
              <a:latin typeface="Arial" panose="020B0604020202020204" pitchFamily="34" charset="0"/>
            </a:endParaRPr>
          </a:p>
        </p:txBody>
      </p:sp>
      <p:graphicFrame>
        <p:nvGraphicFramePr>
          <p:cNvPr id="6" name="Content Placeholder 5"/>
          <p:cNvGraphicFramePr>
            <a:graphicFrameLocks noGrp="1"/>
          </p:cNvGraphicFramePr>
          <p:nvPr>
            <p:ph idx="1"/>
          </p:nvPr>
        </p:nvGraphicFramePr>
        <p:xfrm>
          <a:off x="346075" y="2087563"/>
          <a:ext cx="8448675" cy="4419030"/>
        </p:xfrm>
        <a:graphic>
          <a:graphicData uri="http://schemas.openxmlformats.org/drawingml/2006/table">
            <a:tbl>
              <a:tblPr firstRow="1" bandRow="1">
                <a:tableStyleId>{5C22544A-7EE6-4342-B048-85BDC9FD1C3A}</a:tableStyleId>
              </a:tblPr>
              <a:tblGrid>
                <a:gridCol w="2816225"/>
                <a:gridCol w="2816225"/>
                <a:gridCol w="2816225"/>
              </a:tblGrid>
              <a:tr h="370755">
                <a:tc>
                  <a:txBody>
                    <a:bodyPr/>
                    <a:lstStyle/>
                    <a:p>
                      <a:r>
                        <a:rPr lang="en-GB" sz="1800" dirty="0"/>
                        <a:t>Disability</a:t>
                      </a:r>
                      <a:endParaRPr lang="en-GB" sz="1800" dirty="0"/>
                    </a:p>
                  </a:txBody>
                  <a:tcPr marT="45710" marB="45710"/>
                </a:tc>
                <a:tc>
                  <a:txBody>
                    <a:bodyPr/>
                    <a:lstStyle/>
                    <a:p>
                      <a:r>
                        <a:rPr lang="en-GB" sz="1800" dirty="0"/>
                        <a:t>Reasonable adjustment</a:t>
                      </a:r>
                      <a:endParaRPr lang="en-GB" sz="1800" dirty="0"/>
                    </a:p>
                  </a:txBody>
                  <a:tcPr marT="45710" marB="45710"/>
                </a:tc>
                <a:tc>
                  <a:txBody>
                    <a:bodyPr/>
                    <a:lstStyle/>
                    <a:p>
                      <a:r>
                        <a:rPr lang="en-GB" sz="1800" dirty="0"/>
                        <a:t>Client / server end</a:t>
                      </a:r>
                      <a:endParaRPr lang="en-GB" sz="1800" dirty="0"/>
                    </a:p>
                  </a:txBody>
                  <a:tcPr marT="45710" marB="45710"/>
                </a:tc>
              </a:tr>
              <a:tr h="370755">
                <a:tc>
                  <a:txBody>
                    <a:bodyPr/>
                    <a:lstStyle/>
                    <a:p>
                      <a:r>
                        <a:rPr lang="en-GB" sz="1800" dirty="0"/>
                        <a:t>Tunnel vision</a:t>
                      </a:r>
                      <a:endParaRPr lang="en-GB" sz="1800" dirty="0"/>
                    </a:p>
                  </a:txBody>
                  <a:tcPr marT="45710" marB="45710"/>
                </a:tc>
                <a:tc>
                  <a:txBody>
                    <a:bodyPr/>
                    <a:lstStyle/>
                    <a:p>
                      <a:r>
                        <a:rPr lang="en-GB" sz="1800" dirty="0"/>
                        <a:t>Text resizing </a:t>
                      </a:r>
                      <a:endParaRPr lang="en-GB" sz="1800" dirty="0"/>
                    </a:p>
                  </a:txBody>
                  <a:tcPr marT="45710" marB="45710"/>
                </a:tc>
                <a:tc>
                  <a:txBody>
                    <a:bodyPr/>
                    <a:lstStyle/>
                    <a:p>
                      <a:r>
                        <a:rPr lang="en-GB" sz="1800" dirty="0"/>
                        <a:t>Client </a:t>
                      </a:r>
                      <a:endParaRPr lang="en-GB" sz="1800" dirty="0"/>
                    </a:p>
                  </a:txBody>
                  <a:tcPr marT="45710" marB="45710"/>
                </a:tc>
              </a:tr>
              <a:tr h="370755">
                <a:tc>
                  <a:txBody>
                    <a:bodyPr/>
                    <a:lstStyle/>
                    <a:p>
                      <a:r>
                        <a:rPr lang="en-GB" sz="1800" dirty="0"/>
                        <a:t>Deafness</a:t>
                      </a:r>
                      <a:endParaRPr lang="en-GB" sz="1800" dirty="0"/>
                    </a:p>
                  </a:txBody>
                  <a:tcPr marT="45710" marB="45710"/>
                </a:tc>
                <a:tc>
                  <a:txBody>
                    <a:bodyPr/>
                    <a:lstStyle/>
                    <a:p>
                      <a:r>
                        <a:rPr lang="en-GB" sz="1800" dirty="0"/>
                        <a:t>Subtitles</a:t>
                      </a:r>
                      <a:r>
                        <a:rPr lang="en-GB" sz="1800" baseline="0" dirty="0"/>
                        <a:t> on visual content</a:t>
                      </a:r>
                      <a:endParaRPr lang="en-GB" sz="1800" dirty="0"/>
                    </a:p>
                  </a:txBody>
                  <a:tcPr marT="45710" marB="45710"/>
                </a:tc>
                <a:tc>
                  <a:txBody>
                    <a:bodyPr/>
                    <a:lstStyle/>
                    <a:p>
                      <a:r>
                        <a:rPr lang="en-GB" sz="1800" dirty="0"/>
                        <a:t>Server</a:t>
                      </a:r>
                      <a:endParaRPr lang="en-GB" sz="1800" dirty="0"/>
                    </a:p>
                  </a:txBody>
                  <a:tcPr marT="45710" marB="45710"/>
                </a:tc>
              </a:tr>
              <a:tr h="370755">
                <a:tc>
                  <a:txBody>
                    <a:bodyPr/>
                    <a:lstStyle/>
                    <a:p>
                      <a:r>
                        <a:rPr lang="en-GB" sz="1800" dirty="0"/>
                        <a:t>Blind</a:t>
                      </a:r>
                      <a:endParaRPr lang="en-GB" sz="1800" dirty="0"/>
                    </a:p>
                  </a:txBody>
                  <a:tcPr marT="45710" marB="45710"/>
                </a:tc>
                <a:tc>
                  <a:txBody>
                    <a:bodyPr/>
                    <a:lstStyle/>
                    <a:p>
                      <a:r>
                        <a:rPr lang="en-GB" sz="1800" dirty="0"/>
                        <a:t>Voice command</a:t>
                      </a:r>
                      <a:r>
                        <a:rPr lang="en-GB" sz="1800" baseline="0" dirty="0"/>
                        <a:t> </a:t>
                      </a:r>
                      <a:endParaRPr lang="en-GB" sz="1800" dirty="0"/>
                    </a:p>
                  </a:txBody>
                  <a:tcPr marT="45710" marB="45710"/>
                </a:tc>
                <a:tc>
                  <a:txBody>
                    <a:bodyPr/>
                    <a:lstStyle/>
                    <a:p>
                      <a:r>
                        <a:rPr lang="en-GB" sz="1800" dirty="0"/>
                        <a:t>Client</a:t>
                      </a:r>
                      <a:endParaRPr lang="en-GB" sz="1800" dirty="0"/>
                    </a:p>
                  </a:txBody>
                  <a:tcPr marT="45710" marB="45710"/>
                </a:tc>
              </a:tr>
              <a:tr h="370755">
                <a:tc>
                  <a:txBody>
                    <a:bodyPr/>
                    <a:lstStyle/>
                    <a:p>
                      <a:r>
                        <a:rPr lang="en-GB" sz="1800" dirty="0"/>
                        <a:t>Blind</a:t>
                      </a:r>
                      <a:endParaRPr lang="en-GB" sz="1800" dirty="0"/>
                    </a:p>
                  </a:txBody>
                  <a:tcPr marT="45710" marB="45710"/>
                </a:tc>
                <a:tc>
                  <a:txBody>
                    <a:bodyPr/>
                    <a:lstStyle/>
                    <a:p>
                      <a:r>
                        <a:rPr lang="en-GB" sz="1800" dirty="0"/>
                        <a:t>Tagging</a:t>
                      </a:r>
                      <a:endParaRPr lang="en-GB" sz="1800" dirty="0"/>
                    </a:p>
                  </a:txBody>
                  <a:tcPr marT="45710" marB="45710"/>
                </a:tc>
                <a:tc>
                  <a:txBody>
                    <a:bodyPr/>
                    <a:lstStyle/>
                    <a:p>
                      <a:r>
                        <a:rPr lang="en-GB" sz="1800" dirty="0"/>
                        <a:t>Server</a:t>
                      </a:r>
                      <a:endParaRPr lang="en-GB" sz="1800" dirty="0"/>
                    </a:p>
                  </a:txBody>
                  <a:tcPr marT="45710" marB="45710"/>
                </a:tc>
              </a:tr>
              <a:tr h="370755">
                <a:tc>
                  <a:txBody>
                    <a:bodyPr/>
                    <a:lstStyle/>
                    <a:p>
                      <a:r>
                        <a:rPr lang="en-GB" sz="1800" dirty="0"/>
                        <a:t>Dyslexia</a:t>
                      </a:r>
                      <a:endParaRPr lang="en-GB" sz="1800" dirty="0"/>
                    </a:p>
                  </a:txBody>
                  <a:tcPr marT="45710" marB="45710"/>
                </a:tc>
                <a:tc>
                  <a:txBody>
                    <a:bodyPr/>
                    <a:lstStyle/>
                    <a:p>
                      <a:r>
                        <a:rPr lang="en-GB" sz="1800" dirty="0"/>
                        <a:t>Change colour contrast</a:t>
                      </a:r>
                      <a:endParaRPr lang="en-GB" sz="1800" dirty="0"/>
                    </a:p>
                  </a:txBody>
                  <a:tcPr marT="45710" marB="45710"/>
                </a:tc>
                <a:tc>
                  <a:txBody>
                    <a:bodyPr/>
                    <a:lstStyle/>
                    <a:p>
                      <a:r>
                        <a:rPr lang="en-GB" sz="1800" dirty="0"/>
                        <a:t>Client</a:t>
                      </a:r>
                      <a:endParaRPr lang="en-GB" sz="1800" dirty="0"/>
                    </a:p>
                  </a:txBody>
                  <a:tcPr marT="45710" marB="45710"/>
                </a:tc>
              </a:tr>
              <a:tr h="914380">
                <a:tc>
                  <a:txBody>
                    <a:bodyPr/>
                    <a:lstStyle/>
                    <a:p>
                      <a:r>
                        <a:rPr lang="en-GB" sz="1800" dirty="0"/>
                        <a:t>Learning</a:t>
                      </a:r>
                      <a:r>
                        <a:rPr lang="en-GB" sz="1800" baseline="0" dirty="0"/>
                        <a:t> disability</a:t>
                      </a:r>
                      <a:endParaRPr lang="en-GB" sz="1800" dirty="0"/>
                    </a:p>
                  </a:txBody>
                  <a:tcPr marT="45710" marB="45710"/>
                </a:tc>
                <a:tc>
                  <a:txBody>
                    <a:bodyPr/>
                    <a:lstStyle/>
                    <a:p>
                      <a:r>
                        <a:rPr lang="en-GB" sz="1800" dirty="0"/>
                        <a:t>Easy English. Easy navigation.</a:t>
                      </a:r>
                      <a:r>
                        <a:rPr lang="en-GB" sz="1800" baseline="0" dirty="0"/>
                        <a:t> Abridged, basic pictures</a:t>
                      </a:r>
                      <a:endParaRPr lang="en-GB" sz="1800" dirty="0"/>
                    </a:p>
                  </a:txBody>
                  <a:tcPr marT="45710" marB="45710"/>
                </a:tc>
                <a:tc>
                  <a:txBody>
                    <a:bodyPr/>
                    <a:lstStyle/>
                    <a:p>
                      <a:r>
                        <a:rPr lang="en-GB" sz="1800" dirty="0"/>
                        <a:t>Server</a:t>
                      </a:r>
                      <a:endParaRPr lang="en-GB" sz="1800" dirty="0"/>
                    </a:p>
                  </a:txBody>
                  <a:tcPr marT="45710" marB="45710"/>
                </a:tc>
              </a:tr>
              <a:tr h="370755">
                <a:tc>
                  <a:txBody>
                    <a:bodyPr/>
                    <a:lstStyle/>
                    <a:p>
                      <a:r>
                        <a:rPr lang="en-GB" sz="1800" dirty="0"/>
                        <a:t>Physical issues</a:t>
                      </a:r>
                      <a:endParaRPr lang="en-GB" sz="1800" dirty="0"/>
                    </a:p>
                  </a:txBody>
                  <a:tcPr marT="45710" marB="45710"/>
                </a:tc>
                <a:tc>
                  <a:txBody>
                    <a:bodyPr/>
                    <a:lstStyle/>
                    <a:p>
                      <a:r>
                        <a:rPr lang="en-GB" sz="1800" dirty="0"/>
                        <a:t>Well-tagged webpage</a:t>
                      </a:r>
                      <a:endParaRPr lang="en-GB" sz="1800" dirty="0"/>
                    </a:p>
                  </a:txBody>
                  <a:tcPr marT="45710" marB="45710"/>
                </a:tc>
                <a:tc>
                  <a:txBody>
                    <a:bodyPr/>
                    <a:lstStyle/>
                    <a:p>
                      <a:endParaRPr lang="en-GB" sz="1800" dirty="0"/>
                    </a:p>
                  </a:txBody>
                  <a:tcPr marT="45710" marB="45710"/>
                </a:tc>
              </a:tr>
              <a:tr h="640060">
                <a:tc>
                  <a:txBody>
                    <a:bodyPr/>
                    <a:lstStyle/>
                    <a:p>
                      <a:r>
                        <a:rPr lang="en-GB" sz="1800" dirty="0"/>
                        <a:t>Epilepsy</a:t>
                      </a:r>
                      <a:endParaRPr lang="en-GB" sz="1800" dirty="0"/>
                    </a:p>
                  </a:txBody>
                  <a:tcPr marT="45710" marB="45710"/>
                </a:tc>
                <a:tc>
                  <a:txBody>
                    <a:bodyPr/>
                    <a:lstStyle/>
                    <a:p>
                      <a:r>
                        <a:rPr lang="en-GB" sz="1800" dirty="0"/>
                        <a:t>Warnings</a:t>
                      </a:r>
                      <a:r>
                        <a:rPr lang="en-GB" sz="1800" baseline="0" dirty="0"/>
                        <a:t> on flashing content</a:t>
                      </a:r>
                      <a:endParaRPr lang="en-GB" sz="1800" dirty="0"/>
                    </a:p>
                  </a:txBody>
                  <a:tcPr marT="45710" marB="45710"/>
                </a:tc>
                <a:tc>
                  <a:txBody>
                    <a:bodyPr/>
                    <a:lstStyle/>
                    <a:p>
                      <a:r>
                        <a:rPr lang="en-GB" sz="1800" dirty="0"/>
                        <a:t>Server</a:t>
                      </a:r>
                      <a:endParaRPr lang="en-GB" sz="1800" dirty="0"/>
                    </a:p>
                  </a:txBody>
                  <a:tcPr marT="45710" marB="4571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GB">
                <a:latin typeface="Arial" panose="020B0604020202020204" pitchFamily="34" charset="0"/>
              </a:rPr>
              <a:t>Accessibility</a:t>
            </a:r>
            <a:endParaRPr lang="en-GB">
              <a:latin typeface="Arial" panose="020B0604020202020204" pitchFamily="34" charset="0"/>
            </a:endParaRPr>
          </a:p>
        </p:txBody>
      </p:sp>
      <p:sp>
        <p:nvSpPr>
          <p:cNvPr id="75778" name="Content Placeholder 2"/>
          <p:cNvSpPr>
            <a:spLocks noGrp="1"/>
          </p:cNvSpPr>
          <p:nvPr>
            <p:ph idx="1"/>
          </p:nvPr>
        </p:nvSpPr>
        <p:spPr>
          <a:xfrm>
            <a:off x="346075" y="2087563"/>
            <a:ext cx="8448675" cy="4229100"/>
          </a:xfrm>
        </p:spPr>
        <p:txBody>
          <a:bodyPr/>
          <a:lstStyle/>
          <a:p>
            <a:pPr>
              <a:lnSpc>
                <a:spcPct val="90000"/>
              </a:lnSpc>
              <a:spcBef>
                <a:spcPts val="500"/>
              </a:spcBef>
              <a:spcAft>
                <a:spcPts val="500"/>
              </a:spcAft>
            </a:pPr>
            <a:endParaRPr lang="en-GB" dirty="0">
              <a:latin typeface="Arial" panose="020B0604020202020204" pitchFamily="34" charset="0"/>
            </a:endParaRPr>
          </a:p>
          <a:p>
            <a:pPr>
              <a:lnSpc>
                <a:spcPct val="90000"/>
              </a:lnSpc>
              <a:spcBef>
                <a:spcPts val="500"/>
              </a:spcBef>
              <a:spcAft>
                <a:spcPts val="500"/>
              </a:spcAft>
            </a:pPr>
            <a:r>
              <a:rPr lang="en-GB" dirty="0">
                <a:latin typeface="Arial" panose="020B0604020202020204" pitchFamily="34" charset="0"/>
              </a:rPr>
              <a:t>World Wide Web Consortium (W3C) is an international community where Member organisations, a full-time staff, and the public work together to develop Web standards. Founded and currently led by Tim Berners-Lee.</a:t>
            </a:r>
            <a:endParaRPr lang="en-GB" dirty="0">
              <a:latin typeface="Arial" panose="020B0604020202020204" pitchFamily="34" charset="0"/>
            </a:endParaRPr>
          </a:p>
          <a:p>
            <a:pPr>
              <a:lnSpc>
                <a:spcPct val="90000"/>
              </a:lnSpc>
              <a:spcBef>
                <a:spcPts val="500"/>
              </a:spcBef>
              <a:spcAft>
                <a:spcPts val="500"/>
              </a:spcAft>
            </a:pPr>
            <a:endParaRPr lang="en-GB" dirty="0">
              <a:latin typeface="Arial" panose="020B0604020202020204" pitchFamily="34" charset="0"/>
            </a:endParaRPr>
          </a:p>
          <a:p>
            <a:pPr>
              <a:lnSpc>
                <a:spcPct val="90000"/>
              </a:lnSpc>
              <a:spcBef>
                <a:spcPts val="500"/>
              </a:spcBef>
              <a:spcAft>
                <a:spcPts val="500"/>
              </a:spcAft>
            </a:pPr>
            <a:r>
              <a:rPr lang="en-GB" dirty="0">
                <a:latin typeface="Arial" panose="020B0604020202020204" pitchFamily="34" charset="0"/>
              </a:rPr>
              <a:t>The mission of the W3C’s Web Accessibility Initiative (WAI) is to lead the Web to its full potential to be accessible, enabling people with disabilities to participate equally on the Web.</a:t>
            </a:r>
            <a:endParaRPr lang="en-GB" dirty="0">
              <a:latin typeface="Arial" panose="020B0604020202020204" pitchFamily="34" charset="0"/>
            </a:endParaRPr>
          </a:p>
          <a:p>
            <a:pPr>
              <a:lnSpc>
                <a:spcPct val="90000"/>
              </a:lnSpc>
              <a:spcBef>
                <a:spcPts val="500"/>
              </a:spcBef>
              <a:spcAft>
                <a:spcPts val="500"/>
              </a:spcAft>
            </a:pPr>
            <a:endParaRPr lang="en-GB" sz="2400" dirty="0">
              <a:latin typeface="Arial" panose="020B0604020202020204" pitchFamily="34" charset="0"/>
            </a:endParaRPr>
          </a:p>
          <a:p>
            <a:pPr>
              <a:lnSpc>
                <a:spcPct val="90000"/>
              </a:lnSpc>
              <a:spcBef>
                <a:spcPts val="500"/>
              </a:spcBef>
              <a:spcAft>
                <a:spcPts val="500"/>
              </a:spcAft>
            </a:pPr>
            <a:r>
              <a:rPr lang="en-GB" sz="2400" dirty="0">
                <a:latin typeface="Arial" panose="020B0604020202020204" pitchFamily="34" charset="0"/>
              </a:rPr>
              <a:t>https://www.w3.org/standards/</a:t>
            </a:r>
            <a:r>
              <a:rPr lang="en-GB" sz="2400" dirty="0" err="1">
                <a:latin typeface="Arial" panose="020B0604020202020204" pitchFamily="34" charset="0"/>
              </a:rPr>
              <a:t>webdesign</a:t>
            </a:r>
            <a:r>
              <a:rPr lang="en-GB" sz="2400" dirty="0">
                <a:latin typeface="Arial" panose="020B0604020202020204" pitchFamily="34" charset="0"/>
              </a:rPr>
              <a:t>/accessibility</a:t>
            </a:r>
            <a:endParaRPr lang="en-GB" sz="2400"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GB" dirty="0">
                <a:latin typeface="Arial" panose="020B0604020202020204" pitchFamily="34" charset="0"/>
              </a:rPr>
              <a:t>Liability 3. Brand and Trademark Protection</a:t>
            </a:r>
            <a:endParaRPr lang="en-GB" dirty="0">
              <a:latin typeface="Arial" panose="020B0604020202020204" pitchFamily="34" charset="0"/>
            </a:endParaRPr>
          </a:p>
        </p:txBody>
      </p:sp>
      <p:sp>
        <p:nvSpPr>
          <p:cNvPr id="76802" name="Content Placeholder 2"/>
          <p:cNvSpPr>
            <a:spLocks noGrp="1"/>
          </p:cNvSpPr>
          <p:nvPr>
            <p:ph idx="1"/>
          </p:nvPr>
        </p:nvSpPr>
        <p:spPr>
          <a:xfrm>
            <a:off x="346075" y="2087563"/>
            <a:ext cx="8448675" cy="4229100"/>
          </a:xfrm>
        </p:spPr>
        <p:txBody>
          <a:bodyPr/>
          <a:lstStyle/>
          <a:p>
            <a:pPr>
              <a:lnSpc>
                <a:spcPct val="90000"/>
              </a:lnSpc>
              <a:spcBef>
                <a:spcPts val="500"/>
              </a:spcBef>
              <a:spcAft>
                <a:spcPts val="500"/>
              </a:spcAft>
            </a:pPr>
            <a:endParaRPr lang="en-GB" dirty="0">
              <a:latin typeface="Arial" panose="020B0604020202020204" pitchFamily="34" charset="0"/>
            </a:endParaRPr>
          </a:p>
          <a:p>
            <a:pPr>
              <a:lnSpc>
                <a:spcPct val="90000"/>
              </a:lnSpc>
              <a:spcBef>
                <a:spcPts val="500"/>
              </a:spcBef>
              <a:spcAft>
                <a:spcPts val="500"/>
              </a:spcAft>
            </a:pPr>
            <a:r>
              <a:rPr lang="en-GB" dirty="0">
                <a:latin typeface="Arial" panose="020B0604020202020204" pitchFamily="34" charset="0"/>
              </a:rPr>
              <a:t>The use of trademarks and </a:t>
            </a:r>
            <a:r>
              <a:rPr lang="en-GB" dirty="0" err="1">
                <a:latin typeface="Arial" panose="020B0604020202020204" pitchFamily="34" charset="0"/>
              </a:rPr>
              <a:t>brandnames</a:t>
            </a:r>
            <a:r>
              <a:rPr lang="en-GB" dirty="0">
                <a:latin typeface="Arial" panose="020B0604020202020204" pitchFamily="34" charset="0"/>
              </a:rPr>
              <a:t> within Domain Names, content on Site and paid Search (</a:t>
            </a:r>
            <a:r>
              <a:rPr lang="en-GB" dirty="0" err="1">
                <a:latin typeface="Arial" panose="020B0604020202020204" pitchFamily="34" charset="0"/>
              </a:rPr>
              <a:t>eg</a:t>
            </a:r>
            <a:r>
              <a:rPr lang="en-GB" dirty="0">
                <a:latin typeface="Arial" panose="020B0604020202020204" pitchFamily="34" charset="0"/>
              </a:rPr>
              <a:t> Google </a:t>
            </a:r>
            <a:r>
              <a:rPr lang="en-GB" dirty="0" err="1">
                <a:latin typeface="Arial" panose="020B0604020202020204" pitchFamily="34" charset="0"/>
              </a:rPr>
              <a:t>Adwords</a:t>
            </a:r>
            <a:r>
              <a:rPr lang="en-GB" dirty="0">
                <a:latin typeface="Arial" panose="020B0604020202020204" pitchFamily="34" charset="0"/>
              </a:rPr>
              <a:t>) is all controlled by the Advertising Standards Authority (ASA, more later)</a:t>
            </a:r>
            <a:endParaRPr lang="en-GB" dirty="0">
              <a:latin typeface="Arial" panose="020B0604020202020204" pitchFamily="34" charset="0"/>
            </a:endParaRPr>
          </a:p>
          <a:p>
            <a:pPr>
              <a:lnSpc>
                <a:spcPct val="90000"/>
              </a:lnSpc>
              <a:spcBef>
                <a:spcPts val="500"/>
              </a:spcBef>
              <a:spcAft>
                <a:spcPts val="500"/>
              </a:spcAft>
            </a:pPr>
            <a:endParaRPr lang="en-GB" dirty="0">
              <a:latin typeface="Arial" panose="020B0604020202020204" pitchFamily="34" charset="0"/>
            </a:endParaRPr>
          </a:p>
          <a:p>
            <a:pPr>
              <a:lnSpc>
                <a:spcPct val="90000"/>
              </a:lnSpc>
              <a:spcBef>
                <a:spcPts val="500"/>
              </a:spcBef>
              <a:spcAft>
                <a:spcPts val="500"/>
              </a:spcAft>
            </a:pPr>
            <a:r>
              <a:rPr lang="en-GB" dirty="0">
                <a:latin typeface="Arial" panose="020B0604020202020204" pitchFamily="34" charset="0"/>
              </a:rPr>
              <a:t>Companies also have to monitor how their own brands are represented on 3</a:t>
            </a:r>
            <a:r>
              <a:rPr lang="en-GB" baseline="30000" dirty="0">
                <a:latin typeface="Arial" panose="020B0604020202020204" pitchFamily="34" charset="0"/>
              </a:rPr>
              <a:t>rd</a:t>
            </a:r>
            <a:r>
              <a:rPr lang="en-GB" dirty="0">
                <a:latin typeface="Arial" panose="020B0604020202020204" pitchFamily="34" charset="0"/>
              </a:rPr>
              <a:t> party sites, partners, publishers and social networks</a:t>
            </a:r>
            <a:endParaRPr lang="en-GB" dirty="0">
              <a:latin typeface="Arial" panose="020B0604020202020204" pitchFamily="34" charset="0"/>
            </a:endParaRPr>
          </a:p>
          <a:p>
            <a:pPr>
              <a:lnSpc>
                <a:spcPct val="90000"/>
              </a:lnSpc>
              <a:spcBef>
                <a:spcPts val="500"/>
              </a:spcBef>
              <a:spcAft>
                <a:spcPts val="500"/>
              </a:spcAft>
            </a:pPr>
            <a:endParaRPr lang="en-GB" dirty="0">
              <a:latin typeface="Arial" panose="020B0604020202020204" pitchFamily="34" charset="0"/>
            </a:endParaRPr>
          </a:p>
          <a:p>
            <a:pPr>
              <a:lnSpc>
                <a:spcPct val="90000"/>
              </a:lnSpc>
              <a:spcBef>
                <a:spcPts val="500"/>
              </a:spcBef>
              <a:spcAft>
                <a:spcPts val="500"/>
              </a:spcAft>
            </a:pPr>
            <a:r>
              <a:rPr lang="en-GB" dirty="0">
                <a:latin typeface="Arial" panose="020B0604020202020204" pitchFamily="34" charset="0"/>
              </a:rPr>
              <a:t>Defamation of employees is an issue in the social media space – fair vs unfair criticism – online Defamation occurs at the point at which a comment is read, not where the server is located</a:t>
            </a:r>
            <a:endParaRPr lang="en-GB"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GB" dirty="0">
                <a:latin typeface="Arial" panose="020B0604020202020204" pitchFamily="34" charset="0"/>
              </a:rPr>
              <a:t>Liability 4. Contracts - Levels of Service</a:t>
            </a:r>
            <a:endParaRPr lang="en-GB" dirty="0">
              <a:latin typeface="Arial" panose="020B0604020202020204" pitchFamily="34" charset="0"/>
            </a:endParaRPr>
          </a:p>
        </p:txBody>
      </p:sp>
      <p:sp>
        <p:nvSpPr>
          <p:cNvPr id="87042" name="Rectangle 3"/>
          <p:cNvSpPr>
            <a:spLocks noGrp="1" noChangeArrowheads="1"/>
          </p:cNvSpPr>
          <p:nvPr>
            <p:ph idx="1"/>
          </p:nvPr>
        </p:nvSpPr>
        <p:spPr>
          <a:xfrm>
            <a:off x="346075" y="2087563"/>
            <a:ext cx="8448675" cy="4229100"/>
          </a:xfrm>
        </p:spPr>
        <p:txBody>
          <a:bodyPr/>
          <a:lstStyle/>
          <a:p>
            <a:pPr>
              <a:lnSpc>
                <a:spcPct val="90000"/>
              </a:lnSpc>
              <a:spcBef>
                <a:spcPts val="500"/>
              </a:spcBef>
              <a:spcAft>
                <a:spcPts val="500"/>
              </a:spcAft>
            </a:pPr>
            <a:r>
              <a:rPr lang="en-GB" dirty="0">
                <a:latin typeface="Arial" panose="020B0604020202020204" pitchFamily="34" charset="0"/>
              </a:rPr>
              <a:t>Companies have a responsibility to maintain some level of service – typically this is defined in the contract.  Think of </a:t>
            </a:r>
            <a:r>
              <a:rPr lang="en-GB" dirty="0" err="1">
                <a:latin typeface="Arial" panose="020B0604020202020204" pitchFamily="34" charset="0"/>
              </a:rPr>
              <a:t>Netflicks</a:t>
            </a:r>
            <a:r>
              <a:rPr lang="en-GB" dirty="0">
                <a:latin typeface="Arial" panose="020B0604020202020204" pitchFamily="34" charset="0"/>
              </a:rPr>
              <a:t>!</a:t>
            </a:r>
            <a:endParaRPr lang="en-GB" dirty="0">
              <a:latin typeface="Arial" panose="020B0604020202020204" pitchFamily="34" charset="0"/>
            </a:endParaRPr>
          </a:p>
          <a:p>
            <a:pPr>
              <a:lnSpc>
                <a:spcPct val="90000"/>
              </a:lnSpc>
              <a:spcBef>
                <a:spcPts val="500"/>
              </a:spcBef>
              <a:spcAft>
                <a:spcPts val="500"/>
              </a:spcAft>
            </a:pPr>
            <a:endParaRPr lang="en-GB" dirty="0">
              <a:latin typeface="Arial" panose="020B0604020202020204" pitchFamily="34" charset="0"/>
            </a:endParaRPr>
          </a:p>
          <a:p>
            <a:pPr>
              <a:lnSpc>
                <a:spcPct val="90000"/>
              </a:lnSpc>
              <a:spcBef>
                <a:spcPts val="500"/>
              </a:spcBef>
              <a:spcAft>
                <a:spcPts val="500"/>
              </a:spcAft>
            </a:pPr>
            <a:r>
              <a:rPr lang="en-GB" dirty="0">
                <a:latin typeface="Arial" panose="020B0604020202020204" pitchFamily="34" charset="0"/>
              </a:rPr>
              <a:t>If the contract has no clauses to limit such liabilities and some service fails, for instance a stream is not available, then they are liable </a:t>
            </a:r>
            <a:endParaRPr lang="en-GB" dirty="0">
              <a:latin typeface="Arial" panose="020B0604020202020204" pitchFamily="34" charset="0"/>
            </a:endParaRPr>
          </a:p>
          <a:p>
            <a:pPr>
              <a:lnSpc>
                <a:spcPct val="90000"/>
              </a:lnSpc>
              <a:spcBef>
                <a:spcPts val="500"/>
              </a:spcBef>
              <a:spcAft>
                <a:spcPts val="500"/>
              </a:spcAft>
            </a:pPr>
            <a:endParaRPr lang="en-GB" dirty="0">
              <a:latin typeface="Arial" panose="020B0604020202020204" pitchFamily="34" charset="0"/>
            </a:endParaRPr>
          </a:p>
          <a:p>
            <a:pPr>
              <a:lnSpc>
                <a:spcPct val="90000"/>
              </a:lnSpc>
              <a:spcBef>
                <a:spcPts val="500"/>
              </a:spcBef>
              <a:spcAft>
                <a:spcPts val="500"/>
              </a:spcAft>
            </a:pPr>
            <a:r>
              <a:rPr lang="en-GB" dirty="0">
                <a:latin typeface="Arial" panose="020B0604020202020204" pitchFamily="34" charset="0"/>
              </a:rPr>
              <a:t>However, the liability is unlikely to lead to a prosecution, unless it can be proven that a competent, comparable organisation could reasonably have been expected to have avoided the same failure</a:t>
            </a:r>
            <a:endParaRPr lang="en-GB" dirty="0">
              <a:latin typeface="Arial" panose="020B0604020202020204" pitchFamily="34" charset="0"/>
            </a:endParaRPr>
          </a:p>
          <a:p>
            <a:pPr>
              <a:lnSpc>
                <a:spcPct val="90000"/>
              </a:lnSpc>
              <a:spcBef>
                <a:spcPts val="500"/>
              </a:spcBef>
              <a:spcAft>
                <a:spcPts val="500"/>
              </a:spcAft>
            </a:pPr>
            <a:endParaRPr lang="en-GB" dirty="0">
              <a:latin typeface="Arial" panose="020B0604020202020204" pitchFamily="34" charset="0"/>
            </a:endParaRPr>
          </a:p>
          <a:p>
            <a:pPr>
              <a:lnSpc>
                <a:spcPct val="90000"/>
              </a:lnSpc>
              <a:spcBef>
                <a:spcPts val="500"/>
              </a:spcBef>
              <a:spcAft>
                <a:spcPts val="500"/>
              </a:spcAft>
            </a:pPr>
            <a:r>
              <a:rPr lang="en-GB" dirty="0">
                <a:latin typeface="Arial" panose="020B0604020202020204" pitchFamily="34" charset="0"/>
              </a:rPr>
              <a:t>The failure itself is not sufficient for a successful action</a:t>
            </a:r>
            <a:endParaRPr lang="en-GB"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a:spcBef>
                <a:spcPts val="500"/>
              </a:spcBef>
              <a:spcAft>
                <a:spcPts val="500"/>
              </a:spcAft>
            </a:pPr>
            <a:r>
              <a:rPr lang="en-GB" dirty="0">
                <a:latin typeface="Arial" panose="020B0604020202020204" pitchFamily="34" charset="0"/>
              </a:rPr>
              <a:t>Liability 5. Online Advertising Law</a:t>
            </a:r>
            <a:endParaRPr lang="en-GB" dirty="0">
              <a:latin typeface="Arial" panose="020B0604020202020204" pitchFamily="34" charset="0"/>
            </a:endParaRPr>
          </a:p>
        </p:txBody>
      </p:sp>
      <p:sp>
        <p:nvSpPr>
          <p:cNvPr id="89090" name="Rectangle 3"/>
          <p:cNvSpPr>
            <a:spLocks noGrp="1" noChangeArrowheads="1"/>
          </p:cNvSpPr>
          <p:nvPr>
            <p:ph idx="1"/>
          </p:nvPr>
        </p:nvSpPr>
        <p:spPr>
          <a:xfrm>
            <a:off x="346075" y="2087563"/>
            <a:ext cx="8448675" cy="4229100"/>
          </a:xfrm>
        </p:spPr>
        <p:txBody>
          <a:bodyPr/>
          <a:lstStyle/>
          <a:p>
            <a:pPr>
              <a:lnSpc>
                <a:spcPct val="90000"/>
              </a:lnSpc>
              <a:spcBef>
                <a:spcPts val="500"/>
              </a:spcBef>
              <a:spcAft>
                <a:spcPts val="500"/>
              </a:spcAft>
            </a:pPr>
            <a:r>
              <a:rPr lang="en-GB" sz="2200" dirty="0">
                <a:latin typeface="Arial" panose="020B0604020202020204" pitchFamily="34" charset="0"/>
              </a:rPr>
              <a:t>Most jurisdictions have some form of advertising regulations in place</a:t>
            </a:r>
            <a:endParaRPr lang="en-GB" sz="2200" dirty="0">
              <a:latin typeface="Arial" panose="020B0604020202020204" pitchFamily="34" charset="0"/>
            </a:endParaRPr>
          </a:p>
          <a:p>
            <a:pPr>
              <a:lnSpc>
                <a:spcPct val="90000"/>
              </a:lnSpc>
              <a:spcBef>
                <a:spcPts val="500"/>
              </a:spcBef>
              <a:spcAft>
                <a:spcPts val="500"/>
              </a:spcAft>
            </a:pPr>
            <a:r>
              <a:rPr lang="en-GB" sz="2200" dirty="0">
                <a:latin typeface="Arial" panose="020B0604020202020204" pitchFamily="34" charset="0"/>
              </a:rPr>
              <a:t>These place restrictions on content, subject matter and form</a:t>
            </a:r>
            <a:endParaRPr lang="en-GB" sz="2200" dirty="0">
              <a:latin typeface="Arial" panose="020B0604020202020204" pitchFamily="34" charset="0"/>
            </a:endParaRPr>
          </a:p>
          <a:p>
            <a:pPr lvl="1">
              <a:lnSpc>
                <a:spcPct val="90000"/>
              </a:lnSpc>
              <a:spcBef>
                <a:spcPts val="500"/>
              </a:spcBef>
              <a:spcAft>
                <a:spcPts val="500"/>
              </a:spcAft>
            </a:pPr>
            <a:r>
              <a:rPr lang="en-GB" sz="1800" dirty="0">
                <a:latin typeface="Arial" panose="020B0604020202020204" pitchFamily="34" charset="0"/>
              </a:rPr>
              <a:t>For instance, the size of print, the national language, the warnings to be carried, etc. </a:t>
            </a:r>
            <a:endParaRPr lang="en-GB" sz="1800" dirty="0">
              <a:latin typeface="Arial" panose="020B0604020202020204" pitchFamily="34" charset="0"/>
            </a:endParaRPr>
          </a:p>
          <a:p>
            <a:pPr>
              <a:lnSpc>
                <a:spcPct val="90000"/>
              </a:lnSpc>
              <a:spcBef>
                <a:spcPts val="500"/>
              </a:spcBef>
              <a:spcAft>
                <a:spcPts val="500"/>
              </a:spcAft>
            </a:pPr>
            <a:r>
              <a:rPr lang="en-GB" sz="2200" dirty="0">
                <a:latin typeface="Arial" panose="020B0604020202020204" pitchFamily="34" charset="0"/>
              </a:rPr>
              <a:t>Web-based material can potentially be viewed from almost anywhere in the world</a:t>
            </a:r>
            <a:endParaRPr lang="en-GB" sz="2200" dirty="0">
              <a:latin typeface="Arial" panose="020B0604020202020204" pitchFamily="34" charset="0"/>
            </a:endParaRPr>
          </a:p>
          <a:p>
            <a:pPr lvl="1">
              <a:lnSpc>
                <a:spcPct val="90000"/>
              </a:lnSpc>
              <a:spcBef>
                <a:spcPts val="500"/>
              </a:spcBef>
              <a:spcAft>
                <a:spcPts val="500"/>
              </a:spcAft>
            </a:pPr>
            <a:r>
              <a:rPr lang="en-GB" sz="1800" dirty="0">
                <a:latin typeface="Arial" panose="020B0604020202020204" pitchFamily="34" charset="0"/>
              </a:rPr>
              <a:t>It is conceivable that any advertisement will contravene some requirement of some law somewhere</a:t>
            </a:r>
            <a:endParaRPr lang="en-GB" sz="1800" dirty="0">
              <a:latin typeface="Arial" panose="020B0604020202020204" pitchFamily="34" charset="0"/>
            </a:endParaRPr>
          </a:p>
          <a:p>
            <a:pPr lvl="1">
              <a:lnSpc>
                <a:spcPct val="90000"/>
              </a:lnSpc>
              <a:spcBef>
                <a:spcPts val="500"/>
              </a:spcBef>
              <a:spcAft>
                <a:spcPts val="500"/>
              </a:spcAft>
            </a:pPr>
            <a:r>
              <a:rPr lang="en-GB" sz="1800" dirty="0">
                <a:latin typeface="Arial" panose="020B0604020202020204" pitchFamily="34" charset="0"/>
              </a:rPr>
              <a:t>In an effort to conform, sites with different suffixes can be aimed at each of the intended markets (e.g. .</a:t>
            </a:r>
            <a:r>
              <a:rPr lang="en-GB" sz="1800" dirty="0" err="1">
                <a:latin typeface="Arial" panose="020B0604020202020204" pitchFamily="34" charset="0"/>
              </a:rPr>
              <a:t>uk</a:t>
            </a:r>
            <a:r>
              <a:rPr lang="en-GB" sz="1800" dirty="0">
                <a:latin typeface="Arial" panose="020B0604020202020204" pitchFamily="34" charset="0"/>
              </a:rPr>
              <a:t>, .</a:t>
            </a:r>
            <a:r>
              <a:rPr lang="en-GB" sz="1800" dirty="0" err="1">
                <a:latin typeface="Arial" panose="020B0604020202020204" pitchFamily="34" charset="0"/>
              </a:rPr>
              <a:t>nl</a:t>
            </a:r>
            <a:r>
              <a:rPr lang="en-GB" sz="1800" dirty="0">
                <a:latin typeface="Arial" panose="020B0604020202020204" pitchFamily="34" charset="0"/>
              </a:rPr>
              <a:t>, .</a:t>
            </a:r>
            <a:r>
              <a:rPr lang="en-GB" sz="1800" dirty="0" err="1">
                <a:latin typeface="Arial" panose="020B0604020202020204" pitchFamily="34" charset="0"/>
              </a:rPr>
              <a:t>sg</a:t>
            </a:r>
            <a:r>
              <a:rPr lang="en-GB" sz="1800" dirty="0">
                <a:latin typeface="Arial" panose="020B0604020202020204" pitchFamily="34" charset="0"/>
              </a:rPr>
              <a:t>, etc.) or </a:t>
            </a:r>
            <a:r>
              <a:rPr lang="en-GB" sz="1800" dirty="0" err="1">
                <a:latin typeface="Arial" panose="020B0604020202020204" pitchFamily="34" charset="0"/>
              </a:rPr>
              <a:t>geolocation</a:t>
            </a:r>
            <a:r>
              <a:rPr lang="en-GB" sz="1800" dirty="0">
                <a:latin typeface="Arial" panose="020B0604020202020204" pitchFamily="34" charset="0"/>
              </a:rPr>
              <a:t> can be used</a:t>
            </a:r>
            <a:endParaRPr lang="en-GB" sz="1800" dirty="0">
              <a:latin typeface="Arial" panose="020B0604020202020204" pitchFamily="34" charset="0"/>
            </a:endParaRPr>
          </a:p>
          <a:p>
            <a:pPr lvl="1">
              <a:lnSpc>
                <a:spcPct val="90000"/>
              </a:lnSpc>
              <a:spcBef>
                <a:spcPts val="500"/>
              </a:spcBef>
              <a:spcAft>
                <a:spcPts val="500"/>
              </a:spcAft>
            </a:pPr>
            <a:r>
              <a:rPr lang="en-GB" sz="1800" dirty="0">
                <a:latin typeface="Arial" panose="020B0604020202020204" pitchFamily="34" charset="0"/>
              </a:rPr>
              <a:t>A local site can then be tailored to local laws</a:t>
            </a:r>
            <a:endParaRPr lang="en-GB" sz="1800" dirty="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346075" y="1279525"/>
            <a:ext cx="8578850" cy="695325"/>
          </a:xfrm>
        </p:spPr>
        <p:txBody>
          <a:bodyPr/>
          <a:lstStyle/>
          <a:p>
            <a:pPr>
              <a:spcBef>
                <a:spcPts val="500"/>
              </a:spcBef>
              <a:spcAft>
                <a:spcPts val="500"/>
              </a:spcAft>
            </a:pPr>
            <a:r>
              <a:rPr lang="en-GB">
                <a:latin typeface="Arial" panose="020B0604020202020204" pitchFamily="34" charset="0"/>
              </a:rPr>
              <a:t>The Advertising Standards Authority (ASA)</a:t>
            </a:r>
            <a:endParaRPr lang="en-GB">
              <a:latin typeface="Arial" panose="020B0604020202020204" pitchFamily="34" charset="0"/>
            </a:endParaRPr>
          </a:p>
        </p:txBody>
      </p:sp>
      <p:sp>
        <p:nvSpPr>
          <p:cNvPr id="91138" name="Rectangle 3"/>
          <p:cNvSpPr>
            <a:spLocks noGrp="1" noChangeArrowheads="1"/>
          </p:cNvSpPr>
          <p:nvPr>
            <p:ph idx="1"/>
          </p:nvPr>
        </p:nvSpPr>
        <p:spPr>
          <a:xfrm>
            <a:off x="346075" y="2087563"/>
            <a:ext cx="8448675" cy="4229100"/>
          </a:xfrm>
        </p:spPr>
        <p:txBody>
          <a:bodyPr/>
          <a:lstStyle/>
          <a:p>
            <a:pPr>
              <a:lnSpc>
                <a:spcPct val="90000"/>
              </a:lnSpc>
              <a:spcBef>
                <a:spcPts val="500"/>
              </a:spcBef>
              <a:spcAft>
                <a:spcPts val="500"/>
              </a:spcAft>
            </a:pPr>
            <a:r>
              <a:rPr lang="en-GB" dirty="0">
                <a:latin typeface="Arial" panose="020B0604020202020204" pitchFamily="34" charset="0"/>
              </a:rPr>
              <a:t>The ASA is the UK Regulator</a:t>
            </a:r>
            <a:endParaRPr lang="en-GB" dirty="0">
              <a:latin typeface="Arial" panose="020B0604020202020204" pitchFamily="34" charset="0"/>
            </a:endParaRPr>
          </a:p>
          <a:p>
            <a:pPr lvl="1">
              <a:lnSpc>
                <a:spcPct val="90000"/>
              </a:lnSpc>
              <a:spcBef>
                <a:spcPts val="500"/>
              </a:spcBef>
              <a:spcAft>
                <a:spcPts val="500"/>
              </a:spcAft>
            </a:pPr>
            <a:r>
              <a:rPr lang="en-GB" sz="1800" dirty="0">
                <a:latin typeface="Arial" panose="020B0604020202020204" pitchFamily="34" charset="0"/>
              </a:rPr>
              <a:t>Has regulated the contents of adverts in paid-for space for many years</a:t>
            </a:r>
            <a:endParaRPr lang="en-GB" sz="1800" dirty="0">
              <a:latin typeface="Arial" panose="020B0604020202020204" pitchFamily="34" charset="0"/>
            </a:endParaRPr>
          </a:p>
          <a:p>
            <a:pPr lvl="1">
              <a:lnSpc>
                <a:spcPct val="90000"/>
              </a:lnSpc>
              <a:spcBef>
                <a:spcPts val="500"/>
              </a:spcBef>
              <a:spcAft>
                <a:spcPts val="500"/>
              </a:spcAft>
            </a:pPr>
            <a:r>
              <a:rPr lang="en-GB" sz="1800" dirty="0">
                <a:latin typeface="Arial" panose="020B0604020202020204" pitchFamily="34" charset="0"/>
              </a:rPr>
              <a:t>Banner ads, pop-ups and paid search results, all now included</a:t>
            </a:r>
            <a:endParaRPr lang="en-GB" sz="1800" dirty="0">
              <a:latin typeface="Arial" panose="020B0604020202020204" pitchFamily="34" charset="0"/>
            </a:endParaRPr>
          </a:p>
          <a:p>
            <a:pPr lvl="1">
              <a:lnSpc>
                <a:spcPct val="90000"/>
              </a:lnSpc>
              <a:spcBef>
                <a:spcPts val="500"/>
              </a:spcBef>
              <a:spcAft>
                <a:spcPts val="500"/>
              </a:spcAft>
            </a:pPr>
            <a:r>
              <a:rPr lang="en-GB" sz="1800" dirty="0">
                <a:latin typeface="Arial" panose="020B0604020202020204" pitchFamily="34" charset="0"/>
              </a:rPr>
              <a:t>The UK Code of Non-broadcast Advertising includes rules to make sure advertisements do not mislead, harm or offend</a:t>
            </a:r>
            <a:endParaRPr lang="en-GB" dirty="0">
              <a:latin typeface="Arial" panose="020B0604020202020204" pitchFamily="34" charset="0"/>
            </a:endParaRPr>
          </a:p>
          <a:p>
            <a:pPr>
              <a:lnSpc>
                <a:spcPct val="90000"/>
              </a:lnSpc>
              <a:spcBef>
                <a:spcPts val="500"/>
              </a:spcBef>
              <a:spcAft>
                <a:spcPts val="500"/>
              </a:spcAft>
            </a:pPr>
            <a:endParaRPr lang="en-GB" dirty="0">
              <a:latin typeface="Arial" panose="020B0604020202020204" pitchFamily="34" charset="0"/>
            </a:endParaRPr>
          </a:p>
          <a:p>
            <a:pPr>
              <a:lnSpc>
                <a:spcPct val="90000"/>
              </a:lnSpc>
              <a:spcBef>
                <a:spcPts val="500"/>
              </a:spcBef>
              <a:spcAft>
                <a:spcPts val="500"/>
              </a:spcAft>
            </a:pPr>
            <a:r>
              <a:rPr lang="en-GB" dirty="0">
                <a:latin typeface="Arial" panose="020B0604020202020204" pitchFamily="34" charset="0"/>
              </a:rPr>
              <a:t>The ASA also scrutinises companies’ own marketing claims on their own websites (since 2011)</a:t>
            </a:r>
            <a:endParaRPr lang="en-GB" dirty="0">
              <a:latin typeface="Arial" panose="020B0604020202020204" pitchFamily="34" charset="0"/>
            </a:endParaRPr>
          </a:p>
          <a:p>
            <a:pPr lvl="1">
              <a:lnSpc>
                <a:spcPct val="90000"/>
              </a:lnSpc>
              <a:spcBef>
                <a:spcPts val="500"/>
              </a:spcBef>
              <a:spcAft>
                <a:spcPts val="500"/>
              </a:spcAft>
            </a:pPr>
            <a:r>
              <a:rPr lang="en-GB" sz="1800" dirty="0">
                <a:latin typeface="Arial" panose="020B0604020202020204" pitchFamily="34" charset="0"/>
              </a:rPr>
              <a:t>Applies to all UK based company websites regardless of the sector or size of business or organisation.</a:t>
            </a:r>
            <a:endParaRPr lang="en-GB" sz="1800" dirty="0">
              <a:latin typeface="Arial" panose="020B0604020202020204" pitchFamily="34" charset="0"/>
            </a:endParaRPr>
          </a:p>
          <a:p>
            <a:pPr lvl="1">
              <a:lnSpc>
                <a:spcPct val="90000"/>
              </a:lnSpc>
              <a:spcBef>
                <a:spcPts val="500"/>
              </a:spcBef>
              <a:spcAft>
                <a:spcPts val="500"/>
              </a:spcAft>
            </a:pPr>
            <a:r>
              <a:rPr lang="en-GB" sz="1800" dirty="0">
                <a:latin typeface="Arial" panose="020B0604020202020204" pitchFamily="34" charset="0"/>
              </a:rPr>
              <a:t>Includes other non-paid for space they control, like Facebook, Twitter and YouTube</a:t>
            </a:r>
            <a:endParaRPr lang="en-GB" sz="1800"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atin typeface="Arial" panose="020B0604020202020204" pitchFamily="34" charset="0"/>
              </a:rPr>
              <a:t>Lecture Outcomes</a:t>
            </a:r>
            <a:endParaRPr lang="en-US">
              <a:latin typeface="Arial" panose="020B0604020202020204" pitchFamily="34" charset="0"/>
            </a:endParaRPr>
          </a:p>
        </p:txBody>
      </p:sp>
      <p:sp>
        <p:nvSpPr>
          <p:cNvPr id="20482" name="Content Placeholder 2"/>
          <p:cNvSpPr>
            <a:spLocks noGrp="1"/>
          </p:cNvSpPr>
          <p:nvPr>
            <p:ph idx="1"/>
          </p:nvPr>
        </p:nvSpPr>
        <p:spPr>
          <a:xfrm>
            <a:off x="346075" y="2087563"/>
            <a:ext cx="8448675" cy="4229100"/>
          </a:xfrm>
        </p:spPr>
        <p:txBody>
          <a:bodyPr/>
          <a:lstStyle/>
          <a:p>
            <a:endParaRPr lang="en-US">
              <a:latin typeface="Arial" panose="020B0604020202020204" pitchFamily="34" charset="0"/>
            </a:endParaRPr>
          </a:p>
          <a:p>
            <a:r>
              <a:rPr lang="en-US">
                <a:latin typeface="Arial" panose="020B0604020202020204" pitchFamily="34" charset="0"/>
              </a:rPr>
              <a:t>Identify the different elements of the macro-environment that impact on an organisation’s digital business and digital marketing strategy</a:t>
            </a:r>
            <a:endParaRPr lang="en-US">
              <a:latin typeface="Arial" panose="020B0604020202020204" pitchFamily="34" charset="0"/>
            </a:endParaRPr>
          </a:p>
          <a:p>
            <a:endParaRPr lang="en-US">
              <a:latin typeface="Arial" panose="020B0604020202020204" pitchFamily="34" charset="0"/>
            </a:endParaRPr>
          </a:p>
          <a:p>
            <a:r>
              <a:rPr lang="en-US">
                <a:latin typeface="Arial" panose="020B0604020202020204" pitchFamily="34" charset="0"/>
              </a:rPr>
              <a:t>Assess the role of social, legal, economic, political and technical factors in providing constraints and opportunities to a company</a:t>
            </a:r>
            <a:endParaRPr lang="en-US">
              <a:latin typeface="Arial" panose="020B0604020202020204" pitchFamily="34" charset="0"/>
            </a:endParaRPr>
          </a:p>
          <a:p>
            <a:endParaRPr lang="en-US">
              <a:latin typeface="Arial" panose="020B0604020202020204" pitchFamily="34" charset="0"/>
            </a:endParaRPr>
          </a:p>
          <a:p>
            <a:r>
              <a:rPr lang="en-US">
                <a:latin typeface="Arial" panose="020B0604020202020204" pitchFamily="34" charset="0"/>
              </a:rPr>
              <a:t>Develop a clear understanding of the legal context for online business in the UK</a:t>
            </a:r>
            <a:endParaRPr lang="en-US">
              <a:latin typeface="Arial" panose="020B0604020202020204" pitchFamily="34" charset="0"/>
            </a:endParaRPr>
          </a:p>
          <a:p>
            <a:endParaRPr lang="en-US">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346075" y="1279525"/>
            <a:ext cx="8578850" cy="695325"/>
          </a:xfrm>
        </p:spPr>
        <p:txBody>
          <a:bodyPr/>
          <a:lstStyle/>
          <a:p>
            <a:pPr>
              <a:spcBef>
                <a:spcPts val="500"/>
              </a:spcBef>
              <a:spcAft>
                <a:spcPts val="500"/>
              </a:spcAft>
            </a:pPr>
            <a:r>
              <a:rPr lang="en-GB" dirty="0">
                <a:latin typeface="Arial" panose="020B0604020202020204" pitchFamily="34" charset="0"/>
              </a:rPr>
              <a:t>Liability 6. Intellectual Property</a:t>
            </a:r>
            <a:endParaRPr lang="en-GB" dirty="0">
              <a:latin typeface="Arial" panose="020B0604020202020204" pitchFamily="34" charset="0"/>
            </a:endParaRPr>
          </a:p>
        </p:txBody>
      </p:sp>
      <p:sp>
        <p:nvSpPr>
          <p:cNvPr id="89090" name="Rectangle 3"/>
          <p:cNvSpPr>
            <a:spLocks noGrp="1" noChangeArrowheads="1"/>
          </p:cNvSpPr>
          <p:nvPr>
            <p:ph idx="1"/>
          </p:nvPr>
        </p:nvSpPr>
        <p:spPr>
          <a:xfrm>
            <a:off x="346075" y="2087563"/>
            <a:ext cx="8448675" cy="4229100"/>
          </a:xfrm>
        </p:spPr>
        <p:txBody>
          <a:bodyPr/>
          <a:lstStyle/>
          <a:p>
            <a:pPr>
              <a:lnSpc>
                <a:spcPct val="90000"/>
              </a:lnSpc>
              <a:spcBef>
                <a:spcPts val="500"/>
              </a:spcBef>
              <a:spcAft>
                <a:spcPts val="500"/>
              </a:spcAft>
              <a:defRPr/>
            </a:pPr>
            <a:endParaRPr lang="en-GB" dirty="0">
              <a:latin typeface="Arial" panose="020B0604020202020204" pitchFamily="34" charset="0"/>
            </a:endParaRPr>
          </a:p>
          <a:p>
            <a:pPr>
              <a:lnSpc>
                <a:spcPct val="90000"/>
              </a:lnSpc>
              <a:spcBef>
                <a:spcPts val="500"/>
              </a:spcBef>
              <a:spcAft>
                <a:spcPts val="500"/>
              </a:spcAft>
              <a:defRPr/>
            </a:pPr>
            <a:r>
              <a:rPr lang="en-GB" sz="2400" dirty="0">
                <a:latin typeface="Arial" panose="020B0604020202020204" pitchFamily="34" charset="0"/>
              </a:rPr>
              <a:t>To understand this issue properly we must also understand the issue of </a:t>
            </a:r>
            <a:r>
              <a:rPr lang="en-GB" sz="2400" b="1" dirty="0">
                <a:latin typeface="Arial" panose="020B0604020202020204" pitchFamily="34" charset="0"/>
              </a:rPr>
              <a:t>Information Storage and Transmission</a:t>
            </a:r>
            <a:r>
              <a:rPr lang="en-GB" sz="2400" dirty="0">
                <a:latin typeface="Arial" panose="020B0604020202020204" pitchFamily="34" charset="0"/>
              </a:rPr>
              <a:t>, and how the Internet has been viewed</a:t>
            </a:r>
            <a:endParaRPr lang="en-GB" sz="2400" dirty="0">
              <a:latin typeface="Arial" panose="020B0604020202020204" pitchFamily="34" charset="0"/>
            </a:endParaRPr>
          </a:p>
          <a:p>
            <a:pPr>
              <a:lnSpc>
                <a:spcPct val="90000"/>
              </a:lnSpc>
              <a:spcBef>
                <a:spcPts val="500"/>
              </a:spcBef>
              <a:spcAft>
                <a:spcPts val="500"/>
              </a:spcAft>
              <a:defRPr/>
            </a:pPr>
            <a:endParaRPr lang="en-GB" sz="2400" dirty="0">
              <a:latin typeface="Arial" panose="020B0604020202020204" pitchFamily="34" charset="0"/>
            </a:endParaRPr>
          </a:p>
          <a:p>
            <a:pPr>
              <a:lnSpc>
                <a:spcPct val="90000"/>
              </a:lnSpc>
              <a:spcBef>
                <a:spcPts val="500"/>
              </a:spcBef>
              <a:spcAft>
                <a:spcPts val="500"/>
              </a:spcAft>
              <a:defRPr/>
            </a:pPr>
            <a:r>
              <a:rPr lang="en-GB" sz="2400" dirty="0">
                <a:latin typeface="Arial" panose="020B0604020202020204" pitchFamily="34" charset="0"/>
              </a:rPr>
              <a:t>The term ‘carrier immunity’ is important here</a:t>
            </a:r>
            <a:endParaRPr lang="en-GB" sz="2400" dirty="0">
              <a:latin typeface="Arial" panose="020B0604020202020204" pitchFamily="34" charset="0"/>
            </a:endParaRPr>
          </a:p>
          <a:p>
            <a:pPr>
              <a:lnSpc>
                <a:spcPct val="90000"/>
              </a:lnSpc>
              <a:spcBef>
                <a:spcPts val="500"/>
              </a:spcBef>
              <a:spcAft>
                <a:spcPts val="500"/>
              </a:spcAft>
              <a:defRPr/>
            </a:pPr>
            <a:endParaRPr lang="en-GB" sz="2400" dirty="0">
              <a:latin typeface="Arial" panose="020B0604020202020204" pitchFamily="34" charset="0"/>
            </a:endParaRPr>
          </a:p>
          <a:p>
            <a:pPr>
              <a:lnSpc>
                <a:spcPct val="90000"/>
              </a:lnSpc>
              <a:spcBef>
                <a:spcPts val="500"/>
              </a:spcBef>
              <a:spcAft>
                <a:spcPts val="500"/>
              </a:spcAft>
              <a:defRPr/>
            </a:pPr>
            <a:r>
              <a:rPr lang="en-GB" sz="2400" dirty="0">
                <a:latin typeface="Arial" panose="020B0604020202020204" pitchFamily="34" charset="0"/>
              </a:rPr>
              <a:t>The ‘carrier immunity’ is also significant when we discuss online Obscenity and Indecency, and the reporting of legal cases online</a:t>
            </a:r>
            <a:endParaRPr lang="en-GB" sz="2400" dirty="0">
              <a:latin typeface="Arial" panose="020B0604020202020204" pitchFamily="34" charset="0"/>
            </a:endParaRPr>
          </a:p>
          <a:p>
            <a:pPr lvl="1">
              <a:lnSpc>
                <a:spcPct val="90000"/>
              </a:lnSpc>
              <a:spcBef>
                <a:spcPts val="500"/>
              </a:spcBef>
              <a:spcAft>
                <a:spcPts val="500"/>
              </a:spcAft>
              <a:defRPr/>
            </a:pPr>
            <a:endParaRPr lang="en-GB" dirty="0">
              <a:latin typeface="Arial" panose="020B0604020202020204" pitchFamily="34" charset="0"/>
            </a:endParaRPr>
          </a:p>
          <a:p>
            <a:pPr lvl="1">
              <a:lnSpc>
                <a:spcPct val="90000"/>
              </a:lnSpc>
              <a:spcBef>
                <a:spcPts val="500"/>
              </a:spcBef>
              <a:spcAft>
                <a:spcPts val="500"/>
              </a:spcAft>
              <a:defRPr/>
            </a:pPr>
            <a:endParaRPr lang="en-GB" dirty="0">
              <a:latin typeface="Arial" panose="020B0604020202020204" pitchFamily="34" charset="0"/>
            </a:endParaRPr>
          </a:p>
          <a:p>
            <a:pPr lvl="1">
              <a:lnSpc>
                <a:spcPct val="90000"/>
              </a:lnSpc>
              <a:spcBef>
                <a:spcPts val="500"/>
              </a:spcBef>
              <a:spcAft>
                <a:spcPts val="500"/>
              </a:spcAft>
              <a:defRPr/>
            </a:pPr>
            <a:endParaRPr lang="en-GB" dirty="0">
              <a:latin typeface="Arial" panose="020B0604020202020204" pitchFamily="34" charset="0"/>
            </a:endParaRPr>
          </a:p>
          <a:p>
            <a:pPr>
              <a:lnSpc>
                <a:spcPct val="90000"/>
              </a:lnSpc>
              <a:spcBef>
                <a:spcPts val="500"/>
              </a:spcBef>
              <a:spcAft>
                <a:spcPts val="500"/>
              </a:spcAft>
              <a:defRPr/>
            </a:pPr>
            <a:endParaRPr lang="en-GB" sz="1400" dirty="0">
              <a:latin typeface="Arial" panose="020B0604020202020204" pitchFamily="34" charset="0"/>
            </a:endParaRPr>
          </a:p>
          <a:p>
            <a:pPr>
              <a:lnSpc>
                <a:spcPct val="90000"/>
              </a:lnSpc>
              <a:spcBef>
                <a:spcPts val="500"/>
              </a:spcBef>
              <a:spcAft>
                <a:spcPts val="500"/>
              </a:spcAft>
              <a:defRPr/>
            </a:pPr>
            <a:endParaRPr lang="en-GB" dirty="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a:xfrm>
            <a:off x="346074" y="1053615"/>
            <a:ext cx="8448675" cy="695325"/>
          </a:xfrm>
        </p:spPr>
        <p:txBody>
          <a:bodyPr/>
          <a:lstStyle/>
          <a:p>
            <a:pPr>
              <a:spcBef>
                <a:spcPts val="500"/>
              </a:spcBef>
              <a:spcAft>
                <a:spcPts val="500"/>
              </a:spcAft>
            </a:pPr>
            <a:br>
              <a:rPr lang="en-GB" sz="2400" dirty="0">
                <a:latin typeface="Arial" panose="020B0604020202020204" pitchFamily="34" charset="0"/>
              </a:rPr>
            </a:br>
            <a:r>
              <a:rPr lang="en-GB" sz="2600" dirty="0">
                <a:latin typeface="Arial" panose="020B0604020202020204" pitchFamily="34" charset="0"/>
              </a:rPr>
              <a:t>Information Storage and Transmission: </a:t>
            </a:r>
            <a:br>
              <a:rPr lang="en-GB" sz="2600" dirty="0">
                <a:latin typeface="Arial" panose="020B0604020202020204" pitchFamily="34" charset="0"/>
              </a:rPr>
            </a:br>
            <a:r>
              <a:rPr lang="en-GB" sz="2600" dirty="0">
                <a:latin typeface="Arial" panose="020B0604020202020204" pitchFamily="34" charset="0"/>
              </a:rPr>
              <a:t>Carrier immunity</a:t>
            </a:r>
            <a:endParaRPr lang="en-GB" sz="2600" dirty="0">
              <a:latin typeface="Arial" panose="020B0604020202020204" pitchFamily="34" charset="0"/>
            </a:endParaRPr>
          </a:p>
        </p:txBody>
      </p:sp>
      <p:sp>
        <p:nvSpPr>
          <p:cNvPr id="95234" name="Rectangle 3"/>
          <p:cNvSpPr>
            <a:spLocks noGrp="1" noChangeArrowheads="1"/>
          </p:cNvSpPr>
          <p:nvPr>
            <p:ph idx="1"/>
          </p:nvPr>
        </p:nvSpPr>
        <p:spPr>
          <a:xfrm>
            <a:off x="346075" y="2087563"/>
            <a:ext cx="8448675" cy="4229100"/>
          </a:xfrm>
        </p:spPr>
        <p:txBody>
          <a:bodyPr/>
          <a:lstStyle/>
          <a:p>
            <a:pPr>
              <a:lnSpc>
                <a:spcPct val="90000"/>
              </a:lnSpc>
              <a:spcBef>
                <a:spcPts val="500"/>
              </a:spcBef>
              <a:spcAft>
                <a:spcPts val="500"/>
              </a:spcAft>
            </a:pPr>
            <a:r>
              <a:rPr lang="en-GB" dirty="0">
                <a:latin typeface="Arial" panose="020B0604020202020204" pitchFamily="34" charset="0"/>
              </a:rPr>
              <a:t>Traditionally, intermediaries (‘common carriers’) have not been held responsible for the content of transmissions they carry</a:t>
            </a:r>
            <a:endParaRPr lang="en-GB" dirty="0">
              <a:latin typeface="Arial" panose="020B0604020202020204" pitchFamily="34" charset="0"/>
            </a:endParaRPr>
          </a:p>
          <a:p>
            <a:pPr lvl="1">
              <a:lnSpc>
                <a:spcPct val="90000"/>
              </a:lnSpc>
              <a:spcBef>
                <a:spcPts val="500"/>
              </a:spcBef>
              <a:spcAft>
                <a:spcPts val="500"/>
              </a:spcAft>
            </a:pPr>
            <a:r>
              <a:rPr lang="en-GB" sz="2000" b="1" dirty="0">
                <a:latin typeface="Arial" panose="020B0604020202020204" pitchFamily="34" charset="0"/>
              </a:rPr>
              <a:t>Instead</a:t>
            </a:r>
            <a:r>
              <a:rPr lang="en-GB" sz="2000" dirty="0">
                <a:latin typeface="Arial" panose="020B0604020202020204" pitchFamily="34" charset="0"/>
              </a:rPr>
              <a:t>, the originator or sender of that material is liable</a:t>
            </a:r>
            <a:endParaRPr lang="en-GB" sz="2000" dirty="0">
              <a:latin typeface="Arial" panose="020B0604020202020204" pitchFamily="34" charset="0"/>
            </a:endParaRPr>
          </a:p>
          <a:p>
            <a:pPr lvl="1">
              <a:lnSpc>
                <a:spcPct val="90000"/>
              </a:lnSpc>
              <a:spcBef>
                <a:spcPts val="500"/>
              </a:spcBef>
              <a:spcAft>
                <a:spcPts val="500"/>
              </a:spcAft>
            </a:pPr>
            <a:r>
              <a:rPr lang="en-GB" sz="2000" dirty="0">
                <a:latin typeface="Arial" panose="020B0604020202020204" pitchFamily="34" charset="0"/>
              </a:rPr>
              <a:t>For example the </a:t>
            </a:r>
            <a:r>
              <a:rPr lang="en-GB" sz="2000" b="1" dirty="0">
                <a:latin typeface="Arial" panose="020B0604020202020204" pitchFamily="34" charset="0"/>
              </a:rPr>
              <a:t>postal service </a:t>
            </a:r>
            <a:r>
              <a:rPr lang="en-GB" sz="2000" dirty="0">
                <a:latin typeface="Arial" panose="020B0604020202020204" pitchFamily="34" charset="0"/>
              </a:rPr>
              <a:t>isn’t liable for the content of letters it carries</a:t>
            </a:r>
            <a:endParaRPr lang="en-GB" sz="2000" dirty="0">
              <a:latin typeface="Arial" panose="020B0604020202020204" pitchFamily="34" charset="0"/>
            </a:endParaRPr>
          </a:p>
          <a:p>
            <a:pPr>
              <a:lnSpc>
                <a:spcPct val="80000"/>
              </a:lnSpc>
              <a:spcBef>
                <a:spcPts val="500"/>
              </a:spcBef>
              <a:spcAft>
                <a:spcPts val="500"/>
              </a:spcAft>
            </a:pPr>
            <a:endParaRPr lang="en-GB" dirty="0">
              <a:latin typeface="Arial" panose="020B0604020202020204" pitchFamily="34" charset="0"/>
            </a:endParaRPr>
          </a:p>
          <a:p>
            <a:pPr>
              <a:lnSpc>
                <a:spcPct val="80000"/>
              </a:lnSpc>
              <a:spcBef>
                <a:spcPts val="500"/>
              </a:spcBef>
              <a:spcAft>
                <a:spcPts val="500"/>
              </a:spcAft>
            </a:pPr>
            <a:r>
              <a:rPr lang="en-GB" dirty="0">
                <a:latin typeface="Arial" panose="020B0604020202020204" pitchFamily="34" charset="0"/>
              </a:rPr>
              <a:t>‘Carrier immunity’ is not usually extended to intermediaries who </a:t>
            </a:r>
            <a:r>
              <a:rPr lang="en-GB" b="1" dirty="0">
                <a:latin typeface="Arial" panose="020B0604020202020204" pitchFamily="34" charset="0"/>
              </a:rPr>
              <a:t>should be aware </a:t>
            </a:r>
            <a:r>
              <a:rPr lang="en-GB" dirty="0">
                <a:latin typeface="Arial" panose="020B0604020202020204" pitchFamily="34" charset="0"/>
              </a:rPr>
              <a:t>of the content they are carrying</a:t>
            </a:r>
            <a:endParaRPr lang="en-GB" dirty="0">
              <a:latin typeface="Arial" panose="020B0604020202020204" pitchFamily="34" charset="0"/>
            </a:endParaRPr>
          </a:p>
          <a:p>
            <a:pPr lvl="1">
              <a:lnSpc>
                <a:spcPct val="80000"/>
              </a:lnSpc>
              <a:spcBef>
                <a:spcPts val="500"/>
              </a:spcBef>
              <a:spcAft>
                <a:spcPts val="500"/>
              </a:spcAft>
            </a:pPr>
            <a:r>
              <a:rPr lang="en-GB" sz="2000" dirty="0" err="1">
                <a:latin typeface="Arial" panose="020B0604020202020204" pitchFamily="34" charset="0"/>
              </a:rPr>
              <a:t>eg</a:t>
            </a:r>
            <a:r>
              <a:rPr lang="en-GB" sz="2000" dirty="0">
                <a:latin typeface="Arial" panose="020B0604020202020204" pitchFamily="34" charset="0"/>
              </a:rPr>
              <a:t> newspapers.</a:t>
            </a:r>
            <a:endParaRPr lang="en-GB" sz="2000" dirty="0">
              <a:latin typeface="Arial" panose="020B0604020202020204" pitchFamily="34" charset="0"/>
            </a:endParaRPr>
          </a:p>
          <a:p>
            <a:pPr lvl="1">
              <a:lnSpc>
                <a:spcPct val="80000"/>
              </a:lnSpc>
              <a:spcBef>
                <a:spcPts val="500"/>
              </a:spcBef>
              <a:spcAft>
                <a:spcPts val="500"/>
              </a:spcAft>
            </a:pPr>
            <a:r>
              <a:rPr lang="en-GB" sz="2000" dirty="0">
                <a:latin typeface="Arial" panose="020B0604020202020204" pitchFamily="34" charset="0"/>
              </a:rPr>
              <a:t>Telecommunications companies have traditionally been granted immunity.  They are unlikely to know of, or be able to know of, the content of all the transmissions they handle</a:t>
            </a:r>
            <a:endParaRPr lang="en-GB" sz="2000" dirty="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a:spcBef>
                <a:spcPts val="500"/>
              </a:spcBef>
              <a:spcAft>
                <a:spcPts val="500"/>
              </a:spcAft>
            </a:pPr>
            <a:r>
              <a:rPr lang="en-GB" sz="2400" dirty="0">
                <a:latin typeface="Arial" panose="020B0604020202020204" pitchFamily="34" charset="0"/>
              </a:rPr>
              <a:t>Information Storage and Transmission: </a:t>
            </a:r>
            <a:br>
              <a:rPr lang="en-GB" sz="2400" dirty="0">
                <a:latin typeface="Arial" panose="020B0604020202020204" pitchFamily="34" charset="0"/>
              </a:rPr>
            </a:br>
            <a:r>
              <a:rPr lang="en-GB" sz="2400" dirty="0">
                <a:latin typeface="Arial" panose="020B0604020202020204" pitchFamily="34" charset="0"/>
              </a:rPr>
              <a:t>Carrier immunity</a:t>
            </a:r>
            <a:endParaRPr lang="en-GB" dirty="0">
              <a:latin typeface="Arial" panose="020B0604020202020204" pitchFamily="34" charset="0"/>
            </a:endParaRPr>
          </a:p>
        </p:txBody>
      </p:sp>
      <p:sp>
        <p:nvSpPr>
          <p:cNvPr id="19459" name="Rectangle 3"/>
          <p:cNvSpPr>
            <a:spLocks noGrp="1" noChangeArrowheads="1"/>
          </p:cNvSpPr>
          <p:nvPr>
            <p:ph idx="1"/>
          </p:nvPr>
        </p:nvSpPr>
        <p:spPr>
          <a:xfrm>
            <a:off x="346075" y="2087563"/>
            <a:ext cx="8448675" cy="4229100"/>
          </a:xfrm>
        </p:spPr>
        <p:txBody>
          <a:bodyPr/>
          <a:lstStyle/>
          <a:p>
            <a:pPr marL="0" indent="0">
              <a:lnSpc>
                <a:spcPct val="80000"/>
              </a:lnSpc>
              <a:spcBef>
                <a:spcPts val="500"/>
              </a:spcBef>
              <a:spcAft>
                <a:spcPts val="500"/>
              </a:spcAft>
              <a:buFontTx/>
              <a:buNone/>
              <a:defRPr/>
            </a:pPr>
            <a:r>
              <a:rPr lang="en-GB" sz="2400" dirty="0"/>
              <a:t>What about digital intermediaries?</a:t>
            </a:r>
            <a:endParaRPr lang="en-GB" sz="2400" dirty="0"/>
          </a:p>
          <a:p>
            <a:pPr>
              <a:lnSpc>
                <a:spcPct val="80000"/>
              </a:lnSpc>
              <a:spcBef>
                <a:spcPts val="500"/>
              </a:spcBef>
              <a:spcAft>
                <a:spcPts val="500"/>
              </a:spcAft>
              <a:defRPr/>
            </a:pPr>
            <a:r>
              <a:rPr lang="en-GB" sz="2400" dirty="0"/>
              <a:t>Internet Service Providers </a:t>
            </a:r>
            <a:endParaRPr lang="en-GB" sz="2400" dirty="0"/>
          </a:p>
          <a:p>
            <a:pPr lvl="1">
              <a:lnSpc>
                <a:spcPct val="80000"/>
              </a:lnSpc>
              <a:spcBef>
                <a:spcPts val="500"/>
              </a:spcBef>
              <a:spcAft>
                <a:spcPts val="500"/>
              </a:spcAft>
              <a:defRPr/>
            </a:pPr>
            <a:r>
              <a:rPr lang="en-GB" sz="1800" dirty="0"/>
              <a:t>ISPs are increasingly held liable for what users do with their internet connection</a:t>
            </a:r>
            <a:endParaRPr lang="en-GB" sz="1800" dirty="0"/>
          </a:p>
          <a:p>
            <a:pPr lvl="1">
              <a:lnSpc>
                <a:spcPct val="80000"/>
              </a:lnSpc>
              <a:spcBef>
                <a:spcPts val="500"/>
              </a:spcBef>
              <a:spcAft>
                <a:spcPts val="500"/>
              </a:spcAft>
              <a:defRPr/>
            </a:pPr>
            <a:r>
              <a:rPr lang="en-GB" sz="1800" dirty="0"/>
              <a:t>Digital Economy Act (2010) stipulates that ISPs must monitor traffic to identify </a:t>
            </a:r>
            <a:r>
              <a:rPr lang="en-GB" sz="1800" dirty="0" err="1"/>
              <a:t>filesharers</a:t>
            </a:r>
            <a:r>
              <a:rPr lang="en-GB" sz="1800" dirty="0"/>
              <a:t> and then send them ‘cease &amp; desist’ letters</a:t>
            </a:r>
            <a:endParaRPr lang="en-GB" sz="1800" dirty="0"/>
          </a:p>
          <a:p>
            <a:pPr>
              <a:lnSpc>
                <a:spcPct val="80000"/>
              </a:lnSpc>
              <a:spcBef>
                <a:spcPts val="500"/>
              </a:spcBef>
              <a:spcAft>
                <a:spcPts val="500"/>
              </a:spcAft>
              <a:defRPr/>
            </a:pPr>
            <a:r>
              <a:rPr lang="en-GB" sz="2400" dirty="0"/>
              <a:t>Search Engines – e.g. Google</a:t>
            </a:r>
            <a:endParaRPr lang="en-GB" sz="2400" dirty="0"/>
          </a:p>
          <a:p>
            <a:pPr lvl="1">
              <a:lnSpc>
                <a:spcPct val="80000"/>
              </a:lnSpc>
              <a:spcBef>
                <a:spcPts val="500"/>
              </a:spcBef>
              <a:spcAft>
                <a:spcPts val="500"/>
              </a:spcAft>
              <a:defRPr/>
            </a:pPr>
            <a:r>
              <a:rPr lang="en-GB" sz="1800" dirty="0"/>
              <a:t>Legal battles around the world to maintain ‘carrier immunity’ status</a:t>
            </a:r>
            <a:endParaRPr lang="en-GB" sz="1800" dirty="0"/>
          </a:p>
          <a:p>
            <a:pPr lvl="1">
              <a:lnSpc>
                <a:spcPct val="80000"/>
              </a:lnSpc>
              <a:spcBef>
                <a:spcPts val="500"/>
              </a:spcBef>
              <a:spcAft>
                <a:spcPts val="500"/>
              </a:spcAft>
              <a:defRPr/>
            </a:pPr>
            <a:r>
              <a:rPr lang="en-GB" sz="1800" dirty="0"/>
              <a:t>Has had to yield in many cases </a:t>
            </a:r>
            <a:endParaRPr lang="en-GB" sz="1800" dirty="0"/>
          </a:p>
          <a:p>
            <a:pPr lvl="2">
              <a:lnSpc>
                <a:spcPct val="80000"/>
              </a:lnSpc>
              <a:spcBef>
                <a:spcPts val="500"/>
              </a:spcBef>
              <a:spcAft>
                <a:spcPts val="500"/>
              </a:spcAft>
              <a:defRPr/>
            </a:pPr>
            <a:r>
              <a:rPr lang="en-GB" sz="1600" dirty="0"/>
              <a:t>e.g. links to terrorism and child pornography websites</a:t>
            </a:r>
            <a:endParaRPr lang="en-GB" sz="1600" dirty="0"/>
          </a:p>
          <a:p>
            <a:pPr lvl="2">
              <a:lnSpc>
                <a:spcPct val="80000"/>
              </a:lnSpc>
              <a:spcBef>
                <a:spcPts val="500"/>
              </a:spcBef>
              <a:spcAft>
                <a:spcPts val="500"/>
              </a:spcAft>
              <a:defRPr/>
            </a:pPr>
            <a:r>
              <a:rPr lang="en-GB" sz="1600" dirty="0">
                <a:hlinkClick r:id="rId1"/>
              </a:rPr>
              <a:t>http://www.guardian.co.uk/technology/2011/jan/16/google-court-spain-privacy</a:t>
            </a:r>
            <a:endParaRPr lang="en-GB" sz="1600" dirty="0"/>
          </a:p>
          <a:p>
            <a:pPr>
              <a:lnSpc>
                <a:spcPct val="80000"/>
              </a:lnSpc>
              <a:spcBef>
                <a:spcPts val="500"/>
              </a:spcBef>
              <a:spcAft>
                <a:spcPts val="500"/>
              </a:spcAft>
              <a:defRPr/>
            </a:pPr>
            <a:r>
              <a:rPr lang="en-GB" sz="2400" dirty="0"/>
              <a:t>Social Media Platforms – e.g. Facebook</a:t>
            </a:r>
            <a:endParaRPr lang="en-GB" sz="2400" dirty="0"/>
          </a:p>
          <a:p>
            <a:pPr lvl="1">
              <a:lnSpc>
                <a:spcPct val="80000"/>
              </a:lnSpc>
              <a:spcBef>
                <a:spcPts val="500"/>
              </a:spcBef>
              <a:spcAft>
                <a:spcPts val="500"/>
              </a:spcAft>
              <a:defRPr/>
            </a:pPr>
            <a:r>
              <a:rPr lang="en-GB" sz="1800" dirty="0"/>
              <a:t>Have largely conceded that they are to some degree responsible for content shared on their platforms</a:t>
            </a:r>
            <a:endParaRPr lang="en-GB" sz="1800" dirty="0"/>
          </a:p>
          <a:p>
            <a:pPr lvl="1">
              <a:lnSpc>
                <a:spcPct val="80000"/>
              </a:lnSpc>
              <a:spcBef>
                <a:spcPts val="500"/>
              </a:spcBef>
              <a:spcAft>
                <a:spcPts val="500"/>
              </a:spcAft>
              <a:defRPr/>
            </a:pPr>
            <a:endParaRPr lang="en-GB" dirty="0"/>
          </a:p>
          <a:p>
            <a:pPr>
              <a:lnSpc>
                <a:spcPct val="80000"/>
              </a:lnSpc>
              <a:spcBef>
                <a:spcPts val="500"/>
              </a:spcBef>
              <a:spcAft>
                <a:spcPts val="500"/>
              </a:spcAft>
              <a:defRPr/>
            </a:pP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r>
              <a:rPr lang="en-GB" sz="2400" dirty="0">
                <a:latin typeface="Arial" panose="020B0604020202020204" pitchFamily="34" charset="0"/>
              </a:rPr>
              <a:t>Information Storage and Transmission: </a:t>
            </a:r>
            <a:br>
              <a:rPr lang="en-GB" sz="2400" dirty="0">
                <a:latin typeface="Arial" panose="020B0604020202020204" pitchFamily="34" charset="0"/>
              </a:rPr>
            </a:br>
            <a:r>
              <a:rPr lang="en-GB" sz="2400" dirty="0">
                <a:latin typeface="Arial" panose="020B0604020202020204" pitchFamily="34" charset="0"/>
              </a:rPr>
              <a:t>Intellectual Property</a:t>
            </a:r>
            <a:endParaRPr lang="en-GB" dirty="0">
              <a:latin typeface="Arial" panose="020B0604020202020204" pitchFamily="34" charset="0"/>
            </a:endParaRPr>
          </a:p>
        </p:txBody>
      </p:sp>
      <p:sp>
        <p:nvSpPr>
          <p:cNvPr id="99330" name="Rectangle 3"/>
          <p:cNvSpPr>
            <a:spLocks noGrp="1" noChangeArrowheads="1"/>
          </p:cNvSpPr>
          <p:nvPr>
            <p:ph idx="1"/>
          </p:nvPr>
        </p:nvSpPr>
        <p:spPr>
          <a:xfrm>
            <a:off x="346075" y="2087563"/>
            <a:ext cx="8448675" cy="4229100"/>
          </a:xfrm>
        </p:spPr>
        <p:txBody>
          <a:bodyPr/>
          <a:lstStyle/>
          <a:p>
            <a:pPr>
              <a:lnSpc>
                <a:spcPct val="80000"/>
              </a:lnSpc>
              <a:spcBef>
                <a:spcPts val="500"/>
              </a:spcBef>
              <a:spcAft>
                <a:spcPts val="500"/>
              </a:spcAft>
            </a:pPr>
            <a:endParaRPr lang="en-GB" sz="2400" dirty="0">
              <a:latin typeface="Arial" panose="020B0604020202020204" pitchFamily="34" charset="0"/>
            </a:endParaRPr>
          </a:p>
          <a:p>
            <a:pPr>
              <a:lnSpc>
                <a:spcPct val="80000"/>
              </a:lnSpc>
              <a:spcBef>
                <a:spcPts val="500"/>
              </a:spcBef>
              <a:spcAft>
                <a:spcPts val="500"/>
              </a:spcAft>
            </a:pPr>
            <a:r>
              <a:rPr lang="en-GB" dirty="0">
                <a:latin typeface="Arial" panose="020B0604020202020204" pitchFamily="34" charset="0"/>
              </a:rPr>
              <a:t>An infringement of intellectual property occurs when an electronic copy of material (</a:t>
            </a:r>
            <a:r>
              <a:rPr lang="en-GB" dirty="0" err="1">
                <a:latin typeface="Arial" panose="020B0604020202020204" pitchFamily="34" charset="0"/>
              </a:rPr>
              <a:t>eg</a:t>
            </a:r>
            <a:r>
              <a:rPr lang="en-GB" dirty="0">
                <a:latin typeface="Arial" panose="020B0604020202020204" pitchFamily="34" charset="0"/>
              </a:rPr>
              <a:t> a digital file) is held without the permission of the holder of the copyright </a:t>
            </a:r>
            <a:endParaRPr lang="en-GB" dirty="0">
              <a:latin typeface="Arial" panose="020B0604020202020204" pitchFamily="34" charset="0"/>
            </a:endParaRPr>
          </a:p>
          <a:p>
            <a:pPr lvl="1">
              <a:lnSpc>
                <a:spcPct val="80000"/>
              </a:lnSpc>
              <a:spcBef>
                <a:spcPts val="500"/>
              </a:spcBef>
              <a:spcAft>
                <a:spcPts val="500"/>
              </a:spcAft>
            </a:pPr>
            <a:r>
              <a:rPr lang="en-GB" sz="2000" dirty="0">
                <a:latin typeface="Arial" panose="020B0604020202020204" pitchFamily="34" charset="0"/>
              </a:rPr>
              <a:t>Many online companies run the risk of legal prosecution from copyright owners if they inadvertently store and transmit material stolen by third party users of the service </a:t>
            </a:r>
            <a:endParaRPr lang="en-GB" sz="2000" dirty="0">
              <a:latin typeface="Arial" panose="020B0604020202020204" pitchFamily="34" charset="0"/>
            </a:endParaRPr>
          </a:p>
          <a:p>
            <a:pPr>
              <a:lnSpc>
                <a:spcPct val="80000"/>
              </a:lnSpc>
              <a:spcBef>
                <a:spcPts val="500"/>
              </a:spcBef>
              <a:spcAft>
                <a:spcPts val="500"/>
              </a:spcAft>
            </a:pPr>
            <a:endParaRPr lang="en-GB" dirty="0">
              <a:latin typeface="Arial" panose="020B0604020202020204" pitchFamily="34" charset="0"/>
            </a:endParaRPr>
          </a:p>
          <a:p>
            <a:pPr>
              <a:lnSpc>
                <a:spcPct val="80000"/>
              </a:lnSpc>
              <a:spcBef>
                <a:spcPts val="500"/>
              </a:spcBef>
              <a:spcAft>
                <a:spcPts val="500"/>
              </a:spcAft>
            </a:pPr>
            <a:r>
              <a:rPr lang="en-GB" dirty="0">
                <a:latin typeface="Arial" panose="020B0604020202020204" pitchFamily="34" charset="0"/>
              </a:rPr>
              <a:t>YouTube actively monitors content against copyright infringements</a:t>
            </a:r>
            <a:endParaRPr lang="en-GB" dirty="0">
              <a:latin typeface="Arial" panose="020B0604020202020204" pitchFamily="34" charset="0"/>
            </a:endParaRPr>
          </a:p>
          <a:p>
            <a:pPr>
              <a:lnSpc>
                <a:spcPct val="80000"/>
              </a:lnSpc>
              <a:spcBef>
                <a:spcPts val="500"/>
              </a:spcBef>
              <a:spcAft>
                <a:spcPts val="500"/>
              </a:spcAft>
            </a:pPr>
            <a:endParaRPr lang="en-GB" dirty="0">
              <a:latin typeface="Arial" panose="020B0604020202020204" pitchFamily="34" charset="0"/>
            </a:endParaRPr>
          </a:p>
          <a:p>
            <a:pPr>
              <a:lnSpc>
                <a:spcPct val="80000"/>
              </a:lnSpc>
              <a:spcBef>
                <a:spcPts val="500"/>
              </a:spcBef>
              <a:spcAft>
                <a:spcPts val="500"/>
              </a:spcAft>
            </a:pPr>
            <a:r>
              <a:rPr lang="en-GB" dirty="0">
                <a:latin typeface="Arial" panose="020B0604020202020204" pitchFamily="34" charset="0"/>
              </a:rPr>
              <a:t>Other companies (</a:t>
            </a:r>
            <a:r>
              <a:rPr lang="en-GB" dirty="0" err="1">
                <a:latin typeface="Arial" panose="020B0604020202020204" pitchFamily="34" charset="0"/>
              </a:rPr>
              <a:t>Megaupload</a:t>
            </a:r>
            <a:r>
              <a:rPr lang="en-GB" dirty="0">
                <a:latin typeface="Arial" panose="020B0604020202020204" pitchFamily="34" charset="0"/>
              </a:rPr>
              <a:t>, notoriously) insisted that they are NOT platforms, they simply connect users together and should be covered by carrier immunity</a:t>
            </a:r>
            <a:endParaRPr lang="en-GB" dirty="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r>
              <a:rPr lang="en-GB" sz="2400">
                <a:latin typeface="Arial" panose="020B0604020202020204" pitchFamily="34" charset="0"/>
              </a:rPr>
              <a:t>Information Storage and Transmission </a:t>
            </a:r>
            <a:br>
              <a:rPr lang="en-GB" sz="2400">
                <a:latin typeface="Arial" panose="020B0604020202020204" pitchFamily="34" charset="0"/>
              </a:rPr>
            </a:br>
            <a:r>
              <a:rPr lang="en-GB">
                <a:latin typeface="Arial" panose="020B0604020202020204" pitchFamily="34" charset="0"/>
              </a:rPr>
              <a:t>Obscenity and indecency</a:t>
            </a:r>
            <a:endParaRPr lang="en-GB">
              <a:latin typeface="Arial" panose="020B0604020202020204" pitchFamily="34" charset="0"/>
            </a:endParaRPr>
          </a:p>
        </p:txBody>
      </p:sp>
      <p:sp>
        <p:nvSpPr>
          <p:cNvPr id="101378" name="Rectangle 3"/>
          <p:cNvSpPr>
            <a:spLocks noGrp="1" noChangeArrowheads="1"/>
          </p:cNvSpPr>
          <p:nvPr>
            <p:ph idx="1"/>
          </p:nvPr>
        </p:nvSpPr>
        <p:spPr>
          <a:xfrm>
            <a:off x="346075" y="2087563"/>
            <a:ext cx="8448675" cy="4229100"/>
          </a:xfrm>
        </p:spPr>
        <p:txBody>
          <a:bodyPr/>
          <a:lstStyle/>
          <a:p>
            <a:pPr>
              <a:spcBef>
                <a:spcPts val="500"/>
              </a:spcBef>
              <a:spcAft>
                <a:spcPts val="500"/>
              </a:spcAft>
            </a:pPr>
            <a:endParaRPr lang="en-GB" dirty="0">
              <a:latin typeface="Arial" panose="020B0604020202020204" pitchFamily="34" charset="0"/>
            </a:endParaRPr>
          </a:p>
          <a:p>
            <a:pPr>
              <a:spcBef>
                <a:spcPts val="500"/>
              </a:spcBef>
              <a:spcAft>
                <a:spcPts val="500"/>
              </a:spcAft>
            </a:pPr>
            <a:r>
              <a:rPr lang="en-GB" sz="2400" dirty="0">
                <a:latin typeface="Arial" panose="020B0604020202020204" pitchFamily="34" charset="0"/>
              </a:rPr>
              <a:t>Obscenity and Indecency also come under this general heading of liability for information storage and transmission </a:t>
            </a:r>
            <a:endParaRPr lang="en-GB" sz="2400" dirty="0">
              <a:latin typeface="Arial" panose="020B0604020202020204" pitchFamily="34" charset="0"/>
            </a:endParaRPr>
          </a:p>
          <a:p>
            <a:pPr lvl="1">
              <a:spcBef>
                <a:spcPts val="500"/>
              </a:spcBef>
              <a:spcAft>
                <a:spcPts val="500"/>
              </a:spcAft>
            </a:pPr>
            <a:r>
              <a:rPr lang="en-GB" sz="2000" dirty="0">
                <a:latin typeface="Arial" panose="020B0604020202020204" pitchFamily="34" charset="0"/>
              </a:rPr>
              <a:t>the legal tests that may be applied to such material vary widely with locality</a:t>
            </a:r>
            <a:endParaRPr lang="en-GB" sz="2000" dirty="0">
              <a:latin typeface="Arial" panose="020B0604020202020204" pitchFamily="34" charset="0"/>
            </a:endParaRPr>
          </a:p>
          <a:p>
            <a:pPr lvl="1">
              <a:spcBef>
                <a:spcPts val="500"/>
              </a:spcBef>
              <a:spcAft>
                <a:spcPts val="500"/>
              </a:spcAft>
            </a:pPr>
            <a:r>
              <a:rPr lang="en-GB" sz="2000" dirty="0">
                <a:latin typeface="Arial" panose="020B0604020202020204" pitchFamily="34" charset="0"/>
              </a:rPr>
              <a:t>It is often the case that what is considered offensive to one party may constitute great art to others </a:t>
            </a:r>
            <a:endParaRPr lang="en-GB" sz="2000" dirty="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r>
              <a:rPr lang="en-GB" sz="2400">
                <a:latin typeface="Arial" panose="020B0604020202020204" pitchFamily="34" charset="0"/>
              </a:rPr>
              <a:t>Information Storage and Transmission </a:t>
            </a:r>
            <a:br>
              <a:rPr lang="en-GB" sz="2400">
                <a:latin typeface="Arial" panose="020B0604020202020204" pitchFamily="34" charset="0"/>
              </a:rPr>
            </a:br>
            <a:r>
              <a:rPr lang="en-GB">
                <a:latin typeface="Arial" panose="020B0604020202020204" pitchFamily="34" charset="0"/>
              </a:rPr>
              <a:t>Legal Process</a:t>
            </a:r>
            <a:endParaRPr lang="en-GB">
              <a:latin typeface="Arial" panose="020B0604020202020204" pitchFamily="34" charset="0"/>
            </a:endParaRPr>
          </a:p>
        </p:txBody>
      </p:sp>
      <p:sp>
        <p:nvSpPr>
          <p:cNvPr id="22531" name="Rectangle 3"/>
          <p:cNvSpPr>
            <a:spLocks noGrp="1" noChangeArrowheads="1"/>
          </p:cNvSpPr>
          <p:nvPr>
            <p:ph idx="1"/>
          </p:nvPr>
        </p:nvSpPr>
        <p:spPr>
          <a:xfrm>
            <a:off x="346075" y="2087563"/>
            <a:ext cx="8448675" cy="4229100"/>
          </a:xfrm>
        </p:spPr>
        <p:txBody>
          <a:bodyPr>
            <a:normAutofit/>
          </a:bodyPr>
          <a:lstStyle/>
          <a:p>
            <a:pPr>
              <a:spcBef>
                <a:spcPts val="500"/>
              </a:spcBef>
              <a:spcAft>
                <a:spcPts val="500"/>
              </a:spcAft>
              <a:defRPr/>
            </a:pPr>
            <a:r>
              <a:rPr lang="en-GB" b="1" dirty="0"/>
              <a:t>Sub </a:t>
            </a:r>
            <a:r>
              <a:rPr lang="en-GB" b="1" dirty="0" err="1"/>
              <a:t>judice</a:t>
            </a:r>
            <a:r>
              <a:rPr lang="en-GB" dirty="0"/>
              <a:t> (under judgement) </a:t>
            </a:r>
            <a:endParaRPr lang="en-GB" dirty="0"/>
          </a:p>
          <a:p>
            <a:pPr lvl="1">
              <a:spcBef>
                <a:spcPts val="500"/>
              </a:spcBef>
              <a:spcAft>
                <a:spcPts val="500"/>
              </a:spcAft>
              <a:defRPr/>
            </a:pPr>
            <a:r>
              <a:rPr lang="en-GB" sz="1800" dirty="0"/>
              <a:t>when a legal case is imminent or underway, the courts, and/or the law </a:t>
            </a:r>
            <a:r>
              <a:rPr lang="en-GB" sz="1800" i="1" dirty="0"/>
              <a:t>per se</a:t>
            </a:r>
            <a:r>
              <a:rPr lang="en-GB" sz="1800" dirty="0"/>
              <a:t>, may restrict what can be published about the proceedings</a:t>
            </a:r>
            <a:endParaRPr lang="en-GB" sz="1800" dirty="0"/>
          </a:p>
          <a:p>
            <a:pPr lvl="1">
              <a:spcBef>
                <a:spcPts val="500"/>
              </a:spcBef>
              <a:spcAft>
                <a:spcPts val="500"/>
              </a:spcAft>
              <a:defRPr/>
            </a:pPr>
            <a:r>
              <a:rPr lang="en-GB" sz="1800" dirty="0"/>
              <a:t>This also restricts what can be posted online</a:t>
            </a:r>
            <a:endParaRPr lang="en-GB" sz="1800" dirty="0"/>
          </a:p>
          <a:p>
            <a:pPr>
              <a:spcBef>
                <a:spcPts val="500"/>
              </a:spcBef>
              <a:spcAft>
                <a:spcPts val="500"/>
              </a:spcAft>
              <a:defRPr/>
            </a:pPr>
            <a:endParaRPr lang="en-GB" dirty="0"/>
          </a:p>
          <a:p>
            <a:pPr>
              <a:spcBef>
                <a:spcPts val="500"/>
              </a:spcBef>
              <a:spcAft>
                <a:spcPts val="500"/>
              </a:spcAft>
              <a:defRPr/>
            </a:pPr>
            <a:r>
              <a:rPr lang="en-GB" dirty="0"/>
              <a:t>If certain aspects are made public online, the publisher may be held in </a:t>
            </a:r>
            <a:r>
              <a:rPr lang="en-GB" b="1" dirty="0"/>
              <a:t>contempt</a:t>
            </a:r>
            <a:r>
              <a:rPr lang="en-GB" dirty="0"/>
              <a:t> by a court – including individual websites and the ISPs that host them</a:t>
            </a:r>
            <a:endParaRPr lang="en-GB" dirty="0"/>
          </a:p>
          <a:p>
            <a:pPr>
              <a:spcBef>
                <a:spcPts val="500"/>
              </a:spcBef>
              <a:spcAft>
                <a:spcPts val="500"/>
              </a:spcAft>
              <a:defRPr/>
            </a:pPr>
            <a:endParaRPr lang="en-GB" dirty="0"/>
          </a:p>
          <a:p>
            <a:pPr>
              <a:spcBef>
                <a:spcPts val="500"/>
              </a:spcBef>
              <a:spcAft>
                <a:spcPts val="500"/>
              </a:spcAft>
              <a:defRPr/>
            </a:pPr>
            <a:r>
              <a:rPr lang="en-GB" dirty="0"/>
              <a:t>It’s difficult to stop information being viewed in one jurisdiction when it is hosted in another</a:t>
            </a:r>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GB" dirty="0">
                <a:latin typeface="Arial" panose="020B0604020202020204" pitchFamily="34" charset="0"/>
              </a:rPr>
              <a:t>Limiting Liability around ‘Storage and Transmission’ 1</a:t>
            </a:r>
            <a:endParaRPr lang="en-GB" dirty="0">
              <a:latin typeface="Arial" panose="020B0604020202020204" pitchFamily="34" charset="0"/>
            </a:endParaRPr>
          </a:p>
        </p:txBody>
      </p:sp>
      <p:sp>
        <p:nvSpPr>
          <p:cNvPr id="23555" name="Rectangle 3"/>
          <p:cNvSpPr>
            <a:spLocks noGrp="1" noChangeArrowheads="1"/>
          </p:cNvSpPr>
          <p:nvPr>
            <p:ph idx="1"/>
          </p:nvPr>
        </p:nvSpPr>
        <p:spPr>
          <a:xfrm>
            <a:off x="346075" y="2087563"/>
            <a:ext cx="8448675" cy="4229100"/>
          </a:xfrm>
        </p:spPr>
        <p:txBody>
          <a:bodyPr>
            <a:normAutofit/>
          </a:bodyPr>
          <a:lstStyle/>
          <a:p>
            <a:pPr marL="0" indent="0">
              <a:lnSpc>
                <a:spcPct val="90000"/>
              </a:lnSpc>
              <a:spcBef>
                <a:spcPts val="500"/>
              </a:spcBef>
              <a:spcAft>
                <a:spcPts val="500"/>
              </a:spcAft>
              <a:buFontTx/>
              <a:buNone/>
              <a:defRPr/>
            </a:pPr>
            <a:endParaRPr lang="en-GB" sz="2800" dirty="0"/>
          </a:p>
          <a:p>
            <a:pPr marL="0" indent="0">
              <a:lnSpc>
                <a:spcPct val="90000"/>
              </a:lnSpc>
              <a:spcBef>
                <a:spcPts val="500"/>
              </a:spcBef>
              <a:spcAft>
                <a:spcPts val="500"/>
              </a:spcAft>
              <a:buFontTx/>
              <a:buNone/>
              <a:defRPr/>
            </a:pPr>
            <a:r>
              <a:rPr lang="en-GB" sz="2400" dirty="0"/>
              <a:t>Examples of good practice for companies are:</a:t>
            </a:r>
            <a:endParaRPr lang="en-GB" sz="2400" dirty="0"/>
          </a:p>
          <a:p>
            <a:pPr>
              <a:lnSpc>
                <a:spcPct val="90000"/>
              </a:lnSpc>
              <a:spcBef>
                <a:spcPts val="500"/>
              </a:spcBef>
              <a:spcAft>
                <a:spcPts val="500"/>
              </a:spcAft>
              <a:defRPr/>
            </a:pPr>
            <a:endParaRPr lang="en-GB" sz="2400" dirty="0"/>
          </a:p>
          <a:p>
            <a:pPr>
              <a:lnSpc>
                <a:spcPct val="90000"/>
              </a:lnSpc>
              <a:spcBef>
                <a:spcPts val="500"/>
              </a:spcBef>
              <a:spcAft>
                <a:spcPts val="500"/>
              </a:spcAft>
              <a:defRPr/>
            </a:pPr>
            <a:r>
              <a:rPr lang="en-GB" dirty="0"/>
              <a:t>Actively monitoring and auditing the data of users</a:t>
            </a:r>
            <a:endParaRPr lang="en-GB" dirty="0"/>
          </a:p>
          <a:p>
            <a:pPr lvl="1">
              <a:lnSpc>
                <a:spcPct val="90000"/>
              </a:lnSpc>
              <a:spcBef>
                <a:spcPts val="500"/>
              </a:spcBef>
              <a:spcAft>
                <a:spcPts val="500"/>
              </a:spcAft>
              <a:defRPr/>
            </a:pPr>
            <a:r>
              <a:rPr lang="en-GB" dirty="0"/>
              <a:t>Providing some means of allowing the public to report infringements</a:t>
            </a:r>
            <a:endParaRPr lang="en-GB" dirty="0"/>
          </a:p>
          <a:p>
            <a:pPr lvl="1">
              <a:lnSpc>
                <a:spcPct val="90000"/>
              </a:lnSpc>
              <a:spcBef>
                <a:spcPts val="500"/>
              </a:spcBef>
              <a:spcAft>
                <a:spcPts val="500"/>
              </a:spcAft>
              <a:defRPr/>
            </a:pPr>
            <a:r>
              <a:rPr lang="en-GB" dirty="0"/>
              <a:t>Immediately removing, amending or disabling access to reported material as soon as they knew of its existence</a:t>
            </a:r>
            <a:endParaRPr lang="en-GB" dirty="0"/>
          </a:p>
          <a:p>
            <a:pPr>
              <a:lnSpc>
                <a:spcPct val="90000"/>
              </a:lnSpc>
              <a:defRPr/>
            </a:pPr>
            <a:endParaRPr lang="en-GB" dirty="0"/>
          </a:p>
          <a:p>
            <a:pPr>
              <a:lnSpc>
                <a:spcPct val="90000"/>
              </a:lnSpc>
              <a:defRPr/>
            </a:pPr>
            <a:r>
              <a:rPr lang="en-GB" dirty="0"/>
              <a:t>Ensure that data is kept to prove that the company did not know of an actual infringement and could not have been expected to know of </a:t>
            </a:r>
            <a:r>
              <a:rPr lang="en-GB" sz="2400" dirty="0"/>
              <a:t>it</a:t>
            </a:r>
            <a:endParaRPr lang="en-GB"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GB" dirty="0">
                <a:latin typeface="Arial" panose="020B0604020202020204" pitchFamily="34" charset="0"/>
              </a:rPr>
              <a:t>Limiting Liability around ‘Storage and Transmission’ 2</a:t>
            </a:r>
            <a:endParaRPr lang="en-GB" dirty="0">
              <a:latin typeface="Arial" panose="020B0604020202020204" pitchFamily="34" charset="0"/>
            </a:endParaRPr>
          </a:p>
        </p:txBody>
      </p:sp>
      <p:sp>
        <p:nvSpPr>
          <p:cNvPr id="23555" name="Rectangle 3"/>
          <p:cNvSpPr>
            <a:spLocks noGrp="1" noChangeArrowheads="1"/>
          </p:cNvSpPr>
          <p:nvPr>
            <p:ph idx="1"/>
          </p:nvPr>
        </p:nvSpPr>
        <p:spPr>
          <a:xfrm>
            <a:off x="346075" y="2087563"/>
            <a:ext cx="8448675" cy="4229100"/>
          </a:xfrm>
        </p:spPr>
        <p:txBody>
          <a:bodyPr>
            <a:normAutofit/>
          </a:bodyPr>
          <a:lstStyle/>
          <a:p>
            <a:pPr>
              <a:lnSpc>
                <a:spcPct val="90000"/>
              </a:lnSpc>
              <a:defRPr/>
            </a:pPr>
            <a:endParaRPr lang="en-GB" dirty="0"/>
          </a:p>
          <a:p>
            <a:pPr>
              <a:lnSpc>
                <a:spcPct val="90000"/>
              </a:lnSpc>
              <a:defRPr/>
            </a:pPr>
            <a:r>
              <a:rPr lang="en-GB" dirty="0"/>
              <a:t>Ensure no financial benefit gained by the company </a:t>
            </a:r>
            <a:endParaRPr lang="en-GB" dirty="0"/>
          </a:p>
          <a:p>
            <a:pPr>
              <a:lnSpc>
                <a:spcPct val="90000"/>
              </a:lnSpc>
              <a:spcBef>
                <a:spcPts val="500"/>
              </a:spcBef>
              <a:spcAft>
                <a:spcPts val="500"/>
              </a:spcAft>
              <a:defRPr/>
            </a:pPr>
            <a:endParaRPr lang="en-GB" dirty="0"/>
          </a:p>
          <a:p>
            <a:pPr>
              <a:lnSpc>
                <a:spcPct val="90000"/>
              </a:lnSpc>
              <a:spcBef>
                <a:spcPts val="500"/>
              </a:spcBef>
              <a:spcAft>
                <a:spcPts val="500"/>
              </a:spcAft>
              <a:defRPr/>
            </a:pPr>
            <a:r>
              <a:rPr lang="en-GB" dirty="0"/>
              <a:t>In a contract (terms of use statement), making reference to </a:t>
            </a:r>
            <a:endParaRPr lang="en-GB" dirty="0"/>
          </a:p>
          <a:p>
            <a:pPr lvl="1">
              <a:lnSpc>
                <a:spcPct val="90000"/>
              </a:lnSpc>
              <a:spcBef>
                <a:spcPts val="500"/>
              </a:spcBef>
              <a:spcAft>
                <a:spcPts val="500"/>
              </a:spcAft>
              <a:defRPr/>
            </a:pPr>
            <a:r>
              <a:rPr lang="en-GB" dirty="0"/>
              <a:t>the responsibilities and limitations of users</a:t>
            </a:r>
            <a:endParaRPr lang="en-GB" dirty="0"/>
          </a:p>
          <a:p>
            <a:pPr lvl="1">
              <a:lnSpc>
                <a:spcPct val="90000"/>
              </a:lnSpc>
              <a:spcBef>
                <a:spcPts val="500"/>
              </a:spcBef>
              <a:spcAft>
                <a:spcPts val="500"/>
              </a:spcAft>
              <a:defRPr/>
            </a:pPr>
            <a:r>
              <a:rPr lang="en-GB" dirty="0"/>
              <a:t>the right of the company to take certain action if infringement is suspected </a:t>
            </a:r>
            <a:endParaRPr lang="en-GB" dirty="0"/>
          </a:p>
          <a:p>
            <a:pPr lvl="1">
              <a:lnSpc>
                <a:spcPct val="90000"/>
              </a:lnSpc>
              <a:spcBef>
                <a:spcPts val="500"/>
              </a:spcBef>
              <a:spcAft>
                <a:spcPts val="500"/>
              </a:spcAft>
              <a:defRPr/>
            </a:pPr>
            <a:r>
              <a:rPr lang="en-GB" dirty="0"/>
              <a:t>the limits of the company's liabilities</a:t>
            </a:r>
            <a:endParaRPr lang="en-GB" dirty="0"/>
          </a:p>
          <a:p>
            <a:pPr lvl="1">
              <a:lnSpc>
                <a:spcPct val="90000"/>
              </a:lnSpc>
              <a:spcBef>
                <a:spcPts val="500"/>
              </a:spcBef>
              <a:spcAft>
                <a:spcPts val="500"/>
              </a:spcAft>
              <a:defRPr/>
            </a:pPr>
            <a:r>
              <a:rPr lang="en-GB" dirty="0"/>
              <a:t>Facebook’s terms of use are explicitly designed to limit Facebook’s liability for what users do on the platform.</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r>
              <a:rPr lang="en-GB" dirty="0">
                <a:latin typeface="Arial" panose="020B0604020202020204" pitchFamily="34" charset="0"/>
              </a:rPr>
              <a:t>Primary e-Commerce Regulations</a:t>
            </a:r>
            <a:endParaRPr lang="en-GB" dirty="0">
              <a:latin typeface="Arial" panose="020B0604020202020204" pitchFamily="34" charset="0"/>
            </a:endParaRPr>
          </a:p>
        </p:txBody>
      </p:sp>
      <p:sp>
        <p:nvSpPr>
          <p:cNvPr id="23555" name="Rectangle 3"/>
          <p:cNvSpPr>
            <a:spLocks noGrp="1" noChangeArrowheads="1"/>
          </p:cNvSpPr>
          <p:nvPr>
            <p:ph idx="1"/>
          </p:nvPr>
        </p:nvSpPr>
        <p:spPr>
          <a:xfrm>
            <a:off x="346075" y="2087563"/>
            <a:ext cx="8448675" cy="4229100"/>
          </a:xfrm>
        </p:spPr>
        <p:txBody>
          <a:bodyPr>
            <a:normAutofit lnSpcReduction="10000"/>
          </a:bodyPr>
          <a:lstStyle/>
          <a:p>
            <a:pPr marL="0" indent="0">
              <a:lnSpc>
                <a:spcPct val="90000"/>
              </a:lnSpc>
              <a:spcBef>
                <a:spcPts val="500"/>
              </a:spcBef>
              <a:spcAft>
                <a:spcPts val="500"/>
              </a:spcAft>
              <a:buFontTx/>
              <a:buNone/>
              <a:defRPr/>
            </a:pPr>
            <a:r>
              <a:rPr lang="en-GB" sz="2400" dirty="0"/>
              <a:t>These two regulations are the most important in conducting e-commerce:</a:t>
            </a:r>
            <a:endParaRPr lang="en-GB" sz="2400" dirty="0"/>
          </a:p>
          <a:p>
            <a:pPr>
              <a:lnSpc>
                <a:spcPct val="90000"/>
              </a:lnSpc>
              <a:spcBef>
                <a:spcPts val="500"/>
              </a:spcBef>
              <a:spcAft>
                <a:spcPts val="500"/>
              </a:spcAft>
              <a:defRPr/>
            </a:pPr>
            <a:endParaRPr lang="en-GB" dirty="0"/>
          </a:p>
          <a:p>
            <a:pPr>
              <a:lnSpc>
                <a:spcPct val="90000"/>
              </a:lnSpc>
              <a:spcBef>
                <a:spcPts val="500"/>
              </a:spcBef>
              <a:spcAft>
                <a:spcPts val="500"/>
              </a:spcAft>
              <a:defRPr/>
            </a:pPr>
            <a:r>
              <a:rPr lang="en-GB" dirty="0"/>
              <a:t>The Consumer Contracts Regulations 2013 (replaced the Distance Selling Regulations 2000)</a:t>
            </a:r>
            <a:endParaRPr lang="en-GB" dirty="0"/>
          </a:p>
          <a:p>
            <a:pPr>
              <a:lnSpc>
                <a:spcPct val="90000"/>
              </a:lnSpc>
              <a:spcBef>
                <a:spcPts val="500"/>
              </a:spcBef>
              <a:spcAft>
                <a:spcPts val="500"/>
              </a:spcAft>
              <a:defRPr/>
            </a:pPr>
            <a:endParaRPr lang="en-GB" dirty="0"/>
          </a:p>
          <a:p>
            <a:pPr>
              <a:lnSpc>
                <a:spcPct val="90000"/>
              </a:lnSpc>
              <a:spcBef>
                <a:spcPts val="500"/>
              </a:spcBef>
              <a:spcAft>
                <a:spcPts val="500"/>
              </a:spcAft>
              <a:defRPr/>
            </a:pPr>
            <a:r>
              <a:rPr lang="en-GB" dirty="0"/>
              <a:t>The Electronic Commerce Regulations 2002 – often known as 'E-commerce Regulations’</a:t>
            </a:r>
            <a:endParaRPr lang="en-GB" dirty="0"/>
          </a:p>
          <a:p>
            <a:pPr marL="0" indent="0">
              <a:lnSpc>
                <a:spcPct val="90000"/>
              </a:lnSpc>
              <a:spcBef>
                <a:spcPts val="500"/>
              </a:spcBef>
              <a:spcAft>
                <a:spcPts val="500"/>
              </a:spcAft>
              <a:buNone/>
              <a:defRPr/>
            </a:pPr>
            <a:endParaRPr lang="en-GB" dirty="0"/>
          </a:p>
          <a:p>
            <a:pPr marL="0" indent="0">
              <a:lnSpc>
                <a:spcPct val="90000"/>
              </a:lnSpc>
              <a:spcBef>
                <a:spcPts val="500"/>
              </a:spcBef>
              <a:spcAft>
                <a:spcPts val="500"/>
              </a:spcAft>
              <a:buNone/>
              <a:defRPr/>
            </a:pPr>
            <a:r>
              <a:rPr lang="en-GB" dirty="0"/>
              <a:t>Additionally, businesses must also comply with the laws concerning physical transactions like the Supply of Goods and Services Act 1982, and the Consumer Protection Act 1987 to name a few.</a:t>
            </a:r>
            <a:endParaRPr lang="en-GB" sz="1800" dirty="0">
              <a:latin typeface="Arial" panose="020B0604020202020204" pitchFamily="34" charset="0"/>
            </a:endParaRPr>
          </a:p>
          <a:p>
            <a:pPr marL="0" indent="0">
              <a:lnSpc>
                <a:spcPct val="90000"/>
              </a:lnSpc>
              <a:spcBef>
                <a:spcPts val="500"/>
              </a:spcBef>
              <a:spcAft>
                <a:spcPts val="500"/>
              </a:spcAft>
              <a:buFontTx/>
              <a:buNone/>
              <a:defRPr/>
            </a:pPr>
            <a:endParaRPr lang="en-GB" dirty="0"/>
          </a:p>
          <a:p>
            <a:pPr marL="0" indent="0">
              <a:lnSpc>
                <a:spcPct val="90000"/>
              </a:lnSpc>
              <a:spcBef>
                <a:spcPts val="500"/>
              </a:spcBef>
              <a:spcAft>
                <a:spcPts val="500"/>
              </a:spcAft>
              <a:buFontTx/>
              <a:buNone/>
              <a:defRPr/>
            </a:pPr>
            <a:endParaRPr lang="en-GB" dirty="0"/>
          </a:p>
          <a:p>
            <a:pPr marL="0" indent="0">
              <a:lnSpc>
                <a:spcPct val="90000"/>
              </a:lnSpc>
              <a:spcBef>
                <a:spcPts val="500"/>
              </a:spcBef>
              <a:spcAft>
                <a:spcPts val="500"/>
              </a:spcAft>
              <a:buFontTx/>
              <a:buNone/>
              <a:defRPr/>
            </a:pP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r>
              <a:rPr lang="en-GB" dirty="0">
                <a:latin typeface="Arial" panose="020B0604020202020204" pitchFamily="34" charset="0"/>
              </a:rPr>
              <a:t>Consumer Contracts Regulations 2013</a:t>
            </a:r>
            <a:endParaRPr lang="en-GB" dirty="0">
              <a:latin typeface="Arial" panose="020B0604020202020204" pitchFamily="34" charset="0"/>
            </a:endParaRPr>
          </a:p>
        </p:txBody>
      </p:sp>
      <p:sp>
        <p:nvSpPr>
          <p:cNvPr id="109570" name="Rectangle 3"/>
          <p:cNvSpPr>
            <a:spLocks noGrp="1" noChangeArrowheads="1"/>
          </p:cNvSpPr>
          <p:nvPr>
            <p:ph idx="1"/>
          </p:nvPr>
        </p:nvSpPr>
        <p:spPr>
          <a:xfrm>
            <a:off x="346075" y="2087563"/>
            <a:ext cx="8448675" cy="4229100"/>
          </a:xfrm>
        </p:spPr>
        <p:txBody>
          <a:bodyPr/>
          <a:lstStyle/>
          <a:p>
            <a:pPr marL="0" indent="0">
              <a:lnSpc>
                <a:spcPct val="80000"/>
              </a:lnSpc>
              <a:buNone/>
            </a:pPr>
            <a:r>
              <a:rPr lang="en-GB" sz="2400" dirty="0">
                <a:latin typeface="Arial" panose="020B0604020202020204" pitchFamily="34" charset="0"/>
              </a:rPr>
              <a:t>Covers all forms of distance selling, not just online</a:t>
            </a:r>
            <a:endParaRPr lang="en-GB" sz="2400" dirty="0">
              <a:latin typeface="Arial" panose="020B0604020202020204" pitchFamily="34" charset="0"/>
            </a:endParaRPr>
          </a:p>
          <a:p>
            <a:pPr>
              <a:lnSpc>
                <a:spcPct val="80000"/>
              </a:lnSpc>
            </a:pPr>
            <a:endParaRPr lang="en-GB" sz="2400" dirty="0">
              <a:latin typeface="Arial" panose="020B0604020202020204" pitchFamily="34" charset="0"/>
            </a:endParaRPr>
          </a:p>
          <a:p>
            <a:pPr>
              <a:lnSpc>
                <a:spcPct val="80000"/>
              </a:lnSpc>
            </a:pPr>
            <a:r>
              <a:rPr lang="en-GB" sz="2400" dirty="0">
                <a:latin typeface="Arial" panose="020B0604020202020204" pitchFamily="34" charset="0"/>
              </a:rPr>
              <a:t>Seller must provide certain information:</a:t>
            </a:r>
            <a:endParaRPr lang="en-GB" sz="2400" dirty="0">
              <a:latin typeface="Arial" panose="020B0604020202020204" pitchFamily="34" charset="0"/>
            </a:endParaRPr>
          </a:p>
          <a:p>
            <a:pPr lvl="1">
              <a:lnSpc>
                <a:spcPct val="80000"/>
              </a:lnSpc>
            </a:pPr>
            <a:r>
              <a:rPr lang="en-GB" sz="2000" dirty="0">
                <a:latin typeface="Arial" panose="020B0604020202020204" pitchFamily="34" charset="0"/>
              </a:rPr>
              <a:t>Their details, including a physical address and a phone number</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A description of what you are buying, as well as how long you will be committing yourself to payment for any included service</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The total cost, or an explanation of how this will be worked out if it can vary</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How much delivery will cost, as well as how returns will be paid for and the price of these</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Details of your cancellation rights, and a standardised cancellation form you can use (or details of where to find it)</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Information on whether digital products will work on certain hardware or with other software</a:t>
            </a:r>
            <a:endParaRPr lang="en-GB" sz="2400" dirty="0">
              <a:latin typeface="Arial" panose="020B0604020202020204" pitchFamily="34" charset="0"/>
            </a:endParaRPr>
          </a:p>
          <a:p>
            <a:pPr>
              <a:lnSpc>
                <a:spcPct val="80000"/>
              </a:lnSpc>
            </a:pPr>
            <a:r>
              <a:rPr lang="en-GB" sz="2400" dirty="0">
                <a:latin typeface="Arial" panose="020B0604020202020204" pitchFamily="34" charset="0"/>
              </a:rPr>
              <a:t>This has to be provided in a ‘durable medium’</a:t>
            </a:r>
            <a:endParaRPr lang="en-GB" sz="24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atin typeface="Arial" panose="020B0604020202020204" pitchFamily="34" charset="0"/>
              </a:rPr>
              <a:t>And if I was a manager….</a:t>
            </a:r>
            <a:endParaRPr lang="en-US">
              <a:latin typeface="Arial" panose="020B0604020202020204" pitchFamily="34" charset="0"/>
            </a:endParaRPr>
          </a:p>
        </p:txBody>
      </p:sp>
      <p:sp>
        <p:nvSpPr>
          <p:cNvPr id="21506" name="Content Placeholder 2"/>
          <p:cNvSpPr>
            <a:spLocks noGrp="1"/>
          </p:cNvSpPr>
          <p:nvPr>
            <p:ph idx="1"/>
          </p:nvPr>
        </p:nvSpPr>
        <p:spPr>
          <a:xfrm>
            <a:off x="346075" y="2087563"/>
            <a:ext cx="8448675" cy="4229100"/>
          </a:xfrm>
        </p:spPr>
        <p:txBody>
          <a:bodyPr/>
          <a:lstStyle/>
          <a:p>
            <a:pPr marL="400050" indent="-400050" eaLnBrk="1" hangingPunct="1"/>
            <a:r>
              <a:rPr lang="en-AU" sz="2400" dirty="0">
                <a:latin typeface="Arial" panose="020B0604020202020204" pitchFamily="34" charset="0"/>
                <a:ea typeface="MS PGothic" panose="020B0600070205080204" charset="-128"/>
                <a:cs typeface="MS PGothic" panose="020B0600070205080204" charset="-128"/>
              </a:rPr>
              <a:t>What are the constraints such as legal issues which should be taken into account when developing my digital business?</a:t>
            </a:r>
            <a:endParaRPr lang="en-GB" sz="2400" dirty="0">
              <a:latin typeface="Arial" panose="020B0604020202020204" pitchFamily="34" charset="0"/>
              <a:ea typeface="MS PGothic" panose="020B0600070205080204" charset="-128"/>
              <a:cs typeface="MS PGothic" panose="020B0600070205080204" charset="-128"/>
            </a:endParaRPr>
          </a:p>
          <a:p>
            <a:pPr marL="400050" indent="-400050" eaLnBrk="1" hangingPunct="1"/>
            <a:endParaRPr lang="en-AU" sz="2400" dirty="0">
              <a:latin typeface="Arial" panose="020B0604020202020204" pitchFamily="34" charset="0"/>
              <a:ea typeface="MS PGothic" panose="020B0600070205080204" charset="-128"/>
              <a:cs typeface="MS PGothic" panose="020B0600070205080204" charset="-128"/>
            </a:endParaRPr>
          </a:p>
          <a:p>
            <a:pPr marL="400050" indent="-400050" eaLnBrk="1" hangingPunct="1"/>
            <a:r>
              <a:rPr lang="en-AU" sz="2400" dirty="0">
                <a:latin typeface="Arial" panose="020B0604020202020204" pitchFamily="34" charset="0"/>
                <a:ea typeface="MS PGothic" panose="020B0600070205080204" charset="-128"/>
                <a:cs typeface="MS PGothic" panose="020B0600070205080204" charset="-128"/>
              </a:rPr>
              <a:t>How </a:t>
            </a:r>
            <a:r>
              <a:rPr lang="en-GB" sz="2400" dirty="0">
                <a:latin typeface="Arial" panose="020B0604020202020204" pitchFamily="34" charset="0"/>
                <a:ea typeface="MS PGothic" panose="020B0600070205080204" charset="-128"/>
                <a:cs typeface="MS PGothic" panose="020B0600070205080204" charset="-128"/>
              </a:rPr>
              <a:t>do social norms impact on my digital business plans?</a:t>
            </a:r>
            <a:endParaRPr lang="en-US" sz="2400" dirty="0">
              <a:latin typeface="Arial" panose="020B0604020202020204" pitchFamily="34" charset="0"/>
              <a:ea typeface="MS PGothic" panose="020B0600070205080204" charset="-128"/>
              <a:cs typeface="MS PGothic" panose="020B0600070205080204" charset="-128"/>
            </a:endParaRPr>
          </a:p>
          <a:p>
            <a:pPr marL="400050" indent="-400050" eaLnBrk="1" hangingPunct="1"/>
            <a:endParaRPr lang="en-US" sz="2400" dirty="0">
              <a:latin typeface="Arial" panose="020B0604020202020204" pitchFamily="34" charset="0"/>
              <a:ea typeface="MS PGothic" panose="020B0600070205080204" charset="-128"/>
              <a:cs typeface="MS PGothic" panose="020B0600070205080204" charset="-128"/>
            </a:endParaRPr>
          </a:p>
          <a:p>
            <a:pPr marL="400050" indent="-400050" eaLnBrk="1" hangingPunct="1"/>
            <a:r>
              <a:rPr lang="en-US" sz="2400" dirty="0">
                <a:latin typeface="Arial" panose="020B0604020202020204" pitchFamily="34" charset="0"/>
                <a:ea typeface="MS PGothic" panose="020B0600070205080204" charset="-128"/>
                <a:cs typeface="MS PGothic" panose="020B0600070205080204" charset="-128"/>
              </a:rPr>
              <a:t>How is technological innovation impacting on my market?  </a:t>
            </a:r>
            <a:endParaRPr lang="en-US" sz="2400"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r>
              <a:rPr lang="en-GB" dirty="0">
                <a:latin typeface="Arial" panose="020B0604020202020204" pitchFamily="34" charset="0"/>
              </a:rPr>
              <a:t>Consumer Contracts Regulations 2013</a:t>
            </a:r>
            <a:endParaRPr lang="en-GB" dirty="0">
              <a:latin typeface="Arial" panose="020B0604020202020204" pitchFamily="34" charset="0"/>
            </a:endParaRPr>
          </a:p>
        </p:txBody>
      </p:sp>
      <p:sp>
        <p:nvSpPr>
          <p:cNvPr id="109570" name="Rectangle 3"/>
          <p:cNvSpPr>
            <a:spLocks noGrp="1" noChangeArrowheads="1"/>
          </p:cNvSpPr>
          <p:nvPr>
            <p:ph idx="1"/>
          </p:nvPr>
        </p:nvSpPr>
        <p:spPr>
          <a:xfrm>
            <a:off x="346075" y="2087563"/>
            <a:ext cx="8448675" cy="4229100"/>
          </a:xfrm>
        </p:spPr>
        <p:txBody>
          <a:bodyPr/>
          <a:lstStyle/>
          <a:p>
            <a:pPr>
              <a:lnSpc>
                <a:spcPct val="80000"/>
              </a:lnSpc>
            </a:pPr>
            <a:r>
              <a:rPr lang="en-GB" sz="2400" dirty="0">
                <a:latin typeface="Arial" panose="020B0604020202020204" pitchFamily="34" charset="0"/>
              </a:rPr>
              <a:t>Delivery rights:</a:t>
            </a:r>
            <a:endParaRPr lang="en-GB" sz="2400" dirty="0">
              <a:latin typeface="Arial" panose="020B0604020202020204" pitchFamily="34" charset="0"/>
            </a:endParaRPr>
          </a:p>
          <a:p>
            <a:pPr lvl="1">
              <a:lnSpc>
                <a:spcPct val="80000"/>
              </a:lnSpc>
            </a:pPr>
            <a:r>
              <a:rPr lang="en-GB" sz="2000" dirty="0">
                <a:latin typeface="Arial" panose="020B0604020202020204" pitchFamily="34" charset="0"/>
              </a:rPr>
              <a:t>When customers order goods, they should arrive within the time period promised by the seller. </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If they do not specify a delivery date, the goods should arrive no more than 30 days after purchase – though this is in extreme situations, and the seller should not delay sending items unnecessarily.</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Until the goods have been received, the seller remains responsible for their condition.</a:t>
            </a:r>
            <a:endParaRPr lang="en-GB" sz="2000" dirty="0">
              <a:latin typeface="Arial" panose="020B0604020202020204" pitchFamily="34" charset="0"/>
            </a:endParaRPr>
          </a:p>
          <a:p>
            <a:pPr>
              <a:lnSpc>
                <a:spcPct val="80000"/>
              </a:lnSpc>
            </a:pPr>
            <a:endParaRPr lang="en-GB" sz="2400" dirty="0">
              <a:latin typeface="Arial" panose="020B0604020202020204" pitchFamily="34" charset="0"/>
            </a:endParaRPr>
          </a:p>
          <a:p>
            <a:pPr>
              <a:lnSpc>
                <a:spcPct val="80000"/>
              </a:lnSpc>
            </a:pPr>
            <a:r>
              <a:rPr lang="en-GB" sz="2400" dirty="0">
                <a:latin typeface="Arial" panose="020B0604020202020204" pitchFamily="34" charset="0"/>
              </a:rPr>
              <a:t>Cancellation rights for physical goods:</a:t>
            </a:r>
            <a:endParaRPr lang="en-GB" sz="2400" dirty="0">
              <a:latin typeface="Arial" panose="020B0604020202020204" pitchFamily="34" charset="0"/>
            </a:endParaRPr>
          </a:p>
          <a:p>
            <a:pPr lvl="1">
              <a:lnSpc>
                <a:spcPct val="80000"/>
              </a:lnSpc>
            </a:pPr>
            <a:r>
              <a:rPr lang="en-GB" sz="2000" dirty="0">
                <a:latin typeface="Arial" panose="020B0604020202020204" pitchFamily="34" charset="0"/>
              </a:rPr>
              <a:t>Customers can cancel goods at any time beginning from the moment they order them up until 14 days after receiving them – they then have  further 14 days to return the goods.</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Many goods must be kept shrink wrapped</a:t>
            </a:r>
            <a:endParaRPr lang="en-GB" sz="2000" dirty="0">
              <a:latin typeface="Arial" panose="020B0604020202020204" pitchFamily="34" charset="0"/>
            </a:endParaRPr>
          </a:p>
          <a:p>
            <a:pPr lvl="1">
              <a:lnSpc>
                <a:spcPct val="80000"/>
              </a:lnSpc>
            </a:pPr>
            <a:endParaRPr lang="en-GB" dirty="0">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r>
              <a:rPr lang="en-GB" dirty="0">
                <a:latin typeface="Arial" panose="020B0604020202020204" pitchFamily="34" charset="0"/>
              </a:rPr>
              <a:t>Consumer Contracts Regulations 2013</a:t>
            </a:r>
            <a:endParaRPr lang="en-GB" dirty="0">
              <a:latin typeface="Arial" panose="020B0604020202020204" pitchFamily="34" charset="0"/>
            </a:endParaRPr>
          </a:p>
        </p:txBody>
      </p:sp>
      <p:sp>
        <p:nvSpPr>
          <p:cNvPr id="109570" name="Rectangle 3"/>
          <p:cNvSpPr>
            <a:spLocks noGrp="1" noChangeArrowheads="1"/>
          </p:cNvSpPr>
          <p:nvPr>
            <p:ph idx="1"/>
          </p:nvPr>
        </p:nvSpPr>
        <p:spPr>
          <a:xfrm>
            <a:off x="346075" y="2087563"/>
            <a:ext cx="8448675" cy="4229100"/>
          </a:xfrm>
        </p:spPr>
        <p:txBody>
          <a:bodyPr/>
          <a:lstStyle/>
          <a:p>
            <a:pPr>
              <a:lnSpc>
                <a:spcPct val="80000"/>
              </a:lnSpc>
            </a:pPr>
            <a:endParaRPr lang="en-GB" sz="2400" dirty="0">
              <a:latin typeface="Arial" panose="020B0604020202020204" pitchFamily="34" charset="0"/>
            </a:endParaRPr>
          </a:p>
          <a:p>
            <a:pPr>
              <a:lnSpc>
                <a:spcPct val="80000"/>
              </a:lnSpc>
            </a:pPr>
            <a:r>
              <a:rPr lang="en-GB" sz="2400" dirty="0">
                <a:latin typeface="Arial" panose="020B0604020202020204" pitchFamily="34" charset="0"/>
              </a:rPr>
              <a:t>Cancellation rights for services:</a:t>
            </a:r>
            <a:endParaRPr lang="en-GB" sz="2400" dirty="0">
              <a:latin typeface="Arial" panose="020B0604020202020204" pitchFamily="34" charset="0"/>
            </a:endParaRPr>
          </a:p>
          <a:p>
            <a:pPr lvl="1">
              <a:lnSpc>
                <a:spcPct val="80000"/>
              </a:lnSpc>
            </a:pPr>
            <a:r>
              <a:rPr lang="en-GB" sz="2000" dirty="0">
                <a:latin typeface="Arial" panose="020B0604020202020204" pitchFamily="34" charset="0"/>
              </a:rPr>
              <a:t>The right to a full refund lasts for 14 days from the moment of signing to buy a service. </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However, this depends on the customer not using the service within this period, giving them an opportunity to decide whether or not they want to pay for it.</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Customer can request immediate use, in which case the 14-day cancellation period does still apply, and the customer may be charged for the times they did make use of the service.</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Some services, mostly those which involve carrying out an activity on a specific date (such as attending a concert or staying in a hotel), are not subject to these cancellation rules. Urgent repairs or maintenance requested from a trader are also exempt.</a:t>
            </a:r>
            <a:endParaRPr lang="en-GB" sz="2000" dirty="0">
              <a:latin typeface="Arial" panose="020B0604020202020204" pitchFamily="34" charset="0"/>
            </a:endParaRPr>
          </a:p>
          <a:p>
            <a:pPr lvl="1">
              <a:lnSpc>
                <a:spcPct val="80000"/>
              </a:lnSpc>
            </a:pPr>
            <a:endParaRPr lang="en-GB"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r>
              <a:rPr lang="en-GB" dirty="0">
                <a:latin typeface="Arial" panose="020B0604020202020204" pitchFamily="34" charset="0"/>
              </a:rPr>
              <a:t>Consumer Contracts Regulations 2013</a:t>
            </a:r>
            <a:endParaRPr lang="en-GB" dirty="0">
              <a:latin typeface="Arial" panose="020B0604020202020204" pitchFamily="34" charset="0"/>
            </a:endParaRPr>
          </a:p>
        </p:txBody>
      </p:sp>
      <p:sp>
        <p:nvSpPr>
          <p:cNvPr id="109570" name="Rectangle 3"/>
          <p:cNvSpPr>
            <a:spLocks noGrp="1" noChangeArrowheads="1"/>
          </p:cNvSpPr>
          <p:nvPr>
            <p:ph idx="1"/>
          </p:nvPr>
        </p:nvSpPr>
        <p:spPr>
          <a:xfrm>
            <a:off x="346075" y="2087563"/>
            <a:ext cx="8448675" cy="4229100"/>
          </a:xfrm>
        </p:spPr>
        <p:txBody>
          <a:bodyPr/>
          <a:lstStyle/>
          <a:p>
            <a:pPr>
              <a:lnSpc>
                <a:spcPct val="80000"/>
              </a:lnSpc>
            </a:pPr>
            <a:r>
              <a:rPr lang="en-GB" sz="2200" dirty="0">
                <a:latin typeface="Arial" panose="020B0604020202020204" pitchFamily="34" charset="0"/>
              </a:rPr>
              <a:t>Cancellation rights for digital goods:</a:t>
            </a:r>
            <a:endParaRPr lang="en-GB" sz="2200" dirty="0">
              <a:latin typeface="Arial" panose="020B0604020202020204" pitchFamily="34" charset="0"/>
            </a:endParaRPr>
          </a:p>
          <a:p>
            <a:pPr lvl="1">
              <a:lnSpc>
                <a:spcPct val="80000"/>
              </a:lnSpc>
            </a:pPr>
            <a:r>
              <a:rPr lang="en-GB" sz="2000" dirty="0">
                <a:latin typeface="Arial" panose="020B0604020202020204" pitchFamily="34" charset="0"/>
              </a:rPr>
              <a:t>When customers purchase digital content, the seller should not provide it until the 14-day cancellation period has elapsed, unless you decide otherwise. </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If customers wish to receive it immediately, then they will lose any cancellation rights. </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The seller must make this clear to customers before allowing them to download it early.</a:t>
            </a:r>
            <a:endParaRPr lang="en-GB" sz="2000" dirty="0">
              <a:latin typeface="Arial" panose="020B0604020202020204" pitchFamily="34" charset="0"/>
            </a:endParaRPr>
          </a:p>
          <a:p>
            <a:pPr>
              <a:lnSpc>
                <a:spcPct val="80000"/>
              </a:lnSpc>
            </a:pPr>
            <a:r>
              <a:rPr lang="en-GB" sz="2200" dirty="0">
                <a:latin typeface="Arial" panose="020B0604020202020204" pitchFamily="34" charset="0"/>
              </a:rPr>
              <a:t>Additional rights:</a:t>
            </a:r>
            <a:endParaRPr lang="en-GB" sz="2200" dirty="0">
              <a:latin typeface="Arial" panose="020B0604020202020204" pitchFamily="34" charset="0"/>
            </a:endParaRPr>
          </a:p>
          <a:p>
            <a:pPr lvl="1">
              <a:lnSpc>
                <a:spcPct val="80000"/>
              </a:lnSpc>
            </a:pPr>
            <a:r>
              <a:rPr lang="en-GB" sz="2000" dirty="0">
                <a:latin typeface="Arial" panose="020B0604020202020204" pitchFamily="34" charset="0"/>
              </a:rPr>
              <a:t>Sellers are now not allowed to charge for any additional goods or services which are tacked on to an order through pre-ticked boxes. </a:t>
            </a:r>
            <a:endParaRPr lang="en-GB" sz="2000" dirty="0">
              <a:latin typeface="Arial" panose="020B0604020202020204" pitchFamily="34" charset="0"/>
            </a:endParaRPr>
          </a:p>
          <a:p>
            <a:pPr lvl="1">
              <a:lnSpc>
                <a:spcPct val="80000"/>
              </a:lnSpc>
            </a:pPr>
            <a:r>
              <a:rPr lang="en-GB" sz="2000" dirty="0">
                <a:latin typeface="Arial" panose="020B0604020202020204" pitchFamily="34" charset="0"/>
              </a:rPr>
              <a:t>Rules on product helplines - any number customers calling to enquire about an order or a product purchased can only be charged at the basic call rate. Customers can claim back the excess charge if they are forced to call a premium rate number for these purposes as an existing customer.</a:t>
            </a:r>
            <a:endParaRPr lang="en-GB" sz="2000" dirty="0">
              <a:latin typeface="Arial" panose="020B0604020202020204" pitchFamily="34" charset="0"/>
            </a:endParaRPr>
          </a:p>
          <a:p>
            <a:pPr>
              <a:lnSpc>
                <a:spcPct val="80000"/>
              </a:lnSpc>
            </a:pPr>
            <a:endParaRPr lang="en-GB"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r>
              <a:rPr lang="en-GB" sz="2800">
                <a:latin typeface="Arial" panose="020B0604020202020204" pitchFamily="34" charset="0"/>
              </a:rPr>
              <a:t>The Electronic Commerce (EC Directive) Regulations 2002, </a:t>
            </a:r>
            <a:r>
              <a:rPr lang="en-GB" sz="2800" i="1">
                <a:latin typeface="Arial" panose="020B0604020202020204" pitchFamily="34" charset="0"/>
              </a:rPr>
              <a:t>aka Ecommerce Directive</a:t>
            </a:r>
            <a:endParaRPr lang="en-GB" sz="2800" i="1">
              <a:latin typeface="Arial" panose="020B0604020202020204" pitchFamily="34" charset="0"/>
            </a:endParaRPr>
          </a:p>
        </p:txBody>
      </p:sp>
      <p:sp>
        <p:nvSpPr>
          <p:cNvPr id="111618" name="Rectangle 3"/>
          <p:cNvSpPr>
            <a:spLocks noGrp="1" noChangeArrowheads="1"/>
          </p:cNvSpPr>
          <p:nvPr>
            <p:ph idx="1"/>
          </p:nvPr>
        </p:nvSpPr>
        <p:spPr>
          <a:xfrm>
            <a:off x="346075" y="2087563"/>
            <a:ext cx="8448675" cy="4229100"/>
          </a:xfrm>
        </p:spPr>
        <p:txBody>
          <a:bodyPr/>
          <a:lstStyle/>
          <a:p>
            <a:pPr>
              <a:lnSpc>
                <a:spcPct val="80000"/>
              </a:lnSpc>
            </a:pPr>
            <a:endParaRPr lang="en-GB" sz="2400" dirty="0">
              <a:latin typeface="Arial" panose="020B0604020202020204" pitchFamily="34" charset="0"/>
            </a:endParaRPr>
          </a:p>
          <a:p>
            <a:pPr>
              <a:lnSpc>
                <a:spcPct val="80000"/>
              </a:lnSpc>
            </a:pPr>
            <a:r>
              <a:rPr lang="en-GB" sz="2400" dirty="0">
                <a:latin typeface="Arial" panose="020B0604020202020204" pitchFamily="34" charset="0"/>
              </a:rPr>
              <a:t>Applies to B2C </a:t>
            </a:r>
            <a:r>
              <a:rPr lang="en-GB" sz="2400" b="1" dirty="0">
                <a:latin typeface="Arial" panose="020B0604020202020204" pitchFamily="34" charset="0"/>
              </a:rPr>
              <a:t>and</a:t>
            </a:r>
            <a:r>
              <a:rPr lang="en-GB" sz="2400" dirty="0">
                <a:latin typeface="Arial" panose="020B0604020202020204" pitchFamily="34" charset="0"/>
              </a:rPr>
              <a:t> B2B trade.</a:t>
            </a:r>
            <a:endParaRPr lang="en-GB" sz="2400" dirty="0">
              <a:latin typeface="Arial" panose="020B0604020202020204" pitchFamily="34" charset="0"/>
            </a:endParaRPr>
          </a:p>
          <a:p>
            <a:pPr>
              <a:lnSpc>
                <a:spcPct val="80000"/>
              </a:lnSpc>
            </a:pPr>
            <a:r>
              <a:rPr lang="en-GB" sz="2400" dirty="0">
                <a:latin typeface="Arial" panose="020B0604020202020204" pitchFamily="34" charset="0"/>
              </a:rPr>
              <a:t>The name of the business should be visible on the site and in emails. Including:</a:t>
            </a:r>
            <a:endParaRPr lang="en-GB" sz="2400" dirty="0">
              <a:latin typeface="Arial" panose="020B0604020202020204" pitchFamily="34" charset="0"/>
            </a:endParaRPr>
          </a:p>
          <a:p>
            <a:pPr lvl="1">
              <a:lnSpc>
                <a:spcPct val="80000"/>
              </a:lnSpc>
            </a:pPr>
            <a:r>
              <a:rPr lang="en-GB" sz="1800" dirty="0">
                <a:latin typeface="Arial" panose="020B0604020202020204" pitchFamily="34" charset="0"/>
              </a:rPr>
              <a:t>the registration number of the company</a:t>
            </a:r>
            <a:endParaRPr lang="en-GB" sz="1800" dirty="0">
              <a:latin typeface="Arial" panose="020B0604020202020204" pitchFamily="34" charset="0"/>
            </a:endParaRPr>
          </a:p>
          <a:p>
            <a:pPr lvl="1">
              <a:lnSpc>
                <a:spcPct val="80000"/>
              </a:lnSpc>
            </a:pPr>
            <a:r>
              <a:rPr lang="en-GB" sz="1800" dirty="0">
                <a:latin typeface="Arial" panose="020B0604020202020204" pitchFamily="34" charset="0"/>
              </a:rPr>
              <a:t>the real World address (</a:t>
            </a:r>
            <a:r>
              <a:rPr lang="en-GB" sz="1800" dirty="0" err="1">
                <a:latin typeface="Arial" panose="020B0604020202020204" pitchFamily="34" charset="0"/>
              </a:rPr>
              <a:t>eg</a:t>
            </a:r>
            <a:r>
              <a:rPr lang="en-GB" sz="1800" dirty="0">
                <a:latin typeface="Arial" panose="020B0604020202020204" pitchFamily="34" charset="0"/>
              </a:rPr>
              <a:t> street, town, </a:t>
            </a:r>
            <a:r>
              <a:rPr lang="en-GB" sz="1800" dirty="0" err="1">
                <a:latin typeface="Arial" panose="020B0604020202020204" pitchFamily="34" charset="0"/>
              </a:rPr>
              <a:t>etc</a:t>
            </a:r>
            <a:r>
              <a:rPr lang="en-GB" sz="1800" dirty="0">
                <a:latin typeface="Arial" panose="020B0604020202020204" pitchFamily="34" charset="0"/>
              </a:rPr>
              <a:t>)</a:t>
            </a:r>
            <a:endParaRPr lang="en-GB" sz="1800" dirty="0">
              <a:latin typeface="Arial" panose="020B0604020202020204" pitchFamily="34" charset="0"/>
            </a:endParaRPr>
          </a:p>
          <a:p>
            <a:pPr lvl="1">
              <a:lnSpc>
                <a:spcPct val="80000"/>
              </a:lnSpc>
            </a:pPr>
            <a:r>
              <a:rPr lang="en-GB" sz="1800" dirty="0">
                <a:latin typeface="Arial" panose="020B0604020202020204" pitchFamily="34" charset="0"/>
              </a:rPr>
              <a:t>phone numbers and email addresses</a:t>
            </a:r>
            <a:endParaRPr lang="en-GB" sz="1800" dirty="0">
              <a:latin typeface="Arial" panose="020B0604020202020204" pitchFamily="34" charset="0"/>
            </a:endParaRPr>
          </a:p>
          <a:p>
            <a:pPr lvl="1">
              <a:lnSpc>
                <a:spcPct val="80000"/>
              </a:lnSpc>
            </a:pPr>
            <a:r>
              <a:rPr lang="en-GB" sz="1800" dirty="0">
                <a:latin typeface="Arial" panose="020B0604020202020204" pitchFamily="34" charset="0"/>
              </a:rPr>
              <a:t>a VAT number </a:t>
            </a:r>
            <a:endParaRPr lang="en-GB" sz="1800" dirty="0">
              <a:latin typeface="Arial" panose="020B0604020202020204" pitchFamily="34" charset="0"/>
            </a:endParaRPr>
          </a:p>
          <a:p>
            <a:pPr lvl="1">
              <a:lnSpc>
                <a:spcPct val="80000"/>
              </a:lnSpc>
            </a:pPr>
            <a:r>
              <a:rPr lang="en-GB" sz="1800" dirty="0">
                <a:latin typeface="Arial" panose="020B0604020202020204" pitchFamily="34" charset="0"/>
              </a:rPr>
              <a:t>professional or trade scheme memberships and registration numbers</a:t>
            </a:r>
            <a:endParaRPr lang="en-GB" sz="1800" dirty="0">
              <a:latin typeface="Arial" panose="020B0604020202020204" pitchFamily="34" charset="0"/>
            </a:endParaRPr>
          </a:p>
          <a:p>
            <a:pPr>
              <a:lnSpc>
                <a:spcPct val="80000"/>
              </a:lnSpc>
            </a:pPr>
            <a:r>
              <a:rPr lang="en-GB" sz="2400" dirty="0">
                <a:latin typeface="Arial" panose="020B0604020202020204" pitchFamily="34" charset="0"/>
              </a:rPr>
              <a:t>In trading (as per consumer </a:t>
            </a:r>
            <a:r>
              <a:rPr lang="en-GB" sz="2400" dirty="0" err="1">
                <a:latin typeface="Arial" panose="020B0604020202020204" pitchFamily="34" charset="0"/>
              </a:rPr>
              <a:t>regs</a:t>
            </a:r>
            <a:r>
              <a:rPr lang="en-GB" sz="2400" dirty="0">
                <a:latin typeface="Arial" panose="020B0604020202020204" pitchFamily="34" charset="0"/>
              </a:rPr>
              <a:t>) provide clear information on price, tax and delivery</a:t>
            </a:r>
            <a:endParaRPr lang="en-GB" sz="2400" dirty="0">
              <a:latin typeface="Arial" panose="020B0604020202020204" pitchFamily="34" charset="0"/>
            </a:endParaRPr>
          </a:p>
          <a:p>
            <a:pPr>
              <a:lnSpc>
                <a:spcPct val="80000"/>
              </a:lnSpc>
            </a:pPr>
            <a:r>
              <a:rPr lang="en-GB" sz="2400" dirty="0">
                <a:latin typeface="Arial" panose="020B0604020202020204" pitchFamily="34" charset="0"/>
              </a:rPr>
              <a:t>Clearly show Terms and Conditions, and acknowledge orders when they are received</a:t>
            </a:r>
            <a:endParaRPr lang="en-GB" sz="2400"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09" y="2854325"/>
            <a:ext cx="8448675" cy="695325"/>
          </a:xfrm>
        </p:spPr>
        <p:txBody>
          <a:bodyPr/>
          <a:lstStyle/>
          <a:p>
            <a:r>
              <a:rPr lang="en-US" sz="7200" dirty="0"/>
              <a:t>That’s the end of the ‘</a:t>
            </a:r>
            <a:r>
              <a:rPr lang="en-US" sz="7200" dirty="0" err="1"/>
              <a:t>Legals</a:t>
            </a:r>
            <a:r>
              <a:rPr lang="en-US" sz="7200" dirty="0"/>
              <a:t>’!</a:t>
            </a:r>
            <a:endParaRPr lang="en-US" sz="7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r>
              <a:rPr lang="en-GB" dirty="0">
                <a:latin typeface="Arial" panose="020B0604020202020204" pitchFamily="34" charset="0"/>
                <a:ea typeface="MS PGothic" panose="020B0600070205080204" charset="-128"/>
                <a:cs typeface="MS PGothic" panose="020B0600070205080204" charset="-128"/>
              </a:rPr>
              <a:t>POLITICAL – Localisation is necessary</a:t>
            </a:r>
            <a:endParaRPr lang="en-GB" dirty="0">
              <a:latin typeface="Arial" panose="020B0604020202020204" pitchFamily="34" charset="0"/>
            </a:endParaRPr>
          </a:p>
        </p:txBody>
      </p:sp>
      <p:sp>
        <p:nvSpPr>
          <p:cNvPr id="117762" name="Rectangle 3"/>
          <p:cNvSpPr>
            <a:spLocks noGrp="1" noChangeArrowheads="1"/>
          </p:cNvSpPr>
          <p:nvPr>
            <p:ph idx="1"/>
          </p:nvPr>
        </p:nvSpPr>
        <p:spPr>
          <a:xfrm>
            <a:off x="346075" y="2087563"/>
            <a:ext cx="8448675" cy="4229100"/>
          </a:xfrm>
        </p:spPr>
        <p:txBody>
          <a:bodyPr/>
          <a:lstStyle/>
          <a:p>
            <a:pPr marL="0" indent="0" eaLnBrk="1" hangingPunct="1">
              <a:lnSpc>
                <a:spcPct val="95000"/>
              </a:lnSpc>
              <a:buFontTx/>
              <a:buNone/>
            </a:pPr>
            <a:r>
              <a:rPr lang="en-GB" sz="2400" dirty="0">
                <a:latin typeface="Arial" panose="020B0604020202020204" pitchFamily="34" charset="0"/>
                <a:ea typeface="MS PGothic" panose="020B0600070205080204" charset="-128"/>
                <a:cs typeface="MS PGothic" panose="020B0600070205080204" charset="-128"/>
              </a:rPr>
              <a:t>Singh and Pereira (2005) outline an evaluation framework for the level of localisation:</a:t>
            </a:r>
            <a:endParaRPr lang="en-GB" sz="2400" dirty="0">
              <a:latin typeface="Arial" panose="020B0604020202020204" pitchFamily="34" charset="0"/>
              <a:ea typeface="MS PGothic" panose="020B0600070205080204" charset="-128"/>
              <a:cs typeface="MS PGothic" panose="020B0600070205080204" charset="-128"/>
            </a:endParaRPr>
          </a:p>
          <a:p>
            <a:pPr marL="855980" lvl="1" indent="-457200" eaLnBrk="1" hangingPunct="1">
              <a:lnSpc>
                <a:spcPct val="95000"/>
              </a:lnSpc>
            </a:pPr>
            <a:r>
              <a:rPr lang="en-GB" sz="2200" b="1" dirty="0">
                <a:latin typeface="Arial" panose="020B0604020202020204" pitchFamily="34" charset="0"/>
                <a:ea typeface="MS PGothic" panose="020B0600070205080204" charset="-128"/>
                <a:cs typeface="MS PGothic" panose="020B0600070205080204" charset="-128"/>
              </a:rPr>
              <a:t>Standardised websites (not localised)</a:t>
            </a:r>
            <a:r>
              <a:rPr lang="en-GB" sz="2200" dirty="0">
                <a:latin typeface="Arial" panose="020B0604020202020204" pitchFamily="34" charset="0"/>
                <a:ea typeface="MS PGothic" panose="020B0600070205080204" charset="-128"/>
                <a:cs typeface="MS PGothic" panose="020B0600070205080204" charset="-128"/>
              </a:rPr>
              <a:t>. A single site serves all customer segments (domestic and international).</a:t>
            </a:r>
            <a:endParaRPr lang="en-GB" sz="2200" dirty="0">
              <a:latin typeface="Arial" panose="020B0604020202020204" pitchFamily="34" charset="0"/>
              <a:ea typeface="MS PGothic" panose="020B0600070205080204" charset="-128"/>
              <a:cs typeface="MS PGothic" panose="020B0600070205080204" charset="-128"/>
            </a:endParaRPr>
          </a:p>
          <a:p>
            <a:pPr marL="855980" lvl="1" indent="-457200" eaLnBrk="1" hangingPunct="1">
              <a:lnSpc>
                <a:spcPct val="95000"/>
              </a:lnSpc>
            </a:pPr>
            <a:r>
              <a:rPr lang="en-GB" sz="2200" b="1" dirty="0">
                <a:latin typeface="Arial" panose="020B0604020202020204" pitchFamily="34" charset="0"/>
                <a:ea typeface="MS PGothic" panose="020B0600070205080204" charset="-128"/>
                <a:cs typeface="MS PGothic" panose="020B0600070205080204" charset="-128"/>
              </a:rPr>
              <a:t>Semi-localised websites</a:t>
            </a:r>
            <a:r>
              <a:rPr lang="en-GB" sz="2200" dirty="0">
                <a:latin typeface="Arial" panose="020B0604020202020204" pitchFamily="34" charset="0"/>
                <a:ea typeface="MS PGothic" panose="020B0600070205080204" charset="-128"/>
                <a:cs typeface="MS PGothic" panose="020B0600070205080204" charset="-128"/>
              </a:rPr>
              <a:t>. A single site serves all customers; however, there will be contact information about foreign subsidiaries available for international customers. Many sites fall into this category.</a:t>
            </a:r>
            <a:endParaRPr lang="en-GB" sz="2200" dirty="0">
              <a:latin typeface="Arial" panose="020B0604020202020204" pitchFamily="34" charset="0"/>
              <a:ea typeface="MS PGothic" panose="020B0600070205080204" charset="-128"/>
              <a:cs typeface="MS PGothic" panose="020B0600070205080204" charset="-128"/>
            </a:endParaRPr>
          </a:p>
          <a:p>
            <a:pPr marL="855980" lvl="1" indent="-457200" eaLnBrk="1" hangingPunct="1">
              <a:lnSpc>
                <a:spcPct val="95000"/>
              </a:lnSpc>
            </a:pPr>
            <a:r>
              <a:rPr lang="en-GB" sz="2200" b="1" dirty="0">
                <a:latin typeface="Arial" panose="020B0604020202020204" pitchFamily="34" charset="0"/>
                <a:ea typeface="MS PGothic" panose="020B0600070205080204" charset="-128"/>
                <a:cs typeface="MS PGothic" panose="020B0600070205080204" charset="-128"/>
              </a:rPr>
              <a:t>Localised websites</a:t>
            </a:r>
            <a:r>
              <a:rPr lang="en-GB" sz="2200" dirty="0">
                <a:latin typeface="Arial" panose="020B0604020202020204" pitchFamily="34" charset="0"/>
                <a:ea typeface="MS PGothic" panose="020B0600070205080204" charset="-128"/>
                <a:cs typeface="MS PGothic" panose="020B0600070205080204" charset="-128"/>
              </a:rPr>
              <a:t>. Country-specific websites with language translation for international customers, wherever relevant. </a:t>
            </a:r>
            <a:endParaRPr lang="en-GB" sz="2200"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GB" dirty="0">
                <a:latin typeface="Arial" panose="020B0604020202020204" pitchFamily="34" charset="0"/>
                <a:ea typeface="MS PGothic" panose="020B0600070205080204" charset="-128"/>
                <a:cs typeface="MS PGothic" panose="020B0600070205080204" charset="-128"/>
              </a:rPr>
              <a:t>POLITICAL – Localisation is necessary</a:t>
            </a:r>
            <a:endParaRPr lang="en-GB" dirty="0">
              <a:latin typeface="Arial" panose="020B0604020202020204" pitchFamily="34" charset="0"/>
            </a:endParaRPr>
          </a:p>
        </p:txBody>
      </p:sp>
      <p:sp>
        <p:nvSpPr>
          <p:cNvPr id="119810" name="Rectangle 3"/>
          <p:cNvSpPr>
            <a:spLocks noGrp="1" noChangeArrowheads="1"/>
          </p:cNvSpPr>
          <p:nvPr>
            <p:ph idx="1"/>
          </p:nvPr>
        </p:nvSpPr>
        <p:spPr>
          <a:xfrm>
            <a:off x="346075" y="2087563"/>
            <a:ext cx="8448675" cy="4229100"/>
          </a:xfrm>
        </p:spPr>
        <p:txBody>
          <a:bodyPr/>
          <a:lstStyle/>
          <a:p>
            <a:pPr marL="605155" lvl="1" indent="-389255" eaLnBrk="1" hangingPunct="1">
              <a:lnSpc>
                <a:spcPct val="95000"/>
              </a:lnSpc>
              <a:buFontTx/>
              <a:buChar char="•"/>
            </a:pPr>
            <a:endParaRPr lang="en-GB" sz="2000" b="1">
              <a:latin typeface="Arial" panose="020B0604020202020204" pitchFamily="34" charset="0"/>
              <a:ea typeface="MS PGothic" panose="020B0600070205080204" charset="-128"/>
              <a:cs typeface="MS PGothic" panose="020B0600070205080204" charset="-128"/>
            </a:endParaRPr>
          </a:p>
          <a:p>
            <a:pPr marL="605155" lvl="1" indent="-389255" eaLnBrk="1" hangingPunct="1">
              <a:lnSpc>
                <a:spcPct val="95000"/>
              </a:lnSpc>
            </a:pPr>
            <a:r>
              <a:rPr lang="en-GB" sz="2200" b="1">
                <a:latin typeface="Arial" panose="020B0604020202020204" pitchFamily="34" charset="0"/>
                <a:ea typeface="MS PGothic" panose="020B0600070205080204" charset="-128"/>
                <a:cs typeface="MS PGothic" panose="020B0600070205080204" charset="-128"/>
              </a:rPr>
              <a:t>Highly localised websites</a:t>
            </a:r>
            <a:r>
              <a:rPr lang="en-GB" sz="2200">
                <a:latin typeface="Arial" panose="020B0604020202020204" pitchFamily="34" charset="0"/>
                <a:ea typeface="MS PGothic" panose="020B0600070205080204" charset="-128"/>
                <a:cs typeface="MS PGothic" panose="020B0600070205080204" charset="-128"/>
              </a:rPr>
              <a:t>. Country-specific websites with language translation; they also include other localisation efforts in terms of time, date, postcode, currency formats, etc. Dell (</a:t>
            </a:r>
            <a:r>
              <a:rPr lang="en-GB" sz="2200" i="1">
                <a:latin typeface="Arial" panose="020B0604020202020204" pitchFamily="34" charset="0"/>
                <a:ea typeface="MS PGothic" panose="020B0600070205080204" charset="-128"/>
                <a:cs typeface="MS PGothic" panose="020B0600070205080204" charset="-128"/>
              </a:rPr>
              <a:t>www.dell.com</a:t>
            </a:r>
            <a:r>
              <a:rPr lang="en-GB" sz="2200">
                <a:latin typeface="Arial" panose="020B0604020202020204" pitchFamily="34" charset="0"/>
                <a:ea typeface="MS PGothic" panose="020B0600070205080204" charset="-128"/>
                <a:cs typeface="MS PGothic" panose="020B0600070205080204" charset="-128"/>
              </a:rPr>
              <a:t>) provides highly localised websites.</a:t>
            </a:r>
            <a:endParaRPr lang="en-GB" sz="2200">
              <a:latin typeface="Arial" panose="020B0604020202020204" pitchFamily="34" charset="0"/>
              <a:ea typeface="MS PGothic" panose="020B0600070205080204" charset="-128"/>
              <a:cs typeface="MS PGothic" panose="020B0600070205080204" charset="-128"/>
            </a:endParaRPr>
          </a:p>
          <a:p>
            <a:pPr marL="605155" lvl="1" indent="-389255" eaLnBrk="1" hangingPunct="1">
              <a:lnSpc>
                <a:spcPct val="95000"/>
              </a:lnSpc>
            </a:pPr>
            <a:endParaRPr lang="en-GB" sz="2200" b="1">
              <a:latin typeface="Arial" panose="020B0604020202020204" pitchFamily="34" charset="0"/>
              <a:ea typeface="MS PGothic" panose="020B0600070205080204" charset="-128"/>
              <a:cs typeface="MS PGothic" panose="020B0600070205080204" charset="-128"/>
            </a:endParaRPr>
          </a:p>
          <a:p>
            <a:pPr marL="605155" lvl="1" indent="-389255" eaLnBrk="1" hangingPunct="1">
              <a:lnSpc>
                <a:spcPct val="95000"/>
              </a:lnSpc>
            </a:pPr>
            <a:r>
              <a:rPr lang="en-GB" sz="2200" b="1">
                <a:latin typeface="Arial" panose="020B0604020202020204" pitchFamily="34" charset="0"/>
                <a:ea typeface="MS PGothic" panose="020B0600070205080204" charset="-128"/>
                <a:cs typeface="MS PGothic" panose="020B0600070205080204" charset="-128"/>
              </a:rPr>
              <a:t>Culturally customised websites</a:t>
            </a:r>
            <a:r>
              <a:rPr lang="en-GB" sz="2200">
                <a:latin typeface="Arial" panose="020B0604020202020204" pitchFamily="34" charset="0"/>
                <a:ea typeface="MS PGothic" panose="020B0600070205080204" charset="-128"/>
                <a:cs typeface="MS PGothic" panose="020B0600070205080204" charset="-128"/>
              </a:rPr>
              <a:t>. Websites reflecting complete </a:t>
            </a:r>
            <a:r>
              <a:rPr lang="ja-JP" altLang="en-GB" sz="2200">
                <a:latin typeface="Arial" panose="020B0604020202020204" pitchFamily="34" charset="0"/>
                <a:ea typeface="MS PGothic" panose="020B0600070205080204" charset="-128"/>
                <a:cs typeface="MS PGothic" panose="020B0600070205080204" charset="-128"/>
              </a:rPr>
              <a:t>‘</a:t>
            </a:r>
            <a:r>
              <a:rPr lang="en-GB" altLang="ja-JP" sz="2200">
                <a:latin typeface="Arial" panose="020B0604020202020204" pitchFamily="34" charset="0"/>
                <a:ea typeface="MS PGothic" panose="020B0600070205080204" charset="-128"/>
                <a:cs typeface="MS PGothic" panose="020B0600070205080204" charset="-128"/>
              </a:rPr>
              <a:t>immersion’ in the culture of target customer segments; as such, targeting a particular country may mean providing multiple websites for that country depending on the dominant cultures present. </a:t>
            </a:r>
            <a:endParaRPr lang="en-GB" sz="2200">
              <a:latin typeface="Arial" panose="020B0604020202020204" pitchFamily="34" charset="0"/>
              <a:ea typeface="MS PGothic" panose="020B0600070205080204" charset="-128"/>
              <a:cs typeface="MS PGothic" panose="020B0600070205080204" charset="-128"/>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r>
              <a:rPr lang="en-GB">
                <a:latin typeface="Arial" panose="020B0604020202020204" pitchFamily="34" charset="0"/>
                <a:ea typeface="MS PGothic" panose="020B0600070205080204" charset="-128"/>
                <a:cs typeface="MS PGothic" panose="020B0600070205080204" charset="-128"/>
              </a:rPr>
              <a:t>TECHNOLOGICAL</a:t>
            </a:r>
            <a:endParaRPr lang="en-GB">
              <a:latin typeface="Arial" panose="020B0604020202020204" pitchFamily="34" charset="0"/>
            </a:endParaRPr>
          </a:p>
        </p:txBody>
      </p:sp>
      <p:sp>
        <p:nvSpPr>
          <p:cNvPr id="125954" name="Rectangle 3"/>
          <p:cNvSpPr>
            <a:spLocks noGrp="1" noChangeArrowheads="1"/>
          </p:cNvSpPr>
          <p:nvPr>
            <p:ph idx="1"/>
          </p:nvPr>
        </p:nvSpPr>
        <p:spPr>
          <a:xfrm>
            <a:off x="346075" y="2087563"/>
            <a:ext cx="8448675" cy="4229100"/>
          </a:xfrm>
        </p:spPr>
        <p:txBody>
          <a:bodyPr/>
          <a:lstStyle/>
          <a:p>
            <a:pPr marL="400050" indent="-400050" eaLnBrk="1" hangingPunct="1">
              <a:defRPr/>
            </a:pPr>
            <a:r>
              <a:rPr lang="en-US" sz="2400" dirty="0">
                <a:latin typeface="Arial" panose="020B0604020202020204" pitchFamily="34" charset="0"/>
                <a:ea typeface="MS PGothic" panose="020B0600070205080204" charset="-128"/>
                <a:cs typeface="MS PGothic" panose="020B0600070205080204" charset="-128"/>
              </a:rPr>
              <a:t>Responding to the rate of change – as appropriate for our segments</a:t>
            </a:r>
            <a:endParaRPr lang="en-US" sz="2400" dirty="0">
              <a:latin typeface="Arial" panose="020B0604020202020204" pitchFamily="34" charset="0"/>
              <a:ea typeface="MS PGothic" panose="020B0600070205080204" charset="-128"/>
              <a:cs typeface="MS PGothic" panose="020B0600070205080204" charset="-128"/>
            </a:endParaRPr>
          </a:p>
          <a:p>
            <a:pPr marL="400050" indent="-400050" eaLnBrk="1" hangingPunct="1">
              <a:defRPr/>
            </a:pPr>
            <a:endParaRPr lang="en-US" sz="2400" dirty="0">
              <a:latin typeface="Arial" panose="020B0604020202020204" pitchFamily="34" charset="0"/>
              <a:ea typeface="MS PGothic" panose="020B0600070205080204" charset="-128"/>
              <a:cs typeface="MS PGothic" panose="020B0600070205080204" charset="-128"/>
            </a:endParaRPr>
          </a:p>
          <a:p>
            <a:pPr marL="400050" indent="-400050" eaLnBrk="1" hangingPunct="1">
              <a:defRPr/>
            </a:pPr>
            <a:r>
              <a:rPr lang="en-US" sz="2400" dirty="0">
                <a:latin typeface="Arial" panose="020B0604020202020204" pitchFamily="34" charset="0"/>
                <a:ea typeface="MS PGothic" panose="020B0600070205080204" charset="-128"/>
                <a:cs typeface="MS PGothic" panose="020B0600070205080204" charset="-128"/>
              </a:rPr>
              <a:t>Which new technologies should we adopt?</a:t>
            </a:r>
            <a:endParaRPr lang="en-US" sz="2400" dirty="0">
              <a:latin typeface="Arial" panose="020B0604020202020204" pitchFamily="34" charset="0"/>
              <a:ea typeface="MS PGothic" panose="020B0600070205080204" charset="-128"/>
              <a:cs typeface="MS PGothic" panose="020B0600070205080204" charset="-128"/>
            </a:endParaRPr>
          </a:p>
          <a:p>
            <a:pPr marL="857250" indent="-384175" eaLnBrk="1" hangingPunct="1">
              <a:defRPr/>
            </a:pPr>
            <a:r>
              <a:rPr lang="en-US" sz="2400" dirty="0">
                <a:latin typeface="Arial" panose="020B0604020202020204" pitchFamily="34" charset="0"/>
                <a:ea typeface="MS PGothic" panose="020B0600070205080204" charset="-128"/>
                <a:cs typeface="MS PGothic" panose="020B0600070205080204" charset="-128"/>
              </a:rPr>
              <a:t>Monitoring for new technologies and techniques</a:t>
            </a:r>
            <a:endParaRPr lang="en-US" sz="2400" dirty="0">
              <a:latin typeface="Arial" panose="020B0604020202020204" pitchFamily="34" charset="0"/>
              <a:ea typeface="MS PGothic" panose="020B0600070205080204" charset="-128"/>
              <a:cs typeface="MS PGothic" panose="020B0600070205080204" charset="-128"/>
            </a:endParaRPr>
          </a:p>
          <a:p>
            <a:pPr marL="857250" indent="-384175" eaLnBrk="1" hangingPunct="1">
              <a:defRPr/>
            </a:pPr>
            <a:r>
              <a:rPr lang="en-US" sz="2400" dirty="0">
                <a:latin typeface="Arial" panose="020B0604020202020204" pitchFamily="34" charset="0"/>
                <a:ea typeface="MS PGothic" panose="020B0600070205080204" charset="-128"/>
                <a:cs typeface="MS PGothic" panose="020B0600070205080204" charset="-128"/>
              </a:rPr>
              <a:t>Re-skilling and training</a:t>
            </a:r>
            <a:endParaRPr lang="en-US" sz="2400" dirty="0">
              <a:latin typeface="Arial" panose="020B0604020202020204" pitchFamily="34" charset="0"/>
              <a:ea typeface="MS PGothic" panose="020B0600070205080204" charset="-128"/>
              <a:cs typeface="MS PGothic" panose="020B0600070205080204" charset="-128"/>
            </a:endParaRPr>
          </a:p>
          <a:p>
            <a:pPr marL="857250" indent="-384175" eaLnBrk="1" hangingPunct="1">
              <a:defRPr/>
            </a:pPr>
            <a:r>
              <a:rPr lang="en-US" sz="2400" dirty="0">
                <a:latin typeface="Arial" panose="020B0604020202020204" pitchFamily="34" charset="0"/>
                <a:ea typeface="MS PGothic" panose="020B0600070205080204" charset="-128"/>
                <a:cs typeface="MS PGothic" panose="020B0600070205080204" charset="-128"/>
              </a:rPr>
              <a:t>Evaluation – are our customers early adopters?</a:t>
            </a:r>
            <a:endParaRPr lang="en-US" sz="2400" dirty="0">
              <a:latin typeface="Arial" panose="020B0604020202020204" pitchFamily="34" charset="0"/>
              <a:ea typeface="MS PGothic" panose="020B0600070205080204" charset="-128"/>
              <a:cs typeface="MS PGothic" panose="020B0600070205080204" charset="-128"/>
            </a:endParaRPr>
          </a:p>
          <a:p>
            <a:pPr marL="400050" indent="-400050" eaLnBrk="1" hangingPunct="1">
              <a:defRPr/>
            </a:pPr>
            <a:endParaRPr lang="en-US" sz="2400" dirty="0">
              <a:latin typeface="Arial" panose="020B0604020202020204" pitchFamily="34" charset="0"/>
              <a:ea typeface="MS PGothic" panose="020B0600070205080204" charset="-128"/>
              <a:cs typeface="MS PGothic" panose="020B0600070205080204" charset="-128"/>
            </a:endParaRPr>
          </a:p>
          <a:p>
            <a:pPr marL="400050" indent="-400050" eaLnBrk="1" hangingPunct="1">
              <a:defRPr/>
            </a:pPr>
            <a:r>
              <a:rPr lang="en-US" sz="2400" dirty="0">
                <a:latin typeface="Arial" panose="020B0604020202020204" pitchFamily="34" charset="0"/>
                <a:ea typeface="MS PGothic" panose="020B0600070205080204" charset="-128"/>
                <a:cs typeface="MS PGothic" panose="020B0600070205080204" charset="-128"/>
              </a:rPr>
              <a:t>Where are our customers on the adoption curve?</a:t>
            </a:r>
            <a:endParaRPr lang="en-US" sz="2400" dirty="0">
              <a:latin typeface="Arial" panose="020B0604020202020204" pitchFamily="34" charset="0"/>
              <a:ea typeface="MS PGothic" panose="020B0600070205080204" charset="-128"/>
              <a:cs typeface="MS PGothic" panose="020B0600070205080204" charset="-128"/>
            </a:endParaRPr>
          </a:p>
          <a:p>
            <a:pPr marL="857250" indent="-384175" eaLnBrk="1" hangingPunct="1">
              <a:defRPr/>
            </a:pPr>
            <a:endParaRPr lang="en-US" dirty="0">
              <a:latin typeface="Arial" panose="020B0604020202020204" pitchFamily="34" charset="0"/>
              <a:ea typeface="MS PGothic" panose="020B0600070205080204" charset="-128"/>
              <a:cs typeface="MS PGothic" panose="020B0600070205080204" charset="-128"/>
            </a:endParaRPr>
          </a:p>
          <a:p>
            <a:pPr marL="473075" indent="0" eaLnBrk="1" hangingPunct="1">
              <a:buNone/>
              <a:defRPr/>
            </a:pP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Box 4"/>
          <p:cNvSpPr txBox="1">
            <a:spLocks noChangeArrowheads="1"/>
          </p:cNvSpPr>
          <p:nvPr/>
        </p:nvSpPr>
        <p:spPr bwMode="auto">
          <a:xfrm>
            <a:off x="263525" y="5892800"/>
            <a:ext cx="8697913" cy="369888"/>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GB" sz="1200">
                <a:solidFill>
                  <a:schemeClr val="bg1"/>
                </a:solidFill>
                <a:ea typeface="MS PGothic" panose="020B0600070205080204" charset="-128"/>
                <a:cs typeface="MS PGothic" panose="020B0600070205080204" charset="-128"/>
              </a:rPr>
              <a:t>Figure 4.12 </a:t>
            </a:r>
            <a:r>
              <a:rPr lang="en-GB" sz="1800">
                <a:solidFill>
                  <a:schemeClr val="bg1"/>
                </a:solidFill>
                <a:ea typeface="MS PGothic" panose="020B0600070205080204" charset="-128"/>
                <a:cs typeface="MS PGothic" panose="020B0600070205080204" charset="-128"/>
              </a:rPr>
              <a:t> </a:t>
            </a:r>
            <a:r>
              <a:rPr lang="en-US" sz="1800">
                <a:solidFill>
                  <a:schemeClr val="bg1"/>
                </a:solidFill>
                <a:ea typeface="MS PGothic" panose="020B0600070205080204" charset="-128"/>
                <a:cs typeface="MS PGothic" panose="020B0600070205080204" charset="-128"/>
              </a:rPr>
              <a:t>Diffusion–adoption curve of a Gartner hype cycle</a:t>
            </a:r>
            <a:endParaRPr lang="en-US" sz="1800">
              <a:solidFill>
                <a:schemeClr val="bg1"/>
              </a:solidFill>
              <a:ea typeface="MS PGothic" panose="020B0600070205080204" charset="-128"/>
              <a:cs typeface="MS PGothic" panose="020B0600070205080204" charset="-128"/>
            </a:endParaRPr>
          </a:p>
        </p:txBody>
      </p:sp>
      <p:pic>
        <p:nvPicPr>
          <p:cNvPr id="123906" name="Picture 6" descr="Z:\Graphics\Powerpoint\PE_UK\PE217-Chaffey\Final files\GIF\CH04\M04NF012.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113" y="2074863"/>
            <a:ext cx="8382000" cy="407193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0004" y="0"/>
            <a:ext cx="8107979"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74638" y="5888038"/>
            <a:ext cx="8534400" cy="366712"/>
          </a:xfrm>
          <a:prstGeom prst="rect">
            <a:avLst/>
          </a:prstGeom>
          <a:noFill/>
          <a:ln w="9525">
            <a:noFill/>
            <a:miter lim="800000"/>
          </a:ln>
        </p:spPr>
        <p:txBody>
          <a:bodyPr>
            <a:spAutoFit/>
          </a:bodyPr>
          <a:lstStyle/>
          <a:p>
            <a:pPr>
              <a:spcBef>
                <a:spcPct val="50000"/>
              </a:spcBef>
              <a:defRPr/>
            </a:pPr>
            <a:r>
              <a:rPr lang="en-GB" sz="1200" dirty="0">
                <a:solidFill>
                  <a:schemeClr val="bg1"/>
                </a:solidFill>
                <a:latin typeface="+mn-lt"/>
                <a:ea typeface="+mn-ea"/>
                <a:cs typeface="Microsoft Sans Serif" panose="020B0604020202020204" pitchFamily="34" charset="0"/>
              </a:rPr>
              <a:t>Figure 2.1 </a:t>
            </a:r>
            <a:r>
              <a:rPr lang="en-GB" dirty="0">
                <a:solidFill>
                  <a:schemeClr val="bg1"/>
                </a:solidFill>
                <a:latin typeface="+mn-lt"/>
                <a:ea typeface="+mn-ea"/>
                <a:cs typeface="Microsoft Sans Serif" panose="020B0604020202020204" pitchFamily="34" charset="0"/>
              </a:rPr>
              <a:t> </a:t>
            </a:r>
            <a:r>
              <a:rPr lang="en-US" dirty="0">
                <a:solidFill>
                  <a:schemeClr val="bg1"/>
                </a:solidFill>
                <a:latin typeface="+mn-lt"/>
                <a:ea typeface="+mn-ea"/>
                <a:cs typeface="Microsoft Sans Serif" panose="020B0604020202020204" pitchFamily="34" charset="0"/>
              </a:rPr>
              <a:t>The environment in which digital business services are provided</a:t>
            </a:r>
            <a:endParaRPr lang="en-US" dirty="0">
              <a:solidFill>
                <a:schemeClr val="bg1"/>
              </a:solidFill>
              <a:latin typeface="+mn-lt"/>
              <a:ea typeface="+mn-ea"/>
              <a:cs typeface="Microsoft Sans Serif" panose="020B0604020202020204" pitchFamily="34" charset="0"/>
            </a:endParaRPr>
          </a:p>
        </p:txBody>
      </p:sp>
      <p:pic>
        <p:nvPicPr>
          <p:cNvPr id="22530" name="Picture 1030" descr="M02NF0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113" y="1306513"/>
            <a:ext cx="8361362" cy="4927600"/>
          </a:xfrm>
          <a:prstGeom prst="rect">
            <a:avLst/>
          </a:prstGeom>
          <a:noFill/>
          <a:ln>
            <a:noFill/>
          </a:ln>
        </p:spPr>
      </p:pic>
      <p:sp>
        <p:nvSpPr>
          <p:cNvPr id="22531" name="Text Box 4"/>
          <p:cNvSpPr txBox="1">
            <a:spLocks noChangeArrowheads="1"/>
          </p:cNvSpPr>
          <p:nvPr/>
        </p:nvSpPr>
        <p:spPr bwMode="auto">
          <a:xfrm>
            <a:off x="285750" y="6242050"/>
            <a:ext cx="8858250" cy="52322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r>
              <a:rPr lang="en-US" sz="1800" dirty="0">
                <a:solidFill>
                  <a:srgbClr val="000000"/>
                </a:solidFill>
                <a:ea typeface="MS PGothic" panose="020B0600070205080204" charset="-128"/>
                <a:cs typeface="MS PGothic" panose="020B0600070205080204" charset="-128"/>
              </a:rPr>
              <a:t>Macro and Micro Environments – this week it’s   </a:t>
            </a:r>
            <a:r>
              <a:rPr lang="en-US" sz="2800" b="1" i="1" dirty="0">
                <a:solidFill>
                  <a:srgbClr val="000000"/>
                </a:solidFill>
                <a:ea typeface="MS PGothic" panose="020B0600070205080204" charset="-128"/>
                <a:cs typeface="MS PGothic" panose="020B0600070205080204" charset="-128"/>
              </a:rPr>
              <a:t>Macro</a:t>
            </a:r>
            <a:endParaRPr lang="en-US" sz="1000" b="1" i="1" dirty="0">
              <a:solidFill>
                <a:srgbClr val="000000"/>
              </a:solidFill>
              <a:ea typeface="MS PGothic" panose="020B0600070205080204" charset="-128"/>
              <a:cs typeface="MS PGothic" panose="020B0600070205080204" charset="-128"/>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p:txBody>
          <a:bodyPr/>
          <a:lstStyle/>
          <a:p>
            <a:r>
              <a:rPr lang="en-US" dirty="0">
                <a:latin typeface="Arial" panose="020B0604020202020204" pitchFamily="34" charset="0"/>
              </a:rPr>
              <a:t>Week 5(23) (next week’s) Tutorial</a:t>
            </a:r>
            <a:endParaRPr lang="en-US" dirty="0">
              <a:latin typeface="Arial" panose="020B0604020202020204" pitchFamily="34" charset="0"/>
            </a:endParaRPr>
          </a:p>
        </p:txBody>
      </p:sp>
      <p:sp>
        <p:nvSpPr>
          <p:cNvPr id="129026" name="Content Placeholder 2"/>
          <p:cNvSpPr>
            <a:spLocks noGrp="1"/>
          </p:cNvSpPr>
          <p:nvPr>
            <p:ph idx="1"/>
          </p:nvPr>
        </p:nvSpPr>
        <p:spPr>
          <a:xfrm>
            <a:off x="346075" y="2087563"/>
            <a:ext cx="7850188" cy="4229100"/>
          </a:xfrm>
        </p:spPr>
        <p:txBody>
          <a:bodyPr/>
          <a:lstStyle/>
          <a:p>
            <a:pPr marL="0" indent="0">
              <a:buFontTx/>
              <a:buNone/>
            </a:pPr>
            <a:r>
              <a:rPr lang="en-US" b="1" dirty="0">
                <a:latin typeface="Arial" panose="020B0604020202020204" pitchFamily="34" charset="0"/>
              </a:rPr>
              <a:t>You recently started a job as digital services manager for RBS</a:t>
            </a:r>
            <a:endParaRPr lang="en-US" sz="1600" dirty="0">
              <a:latin typeface="Arial" panose="020B0604020202020204" pitchFamily="34" charset="0"/>
            </a:endParaRPr>
          </a:p>
          <a:p>
            <a:pPr>
              <a:buFont typeface="+mj-lt"/>
              <a:buAutoNum type="arabicPeriod"/>
            </a:pPr>
            <a:endParaRPr lang="en-US" sz="1800" dirty="0">
              <a:latin typeface="Arial" panose="020B0604020202020204" pitchFamily="34" charset="0"/>
            </a:endParaRPr>
          </a:p>
          <a:p>
            <a:pPr>
              <a:buFont typeface="+mj-lt"/>
              <a:buAutoNum type="arabicPeriod"/>
            </a:pPr>
            <a:r>
              <a:rPr lang="en-US" sz="1800" dirty="0">
                <a:latin typeface="Arial" panose="020B0604020202020204" pitchFamily="34" charset="0"/>
              </a:rPr>
              <a:t>Produce a checklist of the relevant legal and regulatory issues that you need to check the website (and main supporting processes) are compliant with.</a:t>
            </a:r>
            <a:endParaRPr lang="en-US" sz="1800" dirty="0">
              <a:latin typeface="Arial" panose="020B0604020202020204" pitchFamily="34" charset="0"/>
            </a:endParaRPr>
          </a:p>
          <a:p>
            <a:pPr>
              <a:buFont typeface="+mj-lt"/>
              <a:buAutoNum type="arabicPeriod"/>
            </a:pPr>
            <a:r>
              <a:rPr lang="en-US" sz="1800" dirty="0">
                <a:latin typeface="Arial" panose="020B0604020202020204" pitchFamily="34" charset="0"/>
              </a:rPr>
              <a:t>Look at some websites of RBS’ competitors, and assess different approaches to achieving and reassuring customers about their privacy and security.  Cite three examples that you think RBS should also use.</a:t>
            </a:r>
            <a:endParaRPr lang="en-US" sz="1800" dirty="0">
              <a:latin typeface="Arial" panose="020B0604020202020204" pitchFamily="34" charset="0"/>
            </a:endParaRPr>
          </a:p>
          <a:p>
            <a:pPr>
              <a:buFont typeface="+mj-lt"/>
              <a:buAutoNum type="arabicPeriod"/>
            </a:pPr>
            <a:r>
              <a:rPr lang="en-US" sz="1800" dirty="0">
                <a:latin typeface="Arial" panose="020B0604020202020204" pitchFamily="34" charset="0"/>
              </a:rPr>
              <a:t>You have been tasked with considering how RBS should monitor and respond to technological innovation.  </a:t>
            </a:r>
            <a:endParaRPr lang="en-US" sz="1800" dirty="0">
              <a:latin typeface="Arial" panose="020B0604020202020204" pitchFamily="34" charset="0"/>
            </a:endParaRPr>
          </a:p>
          <a:p>
            <a:pPr lvl="1"/>
            <a:r>
              <a:rPr lang="en-US" sz="1400" dirty="0">
                <a:latin typeface="Arial" panose="020B0604020202020204" pitchFamily="34" charset="0"/>
              </a:rPr>
              <a:t>Select two examples of technologies relevant to RBS that have generated hype, but have not delivered.  Why did they fail to deliver?</a:t>
            </a:r>
            <a:endParaRPr lang="en-US" sz="1400" dirty="0">
              <a:latin typeface="Arial" panose="020B0604020202020204" pitchFamily="34" charset="0"/>
            </a:endParaRPr>
          </a:p>
          <a:p>
            <a:pPr lvl="1"/>
            <a:r>
              <a:rPr lang="en-US" sz="1400" dirty="0">
                <a:latin typeface="Arial" panose="020B0604020202020204" pitchFamily="34" charset="0"/>
              </a:rPr>
              <a:t>Find out more about the Technology Acceptance Model (TAM) via a Google search.   How might TAM be used as part of an effort to predict uptake of new technology by the customer base?</a:t>
            </a:r>
            <a:endParaRPr lang="en-US" sz="1400" dirty="0">
              <a:latin typeface="Arial" panose="020B0604020202020204" pitchFamily="34" charset="0"/>
            </a:endParaRPr>
          </a:p>
          <a:p>
            <a:pPr marL="0" indent="0">
              <a:buFontTx/>
              <a:buNone/>
            </a:pPr>
            <a:endParaRPr lang="en-US" sz="1600" dirty="0">
              <a:latin typeface="Arial" panose="020B0604020202020204" pitchFamily="34" charset="0"/>
            </a:endParaRPr>
          </a:p>
          <a:p>
            <a:pPr marL="0" indent="0"/>
            <a:endParaRPr lang="en-US" sz="1600"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6075" y="2165350"/>
            <a:ext cx="8451850" cy="3268663"/>
          </a:xfrm>
          <a:prstGeom prst="rect">
            <a:avLst/>
          </a:prstGeom>
          <a:noFill/>
          <a:ln>
            <a:noFill/>
          </a:ln>
        </p:spPr>
      </p:pic>
      <p:sp>
        <p:nvSpPr>
          <p:cNvPr id="3" name="Text Box 4"/>
          <p:cNvSpPr txBox="1">
            <a:spLocks noChangeArrowheads="1"/>
          </p:cNvSpPr>
          <p:nvPr/>
        </p:nvSpPr>
        <p:spPr bwMode="auto">
          <a:xfrm>
            <a:off x="282575" y="5894388"/>
            <a:ext cx="8534400" cy="369887"/>
          </a:xfrm>
          <a:prstGeom prst="rect">
            <a:avLst/>
          </a:prstGeom>
          <a:noFill/>
          <a:ln w="9525">
            <a:noFill/>
            <a:miter lim="800000"/>
          </a:ln>
        </p:spPr>
        <p:txBody>
          <a:bodyPr>
            <a:spAutoFit/>
          </a:bodyPr>
          <a:lstStyle/>
          <a:p>
            <a:pPr>
              <a:spcBef>
                <a:spcPct val="50000"/>
              </a:spcBef>
              <a:defRPr/>
            </a:pPr>
            <a:r>
              <a:rPr lang="en-GB" sz="1200" dirty="0">
                <a:solidFill>
                  <a:schemeClr val="bg1"/>
                </a:solidFill>
                <a:latin typeface="+mn-lt"/>
                <a:ea typeface="+mn-ea"/>
                <a:cs typeface="Microsoft Sans Serif" panose="020B0604020202020204" pitchFamily="34" charset="0"/>
              </a:rPr>
              <a:t>Table 4.1 </a:t>
            </a:r>
            <a:r>
              <a:rPr lang="en-IN" dirty="0">
                <a:solidFill>
                  <a:schemeClr val="bg1"/>
                </a:solidFill>
                <a:latin typeface="+mn-lt"/>
                <a:ea typeface="+mn-ea"/>
                <a:cs typeface="Microsoft Sans Serif" panose="020B0604020202020204" pitchFamily="34" charset="0"/>
              </a:rPr>
              <a:t>Factors in the macro-​and micro-​environment of an organisation</a:t>
            </a:r>
            <a:endParaRPr lang="en-IN" sz="800" dirty="0">
              <a:solidFill>
                <a:schemeClr val="bg1"/>
              </a:solidFill>
              <a:latin typeface="+mn-lt"/>
              <a:ea typeface="+mn-ea"/>
              <a:cs typeface="Microsoft Sans Serif" panose="020B0604020202020204" pitchFamily="34" charset="0"/>
            </a:endParaRPr>
          </a:p>
        </p:txBody>
      </p:sp>
      <p:sp>
        <p:nvSpPr>
          <p:cNvPr id="24579" name="Title 1"/>
          <p:cNvSpPr txBox="1"/>
          <p:nvPr/>
        </p:nvSpPr>
        <p:spPr bwMode="auto">
          <a:xfrm>
            <a:off x="346075" y="1279525"/>
            <a:ext cx="8448675" cy="695325"/>
          </a:xfrm>
          <a:prstGeom prst="rect">
            <a:avLst/>
          </a:prstGeom>
          <a:noFill/>
          <a:ln>
            <a:noFill/>
          </a:ln>
        </p:spPr>
        <p:txBody>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r>
              <a:rPr lang="en-US" sz="3200" b="1"/>
              <a:t>Remember the Distinction</a:t>
            </a:r>
            <a:endParaRPr lang="en-US" sz="3200" b="1"/>
          </a:p>
        </p:txBody>
      </p:sp>
      <p:sp>
        <p:nvSpPr>
          <p:cNvPr id="24580" name="TextBox 1"/>
          <p:cNvSpPr txBox="1">
            <a:spLocks noChangeArrowheads="1"/>
          </p:cNvSpPr>
          <p:nvPr/>
        </p:nvSpPr>
        <p:spPr bwMode="auto">
          <a:xfrm>
            <a:off x="600075" y="5667375"/>
            <a:ext cx="1905000" cy="862013"/>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r>
              <a:rPr lang="en-US" sz="1800" b="1" dirty="0"/>
              <a:t>SLEPT</a:t>
            </a:r>
            <a:r>
              <a:rPr lang="en-US" sz="1800" dirty="0"/>
              <a:t> analysis</a:t>
            </a:r>
            <a:endParaRPr lang="en-US" sz="1800" dirty="0"/>
          </a:p>
          <a:p>
            <a:pPr eaLnBrk="1" hangingPunct="1"/>
            <a:r>
              <a:rPr lang="en-US" sz="1600" dirty="0"/>
              <a:t>(or PEST or PESTLE)</a:t>
            </a:r>
            <a:endParaRPr lang="en-US" sz="1600" dirty="0"/>
          </a:p>
        </p:txBody>
      </p:sp>
      <p:sp>
        <p:nvSpPr>
          <p:cNvPr id="24581" name="TextBox 5"/>
          <p:cNvSpPr txBox="1">
            <a:spLocks noChangeArrowheads="1"/>
          </p:cNvSpPr>
          <p:nvPr/>
        </p:nvSpPr>
        <p:spPr bwMode="auto">
          <a:xfrm>
            <a:off x="4562475" y="5691188"/>
            <a:ext cx="19050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r>
              <a:rPr lang="en-US" sz="1800" b="1"/>
              <a:t>SWOT</a:t>
            </a:r>
            <a:r>
              <a:rPr lang="en-US" sz="1800"/>
              <a:t> analysis</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a:latin typeface="Arial" panose="020B0604020202020204" pitchFamily="34" charset="0"/>
              </a:rPr>
              <a:t>The Scope of Macro Environmental Scanning is large!</a:t>
            </a:r>
            <a:endParaRPr lang="en-US" dirty="0">
              <a:latin typeface="Arial" panose="020B0604020202020204" pitchFamily="34" charset="0"/>
            </a:endParaRPr>
          </a:p>
        </p:txBody>
      </p:sp>
      <p:sp>
        <p:nvSpPr>
          <p:cNvPr id="19458" name="Content Placeholder 2"/>
          <p:cNvSpPr>
            <a:spLocks noGrp="1"/>
          </p:cNvSpPr>
          <p:nvPr>
            <p:ph idx="1"/>
          </p:nvPr>
        </p:nvSpPr>
        <p:spPr>
          <a:xfrm>
            <a:off x="346075" y="2087563"/>
            <a:ext cx="8448675" cy="4229100"/>
          </a:xfrm>
        </p:spPr>
        <p:txBody>
          <a:bodyPr/>
          <a:lstStyle/>
          <a:p>
            <a:pPr marL="400050" indent="-400050" eaLnBrk="1" hangingPunct="1">
              <a:defRPr/>
            </a:pPr>
            <a:r>
              <a:rPr lang="en-US" sz="1800" b="1" dirty="0">
                <a:latin typeface="Arial" panose="020B0604020202020204" pitchFamily="34" charset="0"/>
                <a:ea typeface="MS PGothic" panose="020B0600070205080204" charset="-128"/>
              </a:rPr>
              <a:t>Social Factors </a:t>
            </a:r>
            <a:r>
              <a:rPr lang="en-US" sz="1800" dirty="0">
                <a:latin typeface="Arial" panose="020B0604020202020204" pitchFamily="34" charset="0"/>
                <a:ea typeface="MS PGothic" panose="020B0600070205080204" charset="-128"/>
              </a:rPr>
              <a:t>– customer cultures, patterns of use and expectations of what others should and should not do online</a:t>
            </a:r>
            <a:endParaRPr lang="en-US" sz="1800" dirty="0">
              <a:latin typeface="Arial" panose="020B0604020202020204" pitchFamily="34" charset="0"/>
              <a:ea typeface="MS PGothic" panose="020B0600070205080204" charset="-128"/>
            </a:endParaRPr>
          </a:p>
          <a:p>
            <a:pPr marL="400050" indent="-400050" eaLnBrk="1" hangingPunct="1">
              <a:defRPr/>
            </a:pPr>
            <a:r>
              <a:rPr lang="en-US" sz="1800" b="1" dirty="0">
                <a:latin typeface="Arial" panose="020B0604020202020204" pitchFamily="34" charset="0"/>
                <a:ea typeface="MS PGothic" panose="020B0600070205080204" charset="-128"/>
              </a:rPr>
              <a:t>Legal and ethical Factors </a:t>
            </a:r>
            <a:r>
              <a:rPr lang="en-US" sz="1800" dirty="0">
                <a:latin typeface="Arial" panose="020B0604020202020204" pitchFamily="34" charset="0"/>
                <a:ea typeface="MS PGothic" panose="020B0600070205080204" charset="-128"/>
              </a:rPr>
              <a:t>– these determine methods by which online commerce should take place, try to ensure protection of individuals</a:t>
            </a:r>
            <a:endParaRPr lang="en-US" sz="1800" dirty="0">
              <a:latin typeface="Arial" panose="020B0604020202020204" pitchFamily="34" charset="0"/>
              <a:ea typeface="MS PGothic" panose="020B0600070205080204" charset="-128"/>
            </a:endParaRPr>
          </a:p>
          <a:p>
            <a:pPr marL="400050" indent="-400050" eaLnBrk="1" hangingPunct="1">
              <a:defRPr/>
            </a:pPr>
            <a:r>
              <a:rPr lang="en-US" sz="1800" b="1" dirty="0">
                <a:latin typeface="Arial" panose="020B0604020202020204" pitchFamily="34" charset="0"/>
                <a:ea typeface="MS PGothic" panose="020B0600070205080204" charset="-128"/>
              </a:rPr>
              <a:t>Economic Factors </a:t>
            </a:r>
            <a:r>
              <a:rPr lang="en-US" sz="1800" dirty="0">
                <a:latin typeface="Arial" panose="020B0604020202020204" pitchFamily="34" charset="0"/>
                <a:ea typeface="MS PGothic" panose="020B0600070205080204" charset="-128"/>
              </a:rPr>
              <a:t>– variations in economic performance affect spending patterns and trade</a:t>
            </a:r>
            <a:endParaRPr lang="en-US" sz="1800" dirty="0">
              <a:latin typeface="Arial" panose="020B0604020202020204" pitchFamily="34" charset="0"/>
              <a:ea typeface="MS PGothic" panose="020B0600070205080204" charset="-128"/>
            </a:endParaRPr>
          </a:p>
          <a:p>
            <a:pPr marL="400050" indent="-400050" eaLnBrk="1" hangingPunct="1">
              <a:defRPr/>
            </a:pPr>
            <a:r>
              <a:rPr lang="en-US" sz="1800" b="1" dirty="0">
                <a:latin typeface="Arial" panose="020B0604020202020204" pitchFamily="34" charset="0"/>
                <a:ea typeface="MS PGothic" panose="020B0600070205080204" charset="-128"/>
              </a:rPr>
              <a:t>Political Factors </a:t>
            </a:r>
            <a:r>
              <a:rPr lang="en-US" sz="1800" dirty="0">
                <a:latin typeface="Arial" panose="020B0604020202020204" pitchFamily="34" charset="0"/>
                <a:ea typeface="MS PGothic" panose="020B0600070205080204" charset="-128"/>
              </a:rPr>
              <a:t>– political moves to regulate online activity beyond commerce, but which may affect commerce</a:t>
            </a:r>
            <a:endParaRPr lang="en-US" sz="1800" dirty="0">
              <a:latin typeface="Arial" panose="020B0604020202020204" pitchFamily="34" charset="0"/>
              <a:ea typeface="MS PGothic" panose="020B0600070205080204" charset="-128"/>
            </a:endParaRPr>
          </a:p>
          <a:p>
            <a:pPr marL="400050" indent="-400050" eaLnBrk="1" hangingPunct="1">
              <a:defRPr/>
            </a:pPr>
            <a:r>
              <a:rPr lang="en-US" sz="1800" b="1" dirty="0">
                <a:latin typeface="Arial" panose="020B0604020202020204" pitchFamily="34" charset="0"/>
                <a:ea typeface="MS PGothic" panose="020B0600070205080204" charset="-128"/>
              </a:rPr>
              <a:t>Technological Factors </a:t>
            </a:r>
            <a:r>
              <a:rPr lang="en-US" sz="1800" dirty="0">
                <a:latin typeface="Arial" panose="020B0604020202020204" pitchFamily="34" charset="0"/>
                <a:ea typeface="MS PGothic" panose="020B0600070205080204" charset="-128"/>
              </a:rPr>
              <a:t>– changes in technology provide new opportunities for online business, which should be carefully assessed.  Consider how fundamentally ‘mobile’ has changed online business</a:t>
            </a:r>
            <a:endParaRPr lang="en-US" sz="1800" dirty="0">
              <a:latin typeface="Arial" panose="020B0604020202020204" pitchFamily="34" charset="0"/>
              <a:ea typeface="MS PGothic" panose="020B0600070205080204" charset="-128"/>
            </a:endParaRPr>
          </a:p>
          <a:p>
            <a:pPr marL="0" indent="0" eaLnBrk="1" hangingPunct="1">
              <a:buFontTx/>
              <a:buNone/>
              <a:defRPr/>
            </a:pPr>
            <a:endParaRPr lang="en-US" i="1" dirty="0">
              <a:latin typeface="Arial" panose="020B0604020202020204" pitchFamily="34" charset="0"/>
              <a:ea typeface="MS PGothic" panose="020B0600070205080204" charset="-128"/>
            </a:endParaRPr>
          </a:p>
          <a:p>
            <a:pPr marL="0" indent="0" eaLnBrk="1" hangingPunct="1">
              <a:buFontTx/>
              <a:buNone/>
              <a:defRPr/>
            </a:pPr>
            <a:r>
              <a:rPr lang="en-US" i="1" dirty="0">
                <a:latin typeface="Arial" panose="020B0604020202020204" pitchFamily="34" charset="0"/>
                <a:ea typeface="MS PGothic" panose="020B0600070205080204" charset="-128"/>
              </a:rPr>
              <a:t>When conducting a SLEPT analysis don’t give equal weighting to each – focus on those that are most relevant </a:t>
            </a:r>
            <a:r>
              <a:rPr lang="en-US" dirty="0">
                <a:latin typeface="Arial" panose="020B0604020202020204" pitchFamily="34" charset="0"/>
                <a:ea typeface="MS PGothic" panose="020B0600070205080204" charset="-128"/>
              </a:rPr>
              <a:t>(and in your coursework, too)</a:t>
            </a:r>
            <a:endParaRPr lang="en-US" i="1" dirty="0">
              <a:latin typeface="Arial" panose="020B0604020202020204" pitchFamily="34" charset="0"/>
              <a:ea typeface="MS PGothic" panose="020B060007020508020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4"/>
          <p:cNvSpPr txBox="1">
            <a:spLocks noChangeArrowheads="1"/>
          </p:cNvSpPr>
          <p:nvPr/>
        </p:nvSpPr>
        <p:spPr bwMode="auto">
          <a:xfrm>
            <a:off x="273050" y="5891213"/>
            <a:ext cx="8534400" cy="366712"/>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GB" sz="1200">
                <a:solidFill>
                  <a:schemeClr val="bg1"/>
                </a:solidFill>
                <a:ea typeface="MS PGothic" panose="020B0600070205080204" charset="-128"/>
                <a:cs typeface="MS PGothic" panose="020B0600070205080204" charset="-128"/>
              </a:rPr>
              <a:t>Figure 4.1 </a:t>
            </a:r>
            <a:r>
              <a:rPr lang="en-GB" sz="1800">
                <a:solidFill>
                  <a:schemeClr val="bg1"/>
                </a:solidFill>
                <a:ea typeface="MS PGothic" panose="020B0600070205080204" charset="-128"/>
                <a:cs typeface="MS PGothic" panose="020B0600070205080204" charset="-128"/>
              </a:rPr>
              <a:t> </a:t>
            </a:r>
            <a:r>
              <a:rPr lang="en-US" sz="1800">
                <a:solidFill>
                  <a:schemeClr val="bg1"/>
                </a:solidFill>
                <a:ea typeface="MS PGothic" panose="020B0600070205080204" charset="-128"/>
                <a:cs typeface="MS PGothic" panose="020B0600070205080204" charset="-128"/>
              </a:rPr>
              <a:t>‘Waves of change’ – different timescales for change in the environment</a:t>
            </a:r>
            <a:endParaRPr lang="en-US" sz="1800">
              <a:solidFill>
                <a:schemeClr val="bg1"/>
              </a:solidFill>
              <a:ea typeface="MS PGothic" panose="020B0600070205080204" charset="-128"/>
              <a:cs typeface="MS PGothic" panose="020B0600070205080204" charset="-128"/>
            </a:endParaRPr>
          </a:p>
        </p:txBody>
      </p:sp>
      <p:pic>
        <p:nvPicPr>
          <p:cNvPr id="28674" name="Picture 7" descr="Z:\Graphics\Powerpoint\PE_UK\PE217-Chaffey\Final files\GIF\CH04\M04NF001.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8713" y="1871663"/>
            <a:ext cx="6338887" cy="4756150"/>
          </a:xfrm>
          <a:prstGeom prst="rect">
            <a:avLst/>
          </a:prstGeom>
          <a:noFill/>
          <a:ln>
            <a:noFill/>
          </a:ln>
        </p:spPr>
      </p:pic>
      <p:sp>
        <p:nvSpPr>
          <p:cNvPr id="28675" name="Title 1"/>
          <p:cNvSpPr txBox="1"/>
          <p:nvPr/>
        </p:nvSpPr>
        <p:spPr bwMode="auto">
          <a:xfrm>
            <a:off x="273051" y="440429"/>
            <a:ext cx="6138508" cy="695325"/>
          </a:xfrm>
          <a:prstGeom prst="rect">
            <a:avLst/>
          </a:prstGeom>
          <a:noFill/>
          <a:ln>
            <a:noFill/>
          </a:ln>
        </p:spPr>
        <p:txBody>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r>
              <a:rPr lang="en-US" sz="3200" b="1" dirty="0"/>
              <a:t>SLEPT factors aren’t static – there are ‘Waves of Change’</a:t>
            </a:r>
            <a:endParaRPr lang="en-US" sz="3200" b="1"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25880</Words>
  <Application>WPS 演示</Application>
  <PresentationFormat>On-screen Show (4:3)</PresentationFormat>
  <Paragraphs>634</Paragraphs>
  <Slides>60</Slides>
  <Notes>38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60</vt:i4>
      </vt:variant>
    </vt:vector>
  </HeadingPairs>
  <TitlesOfParts>
    <vt:vector size="73" baseType="lpstr">
      <vt:lpstr>Arial</vt:lpstr>
      <vt:lpstr>宋体</vt:lpstr>
      <vt:lpstr>Wingdings</vt:lpstr>
      <vt:lpstr>MS PGothic</vt:lpstr>
      <vt:lpstr>Calibri</vt:lpstr>
      <vt:lpstr>Arial</vt:lpstr>
      <vt:lpstr>Microsoft Sans Serif</vt:lpstr>
      <vt:lpstr>Times</vt:lpstr>
      <vt:lpstr>微软雅黑</vt:lpstr>
      <vt:lpstr>Arial Unicode MS</vt:lpstr>
      <vt:lpstr>Times New Roman</vt:lpstr>
      <vt:lpstr>Default Design</vt:lpstr>
      <vt:lpstr>Custom Design</vt:lpstr>
      <vt:lpstr>     Digital Business Environments  Week 4 Lecture 4  Level 4 of a 4-level analytical stack:   SLEPT Analysis </vt:lpstr>
      <vt:lpstr>Directed Reading</vt:lpstr>
      <vt:lpstr>Industry News!</vt:lpstr>
      <vt:lpstr>Lecture Outcomes</vt:lpstr>
      <vt:lpstr>And if I was a manager….</vt:lpstr>
      <vt:lpstr>PowerPoint 演示文稿</vt:lpstr>
      <vt:lpstr>PowerPoint 演示文稿</vt:lpstr>
      <vt:lpstr>The Scope of Macro Environmental Scanning is large!</vt:lpstr>
      <vt:lpstr>PowerPoint 演示文稿</vt:lpstr>
      <vt:lpstr>SOCIAL Factors affecting digital business</vt:lpstr>
      <vt:lpstr>Technology Acceptance Model (TAM)</vt:lpstr>
      <vt:lpstr>‘Social’ is about ‘Users’, and Users differ – by Demographics &amp; Webographics </vt:lpstr>
      <vt:lpstr>PowerPoint 演示文稿</vt:lpstr>
      <vt:lpstr>PowerPoint 演示文稿</vt:lpstr>
      <vt:lpstr>Psychographic Segmentation  - very useful in analysing the relevance of social factors</vt:lpstr>
      <vt:lpstr>LEGAL is a hugely important SLEPT factor</vt:lpstr>
      <vt:lpstr>Legislating for Digital Business</vt:lpstr>
      <vt:lpstr>Who makes the law?</vt:lpstr>
      <vt:lpstr>Who makes the law?</vt:lpstr>
      <vt:lpstr>We’ll use the term ‘Liabilities’</vt:lpstr>
      <vt:lpstr>Liability 1. Privacy and Data Protection</vt:lpstr>
      <vt:lpstr>Privacy: The EU</vt:lpstr>
      <vt:lpstr>The UK Data Protection Act 1998</vt:lpstr>
      <vt:lpstr>The Data Protection Act 1998 Key concepts</vt:lpstr>
      <vt:lpstr>PowerPoint 演示文稿</vt:lpstr>
      <vt:lpstr>DPA Principle 8  Protection of outsourced (‘offshore’) data</vt:lpstr>
      <vt:lpstr>Export of Data to the USA has to be ‘managed’</vt:lpstr>
      <vt:lpstr>Privacy in the USA is different from the EU, in Concept and Practice</vt:lpstr>
      <vt:lpstr>Regulation is sector-based in the USA</vt:lpstr>
      <vt:lpstr>Implications of Data Protection for UK Business</vt:lpstr>
      <vt:lpstr>General Data Protection Regulation (GDPR)</vt:lpstr>
      <vt:lpstr>General Data Protection Regulation (GDPR)</vt:lpstr>
      <vt:lpstr>Liability 2. Disability and Discrimination</vt:lpstr>
      <vt:lpstr>Reasonable Adjustments</vt:lpstr>
      <vt:lpstr>Accessibility</vt:lpstr>
      <vt:lpstr>Liability 3. Brand and Trademark Protection</vt:lpstr>
      <vt:lpstr>Liability 4. Contracts - Levels of Service</vt:lpstr>
      <vt:lpstr>Liability 5. Online Advertising Law</vt:lpstr>
      <vt:lpstr>The Advertising Standards Authority (ASA)</vt:lpstr>
      <vt:lpstr>Liability 6. Intellectual Property</vt:lpstr>
      <vt:lpstr> Information Storage and Transmission:  Carrier immunity</vt:lpstr>
      <vt:lpstr>Information Storage and Transmission:  Carrier immunity</vt:lpstr>
      <vt:lpstr>Information Storage and Transmission:  Intellectual Property</vt:lpstr>
      <vt:lpstr>Information Storage and Transmission  Obscenity and indecency</vt:lpstr>
      <vt:lpstr>Information Storage and Transmission  Legal Process</vt:lpstr>
      <vt:lpstr>Limiting Liability around ‘Storage and Transmission’ 1</vt:lpstr>
      <vt:lpstr>Limiting Liability around ‘Storage and Transmission’ 2</vt:lpstr>
      <vt:lpstr>Primary e-Commerce Regulations</vt:lpstr>
      <vt:lpstr>Consumer Contracts Regulations 2013</vt:lpstr>
      <vt:lpstr>Consumer Contracts Regulations 2013</vt:lpstr>
      <vt:lpstr>Consumer Contracts Regulations 2013</vt:lpstr>
      <vt:lpstr>Consumer Contracts Regulations 2013</vt:lpstr>
      <vt:lpstr>The Electronic Commerce (EC Directive) Regulations 2002, aka Ecommerce Directive</vt:lpstr>
      <vt:lpstr>That’s the end of the ‘Legals’!</vt:lpstr>
      <vt:lpstr>POLITICAL – Localisation is necessary</vt:lpstr>
      <vt:lpstr>POLITICAL – Localisation is necessary</vt:lpstr>
      <vt:lpstr>TECHNOLOGICAL</vt:lpstr>
      <vt:lpstr>PowerPoint 演示文稿</vt:lpstr>
      <vt:lpstr>PowerPoint 演示文稿</vt:lpstr>
      <vt:lpstr>Week 5(23) (next week’s) Tutorial</vt:lpstr>
    </vt:vector>
  </TitlesOfParts>
  <Company>Edinburgh Napier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ML</dc:creator>
  <cp:lastModifiedBy>彼猫</cp:lastModifiedBy>
  <cp:revision>160</cp:revision>
  <dcterms:created xsi:type="dcterms:W3CDTF">2006-03-13T14:02:00Z</dcterms:created>
  <dcterms:modified xsi:type="dcterms:W3CDTF">2019-02-07T14:34:21Z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Keywords">
    <vt:lpwstr>branded, presentations, template, powerpoint, ppt</vt:lpwstr>
  </property>
  <property fmtid="{D5CDD505-2E9C-101B-9397-08002B2CF9AE}" pid="3" name="ContentType">
    <vt:lpwstr>Edinburgh Napier Word document</vt:lpwstr>
  </property>
  <property fmtid="{D5CDD505-2E9C-101B-9397-08002B2CF9AE}" pid="4" name="display_urn:schemas-microsoft-com:office:office#Editor">
    <vt:lpwstr>Rannoch, Catriona</vt:lpwstr>
  </property>
  <property fmtid="{D5CDD505-2E9C-101B-9397-08002B2CF9AE}" pid="5" name="display_urn:schemas-microsoft-com:office:office#Author">
    <vt:lpwstr>Rannoch, Catriona</vt:lpwstr>
  </property>
  <property fmtid="{D5CDD505-2E9C-101B-9397-08002B2CF9AE}" pid="6" name="KSOProductBuildVer">
    <vt:lpwstr>2052-11.1.0.8214</vt:lpwstr>
  </property>
</Properties>
</file>