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obileloancostapp-q4a9vpsebx2vffwlnly5dr.streamlit.app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fastercapital.com/topics/understanding-the-importance-of-loan-approval.html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datasets/lorenzozoppelletto/financial-risk-for-loan-approval" TargetMode="External"/><Relationship Id="rId3" Type="http://schemas.openxmlformats.org/officeDocument/2006/relationships/hyperlink" Target="https://www.kaggle.com/datasets/taweilo/loan-approval-classification-data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edicting Loan Approval: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Predicting Loan Approval:</a:t>
            </a:r>
          </a:p>
        </p:txBody>
      </p:sp>
      <p:sp>
        <p:nvSpPr>
          <p:cNvPr id="152" name="Oliver Butterworth-Bakhsh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Oliver Butterworth-Bakhshi</a:t>
            </a:r>
          </a:p>
        </p:txBody>
      </p:sp>
      <p:sp>
        <p:nvSpPr>
          <p:cNvPr id="153" name="Binary Classification of Financial Risk Datase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Classification of Financial Risk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EDA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insights</a:t>
            </a:r>
          </a:p>
        </p:txBody>
      </p:sp>
      <p:sp>
        <p:nvSpPr>
          <p:cNvPr id="196" name="Graphical Summary: Part 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Graphical Summary: Part 3</a:t>
            </a:r>
          </a:p>
        </p:txBody>
      </p:sp>
      <p:pic>
        <p:nvPicPr>
          <p:cNvPr id="197" name="Screenshot 2025-02-24 at 17.52.29.png" descr="Screenshot 2025-02-24 at 17.5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72" y="4215877"/>
            <a:ext cx="9262568" cy="8543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shot 2025-02-24 at 17.53.49.png" descr="Screenshot 2025-02-24 at 17.53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54481" y="3632474"/>
            <a:ext cx="13068653" cy="9710587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ctangle"/>
          <p:cNvSpPr/>
          <p:nvPr/>
        </p:nvSpPr>
        <p:spPr>
          <a:xfrm>
            <a:off x="12358594" y="10578207"/>
            <a:ext cx="10644288" cy="765771"/>
          </a:xfrm>
          <a:prstGeom prst="rect">
            <a:avLst/>
          </a:prstGeom>
          <a:solidFill>
            <a:schemeClr val="accent5">
              <a:hueOff val="106044"/>
              <a:satOff val="10158"/>
              <a:lumOff val="16042"/>
              <a:alpha val="2699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12358594" y="11328201"/>
            <a:ext cx="10644288" cy="879377"/>
          </a:xfrm>
          <a:prstGeom prst="rect">
            <a:avLst/>
          </a:prstGeom>
          <a:solidFill>
            <a:schemeClr val="accent3">
              <a:hueOff val="-385756"/>
              <a:satOff val="-32155"/>
              <a:lumOff val="17967"/>
              <a:alpha val="2699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1" name="Rectangle"/>
          <p:cNvSpPr/>
          <p:nvPr/>
        </p:nvSpPr>
        <p:spPr>
          <a:xfrm>
            <a:off x="12358594" y="4295973"/>
            <a:ext cx="10644288" cy="6286005"/>
          </a:xfrm>
          <a:prstGeom prst="rect">
            <a:avLst/>
          </a:prstGeom>
          <a:solidFill>
            <a:schemeClr val="accent5">
              <a:hueOff val="128995"/>
              <a:satOff val="10158"/>
              <a:lumOff val="-13824"/>
              <a:alpha val="2699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2" name="Self employed proportionally more likely to have their loan approved than employed/unemployed."/>
          <p:cNvSpPr txBox="1"/>
          <p:nvPr/>
        </p:nvSpPr>
        <p:spPr>
          <a:xfrm>
            <a:off x="1905000" y="8080224"/>
            <a:ext cx="7132937" cy="1697737"/>
          </a:xfrm>
          <a:prstGeom prst="rect">
            <a:avLst/>
          </a:prstGeom>
          <a:solidFill>
            <a:schemeClr val="accent6">
              <a:alpha val="8948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Self employed proportionally more likely to have their loan approved than employed/unemployed.</a:t>
            </a:r>
          </a:p>
        </p:txBody>
      </p:sp>
      <p:sp>
        <p:nvSpPr>
          <p:cNvPr id="203" name="Below a proposed monthly loan payment of 1k, 38% of applicants were successful in getting a loan.…"/>
          <p:cNvSpPr txBox="1"/>
          <p:nvPr/>
        </p:nvSpPr>
        <p:spPr>
          <a:xfrm>
            <a:off x="12827000" y="4942332"/>
            <a:ext cx="7132936" cy="3831337"/>
          </a:xfrm>
          <a:prstGeom prst="rect">
            <a:avLst/>
          </a:prstGeom>
          <a:solidFill>
            <a:schemeClr val="accent6">
              <a:alpha val="8923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Below a proposed monthly loan payment of 1k, 38% of applicants were successful in getting a loan. </a:t>
            </a:r>
          </a:p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1-2k: 80.60% of applicants were rejected for a loan.</a:t>
            </a:r>
          </a:p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Above 2k: 90.10% of applicants were rejected for a loan.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EDA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insights</a:t>
            </a:r>
          </a:p>
        </p:txBody>
      </p:sp>
      <p:sp>
        <p:nvSpPr>
          <p:cNvPr id="206" name="Graphical Summary: Part 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Graphical Summary: Part 4</a:t>
            </a:r>
          </a:p>
        </p:txBody>
      </p:sp>
      <p:pic>
        <p:nvPicPr>
          <p:cNvPr id="207" name="Screenshot 2025-02-24 at 17.57.06.png" descr="Screenshot 2025-02-24 at 17.57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701" y="3530198"/>
            <a:ext cx="13343942" cy="991513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"/>
          <p:cNvSpPr/>
          <p:nvPr/>
        </p:nvSpPr>
        <p:spPr>
          <a:xfrm>
            <a:off x="2467079" y="4211835"/>
            <a:ext cx="10836276" cy="3245943"/>
          </a:xfrm>
          <a:prstGeom prst="rect">
            <a:avLst/>
          </a:prstGeom>
          <a:solidFill>
            <a:schemeClr val="accent3">
              <a:alpha val="254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9" name="Rectangle"/>
          <p:cNvSpPr/>
          <p:nvPr/>
        </p:nvSpPr>
        <p:spPr>
          <a:xfrm>
            <a:off x="2467079" y="4211835"/>
            <a:ext cx="2331146" cy="5292330"/>
          </a:xfrm>
          <a:prstGeom prst="rect">
            <a:avLst/>
          </a:prstGeom>
          <a:solidFill>
            <a:schemeClr val="accent4">
              <a:hueOff val="475731"/>
              <a:satOff val="-4338"/>
              <a:lumOff val="10182"/>
              <a:alpha val="254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 flipV="1">
            <a:off x="3174999" y="4151213"/>
            <a:ext cx="1" cy="813892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mean|Total DTI|  = 0.139"/>
          <p:cNvSpPr txBox="1"/>
          <p:nvPr/>
        </p:nvSpPr>
        <p:spPr>
          <a:xfrm>
            <a:off x="1380490" y="12852491"/>
            <a:ext cx="3589021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2438400">
              <a:spcBef>
                <a:spcPts val="2400"/>
              </a:spcBef>
              <a:defRPr b="1"/>
            </a:lvl1pPr>
          </a:lstStyle>
          <a:p>
            <a:pPr/>
            <a:r>
              <a:t>mean|Total DTI|  = 0.139</a:t>
            </a:r>
          </a:p>
        </p:txBody>
      </p:sp>
      <p:sp>
        <p:nvSpPr>
          <p:cNvPr id="212" name="All applicants with &gt;200k yearly salary were successful in getting a loan.…"/>
          <p:cNvSpPr txBox="1"/>
          <p:nvPr/>
        </p:nvSpPr>
        <p:spPr>
          <a:xfrm>
            <a:off x="14058502" y="6952706"/>
            <a:ext cx="9567370" cy="2535937"/>
          </a:xfrm>
          <a:prstGeom prst="rect">
            <a:avLst/>
          </a:prstGeom>
          <a:solidFill>
            <a:schemeClr val="accent6">
              <a:alpha val="892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All applicants with &gt;200k yearly salary were successful in getting a loan.</a:t>
            </a:r>
          </a:p>
          <a:p>
            <a:pPr algn="l" defTabSz="2438400">
              <a:spcBef>
                <a:spcPts val="240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mean|Total DTI| = 0.139 with an annual income of 115k+, 90% of loans were approved.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odel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Modelling Results</a:t>
            </a:r>
          </a:p>
        </p:txBody>
      </p:sp>
      <p:sp>
        <p:nvSpPr>
          <p:cNvPr id="215" name="Performance Evaluation: Tab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Performance Evaluation: Table</a:t>
            </a:r>
          </a:p>
        </p:txBody>
      </p:sp>
      <p:sp>
        <p:nvSpPr>
          <p:cNvPr id="216" name="Models sorted by test precision.…"/>
          <p:cNvSpPr txBox="1"/>
          <p:nvPr>
            <p:ph type="body" sz="quarter" idx="1"/>
          </p:nvPr>
        </p:nvSpPr>
        <p:spPr>
          <a:xfrm>
            <a:off x="1269999" y="4267199"/>
            <a:ext cx="6194625" cy="8432801"/>
          </a:xfrm>
          <a:prstGeom prst="rect">
            <a:avLst/>
          </a:prstGeom>
        </p:spPr>
        <p:txBody>
          <a:bodyPr/>
          <a:lstStyle/>
          <a:p>
            <a:pPr/>
            <a:r>
              <a:t>Models sorted by test precision.</a:t>
            </a:r>
          </a:p>
          <a:p>
            <a:pPr/>
            <a:r>
              <a:t>Most precise model: kNN</a:t>
            </a:r>
          </a:p>
          <a:p>
            <a:pPr/>
            <a:r>
              <a:t>Most accurate model: SVC</a:t>
            </a:r>
          </a:p>
          <a:p>
            <a:pPr/>
            <a:r>
              <a:t>Best performing model overall: SVC</a:t>
            </a:r>
          </a:p>
        </p:txBody>
      </p:sp>
      <p:pic>
        <p:nvPicPr>
          <p:cNvPr id="217" name="Screenshot 2025-02-24 at 18.26.26.png" descr="Screenshot 2025-02-24 at 18.26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8576" y="4662088"/>
            <a:ext cx="15342244" cy="7643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odel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Modelling Results</a:t>
            </a:r>
          </a:p>
        </p:txBody>
      </p:sp>
      <p:sp>
        <p:nvSpPr>
          <p:cNvPr id="220" name="Performance Evaluation: Graphical Comparis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Performance Evaluation: Graphical Comparison</a:t>
            </a:r>
          </a:p>
        </p:txBody>
      </p:sp>
      <p:sp>
        <p:nvSpPr>
          <p:cNvPr id="221" name="kNN precise but less accurate.…"/>
          <p:cNvSpPr txBox="1"/>
          <p:nvPr>
            <p:ph type="body" sz="half" idx="1"/>
          </p:nvPr>
        </p:nvSpPr>
        <p:spPr>
          <a:xfrm>
            <a:off x="1269999" y="4267199"/>
            <a:ext cx="10750254" cy="8432801"/>
          </a:xfrm>
          <a:prstGeom prst="rect">
            <a:avLst/>
          </a:prstGeom>
        </p:spPr>
        <p:txBody>
          <a:bodyPr/>
          <a:lstStyle/>
          <a:p>
            <a:pPr/>
            <a:r>
              <a:t>kNN precise but less accurate.</a:t>
            </a:r>
          </a:p>
          <a:p>
            <a:pPr/>
            <a:r>
              <a:t>SVC strong all round performance</a:t>
            </a:r>
          </a:p>
          <a:p>
            <a:pPr/>
            <a:r>
              <a:t>Apart from kNN, none of the models dropped below 0.96 - very well fitted models and strong classification performance.</a:t>
            </a:r>
          </a:p>
          <a:p>
            <a:pPr/>
            <a:r>
              <a:t>Validates feature importances in next slides</a:t>
            </a:r>
          </a:p>
        </p:txBody>
      </p:sp>
      <p:pic>
        <p:nvPicPr>
          <p:cNvPr id="222" name="Screenshot 2025-02-24 at 18.29.13.png" descr="Screenshot 2025-02-24 at 18.29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2800" y="3425015"/>
            <a:ext cx="11104665" cy="10117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odel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Modelling Results</a:t>
            </a:r>
          </a:p>
        </p:txBody>
      </p:sp>
      <p:sp>
        <p:nvSpPr>
          <p:cNvPr id="225" name="PR curve for overall best performing SVC mod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 curve for overall best performing SVC model</a:t>
            </a:r>
          </a:p>
        </p:txBody>
      </p:sp>
      <p:sp>
        <p:nvSpPr>
          <p:cNvPr id="226" name="Very sharply defined decision threshold.…"/>
          <p:cNvSpPr txBox="1"/>
          <p:nvPr>
            <p:ph type="body" sz="half" idx="1"/>
          </p:nvPr>
        </p:nvSpPr>
        <p:spPr>
          <a:xfrm>
            <a:off x="1269999" y="4267199"/>
            <a:ext cx="10244734" cy="8432801"/>
          </a:xfrm>
          <a:prstGeom prst="rect">
            <a:avLst/>
          </a:prstGeom>
        </p:spPr>
        <p:txBody>
          <a:bodyPr/>
          <a:lstStyle/>
          <a:p>
            <a:pPr/>
            <a:r>
              <a:t>Very sharply defined decision threshold.</a:t>
            </a:r>
          </a:p>
          <a:p>
            <a:pPr/>
            <a:r>
              <a:t>AUC (Area under curve) is approximately 1 (or very close to 1).</a:t>
            </a:r>
          </a:p>
          <a:p>
            <a:pPr/>
            <a:r>
              <a:t>This suggests an optimal, near-perfect fit. </a:t>
            </a:r>
          </a:p>
          <a:p>
            <a:pPr/>
            <a:r>
              <a:t>Performance in classification is very high, near 100%.</a:t>
            </a:r>
          </a:p>
        </p:txBody>
      </p:sp>
      <p:pic>
        <p:nvPicPr>
          <p:cNvPr id="227" name="Screenshot 2025-02-24 at 20.09.43.png" descr="Screenshot 2025-02-24 at 20.09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5025" y="3956344"/>
            <a:ext cx="11932767" cy="9054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odel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Modelling Results</a:t>
            </a:r>
          </a:p>
        </p:txBody>
      </p:sp>
      <p:sp>
        <p:nvSpPr>
          <p:cNvPr id="230" name="Feature importances: Decision Tree mod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Feature importances: Decision Tree model</a:t>
            </a:r>
          </a:p>
        </p:txBody>
      </p:sp>
      <p:sp>
        <p:nvSpPr>
          <p:cNvPr id="231" name="Risk score overwhelming indicator of whether loan is approved.…"/>
          <p:cNvSpPr txBox="1"/>
          <p:nvPr>
            <p:ph type="body" sz="half" idx="1"/>
          </p:nvPr>
        </p:nvSpPr>
        <p:spPr>
          <a:xfrm>
            <a:off x="1269999" y="4267199"/>
            <a:ext cx="9301660" cy="8432801"/>
          </a:xfrm>
          <a:prstGeom prst="rect">
            <a:avLst/>
          </a:prstGeom>
        </p:spPr>
        <p:txBody>
          <a:bodyPr/>
          <a:lstStyle/>
          <a:p>
            <a:pPr marL="536447" indent="-536447" defTabSz="2340863">
              <a:spcBef>
                <a:spcPts val="2300"/>
              </a:spcBef>
              <a:defRPr sz="4608"/>
            </a:pPr>
            <a:r>
              <a:t>Risk score overwhelming indicator of whether loan is approved.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t>Other major factors include TotalDTI, DTI, Net Worth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t>Lower income applicants with large debt payments have higher risk scores and are more likely to be rejected for a loan.</a:t>
            </a:r>
          </a:p>
        </p:txBody>
      </p:sp>
      <p:pic>
        <p:nvPicPr>
          <p:cNvPr id="232" name="Screenshot 2025-02-24 at 18.33.38.png" descr="Screenshot 2025-02-24 at 18.3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7843" y="3599515"/>
            <a:ext cx="12736765" cy="9768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odel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Modelling Results</a:t>
            </a:r>
          </a:p>
        </p:txBody>
      </p:sp>
      <p:sp>
        <p:nvSpPr>
          <p:cNvPr id="235" name="Feature importances: |DT + RF + XGBoost|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Feature importances: |DT + RF + XGBoost|</a:t>
            </a:r>
          </a:p>
        </p:txBody>
      </p:sp>
      <p:sp>
        <p:nvSpPr>
          <p:cNvPr id="236" name="Risk score biggest factor again.…"/>
          <p:cNvSpPr txBox="1"/>
          <p:nvPr>
            <p:ph type="body" sz="half" idx="1"/>
          </p:nvPr>
        </p:nvSpPr>
        <p:spPr>
          <a:xfrm>
            <a:off x="1269999" y="4267199"/>
            <a:ext cx="9193016" cy="8432801"/>
          </a:xfrm>
          <a:prstGeom prst="rect">
            <a:avLst/>
          </a:prstGeom>
        </p:spPr>
        <p:txBody>
          <a:bodyPr/>
          <a:lstStyle/>
          <a:p>
            <a:pPr marL="536447" indent="-536447" defTabSz="2340863">
              <a:spcBef>
                <a:spcPts val="2300"/>
              </a:spcBef>
              <a:defRPr sz="4608"/>
            </a:pPr>
            <a:r>
              <a:t>Risk score biggest factor again.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t>TotalDTI, Annual Income and DTI key factors in predicting loan approval.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t>This matches the conclusions found in EDA: Higher incomes, lower debts, lower risk score -&gt; loan more likely to be approved. </a:t>
            </a:r>
          </a:p>
        </p:txBody>
      </p:sp>
      <p:pic>
        <p:nvPicPr>
          <p:cNvPr id="237" name="Screenshot 2025-02-25 at 17.22.54.png" descr="Screenshot 2025-02-25 at 17.22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5886" y="3393921"/>
            <a:ext cx="12863107" cy="9758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Modelling Results</a:t>
            </a:r>
          </a:p>
        </p:txBody>
      </p:sp>
      <p:sp>
        <p:nvSpPr>
          <p:cNvPr id="240" name="SHAP analysis: Decision Tree model: Part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SHAP analysis: Decision Tree model: Part 1</a:t>
            </a:r>
          </a:p>
        </p:txBody>
      </p:sp>
      <p:sp>
        <p:nvSpPr>
          <p:cNvPr id="241" name="High risk score: SHAP value is negative: Risk score predicts loan rejection. Most cases have a high risk score and are rejected (see dense red area in bee-swarm).…"/>
          <p:cNvSpPr txBox="1"/>
          <p:nvPr>
            <p:ph type="body" sz="half" idx="1"/>
          </p:nvPr>
        </p:nvSpPr>
        <p:spPr>
          <a:xfrm>
            <a:off x="1269999" y="4267199"/>
            <a:ext cx="10207329" cy="8432801"/>
          </a:xfrm>
          <a:prstGeom prst="rect">
            <a:avLst/>
          </a:prstGeom>
        </p:spPr>
        <p:txBody>
          <a:bodyPr/>
          <a:lstStyle/>
          <a:p>
            <a:pPr marL="525272" indent="-525272" defTabSz="2292095">
              <a:spcBef>
                <a:spcPts val="2200"/>
              </a:spcBef>
              <a:defRPr sz="4512"/>
            </a:pPr>
            <a:r>
              <a:t>High risk score: SHAP value is negative: Risk score predicts loan rejection. Most cases have a high risk score and are rejected (see dense red area in bee-swarm).</a:t>
            </a:r>
          </a:p>
          <a:p>
            <a:pPr marL="525272" indent="-525272" defTabSz="2292095">
              <a:spcBef>
                <a:spcPts val="2200"/>
              </a:spcBef>
              <a:defRPr sz="4512"/>
            </a:pPr>
            <a:r>
              <a:t>Low TotalDTI: SHAP value is positive, Low TotalDTI predicts loan approval. Large spread of cases have low TotalDTI and are approved (see long blue area in bee-swarm).</a:t>
            </a:r>
          </a:p>
        </p:txBody>
      </p:sp>
      <p:pic>
        <p:nvPicPr>
          <p:cNvPr id="242" name="Screenshot 2025-02-24 at 18.42.47.png" descr="Screenshot 2025-02-24 at 18.42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16531" y="3754457"/>
            <a:ext cx="12396938" cy="9458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Modelling 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Modelling Results</a:t>
            </a:r>
          </a:p>
        </p:txBody>
      </p:sp>
      <p:sp>
        <p:nvSpPr>
          <p:cNvPr id="245" name="SHAP analysis: Decision Tree model: Part 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SHAP analysis: Decision Tree model: Part 2</a:t>
            </a:r>
          </a:p>
        </p:txBody>
      </p:sp>
      <p:sp>
        <p:nvSpPr>
          <p:cNvPr id="246" name="Biggest global factors that contribute to loan approval are Risk Score, TotalDTI, Net Worth.…"/>
          <p:cNvSpPr txBox="1"/>
          <p:nvPr>
            <p:ph type="body" sz="quarter" idx="1"/>
          </p:nvPr>
        </p:nvSpPr>
        <p:spPr>
          <a:xfrm>
            <a:off x="1269999" y="4267199"/>
            <a:ext cx="7320956" cy="8432801"/>
          </a:xfrm>
          <a:prstGeom prst="rect">
            <a:avLst/>
          </a:prstGeom>
        </p:spPr>
        <p:txBody>
          <a:bodyPr/>
          <a:lstStyle/>
          <a:p>
            <a:pPr marL="491744" indent="-491744" defTabSz="2145791">
              <a:spcBef>
                <a:spcPts val="2100"/>
              </a:spcBef>
              <a:defRPr sz="4224"/>
            </a:pPr>
            <a:r>
              <a:t>Biggest global factors that contribute to loan approval are Risk Score, TotalDTI, Net Worth.</a:t>
            </a:r>
          </a:p>
          <a:p>
            <a:pPr marL="491744" indent="-491744" defTabSz="2145791">
              <a:spcBef>
                <a:spcPts val="2100"/>
              </a:spcBef>
              <a:defRPr sz="4224"/>
            </a:pPr>
            <a:r>
              <a:t>This matches the model-specific feature importance from earlier</a:t>
            </a:r>
          </a:p>
          <a:p>
            <a:pPr marL="491744" indent="-491744" defTabSz="2145791">
              <a:spcBef>
                <a:spcPts val="2100"/>
              </a:spcBef>
              <a:defRPr sz="4224"/>
            </a:pPr>
            <a:r>
              <a:t>High debt, low income applicants seen as too risky to offer a loan and are thus rejected. </a:t>
            </a:r>
          </a:p>
        </p:txBody>
      </p:sp>
      <p:pic>
        <p:nvPicPr>
          <p:cNvPr id="247" name="Screenshot 2025-02-24 at 18.44.14.png" descr="Screenshot 2025-02-24 at 18.44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38357" y="5549283"/>
            <a:ext cx="14070137" cy="5868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usiness Imp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Impact</a:t>
            </a:r>
          </a:p>
        </p:txBody>
      </p:sp>
      <p:sp>
        <p:nvSpPr>
          <p:cNvPr id="250" name="How much could the UK banking industry save annually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much could the UK banking industry save annually?</a:t>
            </a:r>
          </a:p>
        </p:txBody>
      </p:sp>
      <p:sp>
        <p:nvSpPr>
          <p:cNvPr id="251" name="I created a mobile Streamlit app which can be used to calculate the annual savings to the UK banking sector using the precision specificity of a predictive ML model (like the ones in this study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created a mobile Streamlit app which can be used to calculate the annual savings to the UK banking sector using the precision specificity of a predictive ML model (like the ones in this study).</a:t>
            </a:r>
          </a:p>
          <a:p>
            <a:pPr/>
            <a:r>
              <a:t>Annual saving is approx £961 million with best model compared to not using a predictive model to classify loan applications. </a:t>
            </a:r>
          </a:p>
          <a:p>
            <a:pPr/>
            <a:r>
              <a:t>Based on average UK mortgage size in 2024, number of mortgages approved in Q1 of 2024 and average annual mortgage default rate. </a:t>
            </a:r>
          </a:p>
          <a:p>
            <a:pPr/>
            <a:r>
              <a:t>Link: </a:t>
            </a:r>
            <a:r>
              <a:rPr u="sng">
                <a:hlinkClick r:id="rId2" invalidUrl="" action="" tgtFrame="" tooltip="" history="1" highlightClick="0" endSnd="0"/>
              </a:rPr>
              <a:t>https://mobileloancostapp-q4a9vpsebx2vffwlnly5dr.streamlit.app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xecutive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Executive Summary</a:t>
            </a:r>
          </a:p>
        </p:txBody>
      </p:sp>
      <p:sp>
        <p:nvSpPr>
          <p:cNvPr id="156" name="Summary of findin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Summary of findings</a:t>
            </a:r>
          </a:p>
        </p:txBody>
      </p:sp>
      <p:sp>
        <p:nvSpPr>
          <p:cNvPr id="157" name="Objective: Use ML models to predict loan classification from a Financial Risk datas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3520" indent="-223520" defTabSz="975360">
              <a:spcBef>
                <a:spcPts val="900"/>
              </a:spcBef>
              <a:defRPr sz="1920"/>
            </a:pPr>
            <a:r>
              <a:t>Objective: Use ML models to predict loan classification from a Financial Risk dataset. </a:t>
            </a:r>
          </a:p>
          <a:p>
            <a:pPr marL="223520" indent="-223520" defTabSz="975360">
              <a:spcBef>
                <a:spcPts val="900"/>
              </a:spcBef>
              <a:defRPr sz="1920"/>
            </a:pPr>
            <a:r>
              <a:t>Use case: ML model can reduce the number of false positives (based on specificity), saving the bank millions of pounds in customer mortgage defaults that would otherwise be avoided. </a:t>
            </a:r>
          </a:p>
          <a:p>
            <a:pPr marL="223520" indent="-223520" defTabSz="975360">
              <a:spcBef>
                <a:spcPts val="900"/>
              </a:spcBef>
              <a:defRPr sz="1920"/>
            </a:pPr>
            <a:r>
              <a:t>Data Summary:</a:t>
            </a:r>
          </a:p>
          <a:p>
            <a:pPr lvl="1" marL="447040" indent="-223520" defTabSz="975360">
              <a:spcBef>
                <a:spcPts val="900"/>
              </a:spcBef>
              <a:defRPr sz="1920"/>
            </a:pPr>
            <a:r>
              <a:t>(Before processing): 20000 rows, 36 columns. (After cleaning and pre-processing): 5452 rows, 42 columns.</a:t>
            </a:r>
          </a:p>
          <a:p>
            <a:pPr lvl="1" marL="447040" indent="-223520" defTabSz="975360">
              <a:spcBef>
                <a:spcPts val="900"/>
              </a:spcBef>
              <a:defRPr sz="1920"/>
            </a:pPr>
            <a:r>
              <a:t>Target variable: y, Loan Approval, 1 for approved, 0 for rejected.</a:t>
            </a:r>
          </a:p>
          <a:p>
            <a:pPr lvl="1" marL="447040" indent="-223520" defTabSz="975360">
              <a:spcBef>
                <a:spcPts val="900"/>
              </a:spcBef>
              <a:defRPr sz="1920"/>
            </a:pPr>
            <a:r>
              <a:t>Key preprocessing steps: Removal of outliers, Drop irrelevant columns, Train-test split, Transform and scale categorical columns using Transformer, get.dummies() and StandardScaler.</a:t>
            </a:r>
          </a:p>
          <a:p>
            <a:pPr marL="223520" indent="-223520" defTabSz="975360">
              <a:spcBef>
                <a:spcPts val="900"/>
              </a:spcBef>
              <a:defRPr sz="1920"/>
            </a:pPr>
            <a:r>
              <a:t>Modelling and results:</a:t>
            </a:r>
          </a:p>
          <a:p>
            <a:pPr lvl="1" marL="447040" indent="-223520" defTabSz="975360">
              <a:spcBef>
                <a:spcPts val="900"/>
              </a:spcBef>
              <a:defRPr sz="1920"/>
            </a:pPr>
            <a:r>
              <a:t>Models used: kNN, SVC, Decision Tree, Bagging, Pasting, Random Forest, XGBoost, lightgbm.</a:t>
            </a:r>
          </a:p>
          <a:p>
            <a:pPr lvl="1" marL="447040" indent="-223520" defTabSz="975360">
              <a:spcBef>
                <a:spcPts val="900"/>
              </a:spcBef>
              <a:defRPr sz="1920"/>
            </a:pPr>
            <a:r>
              <a:t>Evaluation metrics: Precision, Accuracy, Recall, Specificity, with a focus on precision and specificity to maximise business benefit financially.</a:t>
            </a:r>
          </a:p>
          <a:p>
            <a:pPr lvl="1" marL="447040" indent="-223520" defTabSz="975360">
              <a:spcBef>
                <a:spcPts val="900"/>
              </a:spcBef>
              <a:defRPr sz="1920"/>
            </a:pPr>
            <a:r>
              <a:t>Findings: Best performing model overall = SVC. All models (apart from kNN) had over 0.96 in all metrics scored, very good fitting of data to model.</a:t>
            </a:r>
          </a:p>
          <a:p>
            <a:pPr lvl="1" marL="447040" indent="-223520" defTabSz="975360">
              <a:spcBef>
                <a:spcPts val="900"/>
              </a:spcBef>
              <a:defRPr sz="1920"/>
            </a:pPr>
            <a:r>
              <a:t>Key Insights: EDA highlighted that higher educated applicants were more likely to be successful. Feature importance and SHAP analysis highlighted key predictors of loan approval as RiskScore, Annual Income and Total DTI.</a:t>
            </a:r>
          </a:p>
          <a:p>
            <a:pPr marL="223520" indent="-223520" defTabSz="975360">
              <a:spcBef>
                <a:spcPts val="900"/>
              </a:spcBef>
              <a:defRPr sz="1920"/>
            </a:pPr>
            <a:r>
              <a:t>Recommendations and further study:</a:t>
            </a:r>
          </a:p>
          <a:p>
            <a:pPr lvl="1" marL="447040" indent="-223520" defTabSz="975360">
              <a:spcBef>
                <a:spcPts val="900"/>
              </a:spcBef>
              <a:defRPr sz="1920"/>
            </a:pPr>
            <a:r>
              <a:t>Recommendations: </a:t>
            </a:r>
          </a:p>
          <a:p>
            <a:pPr lvl="2" marL="670559" indent="-223520" defTabSz="975360">
              <a:spcBef>
                <a:spcPts val="900"/>
              </a:spcBef>
              <a:defRPr sz="1920"/>
            </a:pPr>
            <a:r>
              <a:t>Use best predictive SVC model to implement classification of loan applications. </a:t>
            </a:r>
          </a:p>
          <a:p>
            <a:pPr lvl="1" marL="447040" indent="-223520" defTabSz="975360">
              <a:spcBef>
                <a:spcPts val="900"/>
              </a:spcBef>
              <a:defRPr sz="1920"/>
            </a:pPr>
            <a:r>
              <a:t>Further study: </a:t>
            </a:r>
          </a:p>
          <a:p>
            <a:pPr lvl="2" marL="670559" indent="-223520" defTabSz="975360">
              <a:spcBef>
                <a:spcPts val="900"/>
              </a:spcBef>
              <a:defRPr sz="1920"/>
            </a:pPr>
            <a:r>
              <a:t>Use local SHAP analysis of best performing model to further validate conclusions.</a:t>
            </a:r>
          </a:p>
          <a:p>
            <a:pPr lvl="2" marL="670559" indent="-223520" defTabSz="975360">
              <a:spcBef>
                <a:spcPts val="900"/>
              </a:spcBef>
              <a:defRPr sz="1920"/>
            </a:pPr>
            <a:r>
              <a:t>Either improve the performance of feature-compatible models, or find a way to show feature analysis for the best performing SVC model. </a:t>
            </a:r>
          </a:p>
          <a:p>
            <a:pPr lvl="2" marL="670559" indent="-223520" defTabSz="975360">
              <a:spcBef>
                <a:spcPts val="900"/>
              </a:spcBef>
              <a:defRPr sz="1920"/>
            </a:pPr>
            <a:r>
              <a:t>Estimate business impact for a single bank: request and use a company dataset in a similar manner to this study.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254" name="Overall summa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Overall summary</a:t>
            </a:r>
          </a:p>
        </p:txBody>
      </p:sp>
      <p:sp>
        <p:nvSpPr>
          <p:cNvPr id="255" name="Key factors in predicting and classifying Loan Approval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1744" indent="-491744" defTabSz="2145791">
              <a:spcBef>
                <a:spcPts val="2100"/>
              </a:spcBef>
              <a:defRPr sz="4224"/>
            </a:pPr>
            <a:r>
              <a:t>Key factors in predicting and classifying Loan Approval: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t>Risk Score: High risk score guarantees loan rejection.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t>Education: higher postgraduate educated applicants are more likely to be approved for a loan than undergraduates and high schoolers.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t>Annual Income: higher income applicants are very likely to be approved a loan and seen as low risk.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t>Size of loan: asking for a smaller loan and monthly loan repayments is seen as low risk and means you are more likely to be approved.</a:t>
            </a:r>
          </a:p>
          <a:p>
            <a:pPr lvl="1" marL="983488" indent="-491744" defTabSz="2145791">
              <a:spcBef>
                <a:spcPts val="2100"/>
              </a:spcBef>
              <a:defRPr sz="4224"/>
            </a:pPr>
            <a:r>
              <a:t>Debt-to-income ratio: having lower debt proportional to your income is seen as low risk and means higher chance of approval.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258" name="Areas for improvement and further stud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Areas for improvement and further study</a:t>
            </a:r>
          </a:p>
        </p:txBody>
      </p:sp>
      <p:sp>
        <p:nvSpPr>
          <p:cNvPr id="259" name="Recommenda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508" indent="-508508" defTabSz="2218944">
              <a:spcBef>
                <a:spcPts val="2100"/>
              </a:spcBef>
              <a:defRPr sz="4368"/>
            </a:pPr>
            <a:r>
              <a:t>Recommendations: </a:t>
            </a:r>
          </a:p>
          <a:p>
            <a:pPr lvl="1" marL="1017016" indent="-508508" defTabSz="2218944">
              <a:spcBef>
                <a:spcPts val="2100"/>
              </a:spcBef>
              <a:defRPr sz="4368"/>
            </a:pPr>
            <a:r>
              <a:t>Use best predictive SVC model to implement classification of loan applications.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Further study: </a:t>
            </a:r>
          </a:p>
          <a:p>
            <a:pPr lvl="1" marL="1017016" indent="-508508" defTabSz="2218944">
              <a:spcBef>
                <a:spcPts val="2100"/>
              </a:spcBef>
              <a:defRPr sz="4368"/>
            </a:pPr>
            <a:r>
              <a:t>Use local SHAP analysis of best performing model to further validate conclusions (e.g. on RiskScore, Annual Income, etc).</a:t>
            </a:r>
          </a:p>
          <a:p>
            <a:pPr lvl="1" marL="1017016" indent="-508508" defTabSz="2218944">
              <a:spcBef>
                <a:spcPts val="2100"/>
              </a:spcBef>
              <a:defRPr sz="4368"/>
            </a:pPr>
            <a:r>
              <a:t>Either improve the performance of feature-compatible models, or find a way to show feature analysis for the best performing SVC model. </a:t>
            </a:r>
          </a:p>
          <a:p>
            <a:pPr lvl="1" marL="1017016" indent="-508508" defTabSz="2218944">
              <a:spcBef>
                <a:spcPts val="2100"/>
              </a:spcBef>
              <a:defRPr sz="4368"/>
            </a:pPr>
            <a:r>
              <a:t>Estimate business impact for a single bank: request and use a company dataset in a similar manner to this study.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ppend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Appendix</a:t>
            </a:r>
          </a:p>
        </p:txBody>
      </p:sp>
      <p:sp>
        <p:nvSpPr>
          <p:cNvPr id="262" name="Extra bi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Extra bits</a:t>
            </a:r>
          </a:p>
        </p:txBody>
      </p:sp>
      <p:sp>
        <p:nvSpPr>
          <p:cNvPr id="263" name="Hyperparameters for best performing model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1706879">
              <a:spcBef>
                <a:spcPts val="1600"/>
              </a:spcBef>
              <a:defRPr sz="3359"/>
            </a:pPr>
            <a:r>
              <a:t>Hyperparameters for best performing models:</a:t>
            </a:r>
          </a:p>
          <a:p>
            <a:pPr lvl="1" marL="782319" indent="-391159" defTabSz="1706879">
              <a:spcBef>
                <a:spcPts val="1600"/>
              </a:spcBef>
              <a:defRPr sz="3359"/>
            </a:pPr>
            <a:r>
              <a:t>kNN: (n_neighbors=101, algorithm = 'auto', weight = ‘uniform’).</a:t>
            </a:r>
          </a:p>
          <a:p>
            <a:pPr lvl="1" marL="782319" indent="-391159" defTabSz="1706879">
              <a:spcBef>
                <a:spcPts val="1600"/>
              </a:spcBef>
              <a:defRPr sz="3359"/>
            </a:pPr>
            <a:r>
              <a:t>SVC: (degree=2, kernel='poly', probability=True, random_state = 22).</a:t>
            </a:r>
          </a:p>
          <a:p>
            <a:pPr lvl="1" marL="782319" indent="-391159" defTabSz="1706879">
              <a:spcBef>
                <a:spcPts val="1600"/>
              </a:spcBef>
              <a:defRPr sz="3359"/>
            </a:pPr>
            <a:r>
              <a:t>Decision Tree: (ccp_alpha=0, criterion='entropy', max_depth=6, random_state=22).</a:t>
            </a:r>
          </a:p>
          <a:p>
            <a:pPr lvl="1" marL="782319" indent="-391159" defTabSz="1706879">
              <a:spcBef>
                <a:spcPts val="1600"/>
              </a:spcBef>
              <a:defRPr sz="3359"/>
            </a:pPr>
            <a:r>
              <a:t>Bagging: (DecisionTreeClassifier(max_depth=6), n_estimators=100, random_state = 22).</a:t>
            </a:r>
          </a:p>
          <a:p>
            <a:pPr lvl="1" marL="782319" indent="-391159" defTabSz="1706879">
              <a:spcBef>
                <a:spcPts val="1600"/>
              </a:spcBef>
              <a:defRPr sz="3359"/>
            </a:pPr>
            <a:r>
              <a:t>Pasting: BaggingClassifier(bootstrap=False, estimator=DecisionTreeClassifier(max_depth=8), n_estimators=50,random_state=22).</a:t>
            </a:r>
          </a:p>
          <a:p>
            <a:pPr lvl="1" marL="782319" indent="-391159" defTabSz="1706879">
              <a:spcBef>
                <a:spcPts val="1600"/>
              </a:spcBef>
              <a:defRPr sz="3359"/>
            </a:pPr>
            <a:r>
              <a:t>Random Forest: (ccp_alpha = 0, criterion = 'gini', max_depth = 12, min_samples_split = 3, n_estimators = 100, random_state = 22).</a:t>
            </a:r>
          </a:p>
          <a:p>
            <a:pPr lvl="1" marL="782319" indent="-391159" defTabSz="1706879">
              <a:spcBef>
                <a:spcPts val="1600"/>
              </a:spcBef>
              <a:defRPr sz="3359"/>
            </a:pPr>
            <a:r>
              <a:t>XGBoost: (ccp_alpha = 0, criterion = log_loss, max_depth = 17, min_samples_split = 2, random_state = 22).</a:t>
            </a:r>
          </a:p>
          <a:p>
            <a:pPr lvl="1" marL="782319" indent="-391159" defTabSz="1706879">
              <a:spcBef>
                <a:spcPts val="1600"/>
              </a:spcBef>
              <a:defRPr sz="3359"/>
            </a:pPr>
            <a:r>
              <a:t>Lightgbm does not take any hyper 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60" name="Background, Motivation, why data-driven approach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Background, Motivation, why data-driven approach?</a:t>
            </a:r>
          </a:p>
        </p:txBody>
      </p:sp>
      <p:sp>
        <p:nvSpPr>
          <p:cNvPr id="161" name="“Lenders view loan approval from a risk management standpoint”. https://fastercapital.com/topics/understanding-the-importance-of-loan-approval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2597" indent="-212597" defTabSz="425195">
              <a:spcBef>
                <a:spcPts val="0"/>
              </a:spcBef>
              <a:buClrTx/>
              <a:defRPr sz="4464"/>
            </a:pPr>
            <a:r>
              <a:t> “Lenders view loan approval from a risk management standpoint”. </a:t>
            </a:r>
            <a:r>
              <a:rPr u="sng">
                <a:hlinkClick r:id="rId2" invalidUrl="" action="" tgtFrame="" tooltip="" history="1" highlightClick="0" endSnd="0"/>
              </a:rPr>
              <a:t>https://fastercapital.com/topics/understanding-the-importance-of-loan-approval.html</a:t>
            </a:r>
          </a:p>
          <a:p>
            <a:pPr marL="212597" indent="-212597" defTabSz="425195">
              <a:spcBef>
                <a:spcPts val="0"/>
              </a:spcBef>
              <a:buClrTx/>
              <a:defRPr sz="4464"/>
            </a:pPr>
          </a:p>
          <a:p>
            <a:pPr marL="212597" indent="-212597" defTabSz="425195">
              <a:spcBef>
                <a:spcPts val="0"/>
              </a:spcBef>
              <a:buClrTx/>
              <a:defRPr sz="4464"/>
            </a:pPr>
            <a:r>
              <a:t> By carefully assessing each applicant's creditworthiness, lenders minimise the chances of default.</a:t>
            </a:r>
          </a:p>
          <a:p>
            <a:pPr marL="212597" indent="-212597" defTabSz="425195">
              <a:spcBef>
                <a:spcPts val="0"/>
              </a:spcBef>
              <a:buClrTx/>
              <a:defRPr sz="4464"/>
            </a:pPr>
          </a:p>
          <a:p>
            <a:pPr marL="212597" indent="-212597" defTabSz="425195">
              <a:spcBef>
                <a:spcPts val="0"/>
              </a:spcBef>
              <a:buClrTx/>
              <a:defRPr sz="4464"/>
            </a:pPr>
            <a:r>
              <a:t> When a customer defaults on their loan, Banks typically lose 30-50% of the total loan amount. Average mortgage is 200K in the UK. Default rate is 5%.</a:t>
            </a:r>
          </a:p>
          <a:p>
            <a:pPr marL="212597" indent="-212597" defTabSz="425195">
              <a:spcBef>
                <a:spcPts val="0"/>
              </a:spcBef>
              <a:buClrTx/>
              <a:defRPr sz="4464"/>
            </a:pPr>
          </a:p>
          <a:p>
            <a:pPr marL="212597" indent="-212597" defTabSz="425195">
              <a:spcBef>
                <a:spcPts val="0"/>
              </a:spcBef>
              <a:buClrTx/>
              <a:defRPr sz="4464"/>
            </a:pPr>
            <a:r>
              <a:t> Predictive models could save banks millions. Hence banking sector needs a data-driven analysis to better assess customer creditworthiness.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</a:t>
            </a:r>
          </a:p>
        </p:txBody>
      </p:sp>
      <p:sp>
        <p:nvSpPr>
          <p:cNvPr id="164" name="Data pre-process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 pre-processing</a:t>
            </a:r>
          </a:p>
        </p:txBody>
      </p:sp>
      <p:sp>
        <p:nvSpPr>
          <p:cNvPr id="165" name="Datasets from Kaggle: https://www.kaggle.com/datasets/lorenzozoppelletto/financial-risk-for-loan-approval, https://www.kaggle.com/datasets/taweilo/loan-approval-classification-data. I chose to focus solely on the Financial Risk dataset as it had a great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8" indent="-452628" defTabSz="1975104">
              <a:spcBef>
                <a:spcPts val="1900"/>
              </a:spcBef>
              <a:defRPr sz="2916"/>
            </a:pPr>
            <a:r>
              <a:t>Datasets from Kaggle: </a:t>
            </a:r>
            <a:r>
              <a:rPr u="sng">
                <a:hlinkClick r:id="rId2" invalidUrl="" action="" tgtFrame="" tooltip="" history="1" highlightClick="0" endSnd="0"/>
              </a:rPr>
              <a:t>https://www.kaggle.com/datasets/lorenzozoppelletto/financial-risk-for-loan-approval</a:t>
            </a:r>
            <a:r>
              <a:t>, </a:t>
            </a:r>
            <a:r>
              <a:rPr u="sng">
                <a:hlinkClick r:id="rId3" invalidUrl="" action="" tgtFrame="" tooltip="" history="1" highlightClick="0" endSnd="0"/>
              </a:rPr>
              <a:t>https://www.kaggle.com/datasets/taweilo/loan-approval-classification-data</a:t>
            </a:r>
            <a:r>
              <a:t>. I chose to focus solely on the Financial Risk dataset as it had a greater depth of columns to choose from.</a:t>
            </a:r>
          </a:p>
          <a:p>
            <a:pPr marL="452628" indent="-452628" defTabSz="1975104">
              <a:spcBef>
                <a:spcPts val="1900"/>
              </a:spcBef>
              <a:defRPr sz="2916"/>
            </a:pPr>
            <a:r>
              <a:t>Dropped columns: UtilityBillsPaymentHistory, BankruptcyHistory, PreviousLoanDefaults - these columns were irrelevant to my analysis.</a:t>
            </a:r>
          </a:p>
          <a:p>
            <a:pPr marL="452628" indent="-452628" defTabSz="1975104">
              <a:spcBef>
                <a:spcPts val="1900"/>
              </a:spcBef>
              <a:defRPr sz="2916"/>
            </a:pPr>
            <a:r>
              <a:t>Dropped column - MonthlyIncome. This column was very similar in correlation to Annual Income so to get greater contrast in the model, I removed MonthlyIncome rather than have both columns.</a:t>
            </a:r>
          </a:p>
          <a:p>
            <a:pPr marL="452628" indent="-452628" defTabSz="1975104">
              <a:spcBef>
                <a:spcPts val="1900"/>
              </a:spcBef>
              <a:defRPr sz="2916"/>
            </a:pPr>
            <a:r>
              <a:t>Outliers - errors I saw in the dataset were removed:</a:t>
            </a:r>
          </a:p>
          <a:p>
            <a:pPr lvl="1" marL="905255" indent="-452627" defTabSz="1975104">
              <a:spcBef>
                <a:spcPts val="1900"/>
              </a:spcBef>
              <a:defRPr sz="1944"/>
            </a:pPr>
            <a:r>
              <a:t>Experience &gt; 50 years</a:t>
            </a:r>
          </a:p>
          <a:p>
            <a:pPr lvl="1" marL="905255" indent="-452627" defTabSz="1975104">
              <a:spcBef>
                <a:spcPts val="1900"/>
              </a:spcBef>
              <a:defRPr sz="1944"/>
            </a:pPr>
            <a:r>
              <a:t>Loan duration &gt; 40 years</a:t>
            </a:r>
          </a:p>
          <a:p>
            <a:pPr lvl="1" marL="905255" indent="-452627" defTabSz="1975104">
              <a:spcBef>
                <a:spcPts val="1900"/>
              </a:spcBef>
              <a:defRPr sz="1944"/>
            </a:pPr>
            <a:r>
              <a:t>Credit score &lt; 430</a:t>
            </a:r>
          </a:p>
          <a:p>
            <a:pPr lvl="1" marL="905255" indent="-452627" defTabSz="1975104">
              <a:spcBef>
                <a:spcPts val="1900"/>
              </a:spcBef>
              <a:defRPr sz="1944"/>
            </a:pPr>
            <a:r>
              <a:t>Savings &gt;&gt; 100k and current account balances &gt;&gt; 50k.</a:t>
            </a:r>
          </a:p>
          <a:p>
            <a:pPr marL="452628" indent="-452628" defTabSz="1975104">
              <a:spcBef>
                <a:spcPts val="1900"/>
              </a:spcBef>
              <a:defRPr sz="2916"/>
            </a:pPr>
            <a:r>
              <a:t>Final Dataset size:  x_train = (5452 rows, 42 columns), x_test = (1364 rows, 42 columns).</a:t>
            </a:r>
          </a:p>
          <a:p>
            <a:pPr marL="452628" indent="-452628" defTabSz="1975104">
              <a:spcBef>
                <a:spcPts val="1900"/>
              </a:spcBef>
              <a:defRPr sz="2916"/>
            </a:pPr>
            <a:r>
              <a:t>Used get_dummies on categorical columns, transformed data with OneHotEncoder and StandardScaler.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ethod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 (cont.)</a:t>
            </a:r>
          </a:p>
        </p:txBody>
      </p:sp>
      <p:sp>
        <p:nvSpPr>
          <p:cNvPr id="168" name="Choice of ML model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Choice of ML models</a:t>
            </a:r>
          </a:p>
        </p:txBody>
      </p:sp>
      <p:sp>
        <p:nvSpPr>
          <p:cNvPr id="169" name="I used a broad range of ML models for classification analysi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I used a broad range of ML models for classification analysis.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RandomForest, XGBoost, kNN, SVC, Pasting, Bagging, lightgbm, DecisionTree classifiers. 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Approach: fit all the models and compare performance.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I used GridSearchCV and Bayesian Optimisation to find the optimal combination of hyper-parameters for each model.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Hyper-parameter scoring prioritised test precision, as the cost of false positives is high (banks who approve too many risky loans can lose a lot of money if the customer defaults).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DA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insights</a:t>
            </a:r>
          </a:p>
        </p:txBody>
      </p:sp>
      <p:sp>
        <p:nvSpPr>
          <p:cNvPr id="172" name="Summary: Part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Summary: Part 1</a:t>
            </a:r>
          </a:p>
        </p:txBody>
      </p:sp>
      <p:sp>
        <p:nvSpPr>
          <p:cNvPr id="173" name="Loan approval rate = 27.58%. 7 in 10 loans are not approv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1975104">
              <a:spcBef>
                <a:spcPts val="1900"/>
              </a:spcBef>
              <a:defRPr sz="3888"/>
            </a:pPr>
            <a:r>
              <a:t>Loan approval rate = 27.58%. 7 in 10 loans are not approved. 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Education is a key factor in getting approval for a loan: 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t>The number of high school graduates is 33% for rejection, and 18% for approval. 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t>The proportion of approved applicants increases with the level of higher education. Doctorates are most likely to be approved</a:t>
            </a:r>
            <a:r>
              <a:t>, followed by </a:t>
            </a:r>
            <a:r>
              <a:t>Masters</a:t>
            </a:r>
            <a:r>
              <a:t> and then </a:t>
            </a:r>
            <a:r>
              <a:t>Bachelor</a:t>
            </a:r>
            <a:r>
              <a:t> applicants.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Annual Income: high annual income correlates with loan approval.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t>All applicants with &gt;200k yearly salary were successful in getting a loan.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t>&gt;100k, 85.63% were approved for a loan.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t>&lt;100k, 80.68% were not approved for a loan.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DA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insights</a:t>
            </a:r>
          </a:p>
        </p:txBody>
      </p:sp>
      <p:sp>
        <p:nvSpPr>
          <p:cNvPr id="176" name="Summary: Part 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Summary: Part 2</a:t>
            </a:r>
          </a:p>
        </p:txBody>
      </p:sp>
      <p:sp>
        <p:nvSpPr>
          <p:cNvPr id="177" name="Self employed more likely to have their loan approved than employed/unemploy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508" indent="-508508" defTabSz="2218944">
              <a:spcBef>
                <a:spcPts val="2100"/>
              </a:spcBef>
              <a:defRPr sz="4368"/>
            </a:pPr>
            <a:r>
              <a:t>Self employed more likely to have their loan approved than employed/unemployed.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Loan amount/Monthly Loan Payment: Applicants asking for a higher loan amount and who would be paying off a large amount of debt monthly on a proposed loan are more likely to be rejected, as the lender views them as a high risk investment. Below a proposed monthly loan payment of 1k, 38% of applicants were successful in getting a loan. Above 2k: 90.10% of applicants were rejected for a loan.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TotalDTI: Low DTI combined with high annual income leads to loan approval. mean|Total DTI| = 0.139 with an annual income of 115k+, 90% of loans were approved.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DA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insights</a:t>
            </a:r>
          </a:p>
        </p:txBody>
      </p:sp>
      <p:sp>
        <p:nvSpPr>
          <p:cNvPr id="180" name="Graphical Summary: Part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Graphical Summary: Part 1</a:t>
            </a:r>
          </a:p>
        </p:txBody>
      </p:sp>
      <p:pic>
        <p:nvPicPr>
          <p:cNvPr id="181" name="Screenshot 2025-02-24 at 17.37.41.png" descr="Screenshot 2025-02-24 at 17.37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0047" y="645007"/>
            <a:ext cx="4799439" cy="3121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shot 2025-02-24 at 17.38.48.png" descr="Screenshot 2025-02-24 at 17.38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1025" y="4245861"/>
            <a:ext cx="8916659" cy="8483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5-02-24 at 17.43.29.png" descr="Screenshot 2025-02-24 at 17.43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088" y="3458726"/>
            <a:ext cx="11079920" cy="1005808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Doctorates are most likely to be approved, followed by Masters and then Bachelor applicants."/>
          <p:cNvSpPr txBox="1"/>
          <p:nvPr/>
        </p:nvSpPr>
        <p:spPr>
          <a:xfrm>
            <a:off x="8453952" y="7638899"/>
            <a:ext cx="7476096" cy="1697737"/>
          </a:xfrm>
          <a:prstGeom prst="rect">
            <a:avLst/>
          </a:prstGeom>
          <a:solidFill>
            <a:schemeClr val="accent6">
              <a:alpha val="8924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Doctorates are most likely to be approved, followed by Masters and then Bachelor applicants.</a:t>
            </a:r>
          </a:p>
        </p:txBody>
      </p:sp>
      <p:sp>
        <p:nvSpPr>
          <p:cNvPr id="185" name="Loan approval rate = 27.58%"/>
          <p:cNvSpPr txBox="1"/>
          <p:nvPr/>
        </p:nvSpPr>
        <p:spPr>
          <a:xfrm>
            <a:off x="15870752" y="3600299"/>
            <a:ext cx="7476096" cy="630937"/>
          </a:xfrm>
          <a:prstGeom prst="rect">
            <a:avLst/>
          </a:prstGeom>
          <a:solidFill>
            <a:schemeClr val="accent6">
              <a:alpha val="889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Loan approval rate = 27.58%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DA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insights</a:t>
            </a:r>
          </a:p>
        </p:txBody>
      </p:sp>
      <p:sp>
        <p:nvSpPr>
          <p:cNvPr id="188" name="Graphical Summary: Part 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Graphical Summary: Part 2</a:t>
            </a:r>
          </a:p>
        </p:txBody>
      </p:sp>
      <p:pic>
        <p:nvPicPr>
          <p:cNvPr id="189" name="Screenshot 2025-02-24 at 17.45.39.png" descr="Screenshot 2025-02-24 at 17.4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392" y="3784600"/>
            <a:ext cx="12005335" cy="878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ctangle"/>
          <p:cNvSpPr/>
          <p:nvPr/>
        </p:nvSpPr>
        <p:spPr>
          <a:xfrm>
            <a:off x="2311399" y="4381500"/>
            <a:ext cx="9628586" cy="2771478"/>
          </a:xfrm>
          <a:prstGeom prst="rect">
            <a:avLst/>
          </a:prstGeom>
          <a:solidFill>
            <a:schemeClr val="accent3">
              <a:hueOff val="-385756"/>
              <a:satOff val="-32155"/>
              <a:lumOff val="17967"/>
              <a:alpha val="2699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1" name="Rectangle"/>
          <p:cNvSpPr/>
          <p:nvPr/>
        </p:nvSpPr>
        <p:spPr>
          <a:xfrm>
            <a:off x="2325594" y="4327822"/>
            <a:ext cx="9628585" cy="5060356"/>
          </a:xfrm>
          <a:prstGeom prst="rect">
            <a:avLst/>
          </a:prstGeom>
          <a:solidFill>
            <a:schemeClr val="accent4">
              <a:alpha val="2699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2" name="Rectangle"/>
          <p:cNvSpPr/>
          <p:nvPr/>
        </p:nvSpPr>
        <p:spPr>
          <a:xfrm>
            <a:off x="2325594" y="9403457"/>
            <a:ext cx="9628585" cy="2118321"/>
          </a:xfrm>
          <a:prstGeom prst="rect">
            <a:avLst/>
          </a:prstGeom>
          <a:solidFill>
            <a:schemeClr val="accent5">
              <a:alpha val="2699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3" name="All applicants with &gt;200k yearly salary were successful in getting a loan.…"/>
          <p:cNvSpPr txBox="1"/>
          <p:nvPr/>
        </p:nvSpPr>
        <p:spPr>
          <a:xfrm>
            <a:off x="12307163" y="7059332"/>
            <a:ext cx="9734908" cy="2231137"/>
          </a:xfrm>
          <a:prstGeom prst="rect">
            <a:avLst/>
          </a:prstGeom>
          <a:solidFill>
            <a:schemeClr val="accent6">
              <a:alpha val="8921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All applicants with &gt;200k yearly salary were successful in getting a loan.</a:t>
            </a:r>
          </a:p>
          <a:p>
            <a:pPr lvl="1"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&gt;100k, 85.63% were approved for a loan.</a:t>
            </a:r>
          </a:p>
          <a:p>
            <a:pPr lvl="1"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&lt;100k, 80.68% were not approved for a loan.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