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7" r:id="rId6"/>
    <p:sldId id="293" r:id="rId7"/>
    <p:sldId id="294" r:id="rId8"/>
    <p:sldId id="303" r:id="rId9"/>
    <p:sldId id="302" r:id="rId10"/>
    <p:sldId id="295" r:id="rId11"/>
    <p:sldId id="306" r:id="rId12"/>
    <p:sldId id="296" r:id="rId13"/>
    <p:sldId id="298" r:id="rId14"/>
    <p:sldId id="299" r:id="rId15"/>
    <p:sldId id="301" r:id="rId16"/>
    <p:sldId id="304" r:id="rId17"/>
    <p:sldId id="305" r:id="rId18"/>
    <p:sldId id="300" r:id="rId19"/>
    <p:sldId id="286" r:id="rId20"/>
    <p:sldId id="308" r:id="rId21"/>
    <p:sldId id="307" r:id="rId22"/>
    <p:sldId id="276" r:id="rId2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80CF421-6229-47B6-B33A-0BFF8C3D2923}">
          <p14:sldIdLst>
            <p14:sldId id="256"/>
            <p14:sldId id="277"/>
            <p14:sldId id="293"/>
            <p14:sldId id="294"/>
            <p14:sldId id="303"/>
            <p14:sldId id="302"/>
            <p14:sldId id="295"/>
            <p14:sldId id="306"/>
            <p14:sldId id="296"/>
          </p14:sldIdLst>
        </p14:section>
        <p14:section name="Abschnitt ohne Titel" id="{48A27383-7B05-42E0-9AB3-F67D0FE64C72}">
          <p14:sldIdLst>
            <p14:sldId id="298"/>
            <p14:sldId id="299"/>
            <p14:sldId id="301"/>
            <p14:sldId id="304"/>
            <p14:sldId id="305"/>
            <p14:sldId id="300"/>
            <p14:sldId id="286"/>
            <p14:sldId id="308"/>
            <p14:sldId id="307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3204" autoAdjust="0"/>
  </p:normalViewPr>
  <p:slideViewPr>
    <p:cSldViewPr snapToGrid="0">
      <p:cViewPr varScale="1">
        <p:scale>
          <a:sx n="106" d="100"/>
          <a:sy n="106" d="100"/>
        </p:scale>
        <p:origin x="768" y="96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387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DE7E9C61-BB84-4CCB-B9B6-D729C8032A75}" type="datetime1">
              <a:rPr lang="de-DE" smtClean="0"/>
              <a:t>22.09.2024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BBEB6193-5AA7-489B-8575-00593FC261D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F1151BE2-E972-43D0-A744-CFFE30B7261A}" type="datetime1">
              <a:rPr lang="de-DE" smtClean="0"/>
              <a:pPr/>
              <a:t>22.09.2024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10895658-EA1F-4910-80AB-4DA76E1674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0895658-EA1F-4910-80AB-4DA76E16747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0895658-EA1F-4910-80AB-4DA76E167475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3988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0895658-EA1F-4910-80AB-4DA76E167475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0895658-EA1F-4910-80AB-4DA76E16747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8413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529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5775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92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442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0895658-EA1F-4910-80AB-4DA76E167475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0895658-EA1F-4910-80AB-4DA76E167475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244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uppieren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uppieren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uppieren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uppieren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uppieren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uppieren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uppieren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297" name="Grafik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fik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rtlCol="0" anchor="ctr"/>
          <a:lstStyle>
            <a:lvl1pPr algn="l">
              <a:defRPr lang="de-DE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abel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7" name="Rechteck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de-DE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de-DE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de-DE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de-DE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de-DE" sz="1800"/>
            </a:lvl5pPr>
          </a:lstStyle>
          <a:p>
            <a:pPr lvl="0" rtl="0"/>
            <a:r>
              <a:rPr lang="de-DE"/>
              <a:t>Klicken Sie, um Text hinzuzufügen. </a:t>
            </a:r>
          </a:p>
          <a:p>
            <a:pPr marL="685800" lvl="1" indent="-228600" rtl="0"/>
            <a:r>
              <a:rPr lang="de-DE"/>
              <a:t>Zweite Ebene</a:t>
            </a:r>
          </a:p>
          <a:p>
            <a:pPr marL="1143000" lvl="2" indent="-228600" rtl="0"/>
            <a:r>
              <a:rPr lang="de-DE"/>
              <a:t>Dritte Ebene</a:t>
            </a:r>
          </a:p>
          <a:p>
            <a:pPr marL="1600200" lvl="3" indent="-228600" rtl="0"/>
            <a:r>
              <a:rPr lang="de-DE"/>
              <a:t>Vierte Ebene</a:t>
            </a:r>
          </a:p>
          <a:p>
            <a:pPr marL="2057400" lvl="4" indent="-228600" rtl="0"/>
            <a:r>
              <a:rPr lang="de-DE"/>
              <a:t>Fünfte Ebene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 rtlCol="0"/>
          <a:lstStyle>
            <a:lvl1pPr>
              <a:defRPr lang="de-DE"/>
            </a:lvl1pPr>
          </a:lstStyle>
          <a:p>
            <a:pPr rtl="0"/>
            <a:r>
              <a:rPr lang="de-DE"/>
              <a:t>Symbol anklicken, um Tabelle einzufügen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fld id="{4D8BFA2C-7173-40C7-A607-384D46764009}" type="datetime1">
              <a:rPr lang="de-DE" smtClean="0"/>
              <a:t>22.09.2024</a:t>
            </a:fld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de-DE"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lang="de-DE"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lang="de-DE"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lang="de-DE"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lang="de-DE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 rtlCol="0"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lang="de-DE"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lang="de-DE"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lang="de-DE"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lang="de-DE"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lang="de-DE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Klicken Sie, um Text hinzuzufügen. 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3" name="Datumsplatzhalt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66832D70-4B5E-4721-9D88-584ACFBB7732}" type="datetime1">
              <a:rPr lang="de-DE" smtClean="0"/>
              <a:t>22.09.2024</a:t>
            </a:fld>
            <a:endParaRPr lang="de-DE" dirty="0"/>
          </a:p>
        </p:txBody>
      </p:sp>
      <p:sp>
        <p:nvSpPr>
          <p:cNvPr id="64" name="Fußzeilenplatzhalt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5" name="Foliennummernplatzhalt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KLICKEN, UM TITEL HINZUZUFÜGEN</a:t>
            </a:r>
          </a:p>
        </p:txBody>
      </p:sp>
      <p:sp>
        <p:nvSpPr>
          <p:cNvPr id="5" name="Tabellenplatzhalt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 rtlCol="0"/>
          <a:lstStyle>
            <a:lvl1pPr>
              <a:defRPr lang="de-DE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e-DE"/>
            </a:pPr>
            <a:r>
              <a:rPr lang="de-DE"/>
              <a:t>Symbol anklicken, um Tabelle einzufügen</a:t>
            </a:r>
          </a:p>
          <a:p>
            <a:pPr rtl="0"/>
            <a:endParaRPr lang="de-DE" dirty="0"/>
          </a:p>
        </p:txBody>
      </p:sp>
      <p:sp>
        <p:nvSpPr>
          <p:cNvPr id="7" name="Rechteck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fld id="{0C3DBE5D-D8A6-4CC8-9248-9826F35BEAE9}" type="datetime1">
              <a:rPr lang="de-DE" smtClean="0"/>
              <a:t>22.09.2024</a:t>
            </a:fld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hal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uppieren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uppieren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uppieren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uppieren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uppieren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uppieren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uppieren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297" name="Grafik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fik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rtlCol="0" anchor="b">
            <a:normAutofit/>
          </a:bodyPr>
          <a:lstStyle>
            <a:lvl1pPr algn="l">
              <a:defRPr lang="de-DE" sz="44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de-DE" sz="1800">
                <a:solidFill>
                  <a:schemeClr val="tx2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rtlCol="0" anchor="b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2400"/>
            </a:lvl1pPr>
            <a:lvl2pPr marL="457200">
              <a:lnSpc>
                <a:spcPts val="2000"/>
              </a:lnSpc>
              <a:defRPr lang="de-DE" sz="1800"/>
            </a:lvl2pPr>
            <a:lvl3pPr marL="914400">
              <a:lnSpc>
                <a:spcPts val="2000"/>
              </a:lnSpc>
              <a:defRPr lang="de-DE" sz="1800"/>
            </a:lvl3pPr>
            <a:lvl4pPr marL="1371600">
              <a:lnSpc>
                <a:spcPts val="2000"/>
              </a:lnSpc>
              <a:defRPr lang="de-DE" sz="1800"/>
            </a:lvl4pPr>
            <a:lvl5pPr marL="1828800">
              <a:lnSpc>
                <a:spcPts val="2000"/>
              </a:lnSpc>
              <a:defRPr lang="de-DE" sz="18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20" name="Bild 19" descr="Ein schwarzweiß gestreiftes Muster&#10;&#10;Die Beschreibung wurde automatisch mit geringem Zuverlässigkeitsgrad generiert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uppieren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uppieren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uppieren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uppieren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uppieren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uppieren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uppieren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fld id="{8AB00466-66EF-4891-9E5A-B713DAB7AECA}" type="datetime1">
              <a:rPr lang="de-DE" smtClean="0"/>
              <a:t>22.09.2024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Bi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rtlCol="0" anchor="ctr">
            <a:normAutofit/>
          </a:bodyPr>
          <a:lstStyle>
            <a:lvl1pPr algn="l">
              <a:defRPr lang="de-DE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63" name="Bildplatzhalt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algn="ctr"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Symbol anklicken, um ein Bild einzufügen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1" name="Bild 10" descr="Ein schwarzweiß gestreiftes Muster&#10;&#10;Die Beschreibung wurde automatisch mit geringem Zuverlässigkeitsgrad generiert.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 + Bild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rtlCol="0" anchor="b">
            <a:normAutofit/>
          </a:bodyPr>
          <a:lstStyle>
            <a:lvl1pPr algn="l">
              <a:defRPr lang="de-DE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de-DE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uppieren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uppieren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uppieren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uppieren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uppieren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63" name="Bildplatzhalt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Symbol anklicken, um ein Bild einzufügen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35" name="Bild 34" descr="Ein schwarzweiß gestreiftes Muster&#10;&#10;Die Beschreibung wurde automatisch mit geringem Zuverlässigkeitsgrad generiert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fik 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uppieren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uppieren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uppieren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uppieren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uppieren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uppieren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uppieren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67" name="Datumsplatzhalt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DDF31249-9375-40DC-ACFD-2E8942F6D319}" type="datetime1">
              <a:rPr lang="de-DE" smtClean="0"/>
              <a:t>22.09.2024</a:t>
            </a:fld>
            <a:endParaRPr lang="de-DE" dirty="0"/>
          </a:p>
        </p:txBody>
      </p:sp>
      <p:sp>
        <p:nvSpPr>
          <p:cNvPr id="68" name="Fußzeilenplatzhalt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9" name="Foliennummernplatzhalt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de-DE"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lang="de-DE"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lang="de-DE"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lang="de-DE"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lang="de-DE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fik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73" name="Grafik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Bild 34" descr="Ein schwarzweiß gestreiftes Muster&#10;&#10;Die Beschreibung wurde automatisch mit geringem Zuverlässigkeitsgrad generiert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uppieren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uppieren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uppieren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uppieren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uppieren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uppieren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uppieren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rtlCol="0" anchor="b">
            <a:normAutofit/>
          </a:bodyPr>
          <a:lstStyle>
            <a:lvl1pPr algn="l">
              <a:defRPr lang="de-DE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Klicken, um TITEL HINZUZUFÜGEN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de-DE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</a:t>
            </a:r>
          </a:p>
        </p:txBody>
      </p:sp>
      <p:sp>
        <p:nvSpPr>
          <p:cNvPr id="192" name="Datumsplatzhalt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1CF7D9B3-6C6E-457A-A7EB-5426664BACC4}" type="datetime1">
              <a:rPr lang="de-DE" smtClean="0"/>
              <a:t>22.09.2024</a:t>
            </a:fld>
            <a:endParaRPr lang="de-DE" dirty="0"/>
          </a:p>
        </p:txBody>
      </p:sp>
      <p:sp>
        <p:nvSpPr>
          <p:cNvPr id="193" name="Fußzeilenplatzhalt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194" name="Foliennummernplatzhalt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2" name="Bild 11" descr="Ein schwarzweiß gestreiftes Muster&#10;&#10;Die Beschreibung wurde automatisch mit geringem Zuverlässigkeitsgrad generiert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31" name="Grafik 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umsplatzhalt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D3E94C-78BC-4C06-9E04-455DE4F0E209}" type="datetime1">
              <a:rPr lang="de-DE" smtClean="0"/>
              <a:t>22.09.2024</a:t>
            </a:fld>
            <a:endParaRPr lang="de-DE" dirty="0"/>
          </a:p>
        </p:txBody>
      </p: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34" name="Foliennummernplatzhalt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de-DE" sz="1800"/>
            </a:lvl1pPr>
            <a:lvl2pPr marL="457200">
              <a:lnSpc>
                <a:spcPts val="2000"/>
              </a:lnSpc>
              <a:defRPr lang="de-DE" sz="1800"/>
            </a:lvl2pPr>
            <a:lvl3pPr marL="914400">
              <a:lnSpc>
                <a:spcPts val="2000"/>
              </a:lnSpc>
              <a:defRPr lang="de-DE" sz="1800"/>
            </a:lvl3pPr>
            <a:lvl4pPr marL="1371600">
              <a:lnSpc>
                <a:spcPts val="2000"/>
              </a:lnSpc>
              <a:defRPr lang="de-DE" sz="1800"/>
            </a:lvl4pPr>
            <a:lvl5pPr marL="1828800">
              <a:lnSpc>
                <a:spcPts val="2000"/>
              </a:lnSpc>
              <a:defRPr lang="de-DE" sz="18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de-DE" sz="1800"/>
            </a:lvl1pPr>
            <a:lvl2pPr marL="457200">
              <a:lnSpc>
                <a:spcPts val="2000"/>
              </a:lnSpc>
              <a:defRPr lang="de-DE" sz="1800"/>
            </a:lvl2pPr>
            <a:lvl3pPr marL="914400">
              <a:lnSpc>
                <a:spcPts val="2000"/>
              </a:lnSpc>
              <a:defRPr lang="de-DE" sz="1800"/>
            </a:lvl3pPr>
            <a:lvl4pPr marL="1371600">
              <a:lnSpc>
                <a:spcPts val="2000"/>
              </a:lnSpc>
              <a:defRPr lang="de-DE" sz="1800"/>
            </a:lvl4pPr>
            <a:lvl5pPr marL="1828800">
              <a:lnSpc>
                <a:spcPts val="2000"/>
              </a:lnSpc>
              <a:defRPr lang="de-DE" sz="18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hteck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hteck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101" name="Freiform: Form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63" name="Freiform: Form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KLICKEN, UM TITEL HINZUZUFÜGEN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 rtlCol="0"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lang="de-DE" sz="1800"/>
            </a:lvl1pPr>
            <a:lvl2pPr>
              <a:lnSpc>
                <a:spcPts val="2000"/>
              </a:lnSpc>
              <a:defRPr lang="de-DE" sz="1800"/>
            </a:lvl2pPr>
            <a:lvl3pPr>
              <a:lnSpc>
                <a:spcPts val="2000"/>
              </a:lnSpc>
              <a:defRPr lang="de-DE" sz="1800"/>
            </a:lvl3pPr>
            <a:lvl4pPr>
              <a:lnSpc>
                <a:spcPts val="2000"/>
              </a:lnSpc>
              <a:defRPr lang="de-DE" sz="1800"/>
            </a:lvl4pPr>
            <a:lvl5pPr>
              <a:lnSpc>
                <a:spcPts val="2000"/>
              </a:lnSpc>
              <a:defRPr lang="de-DE" sz="18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None/>
              <a:defRPr lang="de-DE" sz="1800"/>
            </a:lvl1pPr>
            <a:lvl2pPr marL="457200">
              <a:lnSpc>
                <a:spcPts val="2000"/>
              </a:lnSpc>
              <a:defRPr lang="de-DE" sz="1800"/>
            </a:lvl2pPr>
            <a:lvl3pPr marL="914400">
              <a:lnSpc>
                <a:spcPts val="2000"/>
              </a:lnSpc>
              <a:defRPr lang="de-DE" sz="1800"/>
            </a:lvl3pPr>
            <a:lvl4pPr marL="1371600">
              <a:lnSpc>
                <a:spcPts val="2000"/>
              </a:lnSpc>
              <a:defRPr lang="de-DE" sz="1800"/>
            </a:lvl4pPr>
            <a:lvl5pPr marL="1828800">
              <a:lnSpc>
                <a:spcPts val="2000"/>
              </a:lnSpc>
              <a:defRPr lang="de-DE" sz="18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09" name="Datumsplatzhalt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B07672A-C75A-4D30-9728-0001C4105747}" type="datetime1">
              <a:rPr lang="de-DE" smtClean="0"/>
              <a:t>22.09.2024</a:t>
            </a:fld>
            <a:endParaRPr lang="de-DE" dirty="0"/>
          </a:p>
        </p:txBody>
      </p:sp>
      <p:sp>
        <p:nvSpPr>
          <p:cNvPr id="210" name="Fußzeilenplatzhalt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211" name="Foliennummernplatzhalt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KLICKEN, UM TITEL HINZUZUFÜGEN</a:t>
            </a:r>
          </a:p>
        </p:txBody>
      </p:sp>
      <p:sp>
        <p:nvSpPr>
          <p:cNvPr id="27" name="Bildplatzhalt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l">
              <a:buNone/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Symbol anklicken, um ein Bild einzufügen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35" name="Bild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 rtlCol="0"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lang="de-DE"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lang="de-DE"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lang="de-DE"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lang="de-DE"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lang="de-DE"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9" name="Datumsplatzhalt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5C871321-BC3E-4C34-B41E-4E6C82A0FBA6}" type="datetime1">
              <a:rPr lang="de-DE" smtClean="0"/>
              <a:t>22.09.2024</a:t>
            </a:fld>
            <a:endParaRPr lang="de-DE" dirty="0"/>
          </a:p>
        </p:txBody>
      </p:sp>
      <p:sp>
        <p:nvSpPr>
          <p:cNvPr id="70" name="Fußzeilenplatzhalt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71" name="Foliennummernplatzhalt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3" name="Bild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hteck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309CDFE-4E46-4B6F-991B-443C0939116A}" type="datetime1">
              <a:rPr lang="de-DE" smtClean="0"/>
              <a:t>22.09.2024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aniruddhan/online-advertising-digital-marketing-data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99473" cy="3590596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sz="3200" dirty="0" err="1">
                <a:solidFill>
                  <a:schemeClr val="bg1"/>
                </a:solidFill>
              </a:rPr>
              <a:t>Machine</a:t>
            </a:r>
            <a:r>
              <a:rPr lang="de-DE" sz="3200" dirty="0">
                <a:solidFill>
                  <a:schemeClr val="bg1"/>
                </a:solidFill>
              </a:rPr>
              <a:t> Learning im Online Marketing: Analyse und Identifikation von Optimierungsmöglichkeiten 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3972E75-5290-DB33-90D2-89BFC273E7B1}"/>
              </a:ext>
            </a:extLst>
          </p:cNvPr>
          <p:cNvSpPr txBox="1"/>
          <p:nvPr/>
        </p:nvSpPr>
        <p:spPr>
          <a:xfrm>
            <a:off x="4714772" y="3913349"/>
            <a:ext cx="56637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Projektpräsentation von Oliver Schulz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9C82F-979E-30B3-9D3B-9BEE2657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r>
              <a:rPr lang="de-DE" sz="2200" dirty="0">
                <a:solidFill>
                  <a:schemeClr val="accent4"/>
                </a:solidFill>
              </a:rPr>
              <a:t>- Evaluation</a:t>
            </a:r>
            <a:br>
              <a:rPr lang="de-DE" sz="1050" b="1" dirty="0"/>
            </a:br>
            <a:endParaRPr lang="de-DE" sz="2200" dirty="0">
              <a:solidFill>
                <a:schemeClr val="accent4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1C5668-EA69-8221-6177-E429DF84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10</a:t>
            </a:fld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949AA242-254D-7706-2CD4-B41C8530B6A5}"/>
              </a:ext>
            </a:extLst>
          </p:cNvPr>
          <p:cNvSpPr txBox="1">
            <a:spLocks/>
          </p:cNvSpPr>
          <p:nvPr/>
        </p:nvSpPr>
        <p:spPr>
          <a:xfrm>
            <a:off x="762000" y="2026470"/>
            <a:ext cx="4135925" cy="4410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b="1" dirty="0">
                <a:solidFill>
                  <a:schemeClr val="tx1"/>
                </a:solidFill>
              </a:rPr>
              <a:t>Lineare Regression </a:t>
            </a:r>
          </a:p>
          <a:p>
            <a:pPr marL="0" indent="0">
              <a:buNone/>
            </a:pPr>
            <a:r>
              <a:rPr lang="de-DE" b="1" dirty="0"/>
              <a:t>R²:</a:t>
            </a:r>
            <a:r>
              <a:rPr lang="de-DE" dirty="0"/>
              <a:t> Beim Testdatensatz werden 77% der Varianz erklärt.</a:t>
            </a:r>
          </a:p>
          <a:p>
            <a:pPr marL="0" indent="0">
              <a:buNone/>
            </a:pPr>
            <a:r>
              <a:rPr lang="de-DE" b="1" dirty="0"/>
              <a:t>p-Wert: </a:t>
            </a:r>
            <a:r>
              <a:rPr lang="de-DE" dirty="0"/>
              <a:t>Ist mit 0,00 deutlich unter 0,05 =&gt; Nullhypothese ist widerlegt =&gt; Das Modell ist signifikant.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84D8F9B-F4C1-064A-2BE9-36E53AC93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278" y="2026470"/>
            <a:ext cx="6628571" cy="3790476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EFC4554-566D-1D4B-6567-49E838A623AB}"/>
              </a:ext>
            </a:extLst>
          </p:cNvPr>
          <p:cNvCxnSpPr>
            <a:cxnSpLocks/>
          </p:cNvCxnSpPr>
          <p:nvPr/>
        </p:nvCxnSpPr>
        <p:spPr>
          <a:xfrm>
            <a:off x="4780230" y="2951430"/>
            <a:ext cx="264048" cy="10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0099A19-7277-2E5C-3DF8-2CFCFD68377A}"/>
              </a:ext>
            </a:extLst>
          </p:cNvPr>
          <p:cNvCxnSpPr>
            <a:cxnSpLocks/>
          </p:cNvCxnSpPr>
          <p:nvPr/>
        </p:nvCxnSpPr>
        <p:spPr>
          <a:xfrm flipV="1">
            <a:off x="4309450" y="4694221"/>
            <a:ext cx="4049113" cy="67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97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9C82F-979E-30B3-9D3B-9BEE2657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r>
              <a:rPr lang="de-DE" sz="2200" dirty="0">
                <a:solidFill>
                  <a:schemeClr val="accent4"/>
                </a:solidFill>
              </a:rPr>
              <a:t>- Evaluation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1C5668-EA69-8221-6177-E429DF84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11</a:t>
            </a:fld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949AA242-254D-7706-2CD4-B41C8530B6A5}"/>
              </a:ext>
            </a:extLst>
          </p:cNvPr>
          <p:cNvSpPr txBox="1">
            <a:spLocks/>
          </p:cNvSpPr>
          <p:nvPr/>
        </p:nvSpPr>
        <p:spPr>
          <a:xfrm>
            <a:off x="762000" y="2026470"/>
            <a:ext cx="10772115" cy="110602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7200" b="1" dirty="0"/>
              <a:t>Ridge / Lasso Regression </a:t>
            </a:r>
            <a:r>
              <a:rPr lang="de-DE" sz="7200" dirty="0"/>
              <a:t>mit standardisierten Daten und einem </a:t>
            </a:r>
            <a:r>
              <a:rPr lang="de-DE" sz="7200" dirty="0" err="1"/>
              <a:t>alpha</a:t>
            </a:r>
            <a:r>
              <a:rPr lang="de-DE" sz="7200" dirty="0"/>
              <a:t> = 0,1</a:t>
            </a:r>
          </a:p>
          <a:p>
            <a:r>
              <a:rPr lang="de-DE" sz="5600" dirty="0" err="1"/>
              <a:t>Qualitätsmetriken</a:t>
            </a:r>
            <a:r>
              <a:rPr lang="de-DE" sz="5600" dirty="0"/>
              <a:t> der normalen vs. </a:t>
            </a:r>
            <a:r>
              <a:rPr lang="de-DE" sz="5600" dirty="0" err="1"/>
              <a:t>regularisierten</a:t>
            </a:r>
            <a:r>
              <a:rPr lang="de-DE" sz="5600" dirty="0"/>
              <a:t> Regression unverändert.</a:t>
            </a:r>
          </a:p>
          <a:p>
            <a:r>
              <a:rPr lang="de-DE" sz="5600" dirty="0"/>
              <a:t>ABER: Varianz der Koeffizienten konnte deutlich reduziert werden. Das </a:t>
            </a:r>
            <a:r>
              <a:rPr lang="de-DE" sz="5600" dirty="0" err="1"/>
              <a:t>regularisierte</a:t>
            </a:r>
            <a:r>
              <a:rPr lang="de-DE" sz="5600" dirty="0"/>
              <a:t> Modell ist somit besser generalisierbar.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1F9D8D0-E6C0-CE94-6C6E-215767726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41" y="3478775"/>
            <a:ext cx="5266681" cy="307379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CD60A8F-51D2-D2E7-B284-3DEB95BC1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550" y="3478775"/>
            <a:ext cx="5197055" cy="3073793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E75633D-9FA9-8FB9-6A8C-02B09408D21E}"/>
              </a:ext>
            </a:extLst>
          </p:cNvPr>
          <p:cNvSpPr txBox="1"/>
          <p:nvPr/>
        </p:nvSpPr>
        <p:spPr>
          <a:xfrm>
            <a:off x="526841" y="3159656"/>
            <a:ext cx="4298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Normale Lineare Regression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844FD4B-515D-59FE-0FDB-667011EF2205}"/>
              </a:ext>
            </a:extLst>
          </p:cNvPr>
          <p:cNvSpPr txBox="1"/>
          <p:nvPr/>
        </p:nvSpPr>
        <p:spPr>
          <a:xfrm>
            <a:off x="5882551" y="3159637"/>
            <a:ext cx="5959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Ridge / Lasso</a:t>
            </a:r>
            <a:r>
              <a:rPr lang="de-DE" sz="1600" dirty="0"/>
              <a:t> (identisches Ergebnis, auch mit anderen </a:t>
            </a:r>
            <a:r>
              <a:rPr lang="de-DE" sz="1600" dirty="0" err="1"/>
              <a:t>alphas</a:t>
            </a:r>
            <a:r>
              <a:rPr lang="de-DE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842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9C82F-979E-30B3-9D3B-9BEE2657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r>
              <a:rPr lang="de-DE" sz="2200" dirty="0">
                <a:solidFill>
                  <a:schemeClr val="accent4"/>
                </a:solidFill>
              </a:rPr>
              <a:t>- Evaluation: </a:t>
            </a:r>
            <a:r>
              <a:rPr lang="de-DE" sz="2200" dirty="0">
                <a:solidFill>
                  <a:schemeClr val="tx1"/>
                </a:solidFill>
              </a:rPr>
              <a:t>Ridge Regression per Campaign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1C5668-EA69-8221-6177-E429DF84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12</a:t>
            </a:fld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949AA242-254D-7706-2CD4-B41C8530B6A5}"/>
              </a:ext>
            </a:extLst>
          </p:cNvPr>
          <p:cNvSpPr txBox="1">
            <a:spLocks/>
          </p:cNvSpPr>
          <p:nvPr/>
        </p:nvSpPr>
        <p:spPr>
          <a:xfrm>
            <a:off x="762000" y="2026470"/>
            <a:ext cx="10772115" cy="1033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7200" b="1" dirty="0"/>
              <a:t>Campaign 1</a:t>
            </a:r>
          </a:p>
          <a:p>
            <a:r>
              <a:rPr lang="de-DE" sz="5600" dirty="0"/>
              <a:t>Wenn wir uns auf die Daten der Campaign 1 beschränken bekommen wir ein besseres R².</a:t>
            </a:r>
          </a:p>
          <a:p>
            <a:r>
              <a:rPr lang="de-DE" sz="5600" dirty="0"/>
              <a:t>Die Koeffizienten haben tendenziell eine höhere Signifikanz.</a:t>
            </a:r>
          </a:p>
          <a:p>
            <a:endParaRPr lang="de-DE" sz="56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E75633D-9FA9-8FB9-6A8C-02B09408D21E}"/>
              </a:ext>
            </a:extLst>
          </p:cNvPr>
          <p:cNvSpPr txBox="1"/>
          <p:nvPr/>
        </p:nvSpPr>
        <p:spPr>
          <a:xfrm>
            <a:off x="526841" y="2978596"/>
            <a:ext cx="4298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Regression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844FD4B-515D-59FE-0FDB-667011EF2205}"/>
              </a:ext>
            </a:extLst>
          </p:cNvPr>
          <p:cNvSpPr txBox="1"/>
          <p:nvPr/>
        </p:nvSpPr>
        <p:spPr>
          <a:xfrm>
            <a:off x="5918763" y="2978577"/>
            <a:ext cx="5959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Koeffizienten</a:t>
            </a:r>
            <a:endParaRPr lang="de-DE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327F5F-407E-07F4-6C1F-5AEBE0509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41" y="3308072"/>
            <a:ext cx="5430432" cy="31198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F529BB5-DEA0-7ED1-7D3E-73091B509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104" y="3308072"/>
            <a:ext cx="5319154" cy="311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23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9C82F-979E-30B3-9D3B-9BEE2657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r>
              <a:rPr lang="de-DE" sz="2200" dirty="0">
                <a:solidFill>
                  <a:schemeClr val="accent4"/>
                </a:solidFill>
              </a:rPr>
              <a:t>- Evaluation: </a:t>
            </a:r>
            <a:r>
              <a:rPr lang="de-DE" sz="2200" dirty="0">
                <a:solidFill>
                  <a:schemeClr val="tx1"/>
                </a:solidFill>
              </a:rPr>
              <a:t>Ridge Regression per Campaign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1C5668-EA69-8221-6177-E429DF84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13</a:t>
            </a:fld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949AA242-254D-7706-2CD4-B41C8530B6A5}"/>
              </a:ext>
            </a:extLst>
          </p:cNvPr>
          <p:cNvSpPr txBox="1">
            <a:spLocks/>
          </p:cNvSpPr>
          <p:nvPr/>
        </p:nvSpPr>
        <p:spPr>
          <a:xfrm>
            <a:off x="762000" y="2026470"/>
            <a:ext cx="10772115" cy="110602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7200" b="1" dirty="0"/>
              <a:t>Campaign 2</a:t>
            </a:r>
          </a:p>
          <a:p>
            <a:r>
              <a:rPr lang="de-DE" sz="5600" dirty="0"/>
              <a:t>Für die Daten aus Campaign 2 ist das R² noch einmal deutlich besser, aber nur beim Test-Datensatz. #Overffitting?</a:t>
            </a:r>
          </a:p>
          <a:p>
            <a:r>
              <a:rPr lang="de-DE" sz="5600" dirty="0"/>
              <a:t>Die Koeffizienten haben verglichen mit Campaign 1 eine tendenziell niedrigere Signifikanz.</a:t>
            </a:r>
          </a:p>
          <a:p>
            <a:endParaRPr lang="de-DE" sz="56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E75633D-9FA9-8FB9-6A8C-02B09408D21E}"/>
              </a:ext>
            </a:extLst>
          </p:cNvPr>
          <p:cNvSpPr txBox="1"/>
          <p:nvPr/>
        </p:nvSpPr>
        <p:spPr>
          <a:xfrm>
            <a:off x="526841" y="2978596"/>
            <a:ext cx="4298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Regression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844FD4B-515D-59FE-0FDB-667011EF2205}"/>
              </a:ext>
            </a:extLst>
          </p:cNvPr>
          <p:cNvSpPr txBox="1"/>
          <p:nvPr/>
        </p:nvSpPr>
        <p:spPr>
          <a:xfrm>
            <a:off x="5782964" y="2978577"/>
            <a:ext cx="5959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Koeffizienten</a:t>
            </a:r>
            <a:endParaRPr lang="de-DE" sz="1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A13519-D587-BC4F-57EF-D8999C3AD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78" y="3308078"/>
            <a:ext cx="5095031" cy="313337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64C0B0E-27B7-AF3A-53B0-0CD2252F2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329" y="3317130"/>
            <a:ext cx="5323433" cy="312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53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9C82F-979E-30B3-9D3B-9BEE2657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r>
              <a:rPr lang="de-DE" sz="2200" dirty="0">
                <a:solidFill>
                  <a:schemeClr val="accent4"/>
                </a:solidFill>
              </a:rPr>
              <a:t>- Evaluation: </a:t>
            </a:r>
            <a:r>
              <a:rPr lang="de-DE" sz="2200" dirty="0">
                <a:solidFill>
                  <a:schemeClr val="tx1"/>
                </a:solidFill>
              </a:rPr>
              <a:t>Ridge Regression per Campaign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1C5668-EA69-8221-6177-E429DF84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14</a:t>
            </a:fld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949AA242-254D-7706-2CD4-B41C8530B6A5}"/>
              </a:ext>
            </a:extLst>
          </p:cNvPr>
          <p:cNvSpPr txBox="1">
            <a:spLocks/>
          </p:cNvSpPr>
          <p:nvPr/>
        </p:nvSpPr>
        <p:spPr>
          <a:xfrm>
            <a:off x="762000" y="2026470"/>
            <a:ext cx="3628931" cy="432988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7200" b="1" dirty="0"/>
              <a:t>Campaign 3</a:t>
            </a:r>
          </a:p>
          <a:p>
            <a:r>
              <a:rPr lang="de-DE" sz="5600" dirty="0"/>
              <a:t>Die erklärte Varianz (R²) ist sehr niedrig =&gt; geringe Anpassung.</a:t>
            </a:r>
          </a:p>
          <a:p>
            <a:r>
              <a:rPr lang="de-DE" sz="5600" dirty="0"/>
              <a:t>Zwar ist das Modell trotz der geringen Erklärungskraft insgesamt statistisch signifikant.</a:t>
            </a:r>
          </a:p>
          <a:p>
            <a:pPr marL="0" indent="0">
              <a:buNone/>
            </a:pPr>
            <a:r>
              <a:rPr lang="de-DE" sz="5600" dirty="0"/>
              <a:t>=&gt; Dennoch: Das Modell hat eine sehr begrenzte Vorhersagekraft.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6CBDF7F-9C78-07D2-3D18-68CDE9330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412" y="2026470"/>
            <a:ext cx="7354049" cy="4202314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BF8A5F8-4B05-1DB4-3D76-DB7B9F2A27D4}"/>
              </a:ext>
            </a:extLst>
          </p:cNvPr>
          <p:cNvCxnSpPr>
            <a:cxnSpLocks/>
          </p:cNvCxnSpPr>
          <p:nvPr/>
        </p:nvCxnSpPr>
        <p:spPr>
          <a:xfrm>
            <a:off x="3865830" y="4399984"/>
            <a:ext cx="4283606" cy="50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43A3573-B2DD-21AC-B3B9-961E9FA963AB}"/>
              </a:ext>
            </a:extLst>
          </p:cNvPr>
          <p:cNvCxnSpPr>
            <a:cxnSpLocks/>
          </p:cNvCxnSpPr>
          <p:nvPr/>
        </p:nvCxnSpPr>
        <p:spPr>
          <a:xfrm flipV="1">
            <a:off x="3702867" y="3114392"/>
            <a:ext cx="769545" cy="8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644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B9D53-E309-80B9-1151-C243452A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Sales-Forecast-App (</a:t>
            </a:r>
            <a:r>
              <a:rPr lang="de-DE" dirty="0" err="1"/>
              <a:t>Streamlit</a:t>
            </a:r>
            <a:r>
              <a:rPr lang="de-DE" dirty="0"/>
              <a:t>)</a:t>
            </a:r>
            <a:br>
              <a:rPr lang="de-DE" dirty="0"/>
            </a:b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FB3E30A-35B4-E8F2-CFA6-D67AE056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15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F6840D-ECFE-316F-866D-5D08079625F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4" y="1865014"/>
            <a:ext cx="8942634" cy="436377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Ziele der App</a:t>
            </a:r>
          </a:p>
          <a:p>
            <a:pPr marL="742950" lvl="1" indent="-285750"/>
            <a:r>
              <a:rPr lang="de-DE" sz="1600" dirty="0"/>
              <a:t>Generierung von </a:t>
            </a:r>
            <a:r>
              <a:rPr lang="de-DE" sz="1600" dirty="0" err="1"/>
              <a:t>Learnings</a:t>
            </a:r>
            <a:r>
              <a:rPr lang="de-DE" sz="1600" dirty="0"/>
              <a:t>.</a:t>
            </a:r>
          </a:p>
          <a:p>
            <a:pPr marL="742950" lvl="1" indent="-285750"/>
            <a:r>
              <a:rPr lang="de-DE" sz="1600" dirty="0"/>
              <a:t>Optimierung künftiger Kampagnen.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Funktionsumfang</a:t>
            </a:r>
          </a:p>
          <a:p>
            <a:pPr marL="742950" lvl="1" indent="-285750"/>
            <a:r>
              <a:rPr lang="de-DE" sz="1600" dirty="0"/>
              <a:t>Änderung von Parametern (Budget, Wahl der Werbeformate und –Platzierungen).</a:t>
            </a:r>
          </a:p>
          <a:p>
            <a:pPr marL="742950" lvl="1" indent="-285750"/>
            <a:r>
              <a:rPr lang="de-DE" sz="1600" dirty="0"/>
              <a:t>Umsatz-Prognose in Echtzeit.</a:t>
            </a:r>
          </a:p>
          <a:p>
            <a:pPr marL="742950" lvl="1" indent="-285750"/>
            <a:r>
              <a:rPr lang="de-DE" sz="1600" dirty="0"/>
              <a:t>Übersicht der Regressionsergebnisse zwecks Handlungsempfehlung.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Die Programmierung basiert auf zwei Python-Dateien</a:t>
            </a:r>
          </a:p>
          <a:p>
            <a:pPr marL="742950" lvl="1" indent="-285750"/>
            <a:r>
              <a:rPr lang="de-DE" sz="1600" dirty="0"/>
              <a:t>„main.py“ =&gt; Steuert die </a:t>
            </a:r>
            <a:r>
              <a:rPr lang="de-DE" sz="1600" dirty="0" err="1"/>
              <a:t>Streamlit</a:t>
            </a:r>
            <a:r>
              <a:rPr lang="de-DE" sz="1600" dirty="0"/>
              <a:t>-App.</a:t>
            </a:r>
          </a:p>
          <a:p>
            <a:pPr marL="742950" lvl="1" indent="-285750"/>
            <a:r>
              <a:rPr lang="de-DE" sz="1600" dirty="0"/>
              <a:t>„forecast.py“ =&gt; Funktionen für die Generierung der Daten, der Regressionsergebnisse und der Sales-</a:t>
            </a:r>
            <a:r>
              <a:rPr lang="de-DE" sz="1600" dirty="0" err="1"/>
              <a:t>Prediction</a:t>
            </a:r>
            <a:r>
              <a:rPr lang="de-DE" sz="1600" dirty="0"/>
              <a:t>.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748960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896111"/>
            <a:ext cx="7889768" cy="2039341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Fazit </a:t>
            </a:r>
            <a:br>
              <a:rPr lang="de-DE" dirty="0"/>
            </a:br>
            <a:r>
              <a:rPr lang="de-DE" sz="2000" dirty="0">
                <a:solidFill>
                  <a:schemeClr val="accent4"/>
                </a:solidFill>
              </a:rPr>
              <a:t>– Probleme und Schwächen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0440" y="2109457"/>
            <a:ext cx="7886080" cy="4156131"/>
          </a:xfrm>
        </p:spPr>
        <p:txBody>
          <a:bodyPr rtlCol="0">
            <a:normAutofit fontScale="25000" lnSpcReduction="20000"/>
          </a:bodyPr>
          <a:lstStyle>
            <a:defPPr>
              <a:defRPr lang="de-DE"/>
            </a:defPPr>
          </a:lstStyle>
          <a:p>
            <a:pPr rtl="0">
              <a:lnSpc>
                <a:spcPct val="120000"/>
              </a:lnSpc>
            </a:pPr>
            <a:r>
              <a:rPr lang="de-DE" sz="6400" b="1" dirty="0"/>
              <a:t>Daten fiktiv? </a:t>
            </a:r>
            <a:r>
              <a:rPr lang="de-DE" sz="6400" dirty="0"/>
              <a:t>=&gt; Sales-</a:t>
            </a:r>
            <a:r>
              <a:rPr lang="de-DE" sz="6400" dirty="0" err="1"/>
              <a:t>Amount</a:t>
            </a:r>
            <a:r>
              <a:rPr lang="de-DE" sz="6400" dirty="0"/>
              <a:t>-Werte extrem hoch.</a:t>
            </a:r>
          </a:p>
          <a:p>
            <a:pPr rtl="0">
              <a:lnSpc>
                <a:spcPct val="120000"/>
              </a:lnSpc>
            </a:pPr>
            <a:r>
              <a:rPr lang="de-DE" sz="6400" b="1" dirty="0"/>
              <a:t>Ausgangshypothese: </a:t>
            </a:r>
            <a:r>
              <a:rPr lang="de-DE" sz="6400" dirty="0"/>
              <a:t>Möglicherweise kann Company X Banner/Placements gar nicht wählen =&gt; Reiner „Klick-Einkauf“?</a:t>
            </a:r>
          </a:p>
          <a:p>
            <a:pPr rtl="0">
              <a:lnSpc>
                <a:spcPct val="120000"/>
              </a:lnSpc>
            </a:pPr>
            <a:r>
              <a:rPr lang="de-DE" sz="6400" dirty="0"/>
              <a:t>Generell </a:t>
            </a:r>
            <a:r>
              <a:rPr lang="de-DE" sz="6400" b="1" dirty="0"/>
              <a:t>fehlendes Wissen</a:t>
            </a:r>
            <a:r>
              <a:rPr lang="de-DE" sz="6400" dirty="0"/>
              <a:t> über:</a:t>
            </a:r>
          </a:p>
          <a:p>
            <a:pPr lvl="1">
              <a:lnSpc>
                <a:spcPct val="120000"/>
              </a:lnSpc>
            </a:pPr>
            <a:r>
              <a:rPr lang="de-DE" sz="6400" dirty="0"/>
              <a:t>Art der Kampagnen,</a:t>
            </a:r>
          </a:p>
          <a:p>
            <a:pPr lvl="1">
              <a:lnSpc>
                <a:spcPct val="120000"/>
              </a:lnSpc>
            </a:pPr>
            <a:r>
              <a:rPr lang="de-DE" sz="6400" dirty="0"/>
              <a:t>Gestaltung der Werbemittel/Creatives,</a:t>
            </a:r>
          </a:p>
          <a:p>
            <a:pPr lvl="1">
              <a:lnSpc>
                <a:spcPct val="120000"/>
              </a:lnSpc>
            </a:pPr>
            <a:r>
              <a:rPr lang="de-DE" sz="6400" dirty="0"/>
              <a:t>Angebotene Produkte/Dienstleistungen und</a:t>
            </a:r>
          </a:p>
          <a:p>
            <a:pPr lvl="1">
              <a:lnSpc>
                <a:spcPct val="120000"/>
              </a:lnSpc>
            </a:pPr>
            <a:r>
              <a:rPr lang="de-DE" sz="6400" dirty="0"/>
              <a:t>Publisher / Ad </a:t>
            </a:r>
            <a:r>
              <a:rPr lang="de-DE" sz="6400" dirty="0" err="1"/>
              <a:t>Platforms</a:t>
            </a:r>
            <a:r>
              <a:rPr lang="de-DE" sz="6400" dirty="0"/>
              <a:t>.</a:t>
            </a:r>
          </a:p>
          <a:p>
            <a:pPr>
              <a:lnSpc>
                <a:spcPct val="120000"/>
              </a:lnSpc>
            </a:pPr>
            <a:r>
              <a:rPr lang="de-DE" sz="6400" b="1" dirty="0"/>
              <a:t>Teilweise geringe Qualität/Signifikanz </a:t>
            </a:r>
            <a:r>
              <a:rPr lang="de-DE" sz="6400" dirty="0"/>
              <a:t>der Regression aufgrund der gegebenen Datenstruktur – insbesondere für Kampagne 3.</a:t>
            </a:r>
          </a:p>
          <a:p>
            <a:pPr>
              <a:lnSpc>
                <a:spcPct val="120000"/>
              </a:lnSpc>
            </a:pPr>
            <a:r>
              <a:rPr lang="de-DE" sz="6400" dirty="0"/>
              <a:t>Möglicherweise </a:t>
            </a:r>
            <a:r>
              <a:rPr lang="de-DE" sz="6400" b="1" dirty="0"/>
              <a:t>nicht-lineares Modell (Random Forest)</a:t>
            </a:r>
            <a:r>
              <a:rPr lang="de-DE" sz="6400" dirty="0"/>
              <a:t> mit besserer Anpassung/Erklärungsgüte.</a:t>
            </a:r>
          </a:p>
          <a:p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896111"/>
            <a:ext cx="7889768" cy="2039341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Fazit </a:t>
            </a:r>
            <a:br>
              <a:rPr lang="de-DE" dirty="0"/>
            </a:br>
            <a:r>
              <a:rPr lang="de-DE" sz="2000" dirty="0">
                <a:solidFill>
                  <a:schemeClr val="accent4"/>
                </a:solidFill>
              </a:rPr>
              <a:t>– </a:t>
            </a:r>
            <a:r>
              <a:rPr lang="de-DE" sz="2000" dirty="0" err="1">
                <a:solidFill>
                  <a:schemeClr val="accent4"/>
                </a:solidFill>
              </a:rPr>
              <a:t>Learnings</a:t>
            </a:r>
            <a:endParaRPr lang="de-DE" sz="2000" dirty="0">
              <a:solidFill>
                <a:schemeClr val="accent4"/>
              </a:solidFill>
            </a:endParaRP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0440" y="2109457"/>
            <a:ext cx="7886080" cy="4156131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>
              <a:lnSpc>
                <a:spcPct val="120000"/>
              </a:lnSpc>
            </a:pPr>
            <a:r>
              <a:rPr lang="de-DE" sz="2200" b="1" dirty="0"/>
              <a:t>Datenexploration ist</a:t>
            </a:r>
          </a:p>
          <a:p>
            <a:pPr lvl="1">
              <a:lnSpc>
                <a:spcPct val="120000"/>
              </a:lnSpc>
            </a:pPr>
            <a:r>
              <a:rPr lang="de-DE" sz="2200" dirty="0"/>
              <a:t>Zeitaufwändig </a:t>
            </a:r>
          </a:p>
          <a:p>
            <a:pPr lvl="1">
              <a:lnSpc>
                <a:spcPct val="120000"/>
              </a:lnSpc>
            </a:pPr>
            <a:r>
              <a:rPr lang="de-DE" sz="2200" dirty="0"/>
              <a:t>und fundamental.</a:t>
            </a:r>
          </a:p>
          <a:p>
            <a:pPr rtl="0">
              <a:lnSpc>
                <a:spcPct val="120000"/>
              </a:lnSpc>
            </a:pPr>
            <a:r>
              <a:rPr lang="de-DE" sz="2200" b="1" dirty="0"/>
              <a:t>Prozess: </a:t>
            </a:r>
            <a:r>
              <a:rPr lang="de-DE" sz="2400" b="0" i="0" dirty="0">
                <a:solidFill>
                  <a:srgbClr val="1F1F1F"/>
                </a:solidFill>
                <a:effectLst/>
                <a:latin typeface="Google Sans"/>
              </a:rPr>
              <a:t>Datenanalyse und </a:t>
            </a:r>
            <a:r>
              <a:rPr lang="de-DE" sz="2400" b="0" i="0" dirty="0" err="1">
                <a:solidFill>
                  <a:srgbClr val="1F1F1F"/>
                </a:solidFill>
                <a:effectLst/>
                <a:latin typeface="Google Sans"/>
              </a:rPr>
              <a:t>Machine</a:t>
            </a:r>
            <a:r>
              <a:rPr lang="de-DE" sz="2400" b="0" i="0" dirty="0">
                <a:solidFill>
                  <a:srgbClr val="1F1F1F"/>
                </a:solidFill>
                <a:effectLst/>
                <a:latin typeface="Google Sans"/>
              </a:rPr>
              <a:t> Learning sind ein Prozess, bei dem man sich auch mal verläuft und mitunter zurück zum Anfang und neu denken muss.</a:t>
            </a:r>
            <a:endParaRPr lang="de-DE" sz="2200" dirty="0"/>
          </a:p>
          <a:p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9716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896111"/>
            <a:ext cx="7889768" cy="2039341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Fazit </a:t>
            </a:r>
            <a:br>
              <a:rPr lang="de-DE" dirty="0"/>
            </a:br>
            <a:r>
              <a:rPr lang="de-DE" sz="2000" dirty="0">
                <a:solidFill>
                  <a:schemeClr val="accent4"/>
                </a:solidFill>
              </a:rPr>
              <a:t>– Potentiale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0440" y="2109457"/>
            <a:ext cx="7886080" cy="4156131"/>
          </a:xfrm>
        </p:spPr>
        <p:txBody>
          <a:bodyPr rtlCol="0">
            <a:normAutofit lnSpcReduction="10000"/>
          </a:bodyPr>
          <a:lstStyle>
            <a:defPPr>
              <a:defRPr lang="de-DE"/>
            </a:defPPr>
          </a:lstStyle>
          <a:p>
            <a:pPr>
              <a:lnSpc>
                <a:spcPct val="100000"/>
              </a:lnSpc>
            </a:pPr>
            <a:r>
              <a:rPr lang="de-DE" sz="2400" b="1" dirty="0"/>
              <a:t>Funktionserweiterung der App: </a:t>
            </a:r>
          </a:p>
          <a:p>
            <a:pPr lvl="1">
              <a:lnSpc>
                <a:spcPct val="100000"/>
              </a:lnSpc>
            </a:pPr>
            <a:r>
              <a:rPr lang="de-DE" sz="2400" dirty="0"/>
              <a:t>Hinzufügen von neuen Kampagnen-Ergebnissen</a:t>
            </a:r>
          </a:p>
          <a:p>
            <a:pPr lvl="1">
              <a:lnSpc>
                <a:spcPct val="100000"/>
              </a:lnSpc>
            </a:pPr>
            <a:r>
              <a:rPr lang="de-DE" sz="2400" dirty="0"/>
              <a:t>Eingabe von angebotenen Liefermengen</a:t>
            </a:r>
          </a:p>
          <a:p>
            <a:pPr lvl="1">
              <a:lnSpc>
                <a:spcPct val="100000"/>
              </a:lnSpc>
            </a:pPr>
            <a:r>
              <a:rPr lang="de-DE" sz="2400" dirty="0"/>
              <a:t>Ausgabe von Budget-Allokation und Umsatz-Prognose</a:t>
            </a:r>
          </a:p>
          <a:p>
            <a:pPr>
              <a:lnSpc>
                <a:spcPct val="100000"/>
              </a:lnSpc>
            </a:pPr>
            <a:r>
              <a:rPr lang="de-DE" sz="2400" b="1" dirty="0"/>
              <a:t>Perspektivwechsel: </a:t>
            </a:r>
            <a:r>
              <a:rPr lang="de-DE" sz="2400" dirty="0"/>
              <a:t>Analyse der Ergebnisse aus Sicht der Werbefirma.</a:t>
            </a:r>
          </a:p>
          <a:p>
            <a:pPr lvl="1">
              <a:lnSpc>
                <a:spcPct val="100000"/>
              </a:lnSpc>
            </a:pPr>
            <a:r>
              <a:rPr lang="de-DE" sz="2400" dirty="0"/>
              <a:t>Welche Faktoren entscheiden über ihre Marge.</a:t>
            </a:r>
          </a:p>
          <a:p>
            <a:pPr lvl="1">
              <a:lnSpc>
                <a:spcPct val="100000"/>
              </a:lnSpc>
            </a:pPr>
            <a:r>
              <a:rPr lang="de-DE" sz="2400" dirty="0"/>
              <a:t>Wie kann sie künftig ihre Vergütung optimieren.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6353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VIELEN DANK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Oliver Schulz</a:t>
            </a:r>
          </a:p>
          <a:p>
            <a:pPr rtl="0"/>
            <a:r>
              <a:rPr lang="de-DE" dirty="0"/>
              <a:t>oliverschulz@mail.de</a:t>
            </a:r>
          </a:p>
          <a:p>
            <a:pPr rtl="0"/>
            <a:r>
              <a:rPr lang="de-DE" dirty="0"/>
              <a:t>www.linkedin.com/in/oliver-schulz-44830237/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840" y="429462"/>
            <a:ext cx="6732760" cy="2096456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Agenda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44840" y="2679827"/>
            <a:ext cx="6879717" cy="3516258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Idee und Ziel des Projekts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Die Daten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Visualisierung der Ergebnisse mit Tableau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 err="1"/>
              <a:t>Machine</a:t>
            </a:r>
            <a:r>
              <a:rPr lang="de-DE" dirty="0"/>
              <a:t> Learning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Sales-Forecast-App (</a:t>
            </a:r>
            <a:r>
              <a:rPr lang="de-DE" dirty="0" err="1"/>
              <a:t>Streamlit</a:t>
            </a:r>
            <a:r>
              <a:rPr lang="de-DE" dirty="0"/>
              <a:t>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Fazit - Probleme und </a:t>
            </a:r>
            <a:r>
              <a:rPr lang="de-DE" dirty="0" err="1"/>
              <a:t>Learnings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91B0D-04E9-C139-66F2-904D45F8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und Ziel des Projekts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918714-4D47-D4AC-525E-9DADE0D8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3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0F53F-DE46-2245-193C-8A11802828C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Herausforderung: </a:t>
            </a:r>
            <a:r>
              <a:rPr lang="de-DE" sz="2000" dirty="0"/>
              <a:t>Kampagnen Ergebnisse richtig zu interpretieren und die richtigen Schlüsse daraus zu ziehen.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Ziel: </a:t>
            </a:r>
            <a:r>
              <a:rPr lang="de-DE" sz="2000" dirty="0"/>
              <a:t>Optimierung der Ergebnisse zukünftiger Werbekampagnen durch bessere Daten-Interpretation.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Wie: </a:t>
            </a:r>
            <a:r>
              <a:rPr lang="de-DE" sz="2000" dirty="0" err="1"/>
              <a:t>Machine</a:t>
            </a:r>
            <a:r>
              <a:rPr lang="de-DE" sz="2000" dirty="0"/>
              <a:t> Learning kann helfen, die Daten der Ergebnisse besser zu verstehen und bessere Prognosen zu treffen.</a:t>
            </a:r>
          </a:p>
        </p:txBody>
      </p:sp>
    </p:spTree>
    <p:extLst>
      <p:ext uri="{BB962C8B-B14F-4D97-AF65-F5344CB8AC3E}">
        <p14:creationId xmlns:p14="http://schemas.microsoft.com/office/powerpoint/2010/main" val="108653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91B0D-04E9-C139-66F2-904D45F8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Daten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918714-4D47-D4AC-525E-9DADE0D8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4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0F53F-DE46-2245-193C-8A11802828C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1" y="2399168"/>
            <a:ext cx="7214102" cy="39559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Quelle: </a:t>
            </a:r>
            <a:r>
              <a:rPr lang="de-DE" sz="2000" dirty="0" err="1"/>
              <a:t>Kaggle</a:t>
            </a:r>
            <a:r>
              <a:rPr lang="de-DE" sz="2000" dirty="0"/>
              <a:t> Dataset „Online Advertising Performance Data“ =&gt;  </a:t>
            </a:r>
            <a:r>
              <a:rPr lang="de-DE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https://www.kaggle.com/datasets/naniruddhan/online-advertising-digital-marketing-data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Beschreibung: </a:t>
            </a:r>
            <a:r>
              <a:rPr lang="de-DE" sz="2000" dirty="0"/>
              <a:t>Dieser frei verfügbare Datensatz bietet Einblicke in die Online-Werbeleistung eines Unternehmens, das als "Unternehmen X" bezeichnet wird und 3 Kampagnen, mit verschiedenen Werbeformaten und Werbeplatzierungen durchgeführt 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Betrachtungs-Zeitraum: </a:t>
            </a:r>
            <a:r>
              <a:rPr lang="de-DE" sz="2000" dirty="0"/>
              <a:t>1. April 2020 bis 30. Juni 2020.</a:t>
            </a:r>
          </a:p>
        </p:txBody>
      </p:sp>
    </p:spTree>
    <p:extLst>
      <p:ext uri="{BB962C8B-B14F-4D97-AF65-F5344CB8AC3E}">
        <p14:creationId xmlns:p14="http://schemas.microsoft.com/office/powerpoint/2010/main" val="121749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EE66E4-BD32-7D28-BCBF-B1EC028C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5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C32F9B8-AA62-1993-E670-C4F53721B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548324"/>
          </a:xfrm>
        </p:spPr>
        <p:txBody>
          <a:bodyPr/>
          <a:lstStyle/>
          <a:p>
            <a:r>
              <a:rPr lang="de-DE" dirty="0"/>
              <a:t>Die Daten</a:t>
            </a:r>
            <a:br>
              <a:rPr lang="de-DE" dirty="0"/>
            </a:br>
            <a:r>
              <a:rPr lang="de-DE" sz="2000" dirty="0">
                <a:solidFill>
                  <a:schemeClr val="accent4"/>
                </a:solidFill>
              </a:rPr>
              <a:t>- Exploration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DD466BF1-2CE4-6A78-3E55-3A7AFC30CAC7}"/>
              </a:ext>
            </a:extLst>
          </p:cNvPr>
          <p:cNvSpPr txBox="1">
            <a:spLocks/>
          </p:cNvSpPr>
          <p:nvPr/>
        </p:nvSpPr>
        <p:spPr>
          <a:xfrm>
            <a:off x="762001" y="2100405"/>
            <a:ext cx="7214102" cy="4619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sz="1400" b="1" dirty="0"/>
              <a:t>Verstehen der Daten - Einblick in den Datensatz:</a:t>
            </a:r>
          </a:p>
          <a:p>
            <a:pPr marL="285750" indent="-285750"/>
            <a:endParaRPr lang="de-DE" sz="1400" b="1" dirty="0"/>
          </a:p>
          <a:p>
            <a:pPr marL="285750" indent="-285750"/>
            <a:endParaRPr lang="de-DE" sz="1400" b="1" dirty="0"/>
          </a:p>
          <a:p>
            <a:pPr marL="285750" indent="-285750"/>
            <a:endParaRPr lang="de-DE" sz="1400" b="1" dirty="0"/>
          </a:p>
          <a:p>
            <a:pPr marL="285750" indent="-285750"/>
            <a:endParaRPr lang="de-DE" sz="1400" b="1" dirty="0"/>
          </a:p>
          <a:p>
            <a:pPr marL="342900" indent="-342900"/>
            <a:endParaRPr lang="de-DE" sz="1400" b="1" dirty="0"/>
          </a:p>
          <a:p>
            <a:pPr marL="342900" indent="-342900"/>
            <a:r>
              <a:rPr lang="de-DE" sz="1400" b="1" dirty="0"/>
              <a:t>Identifikation/Wahl der relevanten Features und des Targets</a:t>
            </a:r>
          </a:p>
          <a:p>
            <a:pPr marL="342900" indent="-342900"/>
            <a:r>
              <a:rPr lang="de-DE" sz="1400" b="1" dirty="0"/>
              <a:t>Hypothese: </a:t>
            </a:r>
            <a:r>
              <a:rPr lang="de-DE" sz="1400" dirty="0"/>
              <a:t>Diese Features kann Company X beeinflussen:</a:t>
            </a:r>
          </a:p>
          <a:p>
            <a:pPr marL="800100" lvl="1" indent="-342900"/>
            <a:r>
              <a:rPr lang="de-DE" sz="1400" dirty="0"/>
              <a:t>„</a:t>
            </a:r>
            <a:r>
              <a:rPr lang="de-DE" sz="1400" dirty="0" err="1"/>
              <a:t>banner</a:t>
            </a:r>
            <a:r>
              <a:rPr lang="de-DE" sz="1400" dirty="0"/>
              <a:t>“ =&gt; Die Wahl der Werbeformate</a:t>
            </a:r>
          </a:p>
          <a:p>
            <a:pPr marL="800100" lvl="1" indent="-342900"/>
            <a:r>
              <a:rPr lang="de-DE" sz="1400" dirty="0"/>
              <a:t>„</a:t>
            </a:r>
            <a:r>
              <a:rPr lang="de-DE" sz="1400" dirty="0" err="1"/>
              <a:t>placement</a:t>
            </a:r>
            <a:r>
              <a:rPr lang="de-DE" sz="1400" dirty="0"/>
              <a:t>“ =&gt; Die Wahl der Werbeplatzierungen</a:t>
            </a:r>
          </a:p>
          <a:p>
            <a:pPr marL="800100" lvl="1" indent="-342900"/>
            <a:r>
              <a:rPr lang="de-DE" sz="1400" dirty="0"/>
              <a:t>„</a:t>
            </a:r>
            <a:r>
              <a:rPr lang="de-DE" sz="1400" dirty="0" err="1"/>
              <a:t>revenue</a:t>
            </a:r>
            <a:r>
              <a:rPr lang="de-DE" sz="1400" dirty="0"/>
              <a:t>“ =&gt; Die Höhe der Werbeausgaben / des Kampagnen-Budgets</a:t>
            </a:r>
          </a:p>
          <a:p>
            <a:pPr marL="342900" indent="-342900"/>
            <a:r>
              <a:rPr lang="de-DE" sz="1400" b="1" dirty="0"/>
              <a:t>Target, dass wir optimieren wollen: </a:t>
            </a:r>
            <a:r>
              <a:rPr lang="de-DE" sz="1400" dirty="0"/>
              <a:t>„</a:t>
            </a:r>
            <a:r>
              <a:rPr lang="de-DE" sz="1400" dirty="0" err="1"/>
              <a:t>post_click_sales_amount</a:t>
            </a:r>
            <a:r>
              <a:rPr lang="de-DE" sz="1400" dirty="0"/>
              <a:t>“ =&gt; Generierter Umsatz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113C0AF-3E65-FC4A-E309-A86776978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0" y="2428501"/>
            <a:ext cx="11968966" cy="172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8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6A5B0-A014-B560-BCCC-E2908959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375" y="434385"/>
            <a:ext cx="10668000" cy="1325563"/>
          </a:xfrm>
        </p:spPr>
        <p:txBody>
          <a:bodyPr/>
          <a:lstStyle/>
          <a:p>
            <a:r>
              <a:rPr lang="de-DE" dirty="0"/>
              <a:t>Exkurs: Werbeformat Beispiele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7D1AFD-E357-FA99-2F34-96FB4874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6</a:t>
            </a:fld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27FDDF-CB75-2BD1-CFA1-78C34E2A0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59" y="1097165"/>
            <a:ext cx="8066782" cy="54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8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91B0D-04E9-C139-66F2-904D45F8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548324"/>
          </a:xfrm>
        </p:spPr>
        <p:txBody>
          <a:bodyPr>
            <a:normAutofit/>
          </a:bodyPr>
          <a:lstStyle/>
          <a:p>
            <a:r>
              <a:rPr lang="de-DE" dirty="0"/>
              <a:t>Die Daten</a:t>
            </a:r>
            <a:br>
              <a:rPr lang="de-DE" dirty="0"/>
            </a:br>
            <a:r>
              <a:rPr lang="de-DE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- </a:t>
            </a:r>
            <a:r>
              <a:rPr lang="de-DE" sz="22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Preprocessing</a:t>
            </a:r>
            <a:r>
              <a:rPr lang="de-DE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und Visualisierung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918714-4D47-D4AC-525E-9DADE0D8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7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0F53F-DE46-2245-193C-8A11802828C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1" y="2091350"/>
            <a:ext cx="7214102" cy="4436198"/>
          </a:xfrm>
        </p:spPr>
        <p:txBody>
          <a:bodyPr>
            <a:normAutofit/>
          </a:bodyPr>
          <a:lstStyle/>
          <a:p>
            <a:endParaRPr lang="de-DE" sz="2200" b="1" dirty="0"/>
          </a:p>
          <a:p>
            <a:r>
              <a:rPr lang="de-DE" sz="2200" b="1" dirty="0"/>
              <a:t>Data </a:t>
            </a:r>
            <a:r>
              <a:rPr lang="de-DE" sz="2200" b="1" dirty="0" err="1"/>
              <a:t>Preprocessing</a:t>
            </a:r>
            <a:r>
              <a:rPr lang="de-DE" sz="2200" b="1" dirty="0"/>
              <a:t> mit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Entfernen fehlender Werte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Umbenennen von Spalten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Dummy-Kodierung von kategorialen Variablen („</a:t>
            </a:r>
            <a:r>
              <a:rPr lang="de-DE" sz="2200" dirty="0" err="1"/>
              <a:t>banner</a:t>
            </a:r>
            <a:r>
              <a:rPr lang="de-DE" sz="2200" dirty="0"/>
              <a:t>“ und „</a:t>
            </a:r>
            <a:r>
              <a:rPr lang="de-DE" sz="2200" dirty="0" err="1"/>
              <a:t>placement</a:t>
            </a:r>
            <a:r>
              <a:rPr lang="de-DE" sz="2200" dirty="0"/>
              <a:t>“)</a:t>
            </a:r>
            <a:endParaRPr lang="de-DE" sz="2200" b="1" dirty="0"/>
          </a:p>
          <a:p>
            <a:r>
              <a:rPr lang="de-DE" sz="2200" b="1" dirty="0"/>
              <a:t>Data </a:t>
            </a:r>
            <a:r>
              <a:rPr lang="de-DE" sz="2200" b="1" dirty="0" err="1"/>
              <a:t>Preprocessing</a:t>
            </a:r>
            <a:r>
              <a:rPr lang="de-DE" sz="2200" b="1" dirty="0"/>
              <a:t> in Tableau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Berechnen zusätzlicher Key </a:t>
            </a:r>
            <a:r>
              <a:rPr lang="de-DE" sz="2200" dirty="0" err="1"/>
              <a:t>Metrics</a:t>
            </a:r>
            <a:r>
              <a:rPr lang="de-DE" sz="2200" dirty="0"/>
              <a:t> (CPM, CPC, CTR, CR und ROAS</a:t>
            </a:r>
          </a:p>
          <a:p>
            <a:r>
              <a:rPr lang="de-DE" sz="2200" b="1" dirty="0"/>
              <a:t>Visualisierung der Ergebnisse in Tableau</a:t>
            </a:r>
          </a:p>
          <a:p>
            <a:pPr lvl="1" indent="0">
              <a:buNone/>
            </a:pPr>
            <a:endParaRPr lang="de-DE" sz="3400" dirty="0"/>
          </a:p>
          <a:p>
            <a:pPr marL="800100" lvl="1" indent="-342900"/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713566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B9D53-E309-80B9-1151-C243452A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Visualisierung in Tableau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FB3E30A-35B4-E8F2-CFA6-D67AE056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8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F6840D-ECFE-316F-866D-5D08079625F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4" y="1865014"/>
            <a:ext cx="8942634" cy="436377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Generierung nützlicher Key-</a:t>
            </a:r>
            <a:r>
              <a:rPr lang="de-DE" sz="1600" b="1" dirty="0" err="1"/>
              <a:t>Metrics</a:t>
            </a:r>
            <a:r>
              <a:rPr lang="de-DE" sz="1600" b="1" dirty="0"/>
              <a:t> </a:t>
            </a:r>
            <a:r>
              <a:rPr lang="de-DE" sz="1600" dirty="0"/>
              <a:t>(Berechnetes Feld)</a:t>
            </a:r>
          </a:p>
          <a:p>
            <a:pPr marL="742950" lvl="1" indent="-285750"/>
            <a:r>
              <a:rPr lang="de-DE" sz="1600" dirty="0"/>
              <a:t>CPM (</a:t>
            </a:r>
            <a:r>
              <a:rPr lang="de-DE" sz="1600" dirty="0" err="1"/>
              <a:t>Cost</a:t>
            </a:r>
            <a:r>
              <a:rPr lang="de-DE" sz="1600" dirty="0"/>
              <a:t>-per-Mille)</a:t>
            </a:r>
          </a:p>
          <a:p>
            <a:pPr marL="742950" lvl="1" indent="-285750"/>
            <a:r>
              <a:rPr lang="de-DE" sz="1600" dirty="0"/>
              <a:t>CPC (</a:t>
            </a:r>
            <a:r>
              <a:rPr lang="de-DE" sz="1600" dirty="0" err="1"/>
              <a:t>Cost</a:t>
            </a:r>
            <a:r>
              <a:rPr lang="de-DE" sz="1600" dirty="0"/>
              <a:t>-per-Click)</a:t>
            </a:r>
          </a:p>
          <a:p>
            <a:pPr marL="742950" lvl="1" indent="-285750"/>
            <a:r>
              <a:rPr lang="de-DE" sz="1600" dirty="0"/>
              <a:t>CTR (Click-Through-Rate)</a:t>
            </a:r>
          </a:p>
          <a:p>
            <a:pPr marL="742950" lvl="1" indent="-285750"/>
            <a:r>
              <a:rPr lang="de-DE" sz="1600" dirty="0"/>
              <a:t>CR (</a:t>
            </a:r>
            <a:r>
              <a:rPr lang="de-DE" sz="1600" dirty="0" err="1"/>
              <a:t>Conversion</a:t>
            </a:r>
            <a:r>
              <a:rPr lang="de-DE" sz="1600" dirty="0"/>
              <a:t>-Rate)</a:t>
            </a:r>
          </a:p>
          <a:p>
            <a:pPr marL="742950" lvl="1" indent="-285750"/>
            <a:r>
              <a:rPr lang="de-DE" sz="1600" dirty="0"/>
              <a:t>ROAS (Return on Ad </a:t>
            </a:r>
            <a:r>
              <a:rPr lang="de-DE" sz="1600" dirty="0" err="1"/>
              <a:t>Spend</a:t>
            </a:r>
            <a:r>
              <a:rPr lang="de-DE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Visualisierung über Dashboards in Data-Story:</a:t>
            </a:r>
          </a:p>
          <a:p>
            <a:pPr marL="742950" lvl="1" indent="-285750"/>
            <a:r>
              <a:rPr lang="de-DE" sz="1600" dirty="0"/>
              <a:t>Key </a:t>
            </a:r>
            <a:r>
              <a:rPr lang="de-DE" sz="1600" dirty="0" err="1"/>
              <a:t>Metrics</a:t>
            </a:r>
            <a:r>
              <a:rPr lang="de-DE" sz="1600" dirty="0"/>
              <a:t> total und pro Kampagne</a:t>
            </a:r>
          </a:p>
          <a:p>
            <a:pPr marL="742950" lvl="1" indent="-285750"/>
            <a:r>
              <a:rPr lang="de-DE" sz="1600" dirty="0"/>
              <a:t>Korrelationen</a:t>
            </a:r>
          </a:p>
          <a:p>
            <a:pPr marL="742950" lvl="1" indent="-285750"/>
            <a:endParaRPr lang="de-DE" sz="1600" b="1" dirty="0"/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338508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91B0D-04E9-C139-66F2-904D45F8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  <a:endParaRPr lang="de-DE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918714-4D47-D4AC-525E-9DADE0D8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9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0F53F-DE46-2245-193C-8A11802828C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1" y="2525917"/>
            <a:ext cx="7214102" cy="3829163"/>
          </a:xfrm>
        </p:spPr>
        <p:txBody>
          <a:bodyPr>
            <a:normAutofit/>
          </a:bodyPr>
          <a:lstStyle/>
          <a:p>
            <a:r>
              <a:rPr lang="de-DE" sz="2200" b="1" dirty="0"/>
              <a:t>Modell-Auswahl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Target vorhanden =&gt; </a:t>
            </a:r>
            <a:r>
              <a:rPr lang="de-DE" sz="2200" dirty="0" err="1"/>
              <a:t>Supervised</a:t>
            </a: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Target ist numerisch =&gt; Lineare Regression</a:t>
            </a:r>
          </a:p>
          <a:p>
            <a:endParaRPr lang="de-DE" sz="2200" dirty="0"/>
          </a:p>
          <a:p>
            <a:r>
              <a:rPr lang="de-DE" sz="2200" b="1" dirty="0"/>
              <a:t>Evaluation verschiedener Modelle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„Normale“ Lineare Regression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vs</a:t>
            </a:r>
            <a:r>
              <a:rPr lang="de-DE" sz="2200" dirty="0"/>
              <a:t> </a:t>
            </a:r>
            <a:r>
              <a:rPr lang="de-DE" sz="2200" dirty="0" err="1"/>
              <a:t>regularisierte</a:t>
            </a:r>
            <a:r>
              <a:rPr lang="de-DE" sz="2200" dirty="0"/>
              <a:t>: Ridge + Lasso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Decision</a:t>
            </a:r>
            <a:r>
              <a:rPr lang="de-DE" sz="2200" dirty="0"/>
              <a:t> </a:t>
            </a:r>
            <a:r>
              <a:rPr lang="de-DE" sz="2200" dirty="0" err="1"/>
              <a:t>Tree</a:t>
            </a:r>
            <a:r>
              <a:rPr lang="de-DE" sz="2200" dirty="0"/>
              <a:t> + Random Forest nicht berücksichtigt.</a:t>
            </a:r>
          </a:p>
          <a:p>
            <a:pPr marL="742950" lvl="1" indent="-285750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74386217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16621_TF33968143_Win32" id="{A350BD49-3EF9-466E-9533-6F86F52A4F04}" vid="{743B9CC3-5E3A-422A-807A-23C080F3DC8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Farbenfrohe abstrakte Verkaufspräsentation</Template>
  <TotalTime>0</TotalTime>
  <Words>897</Words>
  <Application>Microsoft Office PowerPoint</Application>
  <PresentationFormat>Breitbild</PresentationFormat>
  <Paragraphs>164</Paragraphs>
  <Slides>19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Avenir Next LT Pro</vt:lpstr>
      <vt:lpstr>Calibri</vt:lpstr>
      <vt:lpstr>Google Sans</vt:lpstr>
      <vt:lpstr>Benutzerdefiniert</vt:lpstr>
      <vt:lpstr>Machine Learning im Online Marketing: Analyse und Identifikation von Optimierungsmöglichkeiten  </vt:lpstr>
      <vt:lpstr>Agenda</vt:lpstr>
      <vt:lpstr>Idee und Ziel des Projekts</vt:lpstr>
      <vt:lpstr>Die Daten</vt:lpstr>
      <vt:lpstr>Die Daten - Exploration</vt:lpstr>
      <vt:lpstr>Exkurs: Werbeformat Beispiele</vt:lpstr>
      <vt:lpstr>Die Daten - Preprocessing und Visualisierung</vt:lpstr>
      <vt:lpstr>Visualisierung in Tableau</vt:lpstr>
      <vt:lpstr>Machine Learning</vt:lpstr>
      <vt:lpstr>Machine Learning - Evaluation </vt:lpstr>
      <vt:lpstr>Machine Learning - Evaluation</vt:lpstr>
      <vt:lpstr>Machine Learning - Evaluation: Ridge Regression per Campaign </vt:lpstr>
      <vt:lpstr>Machine Learning - Evaluation: Ridge Regression per Campaign </vt:lpstr>
      <vt:lpstr>Machine Learning - Evaluation: Ridge Regression per Campaign </vt:lpstr>
      <vt:lpstr>Sales-Forecast-App (Streamlit) </vt:lpstr>
      <vt:lpstr>Fazit  – Probleme und Schwächen</vt:lpstr>
      <vt:lpstr>Fazit  – Learnings</vt:lpstr>
      <vt:lpstr>Fazit  – Potentiale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Abo</dc:creator>
  <cp:lastModifiedBy>Microsoft Abo</cp:lastModifiedBy>
  <cp:revision>6</cp:revision>
  <dcterms:created xsi:type="dcterms:W3CDTF">2024-09-21T22:45:19Z</dcterms:created>
  <dcterms:modified xsi:type="dcterms:W3CDTF">2024-09-25T20:47:13Z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