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293" r:id="rId7"/>
    <p:sldId id="294" r:id="rId8"/>
    <p:sldId id="303" r:id="rId9"/>
    <p:sldId id="309" r:id="rId10"/>
    <p:sldId id="296" r:id="rId11"/>
    <p:sldId id="298" r:id="rId12"/>
    <p:sldId id="299" r:id="rId13"/>
    <p:sldId id="301" r:id="rId14"/>
    <p:sldId id="304" r:id="rId15"/>
    <p:sldId id="305" r:id="rId16"/>
    <p:sldId id="300" r:id="rId17"/>
    <p:sldId id="286" r:id="rId18"/>
    <p:sldId id="308" r:id="rId19"/>
    <p:sldId id="307" r:id="rId20"/>
    <p:sldId id="276" r:id="rId2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80CF421-6229-47B6-B33A-0BFF8C3D2923}">
          <p14:sldIdLst>
            <p14:sldId id="256"/>
            <p14:sldId id="277"/>
            <p14:sldId id="293"/>
            <p14:sldId id="294"/>
            <p14:sldId id="303"/>
            <p14:sldId id="309"/>
            <p14:sldId id="296"/>
          </p14:sldIdLst>
        </p14:section>
        <p14:section name="Abschnitt ohne Titel" id="{48A27383-7B05-42E0-9AB3-F67D0FE64C72}">
          <p14:sldIdLst>
            <p14:sldId id="298"/>
            <p14:sldId id="299"/>
            <p14:sldId id="301"/>
            <p14:sldId id="304"/>
            <p14:sldId id="305"/>
            <p14:sldId id="300"/>
            <p14:sldId id="286"/>
            <p14:sldId id="308"/>
            <p14:sldId id="307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3204" autoAdjust="0"/>
  </p:normalViewPr>
  <p:slideViewPr>
    <p:cSldViewPr snapToGrid="0">
      <p:cViewPr varScale="1">
        <p:scale>
          <a:sx n="106" d="100"/>
          <a:sy n="106" d="100"/>
        </p:scale>
        <p:origin x="768" y="9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87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DE7E9C61-BB84-4CCB-B9B6-D729C8032A75}" type="datetime1">
              <a:rPr lang="de-DE" smtClean="0"/>
              <a:t>27.09.2024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BBEB6193-5AA7-489B-8575-00593FC261D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F1151BE2-E972-43D0-A744-CFFE30B7261A}" type="datetime1">
              <a:rPr lang="de-DE" smtClean="0"/>
              <a:pPr/>
              <a:t>27.09.2024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10895658-EA1F-4910-80AB-4DA76E1674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3988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841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529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775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92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44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0895658-EA1F-4910-80AB-4DA76E167475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44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uppieren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uppieren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uppieren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uppieren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uppieren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uppieren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uppieren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97" name="Grafik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fik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rtlCol="0" anchor="ctr"/>
          <a:lstStyle>
            <a:lvl1pPr algn="l">
              <a:defRPr lang="de-DE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abel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Rechteck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de-DE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de-DE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de-DE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de-DE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de-DE" sz="1800"/>
            </a:lvl5pPr>
          </a:lstStyle>
          <a:p>
            <a:pPr lvl="0" rtl="0"/>
            <a:r>
              <a:rPr lang="de-DE"/>
              <a:t>Klicken Sie, um Text hinzuzufügen. </a:t>
            </a:r>
          </a:p>
          <a:p>
            <a:pPr marL="685800" lvl="1" indent="-228600" rtl="0"/>
            <a:r>
              <a:rPr lang="de-DE"/>
              <a:t>Zweite Ebene</a:t>
            </a:r>
          </a:p>
          <a:p>
            <a:pPr marL="1143000" lvl="2" indent="-228600" rtl="0"/>
            <a:r>
              <a:rPr lang="de-DE"/>
              <a:t>Dritte Ebene</a:t>
            </a:r>
          </a:p>
          <a:p>
            <a:pPr marL="1600200" lvl="3" indent="-228600" rtl="0"/>
            <a:r>
              <a:rPr lang="de-DE"/>
              <a:t>Vierte Ebene</a:t>
            </a:r>
          </a:p>
          <a:p>
            <a:pPr marL="2057400" lvl="4" indent="-228600" rtl="0"/>
            <a:r>
              <a:rPr lang="de-DE"/>
              <a:t>Fünfte Ebene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 rtlCol="0"/>
          <a:lstStyle>
            <a:lvl1pPr>
              <a:defRPr lang="de-DE"/>
            </a:lvl1pPr>
          </a:lstStyle>
          <a:p>
            <a:pPr rtl="0"/>
            <a:r>
              <a:rPr lang="de-DE"/>
              <a:t>Symbol anklicken, um Tabelle einzufügen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4D8BFA2C-7173-40C7-A607-384D46764009}" type="datetime1">
              <a:rPr lang="de-DE" smtClean="0"/>
              <a:t>27.09.2024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de-DE"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lang="de-DE"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lang="de-DE"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lang="de-DE"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lang="de-DE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 rtlCol="0"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lang="de-DE"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lang="de-DE"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lang="de-DE"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lang="de-DE"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lang="de-DE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 Sie, um Text hinzuzufügen. 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3" name="Datumsplatzhalt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66832D70-4B5E-4721-9D88-584ACFBB7732}" type="datetime1">
              <a:rPr lang="de-DE" smtClean="0"/>
              <a:t>27.09.2024</a:t>
            </a:fld>
            <a:endParaRPr lang="de-DE" dirty="0"/>
          </a:p>
        </p:txBody>
      </p:sp>
      <p:sp>
        <p:nvSpPr>
          <p:cNvPr id="64" name="Fußzeilenplatzhalt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5" name="Foliennummernplatzhalt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 rtlCol="0"/>
          <a:lstStyle>
            <a:lvl1pPr>
              <a:defRPr lang="de-DE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e-DE"/>
            </a:pPr>
            <a:r>
              <a:rPr lang="de-DE"/>
              <a:t>Symbol anklicken, um Tabelle einzufügen</a:t>
            </a:r>
          </a:p>
          <a:p>
            <a:pPr rtl="0"/>
            <a:endParaRPr lang="de-DE" dirty="0"/>
          </a:p>
        </p:txBody>
      </p:sp>
      <p:sp>
        <p:nvSpPr>
          <p:cNvPr id="7" name="Rechteck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0C3DBE5D-D8A6-4CC8-9248-9826F35BEAE9}" type="datetime1">
              <a:rPr lang="de-DE" smtClean="0"/>
              <a:t>27.09.2024</a:t>
            </a:fld>
            <a:endParaRPr lang="de-DE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Inhal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uppieren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uppieren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uppieren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uppieren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uppieren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uppieren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uppieren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97" name="Grafik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fik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Gerader Verbinde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rtlCol="0" anchor="b">
            <a:normAutofit/>
          </a:bodyPr>
          <a:lstStyle>
            <a:lvl1pPr algn="l">
              <a:defRPr lang="de-DE" sz="44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de-DE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rtlCol="0" anchor="b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de-DE" sz="2400"/>
            </a:lvl1pPr>
            <a:lvl2pPr marL="457200">
              <a:lnSpc>
                <a:spcPts val="2000"/>
              </a:lnSpc>
              <a:defRPr lang="de-DE" sz="1800"/>
            </a:lvl2pPr>
            <a:lvl3pPr marL="914400">
              <a:lnSpc>
                <a:spcPts val="2000"/>
              </a:lnSpc>
              <a:defRPr lang="de-DE" sz="1800"/>
            </a:lvl3pPr>
            <a:lvl4pPr marL="1371600">
              <a:lnSpc>
                <a:spcPts val="2000"/>
              </a:lnSpc>
              <a:defRPr lang="de-DE" sz="1800"/>
            </a:lvl4pPr>
            <a:lvl5pPr marL="1828800"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0" name="Bild 19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pieren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pieren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pieren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pieren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pieren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pieren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/>
                </a:solidFill>
              </a:defRPr>
            </a:lvl1pPr>
          </a:lstStyle>
          <a:p>
            <a:pPr rtl="0"/>
            <a:fld id="{8AB00466-66EF-4891-9E5A-B713DAB7AECA}" type="datetime1">
              <a:rPr lang="de-DE" smtClean="0"/>
              <a:t>27.09.2024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Bil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rtlCol="0" anchor="ctr">
            <a:normAutofit/>
          </a:bodyPr>
          <a:lstStyle>
            <a:lvl1pPr algn="l">
              <a:defRPr lang="de-DE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63" name="Bildplatzhalt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Symbol anklicken, um ein Bild einzufügen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1" name="Bild 10" descr="Ein schwarzweiß gestreiftes Muster&#10;&#10;Die Beschreibung wurde automatisch mit geringem Zuverlässigkeitsgrad generiert.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Bild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rtlCol="0" anchor="b">
            <a:normAutofit/>
          </a:bodyPr>
          <a:lstStyle>
            <a:lvl1pPr algn="l">
              <a:defRPr lang="de-DE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de-DE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uppieren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uppieren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uppieren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uppieren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uppieren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uppieren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uppieren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63" name="Bildplatzhalt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Symbol anklicken, um ein Bild einzufügen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5" name="Bild 34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fik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pieren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pieren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pieren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pieren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pieren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pieren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67" name="Datumsplatzhalt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DDF31249-9375-40DC-ACFD-2E8942F6D319}" type="datetime1">
              <a:rPr lang="de-DE" smtClean="0"/>
              <a:t>27.09.2024</a:t>
            </a:fld>
            <a:endParaRPr lang="de-DE" dirty="0"/>
          </a:p>
        </p:txBody>
      </p:sp>
      <p:sp>
        <p:nvSpPr>
          <p:cNvPr id="68" name="Fußzeilenplatzhalt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9" name="Foliennummernplatzhalt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de-DE"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lang="de-DE"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lang="de-DE"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lang="de-DE"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lang="de-DE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fik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73" name="Grafik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Bild 34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uppieren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uppieren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uppieren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uppieren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uppieren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uppieren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uppieren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uppieren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rtlCol="0" anchor="b">
            <a:normAutofit/>
          </a:bodyPr>
          <a:lstStyle>
            <a:lvl1pPr algn="l">
              <a:defRPr lang="de-DE" sz="48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lang="de-DE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sp>
        <p:nvSpPr>
          <p:cNvPr id="192" name="Datumsplatzhalt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1CF7D9B3-6C6E-457A-A7EB-5426664BACC4}" type="datetime1">
              <a:rPr lang="de-DE" smtClean="0"/>
              <a:t>27.09.2024</a:t>
            </a:fld>
            <a:endParaRPr lang="de-DE" dirty="0"/>
          </a:p>
        </p:txBody>
      </p:sp>
      <p:sp>
        <p:nvSpPr>
          <p:cNvPr id="193" name="Fußzeilenplatzhalt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194" name="Foliennummernplatzhalt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2" name="Bild 11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1" name="Grafik 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D3E94C-78BC-4C06-9E04-455DE4F0E209}" type="datetime1">
              <a:rPr lang="de-DE" smtClean="0"/>
              <a:t>27.09.2024</a:t>
            </a:fld>
            <a:endParaRPr lang="de-DE" dirty="0"/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34" name="Foliennummernplatzhalt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de-DE" sz="1800"/>
            </a:lvl1pPr>
            <a:lvl2pPr marL="457200">
              <a:lnSpc>
                <a:spcPts val="2000"/>
              </a:lnSpc>
              <a:defRPr lang="de-DE" sz="1800"/>
            </a:lvl2pPr>
            <a:lvl3pPr marL="914400">
              <a:lnSpc>
                <a:spcPts val="2000"/>
              </a:lnSpc>
              <a:defRPr lang="de-DE" sz="1800"/>
            </a:lvl3pPr>
            <a:lvl4pPr marL="1371600">
              <a:lnSpc>
                <a:spcPts val="2000"/>
              </a:lnSpc>
              <a:defRPr lang="de-DE" sz="1800"/>
            </a:lvl4pPr>
            <a:lvl5pPr marL="1828800"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lang="de-DE" sz="1800"/>
            </a:lvl1pPr>
            <a:lvl2pPr marL="457200">
              <a:lnSpc>
                <a:spcPts val="2000"/>
              </a:lnSpc>
              <a:defRPr lang="de-DE" sz="1800"/>
            </a:lvl2pPr>
            <a:lvl3pPr marL="914400">
              <a:lnSpc>
                <a:spcPts val="2000"/>
              </a:lnSpc>
              <a:defRPr lang="de-DE" sz="1800"/>
            </a:lvl3pPr>
            <a:lvl4pPr marL="1371600">
              <a:lnSpc>
                <a:spcPts val="2000"/>
              </a:lnSpc>
              <a:defRPr lang="de-DE" sz="1800"/>
            </a:lvl4pPr>
            <a:lvl5pPr marL="1828800"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hteck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hteck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101" name="Freiform: Form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63" name="Freiform: Form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de-DE" sz="1800"/>
            </a:lvl1pPr>
            <a:lvl2pPr>
              <a:lnSpc>
                <a:spcPts val="2000"/>
              </a:lnSpc>
              <a:defRPr lang="de-DE" sz="1800"/>
            </a:lvl2pPr>
            <a:lvl3pPr>
              <a:lnSpc>
                <a:spcPts val="2000"/>
              </a:lnSpc>
              <a:defRPr lang="de-DE" sz="1800"/>
            </a:lvl3pPr>
            <a:lvl4pPr>
              <a:lnSpc>
                <a:spcPts val="2000"/>
              </a:lnSpc>
              <a:defRPr lang="de-DE" sz="1800"/>
            </a:lvl4pPr>
            <a:lvl5pPr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 rtlCol="0">
            <a:normAutofit/>
          </a:bodyPr>
          <a:lstStyle>
            <a:lvl1pPr marL="0" indent="0">
              <a:lnSpc>
                <a:spcPts val="2000"/>
              </a:lnSpc>
              <a:buNone/>
              <a:defRPr lang="de-DE" sz="1800"/>
            </a:lvl1pPr>
            <a:lvl2pPr marL="457200">
              <a:lnSpc>
                <a:spcPts val="2000"/>
              </a:lnSpc>
              <a:defRPr lang="de-DE" sz="1800"/>
            </a:lvl2pPr>
            <a:lvl3pPr marL="914400">
              <a:lnSpc>
                <a:spcPts val="2000"/>
              </a:lnSpc>
              <a:defRPr lang="de-DE" sz="1800"/>
            </a:lvl3pPr>
            <a:lvl4pPr marL="1371600">
              <a:lnSpc>
                <a:spcPts val="2000"/>
              </a:lnSpc>
              <a:defRPr lang="de-DE" sz="1800"/>
            </a:lvl4pPr>
            <a:lvl5pPr marL="1828800">
              <a:lnSpc>
                <a:spcPts val="2000"/>
              </a:lnSpc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09" name="Datumsplatzhalt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B07672A-C75A-4D30-9728-0001C4105747}" type="datetime1">
              <a:rPr lang="de-DE" smtClean="0"/>
              <a:t>27.09.2024</a:t>
            </a:fld>
            <a:endParaRPr lang="de-DE" dirty="0"/>
          </a:p>
        </p:txBody>
      </p:sp>
      <p:sp>
        <p:nvSpPr>
          <p:cNvPr id="210" name="Fußzeilenplatzhalt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211" name="Foliennummernplatzhalt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sp>
        <p:nvSpPr>
          <p:cNvPr id="27" name="Bildplatzhalt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l">
              <a:buNone/>
              <a:defRPr lang="de-DE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Symbol anklicken, um ein Bild einzufügen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35" name="Bild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 rtlCol="0"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lang="de-DE"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lang="de-DE"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lang="de-DE"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lang="de-DE"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lang="de-DE"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9" name="Datumsplatzhalt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5C871321-BC3E-4C34-B41E-4E6C82A0FBA6}" type="datetime1">
              <a:rPr lang="de-DE" smtClean="0"/>
              <a:t>27.09.2024</a:t>
            </a:fld>
            <a:endParaRPr lang="de-DE" dirty="0"/>
          </a:p>
        </p:txBody>
      </p:sp>
      <p:sp>
        <p:nvSpPr>
          <p:cNvPr id="70" name="Fußzeilenplatzhalt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71" name="Foliennummernplatzhalt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3" name="Bild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hteck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309CDFE-4E46-4B6F-991B-443C0939116A}" type="datetime1">
              <a:rPr lang="de-DE" smtClean="0"/>
              <a:t>27.09.2024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aniruddhan/online-advertising-digital-marketing-data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99473" cy="3590596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en-US" sz="3200" dirty="0">
                <a:solidFill>
                  <a:schemeClr val="bg1"/>
                </a:solidFill>
              </a:rPr>
              <a:t>Machine learning in online marketing: analysis and identification of </a:t>
            </a:r>
            <a:r>
              <a:rPr lang="en-US" sz="3200" dirty="0" err="1">
                <a:solidFill>
                  <a:schemeClr val="bg1"/>
                </a:solidFill>
              </a:rPr>
              <a:t>optimisation</a:t>
            </a:r>
            <a:r>
              <a:rPr lang="en-US" sz="3200" dirty="0">
                <a:solidFill>
                  <a:schemeClr val="bg1"/>
                </a:solidFill>
              </a:rPr>
              <a:t> opportunities</a:t>
            </a:r>
            <a:endParaRPr lang="de-DE" sz="32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3972E75-5290-DB33-90D2-89BFC273E7B1}"/>
              </a:ext>
            </a:extLst>
          </p:cNvPr>
          <p:cNvSpPr txBox="1"/>
          <p:nvPr/>
        </p:nvSpPr>
        <p:spPr>
          <a:xfrm>
            <a:off x="4714772" y="3913349"/>
            <a:ext cx="56637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Project presentation by Oliver Schulz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Evaluation: </a:t>
            </a:r>
            <a:r>
              <a:rPr lang="de-DE" sz="2200" dirty="0">
                <a:solidFill>
                  <a:schemeClr val="tx1"/>
                </a:solidFill>
              </a:rPr>
              <a:t>Ridge Regression per Campaign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10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0"/>
            <a:ext cx="10772115" cy="1033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7200" b="1" dirty="0"/>
              <a:t>Campaign 1</a:t>
            </a:r>
          </a:p>
          <a:p>
            <a:r>
              <a:rPr lang="en-US" sz="5600" dirty="0"/>
              <a:t>If we restrict ourselves to the data from Campaign 1, we get a better R².</a:t>
            </a:r>
          </a:p>
          <a:p>
            <a:r>
              <a:rPr lang="en-US" sz="5600" dirty="0"/>
              <a:t>The coefficients tend to be more significant.</a:t>
            </a:r>
            <a:endParaRPr lang="de-DE" sz="56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E75633D-9FA9-8FB9-6A8C-02B09408D21E}"/>
              </a:ext>
            </a:extLst>
          </p:cNvPr>
          <p:cNvSpPr txBox="1"/>
          <p:nvPr/>
        </p:nvSpPr>
        <p:spPr>
          <a:xfrm>
            <a:off x="526841" y="2978596"/>
            <a:ext cx="4298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Regression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44FD4B-515D-59FE-0FDB-667011EF2205}"/>
              </a:ext>
            </a:extLst>
          </p:cNvPr>
          <p:cNvSpPr txBox="1"/>
          <p:nvPr/>
        </p:nvSpPr>
        <p:spPr>
          <a:xfrm>
            <a:off x="5918763" y="2978577"/>
            <a:ext cx="5959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Koeffizienten</a:t>
            </a:r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327F5F-407E-07F4-6C1F-5AEBE0509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41" y="3308072"/>
            <a:ext cx="5430432" cy="311988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F529BB5-DEA0-7ED1-7D3E-73091B509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104" y="3308072"/>
            <a:ext cx="5319154" cy="3119888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6969F1C2-E03A-5DD7-5489-6D5EEC2E424A}"/>
              </a:ext>
            </a:extLst>
          </p:cNvPr>
          <p:cNvSpPr/>
          <p:nvPr/>
        </p:nvSpPr>
        <p:spPr>
          <a:xfrm>
            <a:off x="463010" y="4055965"/>
            <a:ext cx="1927105" cy="1952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34EE78B-1212-7F67-566B-850A0B869D4F}"/>
              </a:ext>
            </a:extLst>
          </p:cNvPr>
          <p:cNvSpPr/>
          <p:nvPr/>
        </p:nvSpPr>
        <p:spPr>
          <a:xfrm>
            <a:off x="3242057" y="4922334"/>
            <a:ext cx="2389198" cy="33855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9172CA3-3E96-1B08-A0AB-6056F3788894}"/>
              </a:ext>
            </a:extLst>
          </p:cNvPr>
          <p:cNvSpPr/>
          <p:nvPr/>
        </p:nvSpPr>
        <p:spPr>
          <a:xfrm>
            <a:off x="9442764" y="3308072"/>
            <a:ext cx="606582" cy="2297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12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Evaluation: </a:t>
            </a:r>
            <a:r>
              <a:rPr lang="de-DE" sz="2200" dirty="0">
                <a:solidFill>
                  <a:schemeClr val="tx1"/>
                </a:solidFill>
              </a:rPr>
              <a:t>Ridge Regression per Campaign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11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0"/>
            <a:ext cx="10772115" cy="1106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7200" b="1" dirty="0"/>
              <a:t>Campaign 2</a:t>
            </a:r>
          </a:p>
          <a:p>
            <a:r>
              <a:rPr lang="en-US" sz="5600" dirty="0"/>
              <a:t>The R² is significantly better for the data from Campaign 2, but only for the test data set. #Overfitting?</a:t>
            </a:r>
          </a:p>
          <a:p>
            <a:r>
              <a:rPr lang="en-US" sz="5600" dirty="0"/>
              <a:t>The coefficients tend to be less significant compared to Campaign 1.</a:t>
            </a:r>
            <a:endParaRPr lang="de-DE" sz="56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E75633D-9FA9-8FB9-6A8C-02B09408D21E}"/>
              </a:ext>
            </a:extLst>
          </p:cNvPr>
          <p:cNvSpPr txBox="1"/>
          <p:nvPr/>
        </p:nvSpPr>
        <p:spPr>
          <a:xfrm>
            <a:off x="526841" y="2978596"/>
            <a:ext cx="4298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Regression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44FD4B-515D-59FE-0FDB-667011EF2205}"/>
              </a:ext>
            </a:extLst>
          </p:cNvPr>
          <p:cNvSpPr txBox="1"/>
          <p:nvPr/>
        </p:nvSpPr>
        <p:spPr>
          <a:xfrm>
            <a:off x="5782964" y="2978577"/>
            <a:ext cx="5959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/>
              <a:t>Coefficients</a:t>
            </a:r>
            <a:endParaRPr lang="de-DE" sz="1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A13519-D587-BC4F-57EF-D8999C3AD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78" y="3308078"/>
            <a:ext cx="5095031" cy="313337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64C0B0E-27B7-AF3A-53B0-0CD2252F2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329" y="3317130"/>
            <a:ext cx="5323433" cy="312504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36479907-55DE-B079-F586-AFCD446DBFE1}"/>
              </a:ext>
            </a:extLst>
          </p:cNvPr>
          <p:cNvSpPr/>
          <p:nvPr/>
        </p:nvSpPr>
        <p:spPr>
          <a:xfrm>
            <a:off x="499222" y="4046912"/>
            <a:ext cx="1927105" cy="1952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2861AE2-1A84-6021-809B-4AD31086FFC0}"/>
              </a:ext>
            </a:extLst>
          </p:cNvPr>
          <p:cNvSpPr/>
          <p:nvPr/>
        </p:nvSpPr>
        <p:spPr>
          <a:xfrm>
            <a:off x="3195646" y="4930561"/>
            <a:ext cx="2463100" cy="33855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CEE746A-AE29-5179-1452-F363A2324C1F}"/>
              </a:ext>
            </a:extLst>
          </p:cNvPr>
          <p:cNvSpPr/>
          <p:nvPr/>
        </p:nvSpPr>
        <p:spPr>
          <a:xfrm>
            <a:off x="9239879" y="3308078"/>
            <a:ext cx="606582" cy="2297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65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Evaluation: </a:t>
            </a:r>
            <a:r>
              <a:rPr lang="de-DE" sz="2200" dirty="0">
                <a:solidFill>
                  <a:schemeClr val="tx1"/>
                </a:solidFill>
              </a:rPr>
              <a:t>Ridge Regression per Campaign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12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0"/>
            <a:ext cx="3628931" cy="432988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7200" b="1" dirty="0"/>
              <a:t>Campaign 3</a:t>
            </a:r>
          </a:p>
          <a:p>
            <a:r>
              <a:rPr lang="en-US" sz="5600" dirty="0"/>
              <a:t>The explained variance (R²) is very low =&gt; low adjustment</a:t>
            </a:r>
            <a:r>
              <a:rPr lang="de-DE" sz="5600" dirty="0"/>
              <a:t>.</a:t>
            </a:r>
          </a:p>
          <a:p>
            <a:r>
              <a:rPr lang="en-US" sz="5600" dirty="0"/>
              <a:t>Despite its low explanatory power, the model is statistically significant overall.</a:t>
            </a:r>
          </a:p>
          <a:p>
            <a:pPr marL="0" indent="0">
              <a:buNone/>
            </a:pPr>
            <a:r>
              <a:rPr lang="en-US" sz="5600" dirty="0"/>
              <a:t>=&gt; Nevertheless, the model has very limited predictive power.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CBDF7F-9C78-07D2-3D18-68CDE9330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412" y="2026470"/>
            <a:ext cx="7354049" cy="4202314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BF8A5F8-4B05-1DB4-3D76-DB7B9F2A27D4}"/>
              </a:ext>
            </a:extLst>
          </p:cNvPr>
          <p:cNvCxnSpPr>
            <a:cxnSpLocks/>
          </p:cNvCxnSpPr>
          <p:nvPr/>
        </p:nvCxnSpPr>
        <p:spPr>
          <a:xfrm>
            <a:off x="3865830" y="4399984"/>
            <a:ext cx="4283606" cy="50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43A3573-B2DD-21AC-B3B9-961E9FA963AB}"/>
              </a:ext>
            </a:extLst>
          </p:cNvPr>
          <p:cNvCxnSpPr>
            <a:cxnSpLocks/>
          </p:cNvCxnSpPr>
          <p:nvPr/>
        </p:nvCxnSpPr>
        <p:spPr>
          <a:xfrm>
            <a:off x="4046899" y="3041964"/>
            <a:ext cx="425513" cy="7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78D7F16-96CB-554B-E1E3-48BB452AD4F7}"/>
              </a:ext>
            </a:extLst>
          </p:cNvPr>
          <p:cNvSpPr/>
          <p:nvPr/>
        </p:nvSpPr>
        <p:spPr>
          <a:xfrm>
            <a:off x="4390931" y="3041964"/>
            <a:ext cx="2851841" cy="22858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319B80-0D3E-0A11-23C6-6B0963F69846}"/>
              </a:ext>
            </a:extLst>
          </p:cNvPr>
          <p:cNvSpPr/>
          <p:nvPr/>
        </p:nvSpPr>
        <p:spPr>
          <a:xfrm>
            <a:off x="8116334" y="4822503"/>
            <a:ext cx="3309041" cy="30175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6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B9D53-E309-80B9-1151-C243452A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Sales-Forecast-App (</a:t>
            </a:r>
            <a:r>
              <a:rPr lang="de-DE" dirty="0" err="1"/>
              <a:t>Streamlit</a:t>
            </a:r>
            <a:r>
              <a:rPr lang="de-DE" dirty="0"/>
              <a:t>)</a:t>
            </a:r>
            <a:br>
              <a:rPr lang="de-DE" dirty="0"/>
            </a:b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FB3E30A-35B4-E8F2-CFA6-D67AE056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13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F6840D-ECFE-316F-866D-5D08079625F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1865014"/>
            <a:ext cx="8942634" cy="4363770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 err="1"/>
              <a:t>Aims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app</a:t>
            </a:r>
            <a:endParaRPr lang="de-DE" b="1" dirty="0"/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Generation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learnings</a:t>
            </a:r>
            <a:r>
              <a:rPr lang="de-DE" dirty="0"/>
              <a:t>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de-DE" dirty="0" err="1"/>
              <a:t>Optimisation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campaigns</a:t>
            </a:r>
            <a:r>
              <a:rPr lang="de-DE" dirty="0"/>
              <a:t>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b="1" dirty="0"/>
              <a:t>Funktionsumfang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Changing parameters (budget, choice of advertising formats and placements).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Sales forecast in real time.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Overview of the regression results for the purpose of recommending action</a:t>
            </a:r>
            <a:r>
              <a:rPr lang="de-DE" dirty="0"/>
              <a:t>.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The programming is based on two Python files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„main.py“ =&gt; Controls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Streamlit</a:t>
            </a:r>
            <a:r>
              <a:rPr lang="de-DE" dirty="0"/>
              <a:t> </a:t>
            </a:r>
            <a:r>
              <a:rPr lang="de-DE" dirty="0" err="1"/>
              <a:t>app</a:t>
            </a:r>
            <a:r>
              <a:rPr lang="de-DE" dirty="0"/>
              <a:t>.</a:t>
            </a:r>
          </a:p>
          <a:p>
            <a:pPr marL="742950" lvl="1" indent="-285750">
              <a:lnSpc>
                <a:spcPct val="100000"/>
              </a:lnSpc>
              <a:spcAft>
                <a:spcPts val="600"/>
              </a:spcAft>
            </a:pPr>
            <a:r>
              <a:rPr lang="de-DE" dirty="0"/>
              <a:t>„forecast.py“ =&gt; </a:t>
            </a:r>
            <a:r>
              <a:rPr lang="en-US" dirty="0"/>
              <a:t>Functions for generating data, regression results and sales prediction</a:t>
            </a:r>
            <a:r>
              <a:rPr lang="de-DE" dirty="0"/>
              <a:t>.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74896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 err="1"/>
              <a:t>Conclusion</a:t>
            </a:r>
            <a:br>
              <a:rPr lang="de-DE" dirty="0"/>
            </a:br>
            <a:r>
              <a:rPr lang="de-DE" sz="2000" dirty="0">
                <a:solidFill>
                  <a:schemeClr val="accent4"/>
                </a:solidFill>
              </a:rPr>
              <a:t>– Problems and </a:t>
            </a:r>
            <a:r>
              <a:rPr lang="de-DE" sz="2000" dirty="0" err="1">
                <a:solidFill>
                  <a:schemeClr val="accent4"/>
                </a:solidFill>
              </a:rPr>
              <a:t>weaknesses</a:t>
            </a:r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2109457"/>
            <a:ext cx="7886080" cy="4156131"/>
          </a:xfrm>
        </p:spPr>
        <p:txBody>
          <a:bodyPr rtlCol="0">
            <a:normAutofit fontScale="25000" lnSpcReduction="20000"/>
          </a:bodyPr>
          <a:lstStyle>
            <a:defPPr>
              <a:defRPr lang="de-DE"/>
            </a:defPPr>
          </a:lstStyle>
          <a:p>
            <a:pPr rtl="0">
              <a:lnSpc>
                <a:spcPct val="120000"/>
              </a:lnSpc>
              <a:spcAft>
                <a:spcPts val="600"/>
              </a:spcAft>
            </a:pPr>
            <a:r>
              <a:rPr lang="de-DE" sz="7200" b="1" dirty="0" err="1"/>
              <a:t>Fictitious</a:t>
            </a:r>
            <a:r>
              <a:rPr lang="de-DE" sz="7200" b="1" dirty="0"/>
              <a:t> </a:t>
            </a:r>
            <a:r>
              <a:rPr lang="de-DE" sz="7200" b="1" dirty="0" err="1"/>
              <a:t>data</a:t>
            </a:r>
            <a:r>
              <a:rPr lang="de-DE" sz="7200" b="1" dirty="0"/>
              <a:t>? </a:t>
            </a:r>
            <a:r>
              <a:rPr lang="de-DE" sz="7200" dirty="0"/>
              <a:t>=&gt; </a:t>
            </a:r>
            <a:r>
              <a:rPr lang="en-US" sz="7200" dirty="0"/>
              <a:t>Sales Amount values extremely high</a:t>
            </a:r>
            <a:r>
              <a:rPr lang="de-DE" sz="7200" dirty="0"/>
              <a:t>.</a:t>
            </a:r>
          </a:p>
          <a:p>
            <a:pPr rtl="0">
              <a:lnSpc>
                <a:spcPct val="120000"/>
              </a:lnSpc>
              <a:spcAft>
                <a:spcPts val="600"/>
              </a:spcAft>
            </a:pPr>
            <a:r>
              <a:rPr lang="de-DE" sz="7200" b="1" dirty="0"/>
              <a:t>Initial </a:t>
            </a:r>
            <a:r>
              <a:rPr lang="de-DE" sz="7200" b="1" dirty="0" err="1"/>
              <a:t>hypothesis</a:t>
            </a:r>
            <a:r>
              <a:rPr lang="de-DE" sz="7200" b="1" dirty="0"/>
              <a:t> : </a:t>
            </a:r>
            <a:r>
              <a:rPr lang="en-US" sz="7200" dirty="0"/>
              <a:t>Possibly Company X cannot choose banners/placements at all =&gt; Pure "click purchasing"?</a:t>
            </a:r>
            <a:endParaRPr lang="de-DE" sz="7200" dirty="0"/>
          </a:p>
          <a:p>
            <a:pPr rtl="0">
              <a:lnSpc>
                <a:spcPct val="120000"/>
              </a:lnSpc>
              <a:spcAft>
                <a:spcPts val="600"/>
              </a:spcAft>
            </a:pPr>
            <a:r>
              <a:rPr lang="en-US" sz="7200" dirty="0"/>
              <a:t>General </a:t>
            </a:r>
            <a:r>
              <a:rPr lang="en-US" sz="7200" b="1" dirty="0"/>
              <a:t>lack of knowledge </a:t>
            </a:r>
            <a:r>
              <a:rPr lang="en-US" sz="7200" dirty="0"/>
              <a:t>about </a:t>
            </a:r>
            <a:r>
              <a:rPr lang="de-DE" sz="7200" dirty="0"/>
              <a:t>: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sz="7200" dirty="0"/>
              <a:t>Type </a:t>
            </a:r>
            <a:r>
              <a:rPr lang="de-DE" sz="7200" dirty="0" err="1"/>
              <a:t>of</a:t>
            </a:r>
            <a:r>
              <a:rPr lang="de-DE" sz="7200" dirty="0"/>
              <a:t> </a:t>
            </a:r>
            <a:r>
              <a:rPr lang="de-DE" sz="7200" dirty="0" err="1"/>
              <a:t>campaigns</a:t>
            </a:r>
            <a:r>
              <a:rPr lang="de-DE" sz="7200" dirty="0"/>
              <a:t>,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7200" dirty="0"/>
              <a:t>Design of the advertising material/creatives</a:t>
            </a:r>
            <a:r>
              <a:rPr lang="de-DE" sz="7200" dirty="0"/>
              <a:t>,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sz="7200" dirty="0"/>
              <a:t>Products/</a:t>
            </a:r>
            <a:r>
              <a:rPr lang="de-DE" sz="7200" dirty="0" err="1"/>
              <a:t>services</a:t>
            </a:r>
            <a:r>
              <a:rPr lang="de-DE" sz="7200" dirty="0"/>
              <a:t> </a:t>
            </a:r>
            <a:r>
              <a:rPr lang="de-DE" sz="7200" dirty="0" err="1"/>
              <a:t>offered</a:t>
            </a:r>
            <a:r>
              <a:rPr lang="de-DE" sz="7200" dirty="0"/>
              <a:t> and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sz="7200" dirty="0"/>
              <a:t>Publisher / Ad </a:t>
            </a:r>
            <a:r>
              <a:rPr lang="de-DE" sz="7200" dirty="0" err="1"/>
              <a:t>Platforms</a:t>
            </a:r>
            <a:r>
              <a:rPr lang="de-DE" sz="7200" dirty="0"/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7200" b="1" dirty="0" err="1"/>
              <a:t>Partially</a:t>
            </a:r>
            <a:r>
              <a:rPr lang="de-DE" sz="7200" b="1" dirty="0"/>
              <a:t> </a:t>
            </a:r>
            <a:r>
              <a:rPr lang="de-DE" sz="7200" b="1" dirty="0" err="1"/>
              <a:t>low</a:t>
            </a:r>
            <a:r>
              <a:rPr lang="de-DE" sz="7200" b="1" dirty="0"/>
              <a:t> </a:t>
            </a:r>
            <a:r>
              <a:rPr lang="de-DE" sz="7200" b="1" dirty="0" err="1"/>
              <a:t>quality</a:t>
            </a:r>
            <a:r>
              <a:rPr lang="de-DE" sz="7200" b="1" dirty="0"/>
              <a:t>/</a:t>
            </a:r>
            <a:r>
              <a:rPr lang="de-DE" sz="7200" b="1" dirty="0" err="1"/>
              <a:t>significance</a:t>
            </a:r>
            <a:r>
              <a:rPr lang="de-DE" sz="7200" b="1" dirty="0"/>
              <a:t> </a:t>
            </a:r>
            <a:r>
              <a:rPr lang="en-US" sz="7200" dirty="0"/>
              <a:t>of the regression due to the given data structure - especially for campaign 3.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7200" dirty="0" err="1"/>
              <a:t>Possibly</a:t>
            </a:r>
            <a:r>
              <a:rPr lang="de-DE" sz="7200" dirty="0"/>
              <a:t> </a:t>
            </a:r>
            <a:r>
              <a:rPr lang="de-DE" sz="7200" b="1" dirty="0"/>
              <a:t>Non-linear </a:t>
            </a:r>
            <a:r>
              <a:rPr lang="de-DE" sz="7200" b="1" dirty="0" err="1"/>
              <a:t>model</a:t>
            </a:r>
            <a:r>
              <a:rPr lang="de-DE" sz="7200" b="1" dirty="0"/>
              <a:t> (Random Forest)</a:t>
            </a:r>
            <a:r>
              <a:rPr lang="de-DE" sz="7200" dirty="0"/>
              <a:t> </a:t>
            </a:r>
            <a:r>
              <a:rPr lang="en-US" sz="7200" dirty="0"/>
              <a:t>with better adaptation/explanatory quality.</a:t>
            </a:r>
            <a:endParaRPr lang="de-DE" sz="7200" dirty="0"/>
          </a:p>
          <a:p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 err="1"/>
              <a:t>Conclusion</a:t>
            </a:r>
            <a:r>
              <a:rPr lang="de-DE" dirty="0"/>
              <a:t> </a:t>
            </a:r>
            <a:br>
              <a:rPr lang="de-DE" dirty="0"/>
            </a:br>
            <a:r>
              <a:rPr lang="de-DE" sz="2000" dirty="0">
                <a:solidFill>
                  <a:schemeClr val="accent4"/>
                </a:solidFill>
              </a:rPr>
              <a:t>– </a:t>
            </a:r>
            <a:r>
              <a:rPr lang="de-DE" sz="2000" dirty="0" err="1">
                <a:solidFill>
                  <a:schemeClr val="accent4"/>
                </a:solidFill>
              </a:rPr>
              <a:t>Learnings</a:t>
            </a:r>
            <a:endParaRPr lang="de-DE" sz="2000" dirty="0">
              <a:solidFill>
                <a:schemeClr val="accent4"/>
              </a:solidFill>
            </a:endParaRP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2109457"/>
            <a:ext cx="7886080" cy="4156131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>
              <a:lnSpc>
                <a:spcPct val="120000"/>
              </a:lnSpc>
            </a:pPr>
            <a:r>
              <a:rPr lang="de-DE" sz="2200" b="1" dirty="0"/>
              <a:t>Datenexploration </a:t>
            </a:r>
            <a:r>
              <a:rPr lang="de-DE" sz="2200" b="1" dirty="0" err="1"/>
              <a:t>is</a:t>
            </a:r>
            <a:endParaRPr lang="de-DE" sz="2200" b="1" dirty="0"/>
          </a:p>
          <a:p>
            <a:pPr lvl="1">
              <a:lnSpc>
                <a:spcPct val="120000"/>
              </a:lnSpc>
            </a:pPr>
            <a:r>
              <a:rPr lang="de-DE" sz="2200" dirty="0"/>
              <a:t>Time </a:t>
            </a:r>
            <a:r>
              <a:rPr lang="de-DE" sz="2200" dirty="0" err="1"/>
              <a:t>consuming</a:t>
            </a:r>
            <a:r>
              <a:rPr lang="de-DE" sz="2200" dirty="0"/>
              <a:t> </a:t>
            </a:r>
          </a:p>
          <a:p>
            <a:pPr lvl="1">
              <a:lnSpc>
                <a:spcPct val="120000"/>
              </a:lnSpc>
            </a:pPr>
            <a:r>
              <a:rPr lang="de-DE" sz="2200" dirty="0"/>
              <a:t>and fundamental.</a:t>
            </a:r>
          </a:p>
          <a:p>
            <a:pPr rtl="0">
              <a:lnSpc>
                <a:spcPct val="120000"/>
              </a:lnSpc>
            </a:pPr>
            <a:r>
              <a:rPr lang="de-DE" sz="2200" b="1" dirty="0" err="1"/>
              <a:t>Process</a:t>
            </a:r>
            <a:r>
              <a:rPr lang="de-DE" sz="2200" b="1" dirty="0"/>
              <a:t>: 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Google Sans"/>
              </a:rPr>
              <a:t>Data analysis and machine learning are a process in which you sometimes get lost and have to go back to the beginning and think again.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971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 err="1"/>
              <a:t>Conclusion</a:t>
            </a:r>
            <a:r>
              <a:rPr lang="de-DE" dirty="0"/>
              <a:t> </a:t>
            </a:r>
            <a:br>
              <a:rPr lang="de-DE" dirty="0"/>
            </a:br>
            <a:r>
              <a:rPr lang="de-DE" sz="2000" dirty="0">
                <a:solidFill>
                  <a:schemeClr val="accent4"/>
                </a:solidFill>
              </a:rPr>
              <a:t>– </a:t>
            </a:r>
            <a:r>
              <a:rPr lang="de-DE" sz="2000" dirty="0" err="1">
                <a:solidFill>
                  <a:schemeClr val="accent4"/>
                </a:solidFill>
              </a:rPr>
              <a:t>what</a:t>
            </a:r>
            <a:r>
              <a:rPr lang="de-DE" sz="2000" dirty="0">
                <a:solidFill>
                  <a:schemeClr val="accent4"/>
                </a:solidFill>
              </a:rPr>
              <a:t> </a:t>
            </a:r>
            <a:r>
              <a:rPr lang="de-DE" sz="2000" dirty="0" err="1">
                <a:solidFill>
                  <a:schemeClr val="accent4"/>
                </a:solidFill>
              </a:rPr>
              <a:t>could</a:t>
            </a:r>
            <a:r>
              <a:rPr lang="de-DE" sz="2000" dirty="0">
                <a:solidFill>
                  <a:schemeClr val="accent4"/>
                </a:solidFill>
              </a:rPr>
              <a:t> </a:t>
            </a:r>
            <a:r>
              <a:rPr lang="de-DE" sz="2000" dirty="0" err="1">
                <a:solidFill>
                  <a:schemeClr val="accent4"/>
                </a:solidFill>
              </a:rPr>
              <a:t>be</a:t>
            </a:r>
            <a:r>
              <a:rPr lang="de-DE" sz="2000" dirty="0">
                <a:solidFill>
                  <a:schemeClr val="accent4"/>
                </a:solidFill>
              </a:rPr>
              <a:t> </a:t>
            </a:r>
            <a:r>
              <a:rPr lang="de-DE" sz="2000" dirty="0" err="1">
                <a:solidFill>
                  <a:schemeClr val="accent4"/>
                </a:solidFill>
              </a:rPr>
              <a:t>next</a:t>
            </a:r>
            <a:r>
              <a:rPr lang="de-DE" sz="2000" dirty="0">
                <a:solidFill>
                  <a:schemeClr val="accent4"/>
                </a:solidFill>
              </a:rPr>
              <a:t>?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2109457"/>
            <a:ext cx="7886080" cy="4156131"/>
          </a:xfrm>
        </p:spPr>
        <p:txBody>
          <a:bodyPr rtlCol="0">
            <a:normAutofit lnSpcReduction="10000"/>
          </a:bodyPr>
          <a:lstStyle>
            <a:defPPr>
              <a:defRPr lang="de-DE"/>
            </a:defPPr>
          </a:lstStyle>
          <a:p>
            <a:pPr>
              <a:lnSpc>
                <a:spcPct val="100000"/>
              </a:lnSpc>
            </a:pPr>
            <a:r>
              <a:rPr lang="en-US" sz="2400" b="1" dirty="0"/>
              <a:t>Functional expansion of the app </a:t>
            </a:r>
            <a:r>
              <a:rPr lang="de-DE" sz="2400" b="1" dirty="0"/>
              <a:t>: </a:t>
            </a:r>
          </a:p>
          <a:p>
            <a:pPr lvl="1">
              <a:lnSpc>
                <a:spcPct val="100000"/>
              </a:lnSpc>
            </a:pPr>
            <a:r>
              <a:rPr lang="de-DE" sz="2400" dirty="0" err="1"/>
              <a:t>Adding</a:t>
            </a:r>
            <a:r>
              <a:rPr lang="de-DE" sz="2400" dirty="0"/>
              <a:t> </a:t>
            </a:r>
            <a:r>
              <a:rPr lang="de-DE" sz="2400" dirty="0" err="1"/>
              <a:t>new</a:t>
            </a:r>
            <a:r>
              <a:rPr lang="de-DE" sz="2400" dirty="0"/>
              <a:t> </a:t>
            </a:r>
            <a:r>
              <a:rPr lang="de-DE" sz="2400" dirty="0" err="1"/>
              <a:t>campaign</a:t>
            </a:r>
            <a:r>
              <a:rPr lang="de-DE" sz="2400" dirty="0"/>
              <a:t> </a:t>
            </a:r>
            <a:r>
              <a:rPr lang="de-DE" sz="2400" dirty="0" err="1"/>
              <a:t>results</a:t>
            </a:r>
            <a:r>
              <a:rPr lang="de-DE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Input of offered delivery quantities</a:t>
            </a:r>
            <a:r>
              <a:rPr lang="de-DE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Output of budget allocation for the maximum achievable turnover</a:t>
            </a:r>
            <a:r>
              <a:rPr lang="de-DE" sz="2400" dirty="0"/>
              <a:t>.</a:t>
            </a:r>
          </a:p>
          <a:p>
            <a:pPr>
              <a:lnSpc>
                <a:spcPct val="100000"/>
              </a:lnSpc>
            </a:pPr>
            <a:r>
              <a:rPr lang="de-DE" sz="2400" b="1" dirty="0"/>
              <a:t>Change </a:t>
            </a:r>
            <a:r>
              <a:rPr lang="de-DE" sz="2400" b="1" dirty="0" err="1"/>
              <a:t>of</a:t>
            </a:r>
            <a:r>
              <a:rPr lang="de-DE" sz="2400" b="1" dirty="0"/>
              <a:t> </a:t>
            </a:r>
            <a:r>
              <a:rPr lang="de-DE" sz="2400" b="1" dirty="0" err="1"/>
              <a:t>perspective</a:t>
            </a:r>
            <a:r>
              <a:rPr lang="de-DE" sz="2400" b="1" dirty="0"/>
              <a:t> : </a:t>
            </a:r>
            <a:r>
              <a:rPr lang="en-US" sz="2400" dirty="0" err="1"/>
              <a:t>Analysing</a:t>
            </a:r>
            <a:r>
              <a:rPr lang="en-US" sz="2400" dirty="0"/>
              <a:t> the results from the perspective of the advertising company.</a:t>
            </a:r>
            <a:endParaRPr lang="de-DE" sz="2400" dirty="0"/>
          </a:p>
          <a:p>
            <a:pPr lvl="1">
              <a:lnSpc>
                <a:spcPct val="100000"/>
              </a:lnSpc>
            </a:pPr>
            <a:r>
              <a:rPr lang="en-US" sz="2400" dirty="0"/>
              <a:t>Which factors determine their margin</a:t>
            </a:r>
            <a:r>
              <a:rPr lang="de-DE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How can it </a:t>
            </a:r>
            <a:r>
              <a:rPr lang="en-US" sz="2400" dirty="0" err="1"/>
              <a:t>optimise</a:t>
            </a:r>
            <a:r>
              <a:rPr lang="en-US" sz="2400" dirty="0"/>
              <a:t> its remuneration in future</a:t>
            </a:r>
            <a:r>
              <a:rPr lang="de-DE" sz="2400" dirty="0"/>
              <a:t>.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353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Oliver Schulz</a:t>
            </a:r>
          </a:p>
          <a:p>
            <a:pPr rtl="0"/>
            <a:r>
              <a:rPr lang="de-DE" dirty="0"/>
              <a:t>oliverschulz@mail.de</a:t>
            </a:r>
          </a:p>
          <a:p>
            <a:pPr rtl="0"/>
            <a:r>
              <a:rPr lang="de-DE" dirty="0"/>
              <a:t>www.linkedin.com/in/oliver-schulz-44830237/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840" y="429462"/>
            <a:ext cx="6732760" cy="2096456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Agenda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44840" y="2679827"/>
            <a:ext cx="6879717" cy="3516258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Idea and goal of the project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The data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 err="1"/>
              <a:t>Visualisation</a:t>
            </a:r>
            <a:r>
              <a:rPr lang="en-US" dirty="0"/>
              <a:t> of the results with Tableau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Machine Learning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Sales Forecast App (</a:t>
            </a:r>
            <a:r>
              <a:rPr lang="en-US" dirty="0" err="1"/>
              <a:t>Streamlit</a:t>
            </a:r>
            <a:r>
              <a:rPr lang="en-US" dirty="0"/>
              <a:t>)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/>
              <a:t>Conclusion - problems and learnings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91B0D-04E9-C139-66F2-904D45F8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and Aim of the project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918714-4D47-D4AC-525E-9DADE0D8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3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F53F-DE46-2245-193C-8A11802828C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The </a:t>
            </a:r>
            <a:r>
              <a:rPr lang="de-DE" sz="2000" b="1" dirty="0" err="1"/>
              <a:t>challenge</a:t>
            </a:r>
            <a:r>
              <a:rPr lang="de-DE" sz="2000" b="1" dirty="0"/>
              <a:t> : </a:t>
            </a:r>
            <a:r>
              <a:rPr lang="en-US" sz="2000" dirty="0"/>
              <a:t>interpret campaign results correctly and draw the right conclusions.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Aim</a:t>
            </a:r>
            <a:r>
              <a:rPr lang="de-DE" sz="2000" b="1" dirty="0"/>
              <a:t>: </a:t>
            </a:r>
            <a:r>
              <a:rPr lang="en-US" sz="2000" dirty="0" err="1"/>
              <a:t>Optimisation</a:t>
            </a:r>
            <a:r>
              <a:rPr lang="en-US" sz="2000" dirty="0"/>
              <a:t> of the results of future advertising campaigns through better data interpretation.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/>
              <a:t>How</a:t>
            </a:r>
            <a:r>
              <a:rPr lang="de-DE" sz="2000" b="1" dirty="0"/>
              <a:t>: </a:t>
            </a:r>
            <a:r>
              <a:rPr lang="en-US" sz="2000" dirty="0"/>
              <a:t>Machine learning can help to better understand the data from the results and make better predictions.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08653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91B0D-04E9-C139-66F2-904D45F8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918714-4D47-D4AC-525E-9DADE0D8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4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F53F-DE46-2245-193C-8A11802828C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399168"/>
            <a:ext cx="7214102" cy="39559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Source: </a:t>
            </a:r>
            <a:r>
              <a:rPr lang="de-DE" sz="2000" dirty="0" err="1"/>
              <a:t>Kaggle</a:t>
            </a:r>
            <a:r>
              <a:rPr lang="de-DE" sz="2000" dirty="0"/>
              <a:t> Dataset „Online Advertising Performance Data“ =&gt;  </a:t>
            </a:r>
            <a:r>
              <a:rPr lang="de-DE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https://www.kaggle.com/datasets/naniruddhan/online-advertising-digital-marketing-data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Description: </a:t>
            </a:r>
            <a:r>
              <a:rPr lang="en-US" sz="2000" dirty="0"/>
              <a:t>This freely available dataset provides insights into the online advertising performance of a company referred to as "Company X", which has run 3 campaigns, with different ad formats and placements.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 err="1"/>
              <a:t>Period</a:t>
            </a:r>
            <a:r>
              <a:rPr lang="de-DE" sz="2000" b="1" dirty="0"/>
              <a:t> </a:t>
            </a:r>
            <a:r>
              <a:rPr lang="de-DE" sz="2000" b="1" dirty="0" err="1"/>
              <a:t>under</a:t>
            </a:r>
            <a:r>
              <a:rPr lang="de-DE" sz="2000" b="1" dirty="0"/>
              <a:t> review : </a:t>
            </a:r>
            <a:r>
              <a:rPr lang="en-US" sz="2000" dirty="0"/>
              <a:t>1st April 2020 until 30th June 2020</a:t>
            </a:r>
            <a:r>
              <a:rPr lang="de-DE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49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EE66E4-BD32-7D28-BCBF-B1EC028C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5</a:t>
            </a:fld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C32F9B8-AA62-1993-E670-C4F53721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548324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data</a:t>
            </a:r>
            <a:br>
              <a:rPr lang="de-DE" dirty="0"/>
            </a:br>
            <a:r>
              <a:rPr lang="de-DE" sz="2000" dirty="0">
                <a:solidFill>
                  <a:schemeClr val="accent4"/>
                </a:solidFill>
              </a:rPr>
              <a:t>- Exploration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DD466BF1-2CE4-6A78-3E55-3A7AFC30CAC7}"/>
              </a:ext>
            </a:extLst>
          </p:cNvPr>
          <p:cNvSpPr txBox="1">
            <a:spLocks/>
          </p:cNvSpPr>
          <p:nvPr/>
        </p:nvSpPr>
        <p:spPr>
          <a:xfrm>
            <a:off x="762000" y="2100405"/>
            <a:ext cx="9051955" cy="46198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</a:pPr>
            <a:r>
              <a:rPr lang="en-US" sz="1600" b="1" dirty="0"/>
              <a:t>Understanding the data - insight into the data set:</a:t>
            </a:r>
            <a:endParaRPr lang="de-DE" sz="1600" b="1" dirty="0"/>
          </a:p>
          <a:p>
            <a:pPr marL="285750" indent="-285750">
              <a:spcAft>
                <a:spcPts val="600"/>
              </a:spcAft>
            </a:pPr>
            <a:endParaRPr lang="de-DE" sz="1600" b="1" dirty="0"/>
          </a:p>
          <a:p>
            <a:pPr marL="285750" indent="-285750">
              <a:spcAft>
                <a:spcPts val="600"/>
              </a:spcAft>
            </a:pPr>
            <a:endParaRPr lang="de-DE" sz="1600" b="1" dirty="0"/>
          </a:p>
          <a:p>
            <a:pPr marL="285750" indent="-285750">
              <a:spcAft>
                <a:spcPts val="600"/>
              </a:spcAft>
            </a:pPr>
            <a:endParaRPr lang="de-DE" sz="1600" b="1" dirty="0"/>
          </a:p>
          <a:p>
            <a:pPr marL="342900" indent="-342900">
              <a:spcAft>
                <a:spcPts val="600"/>
              </a:spcAft>
            </a:pPr>
            <a:endParaRPr lang="de-DE" sz="1600" b="1" dirty="0"/>
          </a:p>
          <a:p>
            <a:pPr marL="0" indent="0">
              <a:spcAft>
                <a:spcPts val="600"/>
              </a:spcAft>
              <a:buNone/>
            </a:pPr>
            <a:endParaRPr lang="de-DE" sz="1600" b="1" dirty="0"/>
          </a:p>
          <a:p>
            <a:pPr>
              <a:spcAft>
                <a:spcPts val="600"/>
              </a:spcAft>
            </a:pPr>
            <a:endParaRPr lang="de-DE" sz="1600" b="1" dirty="0"/>
          </a:p>
          <a:p>
            <a:pPr>
              <a:spcAft>
                <a:spcPts val="600"/>
              </a:spcAft>
            </a:pPr>
            <a:r>
              <a:rPr lang="en-US" sz="1600" b="1" dirty="0"/>
              <a:t>Identification/selection of the relevant features and the target</a:t>
            </a:r>
          </a:p>
          <a:p>
            <a:pPr>
              <a:spcAft>
                <a:spcPts val="600"/>
              </a:spcAft>
            </a:pPr>
            <a:r>
              <a:rPr lang="de-DE" sz="1600" b="1" dirty="0"/>
              <a:t>Hypothese: </a:t>
            </a:r>
            <a:r>
              <a:rPr lang="en-US" sz="1600" dirty="0"/>
              <a:t>Company X can influence these features </a:t>
            </a:r>
            <a:r>
              <a:rPr lang="de-DE" sz="1600" dirty="0"/>
              <a:t>:</a:t>
            </a:r>
          </a:p>
          <a:p>
            <a:pPr marL="800100" lvl="1" indent="-342900">
              <a:spcAft>
                <a:spcPts val="600"/>
              </a:spcAft>
            </a:pPr>
            <a:r>
              <a:rPr lang="de-DE" sz="1600" dirty="0"/>
              <a:t>„</a:t>
            </a:r>
            <a:r>
              <a:rPr lang="de-DE" sz="1600" dirty="0" err="1"/>
              <a:t>banner</a:t>
            </a:r>
            <a:r>
              <a:rPr lang="de-DE" sz="1600" dirty="0"/>
              <a:t>“ =&gt; </a:t>
            </a:r>
            <a:r>
              <a:rPr lang="en-US" sz="1600" dirty="0"/>
              <a:t>The choice of advertising formats</a:t>
            </a:r>
            <a:endParaRPr lang="de-DE" sz="1600" dirty="0"/>
          </a:p>
          <a:p>
            <a:pPr marL="800100" lvl="1" indent="-342900">
              <a:spcAft>
                <a:spcPts val="600"/>
              </a:spcAft>
            </a:pPr>
            <a:r>
              <a:rPr lang="de-DE" sz="1600" dirty="0"/>
              <a:t>„</a:t>
            </a:r>
            <a:r>
              <a:rPr lang="de-DE" sz="1600" dirty="0" err="1"/>
              <a:t>placement</a:t>
            </a:r>
            <a:r>
              <a:rPr lang="de-DE" sz="1600" dirty="0"/>
              <a:t>“ =&gt; </a:t>
            </a:r>
            <a:r>
              <a:rPr lang="en-US" sz="1600" dirty="0"/>
              <a:t>The choice of advertising placements</a:t>
            </a:r>
            <a:endParaRPr lang="de-DE" sz="1600" dirty="0"/>
          </a:p>
          <a:p>
            <a:pPr marL="800100" lvl="1" indent="-342900">
              <a:spcAft>
                <a:spcPts val="600"/>
              </a:spcAft>
            </a:pPr>
            <a:r>
              <a:rPr lang="de-DE" sz="1600" dirty="0"/>
              <a:t>„</a:t>
            </a:r>
            <a:r>
              <a:rPr lang="de-DE" sz="1600" dirty="0" err="1"/>
              <a:t>revenue</a:t>
            </a:r>
            <a:r>
              <a:rPr lang="de-DE" sz="1600" dirty="0"/>
              <a:t>“ =&gt; </a:t>
            </a:r>
            <a:r>
              <a:rPr lang="en-US" sz="1600" dirty="0"/>
              <a:t>The amount of advertising expenditure / campaign budget</a:t>
            </a:r>
            <a:endParaRPr lang="de-DE" sz="1600" dirty="0"/>
          </a:p>
          <a:p>
            <a:pPr marL="342900" indent="-342900">
              <a:spcAft>
                <a:spcPts val="600"/>
              </a:spcAft>
            </a:pPr>
            <a:r>
              <a:rPr lang="en-US" sz="1600" b="1" dirty="0"/>
              <a:t>Target that we want to optimize </a:t>
            </a:r>
            <a:r>
              <a:rPr lang="de-DE" sz="1600" b="1" dirty="0"/>
              <a:t>: </a:t>
            </a:r>
            <a:r>
              <a:rPr lang="de-DE" sz="1600" dirty="0"/>
              <a:t>„</a:t>
            </a:r>
            <a:r>
              <a:rPr lang="de-DE" sz="1600" dirty="0" err="1"/>
              <a:t>post_click_sales_amount</a:t>
            </a:r>
            <a:r>
              <a:rPr lang="de-DE" sz="1600" dirty="0"/>
              <a:t>“ =&gt; Sales </a:t>
            </a:r>
            <a:r>
              <a:rPr lang="de-DE" sz="1600" dirty="0" err="1"/>
              <a:t>generated</a:t>
            </a:r>
            <a:endParaRPr lang="de-DE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113C0AF-3E65-FC4A-E309-A86776978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0" y="2464713"/>
            <a:ext cx="11968966" cy="17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8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91B0D-04E9-C139-66F2-904D45F8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data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</a:t>
            </a:r>
            <a:r>
              <a:rPr lang="de-DE" sz="2200" dirty="0" err="1">
                <a:solidFill>
                  <a:schemeClr val="accent4"/>
                </a:solidFill>
              </a:rPr>
              <a:t>Preprocessing</a:t>
            </a:r>
            <a:r>
              <a:rPr lang="de-DE" sz="2200" dirty="0">
                <a:solidFill>
                  <a:schemeClr val="accent4"/>
                </a:solidFill>
              </a:rPr>
              <a:t> and </a:t>
            </a:r>
            <a:r>
              <a:rPr lang="de-DE" sz="2200" dirty="0" err="1">
                <a:solidFill>
                  <a:schemeClr val="accent4"/>
                </a:solidFill>
              </a:rPr>
              <a:t>Visualisation</a:t>
            </a:r>
            <a:endParaRPr lang="de-DE" sz="2200" dirty="0">
              <a:solidFill>
                <a:schemeClr val="accent4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918714-4D47-D4AC-525E-9DADE0D8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6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F53F-DE46-2245-193C-8A11802828C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2091350"/>
            <a:ext cx="9920409" cy="4336610"/>
          </a:xfrm>
        </p:spPr>
        <p:txBody>
          <a:bodyPr>
            <a:no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700" b="1" dirty="0"/>
              <a:t>Data </a:t>
            </a:r>
            <a:r>
              <a:rPr lang="de-DE" sz="1700" b="1" dirty="0" err="1"/>
              <a:t>Preprocessing</a:t>
            </a:r>
            <a:r>
              <a:rPr lang="de-DE" sz="1700" b="1" dirty="0"/>
              <a:t> </a:t>
            </a:r>
            <a:r>
              <a:rPr lang="de-DE" sz="1700" b="1" dirty="0" err="1"/>
              <a:t>with</a:t>
            </a:r>
            <a:r>
              <a:rPr lang="de-DE" sz="1700" b="1" dirty="0"/>
              <a:t> Python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</a:pPr>
            <a:r>
              <a:rPr lang="de-DE" sz="1700" dirty="0"/>
              <a:t>Remove </a:t>
            </a:r>
            <a:r>
              <a:rPr lang="de-DE" sz="1700" dirty="0" err="1"/>
              <a:t>missing</a:t>
            </a:r>
            <a:r>
              <a:rPr lang="de-DE" sz="1700" dirty="0"/>
              <a:t> </a:t>
            </a:r>
            <a:r>
              <a:rPr lang="de-DE" sz="1700" dirty="0" err="1"/>
              <a:t>values</a:t>
            </a:r>
            <a:endParaRPr lang="de-DE" sz="1700" dirty="0"/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</a:pPr>
            <a:r>
              <a:rPr lang="de-DE" sz="1700" dirty="0" err="1"/>
              <a:t>Renaming</a:t>
            </a:r>
            <a:r>
              <a:rPr lang="de-DE" sz="1700" dirty="0"/>
              <a:t> </a:t>
            </a:r>
            <a:r>
              <a:rPr lang="de-DE" sz="1700" dirty="0" err="1"/>
              <a:t>columns</a:t>
            </a:r>
            <a:endParaRPr lang="de-DE" sz="1700" dirty="0"/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Dummy coding of categorical variables</a:t>
            </a:r>
            <a:r>
              <a:rPr lang="de-DE" sz="1700" dirty="0"/>
              <a:t> („</a:t>
            </a:r>
            <a:r>
              <a:rPr lang="de-DE" sz="1700" dirty="0" err="1"/>
              <a:t>banner</a:t>
            </a:r>
            <a:r>
              <a:rPr lang="de-DE" sz="1700" dirty="0"/>
              <a:t>“ und „</a:t>
            </a:r>
            <a:r>
              <a:rPr lang="de-DE" sz="1700" dirty="0" err="1"/>
              <a:t>placement</a:t>
            </a:r>
            <a:r>
              <a:rPr lang="de-DE" sz="1700" dirty="0"/>
              <a:t>“)</a:t>
            </a:r>
            <a:endParaRPr lang="de-DE" sz="1700" b="1" dirty="0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700" b="1" dirty="0"/>
              <a:t>Data </a:t>
            </a:r>
            <a:r>
              <a:rPr lang="de-DE" sz="1700" b="1" dirty="0" err="1"/>
              <a:t>Preprocessing</a:t>
            </a:r>
            <a:r>
              <a:rPr lang="de-DE" sz="1700" b="1" dirty="0"/>
              <a:t> in Tableau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</a:pPr>
            <a:r>
              <a:rPr lang="de-DE" sz="1700" dirty="0" err="1"/>
              <a:t>Calculate</a:t>
            </a:r>
            <a:r>
              <a:rPr lang="de-DE" sz="1700" dirty="0"/>
              <a:t> additional Key </a:t>
            </a:r>
            <a:r>
              <a:rPr lang="de-DE" sz="1700" dirty="0" err="1"/>
              <a:t>Metrics</a:t>
            </a:r>
            <a:r>
              <a:rPr lang="de-DE" sz="1700" dirty="0"/>
              <a:t> via "</a:t>
            </a:r>
            <a:r>
              <a:rPr lang="de-DE" sz="1700" dirty="0" err="1"/>
              <a:t>Calculated</a:t>
            </a:r>
            <a:r>
              <a:rPr lang="de-DE" sz="1700" dirty="0"/>
              <a:t> </a:t>
            </a:r>
            <a:r>
              <a:rPr lang="de-DE" sz="1700" dirty="0" err="1"/>
              <a:t>field</a:t>
            </a:r>
            <a:r>
              <a:rPr lang="de-DE" sz="1700" dirty="0"/>
              <a:t>"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sz="1700" dirty="0"/>
              <a:t>	=&gt; CPM, CPC, CTR, CR und ROAS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/>
              <a:t>Visualisation</a:t>
            </a:r>
            <a:r>
              <a:rPr lang="en-US" sz="1700" b="1" dirty="0"/>
              <a:t> of the results in Tableau via</a:t>
            </a:r>
            <a:r>
              <a:rPr lang="de-DE" sz="1700" b="1" dirty="0"/>
              <a:t> Dashboards in Data-Story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</a:pPr>
            <a:r>
              <a:rPr lang="de-DE" sz="1700" dirty="0"/>
              <a:t>Key </a:t>
            </a:r>
            <a:r>
              <a:rPr lang="de-DE" sz="1700" dirty="0" err="1"/>
              <a:t>Metrics</a:t>
            </a:r>
            <a:r>
              <a:rPr lang="de-DE" sz="1700" dirty="0"/>
              <a:t> total and per Campaign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</a:pPr>
            <a:r>
              <a:rPr lang="de-DE" sz="1700" dirty="0" err="1"/>
              <a:t>Correlations</a:t>
            </a:r>
            <a:endParaRPr lang="de-DE" sz="1400" b="1" dirty="0"/>
          </a:p>
          <a:p>
            <a:pPr lvl="1" indent="0">
              <a:buNone/>
            </a:pPr>
            <a:endParaRPr lang="de-DE" sz="1400" dirty="0"/>
          </a:p>
          <a:p>
            <a:pPr marL="800100" lvl="1" indent="-342900"/>
            <a:endParaRPr lang="de-DE" sz="1400" b="1" dirty="0"/>
          </a:p>
        </p:txBody>
      </p:sp>
    </p:spTree>
    <p:extLst>
      <p:ext uri="{BB962C8B-B14F-4D97-AF65-F5344CB8AC3E}">
        <p14:creationId xmlns:p14="http://schemas.microsoft.com/office/powerpoint/2010/main" val="47855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91B0D-04E9-C139-66F2-904D45F8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endParaRPr lang="de-DE" sz="20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5918714-4D47-D4AC-525E-9DADE0D8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7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0F53F-DE46-2245-193C-8A11802828C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525917"/>
            <a:ext cx="7214102" cy="3829163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b="1" dirty="0"/>
              <a:t>Model </a:t>
            </a:r>
            <a:r>
              <a:rPr lang="de-DE" sz="2200" b="1" dirty="0" err="1"/>
              <a:t>selection</a:t>
            </a:r>
            <a:endParaRPr lang="de-DE" sz="2200" b="1" dirty="0"/>
          </a:p>
          <a:p>
            <a:pPr marL="800100" lvl="1" indent="-342900"/>
            <a:r>
              <a:rPr lang="de-DE" sz="2200" dirty="0"/>
              <a:t>Target </a:t>
            </a:r>
            <a:r>
              <a:rPr lang="de-DE" sz="2200" dirty="0" err="1"/>
              <a:t>available</a:t>
            </a:r>
            <a:r>
              <a:rPr lang="de-DE" sz="2200" dirty="0"/>
              <a:t> =&gt; </a:t>
            </a:r>
            <a:r>
              <a:rPr lang="de-DE" sz="2200" dirty="0" err="1"/>
              <a:t>Supervised</a:t>
            </a:r>
            <a:endParaRPr lang="de-DE" sz="2200" dirty="0"/>
          </a:p>
          <a:p>
            <a:pPr marL="800100" lvl="1" indent="-342900"/>
            <a:r>
              <a:rPr lang="de-DE" sz="2200" dirty="0"/>
              <a:t>Target </a:t>
            </a:r>
            <a:r>
              <a:rPr lang="de-DE" sz="2200" dirty="0" err="1"/>
              <a:t>is</a:t>
            </a:r>
            <a:r>
              <a:rPr lang="de-DE" sz="2200" dirty="0"/>
              <a:t> </a:t>
            </a:r>
            <a:r>
              <a:rPr lang="de-DE" sz="2200" dirty="0" err="1"/>
              <a:t>numeric</a:t>
            </a:r>
            <a:r>
              <a:rPr lang="de-DE" sz="2200" dirty="0"/>
              <a:t> =&gt; Linear Regression</a:t>
            </a:r>
          </a:p>
          <a:p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b="1" dirty="0"/>
              <a:t>Evaluation </a:t>
            </a:r>
            <a:r>
              <a:rPr lang="de-DE" sz="2200" b="1" dirty="0" err="1"/>
              <a:t>of</a:t>
            </a:r>
            <a:r>
              <a:rPr lang="de-DE" sz="2200" b="1" dirty="0"/>
              <a:t> different </a:t>
            </a:r>
            <a:r>
              <a:rPr lang="de-DE" sz="2200" b="1" dirty="0" err="1"/>
              <a:t>models</a:t>
            </a:r>
            <a:endParaRPr lang="de-DE" sz="2200" b="1" dirty="0"/>
          </a:p>
          <a:p>
            <a:pPr marL="800100" lvl="1" indent="-342900"/>
            <a:r>
              <a:rPr lang="de-DE" sz="2200" dirty="0"/>
              <a:t>„Normal“ Linear Regression </a:t>
            </a:r>
          </a:p>
          <a:p>
            <a:pPr marL="800100" lvl="1" indent="-342900"/>
            <a:r>
              <a:rPr lang="de-DE" sz="2200" dirty="0" err="1"/>
              <a:t>vs</a:t>
            </a:r>
            <a:r>
              <a:rPr lang="de-DE" sz="2200" dirty="0"/>
              <a:t> </a:t>
            </a:r>
            <a:r>
              <a:rPr lang="de-DE" sz="2200" dirty="0" err="1"/>
              <a:t>regulated</a:t>
            </a:r>
            <a:r>
              <a:rPr lang="de-DE" sz="2200" dirty="0"/>
              <a:t>: Ridge + Lasso</a:t>
            </a:r>
          </a:p>
          <a:p>
            <a:pPr marL="800100" lvl="1" indent="-342900"/>
            <a:r>
              <a:rPr lang="de-DE" sz="2200" dirty="0" err="1"/>
              <a:t>Decision</a:t>
            </a:r>
            <a:r>
              <a:rPr lang="de-DE" sz="2200" dirty="0"/>
              <a:t> </a:t>
            </a:r>
            <a:r>
              <a:rPr lang="de-DE" sz="2200" dirty="0" err="1"/>
              <a:t>Tree</a:t>
            </a:r>
            <a:r>
              <a:rPr lang="de-DE" sz="2200" dirty="0"/>
              <a:t> + Random Forest not </a:t>
            </a:r>
            <a:r>
              <a:rPr lang="de-DE" sz="2200" dirty="0" err="1"/>
              <a:t>taken</a:t>
            </a:r>
            <a:r>
              <a:rPr lang="de-DE" sz="2200" dirty="0"/>
              <a:t> </a:t>
            </a:r>
            <a:r>
              <a:rPr lang="de-DE" sz="2200" dirty="0" err="1"/>
              <a:t>into</a:t>
            </a:r>
            <a:r>
              <a:rPr lang="de-DE" sz="2200" dirty="0"/>
              <a:t> </a:t>
            </a:r>
            <a:r>
              <a:rPr lang="de-DE" sz="2200" dirty="0" err="1"/>
              <a:t>account</a:t>
            </a:r>
            <a:r>
              <a:rPr lang="de-DE" sz="2200" dirty="0"/>
              <a:t> </a:t>
            </a:r>
            <a:r>
              <a:rPr lang="de-DE" sz="2200" dirty="0" err="1"/>
              <a:t>because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not </a:t>
            </a:r>
            <a:r>
              <a:rPr lang="de-DE" sz="2200" dirty="0" err="1"/>
              <a:t>beeing</a:t>
            </a:r>
            <a:r>
              <a:rPr lang="de-DE" sz="2200" dirty="0"/>
              <a:t> </a:t>
            </a:r>
            <a:r>
              <a:rPr lang="de-DE" sz="2200" dirty="0" err="1"/>
              <a:t>interpretable</a:t>
            </a:r>
            <a:r>
              <a:rPr lang="de-DE" sz="2200" dirty="0"/>
              <a:t> in </a:t>
            </a:r>
            <a:r>
              <a:rPr lang="de-DE" sz="2200" dirty="0" err="1"/>
              <a:t>sufficient</a:t>
            </a:r>
            <a:r>
              <a:rPr lang="de-DE" sz="2200" dirty="0"/>
              <a:t> </a:t>
            </a:r>
            <a:r>
              <a:rPr lang="de-DE" sz="2200" dirty="0" err="1"/>
              <a:t>way</a:t>
            </a:r>
            <a:r>
              <a:rPr lang="de-DE" sz="2200" dirty="0"/>
              <a:t>.</a:t>
            </a:r>
          </a:p>
          <a:p>
            <a:pPr marL="742950" lvl="1" indent="-285750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97438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</a:t>
            </a:r>
            <a:br>
              <a:rPr lang="de-DE" sz="1050" b="1" dirty="0"/>
            </a:br>
            <a:endParaRPr lang="de-DE" sz="2200" dirty="0">
              <a:solidFill>
                <a:schemeClr val="accent4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1"/>
            <a:ext cx="4135925" cy="41389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b="1" dirty="0">
                <a:solidFill>
                  <a:schemeClr val="tx1"/>
                </a:solidFill>
              </a:rPr>
              <a:t>Linear Regression </a:t>
            </a:r>
          </a:p>
          <a:p>
            <a:r>
              <a:rPr lang="de-DE" b="1" dirty="0"/>
              <a:t>R²:</a:t>
            </a:r>
            <a:r>
              <a:rPr lang="de-DE" dirty="0"/>
              <a:t> </a:t>
            </a:r>
            <a:r>
              <a:rPr lang="en-US" dirty="0"/>
              <a:t>In the test data set, 77% of the variance is explained.</a:t>
            </a:r>
          </a:p>
          <a:p>
            <a:r>
              <a:rPr lang="de-DE" b="1" dirty="0"/>
              <a:t>p-Wert:</a:t>
            </a:r>
            <a:r>
              <a:rPr lang="en-US" b="1" dirty="0"/>
              <a:t> </a:t>
            </a:r>
            <a:r>
              <a:rPr lang="en-US" dirty="0"/>
              <a:t>Is with 0.00 clearly below 0.05. </a:t>
            </a:r>
          </a:p>
          <a:p>
            <a:pPr marL="0" indent="0">
              <a:buNone/>
            </a:pPr>
            <a:r>
              <a:rPr lang="en-US" dirty="0"/>
              <a:t>=&gt; null hypothesis is refuted =&gt; the model is significant.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84D8F9B-F4C1-064A-2BE9-36E53AC93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278" y="2026470"/>
            <a:ext cx="6628571" cy="3790476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EFC4554-566D-1D4B-6567-49E838A623AB}"/>
              </a:ext>
            </a:extLst>
          </p:cNvPr>
          <p:cNvCxnSpPr>
            <a:cxnSpLocks/>
          </p:cNvCxnSpPr>
          <p:nvPr/>
        </p:nvCxnSpPr>
        <p:spPr>
          <a:xfrm>
            <a:off x="4780230" y="2951430"/>
            <a:ext cx="264048" cy="108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0099A19-7277-2E5C-3DF8-2CFCFD68377A}"/>
              </a:ext>
            </a:extLst>
          </p:cNvPr>
          <p:cNvCxnSpPr>
            <a:cxnSpLocks/>
          </p:cNvCxnSpPr>
          <p:nvPr/>
        </p:nvCxnSpPr>
        <p:spPr>
          <a:xfrm flipV="1">
            <a:off x="4309450" y="4694221"/>
            <a:ext cx="4049113" cy="674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5E5B8B80-9EA8-D6A5-ED54-339B99660010}"/>
              </a:ext>
            </a:extLst>
          </p:cNvPr>
          <p:cNvSpPr/>
          <p:nvPr/>
        </p:nvSpPr>
        <p:spPr>
          <a:xfrm>
            <a:off x="4912254" y="2945776"/>
            <a:ext cx="2457267" cy="23198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794DF9C-4765-70A5-C6AB-0A11CDC0F1A9}"/>
              </a:ext>
            </a:extLst>
          </p:cNvPr>
          <p:cNvSpPr/>
          <p:nvPr/>
        </p:nvSpPr>
        <p:spPr>
          <a:xfrm>
            <a:off x="8358563" y="4578227"/>
            <a:ext cx="2931108" cy="22916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97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9C82F-979E-30B3-9D3B-9BEE265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 Learning</a:t>
            </a:r>
            <a:br>
              <a:rPr lang="de-DE" dirty="0"/>
            </a:br>
            <a:r>
              <a:rPr lang="de-DE" sz="2200" dirty="0">
                <a:solidFill>
                  <a:schemeClr val="accent4"/>
                </a:solidFill>
              </a:rPr>
              <a:t>- Evaluation</a:t>
            </a:r>
            <a:endParaRPr lang="de-DE" sz="220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1C5668-EA69-8221-6177-E429DF8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9</a:t>
            </a:fld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949AA242-254D-7706-2CD4-B41C8530B6A5}"/>
              </a:ext>
            </a:extLst>
          </p:cNvPr>
          <p:cNvSpPr txBox="1">
            <a:spLocks/>
          </p:cNvSpPr>
          <p:nvPr/>
        </p:nvSpPr>
        <p:spPr>
          <a:xfrm>
            <a:off x="762000" y="2026470"/>
            <a:ext cx="10772115" cy="1106029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7200" b="1" dirty="0"/>
              <a:t>Ridge / Lasso Regression </a:t>
            </a:r>
            <a:r>
              <a:rPr lang="en-US" sz="7200" dirty="0"/>
              <a:t>with </a:t>
            </a:r>
            <a:r>
              <a:rPr lang="en-US" sz="7200" dirty="0" err="1"/>
              <a:t>standardised</a:t>
            </a:r>
            <a:r>
              <a:rPr lang="en-US" sz="7200" dirty="0"/>
              <a:t> data and an alpha = 0.1</a:t>
            </a:r>
            <a:endParaRPr lang="de-DE" sz="7200" dirty="0"/>
          </a:p>
          <a:p>
            <a:r>
              <a:rPr lang="en-US" sz="5600" dirty="0"/>
              <a:t>Quality metrics of normal vs. </a:t>
            </a:r>
            <a:r>
              <a:rPr lang="en-US" sz="5600" dirty="0" err="1"/>
              <a:t>regularised</a:t>
            </a:r>
            <a:r>
              <a:rPr lang="en-US" sz="5600" dirty="0"/>
              <a:t> regression unchanged.</a:t>
            </a:r>
          </a:p>
          <a:p>
            <a:r>
              <a:rPr lang="en-US" sz="5600" dirty="0"/>
              <a:t>BUT: The variance of the coefficients could be significantly reduced. The </a:t>
            </a:r>
            <a:r>
              <a:rPr lang="en-US" sz="5600" dirty="0" err="1"/>
              <a:t>regularised</a:t>
            </a:r>
            <a:r>
              <a:rPr lang="en-US" sz="5600" dirty="0"/>
              <a:t> model is therefore easier to </a:t>
            </a:r>
            <a:r>
              <a:rPr lang="en-US" sz="5600" dirty="0" err="1"/>
              <a:t>generalise</a:t>
            </a:r>
            <a:r>
              <a:rPr lang="en-US" sz="5600" dirty="0"/>
              <a:t>.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1F9D8D0-E6C0-CE94-6C6E-215767726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41" y="3478775"/>
            <a:ext cx="5266681" cy="3073793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CD60A8F-51D2-D2E7-B284-3DEB95BC1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550" y="3478775"/>
            <a:ext cx="5197055" cy="3073793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E75633D-9FA9-8FB9-6A8C-02B09408D21E}"/>
              </a:ext>
            </a:extLst>
          </p:cNvPr>
          <p:cNvSpPr txBox="1"/>
          <p:nvPr/>
        </p:nvSpPr>
        <p:spPr>
          <a:xfrm>
            <a:off x="526841" y="3159656"/>
            <a:ext cx="4298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Normal Linear Regression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44FD4B-515D-59FE-0FDB-667011EF2205}"/>
              </a:ext>
            </a:extLst>
          </p:cNvPr>
          <p:cNvSpPr txBox="1"/>
          <p:nvPr/>
        </p:nvSpPr>
        <p:spPr>
          <a:xfrm>
            <a:off x="5882551" y="3159637"/>
            <a:ext cx="5959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Ridge / Lasso</a:t>
            </a:r>
            <a:r>
              <a:rPr lang="de-DE" sz="1600" dirty="0"/>
              <a:t> (</a:t>
            </a:r>
            <a:r>
              <a:rPr lang="en-US" sz="1600" dirty="0"/>
              <a:t>identical result, even with other alphas</a:t>
            </a:r>
            <a:r>
              <a:rPr lang="de-DE" sz="1600" dirty="0"/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82040AD-7606-4026-CD43-B9008A9403DF}"/>
              </a:ext>
            </a:extLst>
          </p:cNvPr>
          <p:cNvSpPr/>
          <p:nvPr/>
        </p:nvSpPr>
        <p:spPr>
          <a:xfrm>
            <a:off x="2553077" y="3451619"/>
            <a:ext cx="606582" cy="2297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E09278B-0317-1561-3AF6-5CB2F760D2AF}"/>
              </a:ext>
            </a:extLst>
          </p:cNvPr>
          <p:cNvSpPr/>
          <p:nvPr/>
        </p:nvSpPr>
        <p:spPr>
          <a:xfrm>
            <a:off x="7939495" y="3429000"/>
            <a:ext cx="606582" cy="229733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4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Benutzerdefiniert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16621_TF33968143_Win32" id="{A350BD49-3EF9-466E-9533-6F86F52A4F04}" vid="{743B9CC3-5E3A-422A-807A-23C080F3DC8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Farbenfrohe abstrakte Verkaufspräsentation</Template>
  <TotalTime>0</TotalTime>
  <Words>947</Words>
  <Application>Microsoft Office PowerPoint</Application>
  <PresentationFormat>Breitbild</PresentationFormat>
  <Paragraphs>149</Paragraphs>
  <Slides>17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Calibri</vt:lpstr>
      <vt:lpstr>Google Sans</vt:lpstr>
      <vt:lpstr>Benutzerdefiniert</vt:lpstr>
      <vt:lpstr>Machine learning in online marketing: analysis and identification of optimisation opportunities</vt:lpstr>
      <vt:lpstr>Agenda</vt:lpstr>
      <vt:lpstr>Idea and Aim of the project</vt:lpstr>
      <vt:lpstr>The data</vt:lpstr>
      <vt:lpstr>The data - Exploration</vt:lpstr>
      <vt:lpstr>The data - Preprocessing and Visualisation</vt:lpstr>
      <vt:lpstr>Machine Learning</vt:lpstr>
      <vt:lpstr>Machine Learning - Evaluation </vt:lpstr>
      <vt:lpstr>Machine Learning - Evaluation</vt:lpstr>
      <vt:lpstr>Machine Learning - Evaluation: Ridge Regression per Campaign </vt:lpstr>
      <vt:lpstr>Machine Learning - Evaluation: Ridge Regression per Campaign </vt:lpstr>
      <vt:lpstr>Machine Learning - Evaluation: Ridge Regression per Campaign </vt:lpstr>
      <vt:lpstr>Sales-Forecast-App (Streamlit) </vt:lpstr>
      <vt:lpstr>Conclusion – Problems and weaknesses</vt:lpstr>
      <vt:lpstr>Conclusion  – Learnings</vt:lpstr>
      <vt:lpstr>Conclusion  – what could be next?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Abo</dc:creator>
  <cp:lastModifiedBy>Microsoft Abo</cp:lastModifiedBy>
  <cp:revision>9</cp:revision>
  <dcterms:created xsi:type="dcterms:W3CDTF">2024-09-21T22:45:19Z</dcterms:created>
  <dcterms:modified xsi:type="dcterms:W3CDTF">2024-09-27T08:47:06Z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