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303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78" r:id="rId24"/>
    <p:sldId id="281" r:id="rId25"/>
    <p:sldId id="280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ABF76F-0705-4062-BAF9-B9B4F2D94BF1}">
          <p14:sldIdLst>
            <p14:sldId id="256"/>
            <p14:sldId id="258"/>
            <p14:sldId id="303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9"/>
            <p14:sldId id="278"/>
            <p14:sldId id="281"/>
            <p14:sldId id="280"/>
            <p14:sldId id="282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0966" autoAdjust="0"/>
  </p:normalViewPr>
  <p:slideViewPr>
    <p:cSldViewPr>
      <p:cViewPr varScale="1">
        <p:scale>
          <a:sx n="89" d="100"/>
          <a:sy n="89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50567-42B8-4A30-AD7F-17082696ACDC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F4DF1-B2B2-43B8-8198-84F6F81D9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9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allocation is much faster</a:t>
            </a:r>
            <a:r>
              <a:rPr lang="en-US" baseline="0" dirty="0" smtClean="0"/>
              <a:t> than heap allocation</a:t>
            </a:r>
          </a:p>
          <a:p>
            <a:r>
              <a:rPr lang="en-US" baseline="0" dirty="0" smtClean="0"/>
              <a:t>Optimization approaches </a:t>
            </a:r>
            <a:r>
              <a:rPr lang="en-US" baseline="0" dirty="0" smtClean="0">
                <a:sym typeface="Wingdings" panose="05000000000000000000" pitchFamily="2" charset="2"/>
              </a:rPr>
              <a:t> -XX:+</a:t>
            </a:r>
            <a:r>
              <a:rPr lang="en-US" baseline="0" dirty="0" err="1" smtClean="0">
                <a:sym typeface="Wingdings" panose="05000000000000000000" pitchFamily="2" charset="2"/>
              </a:rPr>
              <a:t>EliminateLocks</a:t>
            </a:r>
            <a:r>
              <a:rPr lang="en-US" baseline="0" dirty="0" smtClean="0">
                <a:sym typeface="Wingdings" panose="05000000000000000000" pitchFamily="2" charset="2"/>
              </a:rPr>
              <a:t>, -</a:t>
            </a:r>
            <a:r>
              <a:rPr lang="en-US" baseline="0" dirty="0" err="1" smtClean="0">
                <a:sym typeface="Wingdings" panose="05000000000000000000" pitchFamily="2" charset="2"/>
              </a:rPr>
              <a:t>EliminateAllocations</a:t>
            </a:r>
            <a:r>
              <a:rPr lang="en-US" baseline="0" dirty="0" smtClean="0">
                <a:sym typeface="Wingdings" panose="05000000000000000000" pitchFamily="2" charset="2"/>
              </a:rPr>
              <a:t>,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Jmap</a:t>
            </a:r>
            <a:r>
              <a:rPr lang="en-US" baseline="0" dirty="0" smtClean="0">
                <a:sym typeface="Wingdings" panose="05000000000000000000" pitchFamily="2" charset="2"/>
              </a:rPr>
              <a:t> check objects in heap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http://www.jianshu.com/p/20bd2e9b1f03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>
                <a:sym typeface="Wingdings" panose="05000000000000000000" pitchFamily="2" charset="2"/>
              </a:rPr>
              <a:t> need to ensure 2</a:t>
            </a:r>
            <a:r>
              <a:rPr lang="en-US" baseline="0" dirty="0" smtClean="0">
                <a:sym typeface="Wingdings" panose="05000000000000000000" pitchFamily="2" charset="2"/>
              </a:rPr>
              <a:t> threads not using same memory, if buffer is full, need another synchronized operation to apply memory from Eden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/>
              <a:t>UseCompressedOops</a:t>
            </a:r>
            <a:r>
              <a:rPr lang="en-US" sz="1200" dirty="0" smtClean="0"/>
              <a:t> : compress the object pointer,</a:t>
            </a:r>
            <a:r>
              <a:rPr lang="en-US" sz="1200" baseline="0" dirty="0" smtClean="0"/>
              <a:t> otherwise, they will consume a lot of CPU cache </a:t>
            </a:r>
            <a:r>
              <a:rPr lang="en-US" sz="1200" baseline="0" dirty="0" err="1" smtClean="0"/>
              <a:t>rigister</a:t>
            </a:r>
            <a:endParaRPr lang="en-US" sz="1200" baseline="0" dirty="0" smtClean="0"/>
          </a:p>
          <a:p>
            <a:r>
              <a:rPr lang="zh-CN" altLang="en-US" sz="1200" baseline="0" dirty="0" smtClean="0"/>
              <a:t>分代内存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GC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minor GC  major GC  Full GC</a:t>
            </a:r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ratio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and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at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the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same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time,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abs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200" i="1" dirty="0" err="1" smtClean="0">
                <a:solidFill>
                  <a:schemeClr val="accent1">
                    <a:lumMod val="75000"/>
                  </a:schemeClr>
                </a:solidFill>
              </a:rPr>
              <a:t>PrintGCDateStamps</a:t>
            </a:r>
            <a:r>
              <a:rPr lang="en-US" sz="1200" i="0" baseline="0" dirty="0" smtClean="0">
                <a:solidFill>
                  <a:schemeClr val="tx1"/>
                </a:solidFill>
              </a:rPr>
              <a:t> </a:t>
            </a:r>
            <a:r>
              <a:rPr lang="en-US" sz="1200" i="0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exact time GC occur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200" i="1" dirty="0" err="1" smtClean="0">
                <a:solidFill>
                  <a:schemeClr val="accent1">
                    <a:lumMod val="75000"/>
                  </a:schemeClr>
                </a:solidFill>
              </a:rPr>
              <a:t>PrintGCTimeStamps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how many seconds since JVM start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200" i="1" dirty="0" err="1" smtClean="0">
                <a:solidFill>
                  <a:schemeClr val="accent1">
                    <a:lumMod val="75000"/>
                  </a:schemeClr>
                </a:solidFill>
              </a:rPr>
              <a:t>PrintGCApplicationConcurrentTime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200" i="1" baseline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application concurrent runtime 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when GC occur</a:t>
            </a: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javaw</a:t>
            </a:r>
            <a:r>
              <a:rPr lang="en-US" dirty="0" smtClean="0"/>
              <a:t>: java windowed,</a:t>
            </a:r>
            <a:r>
              <a:rPr lang="en-US" baseline="0" dirty="0" smtClean="0"/>
              <a:t> W/O console for error/output</a:t>
            </a:r>
          </a:p>
          <a:p>
            <a:r>
              <a:rPr lang="en-US" baseline="0" dirty="0" err="1" smtClean="0"/>
              <a:t>javaws</a:t>
            </a:r>
            <a:r>
              <a:rPr lang="en-US" baseline="0" dirty="0" smtClean="0"/>
              <a:t>: java web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6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Parallel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user experience oriented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Concurrent  throughput oriented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GC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 will try its best to control max time not pass the setting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Pause time </a:t>
            </a: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--&gt; if pause time is long, will decrease Eden size</a:t>
            </a:r>
            <a:endParaRPr lang="en-US" sz="1200" i="1" baseline="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JIT</a:t>
            </a:r>
            <a:r>
              <a:rPr lang="en-US" dirty="0" smtClean="0"/>
              <a:t>: monitor methods</a:t>
            </a:r>
            <a:r>
              <a:rPr lang="en-US" baseline="0" dirty="0" smtClean="0"/>
              <a:t>, when meeting some criteria, then it’s a ‘hot method’ and optimization is scheduled to compile it into machine codes (in separate thread)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Other old collector will collect Perm Gen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baseline="0" dirty="0" smtClean="0">
                <a:solidFill>
                  <a:schemeClr val="accent1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Jvm</a:t>
            </a:r>
            <a:r>
              <a:rPr lang="en-US" dirty="0" smtClean="0"/>
              <a:t> statistics</a:t>
            </a:r>
          </a:p>
          <a:p>
            <a:r>
              <a:rPr lang="en-US" dirty="0" smtClean="0"/>
              <a:t>-class</a:t>
            </a:r>
            <a:r>
              <a:rPr lang="en-US" dirty="0" smtClean="0">
                <a:sym typeface="Wingdings" panose="05000000000000000000" pitchFamily="2" charset="2"/>
              </a:rPr>
              <a:t> time:</a:t>
            </a:r>
            <a:r>
              <a:rPr lang="en-US" baseline="0" dirty="0" smtClean="0">
                <a:sym typeface="Wingdings" panose="05000000000000000000" pitchFamily="2" charset="2"/>
              </a:rPr>
              <a:t> total time of loading and unloading</a:t>
            </a:r>
          </a:p>
          <a:p>
            <a:r>
              <a:rPr lang="en-US" dirty="0" smtClean="0"/>
              <a:t>-compiler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compiled: times of compilation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http://softbeta.iteye.com/blog/1264833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4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>
                <a:sym typeface="Wingdings" panose="05000000000000000000" pitchFamily="2" charset="2"/>
              </a:rPr>
              <a:t> assure all data in frame will be cleaned after popping</a:t>
            </a:r>
            <a:r>
              <a:rPr lang="en-US" baseline="0" dirty="0" smtClean="0">
                <a:sym typeface="Wingdings" panose="05000000000000000000" pitchFamily="2" charset="2"/>
              </a:rPr>
              <a:t>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F4DF1-B2B2-43B8-8198-84F6F81D9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Trouble 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24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Identify ‘Hot’ spots</a:t>
            </a:r>
          </a:p>
          <a:p>
            <a:pPr marL="0" indent="0">
              <a:buNone/>
            </a:pPr>
            <a:r>
              <a:rPr lang="en-US" sz="1800" i="1" dirty="0" smtClean="0"/>
              <a:t>Method</a:t>
            </a:r>
            <a:r>
              <a:rPr lang="en-US" sz="1800" dirty="0" smtClean="0"/>
              <a:t>: Invocation counter</a:t>
            </a:r>
          </a:p>
          <a:p>
            <a:pPr marL="0" indent="0">
              <a:buNone/>
            </a:pPr>
            <a:r>
              <a:rPr lang="en-US" sz="1800" i="1" dirty="0" smtClean="0"/>
              <a:t>Loop</a:t>
            </a:r>
            <a:r>
              <a:rPr lang="en-US" sz="1800" dirty="0" smtClean="0"/>
              <a:t>: Back Edge counter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Method</a:t>
            </a:r>
            <a:endParaRPr lang="en-US" sz="2400" b="1" dirty="0"/>
          </a:p>
          <a:p>
            <a:pPr marL="0" indent="0">
              <a:buNone/>
            </a:pPr>
            <a:r>
              <a:rPr lang="en-US" sz="1800" dirty="0" smtClean="0"/>
              <a:t>-</a:t>
            </a:r>
            <a:r>
              <a:rPr lang="en-US" sz="1800" dirty="0" err="1" smtClean="0"/>
              <a:t>XX:CompilationThreshold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37242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419601"/>
            <a:ext cx="83058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Loop</a:t>
            </a:r>
            <a:endParaRPr lang="en-US" sz="24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Formula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CompileThreshold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* (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OnStackReplacePercentage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– 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InterpreterProfilePercentage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)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257800"/>
            <a:ext cx="362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152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Java Stack</a:t>
            </a:r>
          </a:p>
          <a:p>
            <a:pPr marL="0" indent="0">
              <a:buNone/>
            </a:pPr>
            <a:r>
              <a:rPr lang="en-US" sz="1800" dirty="0" smtClean="0"/>
              <a:t>Each thread owns a Java Stack which stores local variables while executing.</a:t>
            </a:r>
          </a:p>
          <a:p>
            <a:pPr marL="0" indent="0">
              <a:buNone/>
            </a:pPr>
            <a:r>
              <a:rPr lang="en-US" sz="1800" i="1" dirty="0" smtClean="0"/>
              <a:t>Method called</a:t>
            </a:r>
            <a:r>
              <a:rPr lang="en-US" sz="1800" dirty="0" smtClean="0"/>
              <a:t>: push a frame into stack.</a:t>
            </a:r>
          </a:p>
          <a:p>
            <a:pPr marL="0" indent="0">
              <a:buNone/>
            </a:pPr>
            <a:r>
              <a:rPr lang="en-US" sz="1800" i="1" dirty="0" smtClean="0"/>
              <a:t>Method returned</a:t>
            </a:r>
            <a:r>
              <a:rPr lang="en-US" sz="1800" dirty="0" smtClean="0"/>
              <a:t>: pop a frame out of stack.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048001"/>
            <a:ext cx="80010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Stack Structure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Size: 512k in 32-bit machine, 1m in 64-bit machine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0"/>
            <a:ext cx="3581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2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83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Escape Analysis</a:t>
            </a:r>
            <a:r>
              <a:rPr lang="en-US" sz="2000" dirty="0" smtClean="0"/>
              <a:t> </a:t>
            </a:r>
            <a:r>
              <a:rPr lang="en-US" sz="1800" dirty="0" smtClean="0"/>
              <a:t>is to check the scope of the object and see if they might escape away to heap. </a:t>
            </a:r>
            <a:r>
              <a:rPr lang="en-US" sz="1800" dirty="0"/>
              <a:t>Objects that are confined can be </a:t>
            </a:r>
            <a:r>
              <a:rPr lang="en-US" sz="1800" dirty="0" smtClean="0"/>
              <a:t>optimized.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3360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2000" b="1" dirty="0" smtClean="0"/>
              <a:t>Escape ways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i="1" dirty="0" smtClean="0"/>
              <a:t>Method escape</a:t>
            </a:r>
            <a:r>
              <a:rPr lang="en-US" sz="1800" dirty="0" smtClean="0"/>
              <a:t>: object escape to another method as parameter.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i="1" dirty="0" smtClean="0"/>
              <a:t>Thread escape</a:t>
            </a:r>
            <a:r>
              <a:rPr lang="en-US" sz="1800" dirty="0" smtClean="0"/>
              <a:t>: if the object is shared by multiple threads.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276600"/>
            <a:ext cx="8001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Options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 smtClean="0"/>
              <a:t>Turn on: -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XX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:+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DoEscapeAnalysis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i="1" dirty="0" smtClean="0"/>
              <a:t>Synchronization elimination</a:t>
            </a:r>
            <a:r>
              <a:rPr lang="en-US" sz="1800" dirty="0" smtClean="0"/>
              <a:t>: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EliminateLocks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(on since 1.7)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i="1" dirty="0" smtClean="0"/>
              <a:t>Scalar Replacement</a:t>
            </a:r>
            <a:r>
              <a:rPr lang="en-US" sz="1800" dirty="0" smtClean="0"/>
              <a:t>: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EliminateAllocations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smtClean="0"/>
              <a:t>(on since 1.7)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5" y="4800600"/>
            <a:ext cx="3232150" cy="19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144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Heap</a:t>
            </a:r>
            <a:endParaRPr lang="en-US" sz="2000" dirty="0" smtClean="0"/>
          </a:p>
          <a:p>
            <a:pPr>
              <a:spcBef>
                <a:spcPts val="280"/>
              </a:spcBef>
              <a:buFontTx/>
              <a:buChar char="-"/>
            </a:pPr>
            <a:r>
              <a:rPr lang="en-US" sz="1800" dirty="0" smtClean="0"/>
              <a:t>Shared among all threads.</a:t>
            </a:r>
          </a:p>
          <a:p>
            <a:pPr>
              <a:spcBef>
                <a:spcPts val="280"/>
              </a:spcBef>
              <a:buFontTx/>
              <a:buChar char="-"/>
            </a:pPr>
            <a:r>
              <a:rPr lang="en-US" sz="1800" dirty="0" smtClean="0"/>
              <a:t>Heap is reclaimed by an automatic storage management system.</a:t>
            </a:r>
          </a:p>
          <a:p>
            <a:pPr>
              <a:buFontTx/>
              <a:buChar char="-"/>
            </a:pPr>
            <a:r>
              <a:rPr lang="en-US" sz="1800" dirty="0" smtClean="0"/>
              <a:t>Heap size will be dynamically expended/contracted from min to max.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956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TLAB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/>
              <a:t>Thread Local Allocation Buffer which belongs to thread, new objects will be allocated here, for more space from Eden, synchronization needed then.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2672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Options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-Xms64m -Xmx512m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-</a:t>
            </a:r>
            <a:r>
              <a:rPr lang="en-US" sz="1800" i="1" dirty="0" err="1" smtClean="0"/>
              <a:t>XX:InitialHeapSize</a:t>
            </a:r>
            <a:r>
              <a:rPr lang="en-US" sz="1800" i="1" dirty="0" smtClean="0"/>
              <a:t>=64m -</a:t>
            </a:r>
            <a:r>
              <a:rPr lang="en-US" sz="1800" i="1" dirty="0" err="1" smtClean="0"/>
              <a:t>XX:MaxHeapSize</a:t>
            </a:r>
            <a:r>
              <a:rPr lang="en-US" sz="1800" i="1" dirty="0" smtClean="0"/>
              <a:t>=512m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5486400"/>
            <a:ext cx="2695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486400"/>
            <a:ext cx="4171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44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Allocate memory to Heap</a:t>
            </a:r>
            <a:endParaRPr lang="en-US" sz="2000" dirty="0" smtClean="0"/>
          </a:p>
          <a:p>
            <a:pPr>
              <a:spcBef>
                <a:spcPts val="280"/>
              </a:spcBef>
              <a:buFontTx/>
              <a:buChar char="-"/>
            </a:pPr>
            <a:r>
              <a:rPr lang="en-US" sz="1800" dirty="0" smtClean="0"/>
              <a:t>32-bit </a:t>
            </a:r>
            <a:r>
              <a:rPr lang="en-US" sz="1800" dirty="0" smtClean="0">
                <a:sym typeface="Wingdings" panose="05000000000000000000" pitchFamily="2" charset="2"/>
              </a:rPr>
              <a:t> 4G</a:t>
            </a:r>
          </a:p>
          <a:p>
            <a:pPr>
              <a:spcBef>
                <a:spcPts val="280"/>
              </a:spcBef>
              <a:buFontTx/>
              <a:buChar char="-"/>
            </a:pPr>
            <a:r>
              <a:rPr lang="en-US" sz="1800" dirty="0" smtClean="0">
                <a:sym typeface="Wingdings" panose="05000000000000000000" pitchFamily="2" charset="2"/>
              </a:rPr>
              <a:t>64-bit  xx?</a:t>
            </a:r>
          </a:p>
          <a:p>
            <a:pPr>
              <a:spcBef>
                <a:spcPts val="280"/>
              </a:spcBef>
              <a:buFontTx/>
              <a:buChar char="-"/>
            </a:pPr>
            <a:r>
              <a:rPr lang="en-US" sz="1800" dirty="0"/>
              <a:t>-XX:+</a:t>
            </a:r>
            <a:r>
              <a:rPr lang="en-US" sz="1800" dirty="0" err="1"/>
              <a:t>UseCompressedOops</a:t>
            </a:r>
            <a:endParaRPr lang="en-US" sz="1800" dirty="0"/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1242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Heap Generation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32910"/>
            <a:ext cx="4953000" cy="23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6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Heap Generation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28800"/>
            <a:ext cx="584835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800362"/>
            <a:ext cx="746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Heap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-Xms30m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–Xmx100m</a:t>
            </a:r>
          </a:p>
          <a:p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XX:NewRatio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=2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XX:SurvivorRatio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=8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XX:NewSize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Old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XX:OldSize</a:t>
            </a:r>
            <a:endParaRPr lang="en-US" altLang="zh-CN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Perm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XX:PermSize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=20m</a:t>
            </a:r>
            <a:r>
              <a:rPr lang="zh-CN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</a:rPr>
              <a:t>XX:MaxPermSize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=60m</a:t>
            </a:r>
          </a:p>
          <a:p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zh-CN" alt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zh-CN" altLang="en-US" sz="14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400" b="1" i="1" dirty="0" smtClean="0">
                <a:solidFill>
                  <a:schemeClr val="accent1">
                    <a:lumMod val="75000"/>
                  </a:schemeClr>
                </a:solidFill>
              </a:rPr>
              <a:t>Old: </a:t>
            </a:r>
            <a:endParaRPr lang="en-US" altLang="zh-CN" sz="14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</a:rPr>
              <a:t>Big Object </a:t>
            </a: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 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XX:PretenuredSizeThreshold</a:t>
            </a:r>
            <a:endParaRPr lang="en-US" altLang="zh-CN" sz="1400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Tx/>
              <a:buChar char="-"/>
            </a:pPr>
            <a:r>
              <a:rPr lang="en-US" altLang="zh-CN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Old Object   -</a:t>
            </a:r>
            <a:r>
              <a:rPr lang="en-US" altLang="zh-CN" sz="14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XX:MaxTenuringThreshold</a:t>
            </a:r>
            <a:endParaRPr lang="en-US" altLang="zh-CN" sz="1400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867400"/>
            <a:ext cx="366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 Gen/</a:t>
            </a:r>
            <a:r>
              <a:rPr lang="en-US" dirty="0" err="1" smtClean="0"/>
              <a:t>Metaspace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0010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Perm Gen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800" dirty="0" smtClean="0"/>
              <a:t>Permanent generation stores long-lived objects such as .Class objects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800" dirty="0" smtClean="0"/>
              <a:t>Only Full GC will clean this area.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800" dirty="0" smtClean="0"/>
              <a:t>Disable GC for .class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Xnoclassgc</a:t>
            </a:r>
            <a:endParaRPr lang="en-US" sz="2000" b="1" dirty="0"/>
          </a:p>
          <a:p>
            <a:pPr marL="0" indent="0">
              <a:buFont typeface="Arial" pitchFamily="34" charset="0"/>
              <a:buNone/>
            </a:pPr>
            <a:endParaRPr lang="en-US" sz="2000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733800"/>
            <a:ext cx="80010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Metaspace</a:t>
            </a:r>
            <a:endParaRPr lang="en-US" sz="2000" b="1" dirty="0" smtClean="0"/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800" dirty="0" smtClean="0"/>
              <a:t>Introduce in java 8, to replace Perm Gen.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800" dirty="0" err="1" smtClean="0"/>
              <a:t>Metaspace</a:t>
            </a:r>
            <a:r>
              <a:rPr lang="en-US" sz="1800" dirty="0" smtClean="0"/>
              <a:t> use operating system memory directly.</a:t>
            </a: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XX:MetaspaceSize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=20m –</a:t>
            </a:r>
            <a:r>
              <a:rPr lang="en-US" sz="1800" i="1" dirty="0" err="1">
                <a:solidFill>
                  <a:schemeClr val="accent1">
                    <a:lumMod val="75000"/>
                  </a:schemeClr>
                </a:solidFill>
              </a:rPr>
              <a:t>XX:MaxMetaspaceSize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=100m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62600"/>
            <a:ext cx="478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743200"/>
            <a:ext cx="7258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001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Direct Memory </a:t>
            </a:r>
            <a:r>
              <a:rPr lang="en-US" sz="1800" dirty="0" smtClean="0"/>
              <a:t>is the system memory which not belong to ‘Runtime Data Areas’ and not would be cleaned ONLY via Full GC.</a:t>
            </a:r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209800"/>
            <a:ext cx="8001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How to allocate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i="1" dirty="0" err="1" smtClean="0"/>
              <a:t>sun.misc.Unsafe.allocateMemory</a:t>
            </a:r>
            <a:r>
              <a:rPr lang="en-US" sz="1800" i="1" dirty="0" smtClean="0"/>
              <a:t>()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1800" i="1" dirty="0" err="1" smtClean="0"/>
              <a:t>java.nio.ByteBuffer.allocateDirect</a:t>
            </a:r>
            <a:r>
              <a:rPr lang="en-US" sz="1800" i="1" dirty="0" smtClean="0"/>
              <a:t>();</a:t>
            </a:r>
            <a:endParaRPr lang="en-US" sz="1800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657600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Option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XX:MaxDirectMemorySize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03115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Garbage</a:t>
            </a:r>
            <a:r>
              <a:rPr lang="en-US" sz="2000" dirty="0" smtClean="0"/>
              <a:t> is the memory no longer used.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57400"/>
            <a:ext cx="800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Garbage collection</a:t>
            </a:r>
          </a:p>
          <a:p>
            <a:pPr>
              <a:buFontTx/>
              <a:buChar char="-"/>
            </a:pPr>
            <a:r>
              <a:rPr lang="en-US" sz="2000" i="1" dirty="0" smtClean="0"/>
              <a:t>To avoid OOM</a:t>
            </a:r>
          </a:p>
          <a:p>
            <a:pPr>
              <a:buFontTx/>
              <a:buChar char="-"/>
            </a:pPr>
            <a:r>
              <a:rPr lang="en-US" sz="2000" i="1" dirty="0" smtClean="0"/>
              <a:t>Sometimes still got OOM</a:t>
            </a:r>
          </a:p>
          <a:p>
            <a:pPr>
              <a:buFontTx/>
              <a:buChar char="-"/>
            </a:pPr>
            <a:r>
              <a:rPr lang="en-US" sz="2000" i="1" dirty="0" smtClean="0"/>
              <a:t>GC will cause pause and use CPU which reduces the throughput.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sz="2000" i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3962400"/>
            <a:ext cx="8001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Where?</a:t>
            </a:r>
          </a:p>
          <a:p>
            <a:pPr marL="0" indent="0">
              <a:buNone/>
            </a:pPr>
            <a:r>
              <a:rPr lang="en-US" sz="1800" i="1" dirty="0"/>
              <a:t>Heap: Young, Tenured</a:t>
            </a:r>
          </a:p>
          <a:p>
            <a:pPr marL="0" indent="0">
              <a:buNone/>
            </a:pPr>
            <a:r>
              <a:rPr lang="en-US" sz="1800" i="1" dirty="0"/>
              <a:t>Method Area: Perm Gen (Full GC)</a:t>
            </a:r>
          </a:p>
          <a:p>
            <a:pPr marL="0" indent="0">
              <a:buNone/>
            </a:pPr>
            <a:r>
              <a:rPr lang="en-US" sz="1800" i="1" dirty="0"/>
              <a:t>Direct Memory: Full GC</a:t>
            </a:r>
          </a:p>
        </p:txBody>
      </p:sp>
    </p:spTree>
    <p:extLst>
      <p:ext uri="{BB962C8B-B14F-4D97-AF65-F5344CB8AC3E}">
        <p14:creationId xmlns:p14="http://schemas.microsoft.com/office/powerpoint/2010/main" val="292678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GC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0"/>
            <a:ext cx="8001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GC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types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b="1" i="1" dirty="0" smtClean="0"/>
              <a:t>Full GC</a:t>
            </a:r>
            <a:r>
              <a:rPr lang="en-US" sz="2000" dirty="0" smtClean="0"/>
              <a:t>: </a:t>
            </a:r>
            <a:r>
              <a:rPr lang="en-US" sz="1800" dirty="0" smtClean="0"/>
              <a:t>heap + meta space + direct memory, ‘STW’ to collect garbage.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b="1" i="1" dirty="0" smtClean="0"/>
              <a:t>Major GC</a:t>
            </a:r>
            <a:r>
              <a:rPr lang="en-US" sz="2000" dirty="0" smtClean="0"/>
              <a:t>: </a:t>
            </a:r>
            <a:r>
              <a:rPr lang="en-US" sz="1900" dirty="0" smtClean="0"/>
              <a:t>tenured area, 10 times slower than minor GC, usually with 1 minor</a:t>
            </a:r>
          </a:p>
          <a:p>
            <a:pPr marL="0" indent="0">
              <a:spcBef>
                <a:spcPts val="300"/>
              </a:spcBef>
              <a:buFont typeface="Arial" pitchFamily="34" charset="0"/>
              <a:buNone/>
            </a:pPr>
            <a:r>
              <a:rPr lang="en-US" sz="1800" b="1" i="1" dirty="0" smtClean="0"/>
              <a:t>Minor GC</a:t>
            </a:r>
            <a:r>
              <a:rPr lang="en-US" sz="2000" dirty="0" smtClean="0"/>
              <a:t>: </a:t>
            </a:r>
            <a:r>
              <a:rPr lang="en-US" sz="1900" dirty="0" smtClean="0"/>
              <a:t>young area, fast and frequent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495800"/>
            <a:ext cx="80010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24200"/>
            <a:ext cx="80010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When?</a:t>
            </a:r>
          </a:p>
          <a:p>
            <a:pPr marL="0" indent="0">
              <a:buNone/>
            </a:pPr>
            <a:r>
              <a:rPr lang="en-US" sz="1800" b="1" i="1" dirty="0" smtClean="0"/>
              <a:t>Manual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System.gc</a:t>
            </a:r>
            <a:r>
              <a:rPr lang="en-US" sz="2000" i="1" dirty="0" smtClean="0"/>
              <a:t>(), </a:t>
            </a:r>
            <a:r>
              <a:rPr lang="en-US" sz="2000" i="1" dirty="0" err="1" smtClean="0"/>
              <a:t>Runtime.getRuntime</a:t>
            </a:r>
            <a:r>
              <a:rPr lang="en-US" sz="2000" i="1" dirty="0" smtClean="0"/>
              <a:t>().</a:t>
            </a:r>
            <a:r>
              <a:rPr lang="en-US" sz="2000" i="1" dirty="0" err="1" smtClean="0"/>
              <a:t>gc</a:t>
            </a:r>
            <a:r>
              <a:rPr lang="en-US" sz="2000" i="1" dirty="0" smtClean="0"/>
              <a:t>()</a:t>
            </a:r>
          </a:p>
          <a:p>
            <a:pPr marL="0" indent="0">
              <a:buNone/>
            </a:pPr>
            <a:r>
              <a:rPr lang="en-US" sz="1800" b="1" i="1" dirty="0" smtClean="0"/>
              <a:t>Auto</a:t>
            </a:r>
            <a:r>
              <a:rPr lang="en-US" sz="2000" i="1" dirty="0" smtClean="0"/>
              <a:t>: will be triggered automatically when memory space is not enough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45720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Options</a:t>
            </a:r>
          </a:p>
          <a:p>
            <a:pPr marL="0" indent="0">
              <a:buNone/>
            </a:pPr>
            <a:r>
              <a:rPr lang="en-US" sz="1800" i="1" dirty="0" smtClean="0"/>
              <a:t>Turn off manual GC </a:t>
            </a:r>
            <a:r>
              <a:rPr lang="en-US" sz="1800" i="1" dirty="0" smtClean="0">
                <a:sym typeface="Wingdings" panose="05000000000000000000" pitchFamily="2" charset="2"/>
              </a:rPr>
              <a:t></a:t>
            </a:r>
            <a:r>
              <a:rPr lang="en-US" sz="1800" b="1" i="1" dirty="0" smtClean="0">
                <a:sym typeface="Wingdings" panose="05000000000000000000" pitchFamily="2" charset="2"/>
              </a:rPr>
              <a:t>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-XX:+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DisableExplicitGC</a:t>
            </a:r>
            <a:endParaRPr lang="en-US" sz="1800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i="1" dirty="0"/>
              <a:t>Concurrent </a:t>
            </a:r>
            <a:r>
              <a:rPr lang="en-US" sz="1800" i="1" dirty="0" smtClean="0"/>
              <a:t>GC </a:t>
            </a:r>
            <a:r>
              <a:rPr lang="en-US" sz="1800" i="1" dirty="0" smtClean="0">
                <a:sym typeface="Wingdings" panose="05000000000000000000" pitchFamily="2" charset="2"/>
              </a:rPr>
              <a:t> 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-XX:+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ExplicitGCInvokesConcurrent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i="1" dirty="0">
                <a:sym typeface="Wingdings" panose="05000000000000000000" pitchFamily="2" charset="2"/>
              </a:rPr>
              <a:t>(work with CMS)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384580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3433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JVM</a:t>
            </a:r>
          </a:p>
          <a:p>
            <a:pPr lvl="1"/>
            <a:r>
              <a:rPr lang="en-US" sz="2000" dirty="0" smtClean="0"/>
              <a:t>Options</a:t>
            </a:r>
          </a:p>
          <a:p>
            <a:pPr lvl="1"/>
            <a:r>
              <a:rPr lang="en-US" sz="2000" dirty="0" smtClean="0"/>
              <a:t>JMV Structure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GC</a:t>
            </a:r>
          </a:p>
          <a:p>
            <a:pPr lvl="1"/>
            <a:r>
              <a:rPr lang="en-US" sz="2000" dirty="0" err="1" smtClean="0"/>
              <a:t>Algo</a:t>
            </a:r>
            <a:endParaRPr lang="en-US" sz="2000" dirty="0"/>
          </a:p>
          <a:p>
            <a:pPr lvl="1"/>
            <a:r>
              <a:rPr lang="en-US" sz="2000" dirty="0" smtClean="0"/>
              <a:t>Collectors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</a:rPr>
              <a:t>Multi-threading</a:t>
            </a:r>
          </a:p>
          <a:p>
            <a:pPr lvl="1"/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Thread pool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Fork/Join</a:t>
            </a:r>
          </a:p>
          <a:p>
            <a:pPr lvl="1"/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CompletaleFuture</a:t>
            </a:r>
            <a:endParaRPr lang="en-US" sz="24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sz="2800" i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i="1" dirty="0" smtClean="0">
                <a:solidFill>
                  <a:schemeClr val="bg1">
                    <a:lumMod val="65000"/>
                  </a:schemeClr>
                </a:solidFill>
              </a:rPr>
              <a:t>Monitoring/Testing</a:t>
            </a:r>
          </a:p>
          <a:p>
            <a:pPr lvl="1"/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jconsole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Jvisualvm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400" i="1" dirty="0" err="1" smtClean="0">
                <a:solidFill>
                  <a:schemeClr val="bg1">
                    <a:lumMod val="65000"/>
                  </a:schemeClr>
                </a:solidFill>
              </a:rPr>
              <a:t>Jmeter</a:t>
            </a:r>
            <a:endParaRPr lang="en-US" sz="2400" i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6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Logs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1529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GC</a:t>
            </a:r>
            <a:r>
              <a:rPr lang="zh-CN" altLang="en-US" sz="2000" b="1" dirty="0"/>
              <a:t> </a:t>
            </a:r>
            <a:r>
              <a:rPr lang="en-US" altLang="zh-CN" sz="2000" b="1" dirty="0" smtClean="0"/>
              <a:t>Logs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verbose:gc</a:t>
            </a:r>
            <a:endParaRPr lang="en-US" sz="1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PrintGC</a:t>
            </a:r>
            <a:endParaRPr lang="en-US" altLang="zh-CN" sz="1800" i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zh-CN" sz="1800" i="1" dirty="0" smtClean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altLang="zh-CN" sz="1800" i="1" dirty="0" err="1" smtClean="0">
                <a:solidFill>
                  <a:schemeClr val="accent1">
                    <a:lumMod val="75000"/>
                  </a:schemeClr>
                </a:solidFill>
              </a:rPr>
              <a:t>PrintGCDetails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046535"/>
            <a:ext cx="2417832" cy="17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001000" cy="17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6949"/>
            <a:ext cx="4191000" cy="756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198" y="4561272"/>
            <a:ext cx="8001000" cy="467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/>
              <a:t>Some ‘times</a:t>
            </a:r>
            <a:r>
              <a:rPr lang="en-US" sz="2000" b="1" dirty="0" smtClean="0"/>
              <a:t>’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09600" y="4961692"/>
            <a:ext cx="7172858" cy="1743908"/>
            <a:chOff x="609600" y="4538246"/>
            <a:chExt cx="7172858" cy="1743908"/>
          </a:xfrm>
        </p:grpSpPr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2561" y="5257800"/>
              <a:ext cx="6010275" cy="300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 flipV="1">
              <a:off x="1828800" y="4878764"/>
              <a:ext cx="457200" cy="379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9600" y="4538246"/>
              <a:ext cx="225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accent1">
                      <a:lumMod val="75000"/>
                    </a:schemeClr>
                  </a:solidFill>
                </a:rPr>
                <a:t>-XX:+</a:t>
              </a:r>
              <a:r>
                <a:rPr lang="en-US" sz="1600" i="1" dirty="0" err="1">
                  <a:solidFill>
                    <a:schemeClr val="accent1">
                      <a:lumMod val="75000"/>
                    </a:schemeClr>
                  </a:solidFill>
                </a:rPr>
                <a:t>PrintGCDateStamps</a:t>
              </a:r>
              <a:endParaRPr 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352800" y="5595873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229051" y="5943600"/>
              <a:ext cx="225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accent1">
                      <a:lumMod val="75000"/>
                    </a:schemeClr>
                  </a:solidFill>
                </a:rPr>
                <a:t>-XX:+</a:t>
              </a:r>
              <a:r>
                <a:rPr lang="en-US" sz="1600" i="1" dirty="0" err="1">
                  <a:solidFill>
                    <a:schemeClr val="accent1">
                      <a:lumMod val="75000"/>
                    </a:schemeClr>
                  </a:solidFill>
                </a:rPr>
                <a:t>PrintGCTimeStamps</a:t>
              </a:r>
              <a:endParaRPr 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14898" y="4953000"/>
              <a:ext cx="266702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267200" y="4613822"/>
              <a:ext cx="3515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accent1">
                      <a:lumMod val="75000"/>
                    </a:schemeClr>
                  </a:solidFill>
                </a:rPr>
                <a:t>-XX:+</a:t>
              </a:r>
              <a:r>
                <a:rPr lang="en-US" sz="1600" i="1" dirty="0" err="1">
                  <a:solidFill>
                    <a:schemeClr val="accent1">
                      <a:lumMod val="75000"/>
                    </a:schemeClr>
                  </a:solidFill>
                </a:rPr>
                <a:t>PrintGCApplicationConcurrentTime</a:t>
              </a:r>
              <a:endParaRPr 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5181600" y="335537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3186097"/>
            <a:ext cx="98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Heap info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3886200"/>
            <a:ext cx="7239000" cy="528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2000" i="1" dirty="0" err="1" smtClean="0">
                <a:solidFill>
                  <a:schemeClr val="accent1">
                    <a:lumMod val="75000"/>
                  </a:schemeClr>
                </a:solidFill>
              </a:rPr>
              <a:t>Xloggc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:&lt;filename&gt;	</a:t>
            </a:r>
            <a:r>
              <a:rPr lang="en-US" sz="2000" i="1" dirty="0" smtClean="0"/>
              <a:t>// output </a:t>
            </a:r>
            <a:r>
              <a:rPr lang="en-US" sz="2000" i="1" dirty="0" err="1" smtClean="0"/>
              <a:t>gc</a:t>
            </a:r>
            <a:r>
              <a:rPr lang="en-US" sz="2000" i="1" dirty="0" smtClean="0"/>
              <a:t> log to file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8703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122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2 Steps</a:t>
            </a:r>
            <a:endParaRPr lang="en-US" altLang="zh-CN" sz="2000" b="1" dirty="0" smtClean="0"/>
          </a:p>
          <a:p>
            <a:pPr>
              <a:buFontTx/>
              <a:buChar char="-"/>
            </a:pPr>
            <a:r>
              <a:rPr lang="en-US" sz="1800" b="1" i="1" dirty="0" smtClean="0"/>
              <a:t>Mark</a:t>
            </a:r>
            <a:r>
              <a:rPr lang="en-US" sz="1800" i="1" dirty="0" smtClean="0"/>
              <a:t>: </a:t>
            </a:r>
            <a:r>
              <a:rPr lang="en-US" sz="1800" dirty="0"/>
              <a:t>Reference </a:t>
            </a:r>
            <a:r>
              <a:rPr lang="en-US" sz="1800" dirty="0" smtClean="0"/>
              <a:t>Counting, </a:t>
            </a:r>
            <a:r>
              <a:rPr lang="en-US" sz="1800" dirty="0"/>
              <a:t>GC Root </a:t>
            </a:r>
            <a:r>
              <a:rPr lang="en-US" sz="1800" dirty="0" smtClean="0"/>
              <a:t>Tracking</a:t>
            </a:r>
            <a:endParaRPr lang="en-US" sz="1800" i="1" dirty="0" smtClean="0"/>
          </a:p>
          <a:p>
            <a:pPr>
              <a:buFontTx/>
              <a:buChar char="-"/>
            </a:pPr>
            <a:r>
              <a:rPr lang="en-US" sz="1800" b="1" i="1" dirty="0" smtClean="0"/>
              <a:t>Collect</a:t>
            </a:r>
            <a:r>
              <a:rPr lang="en-US" sz="1800" i="1" dirty="0" smtClean="0"/>
              <a:t>: MS, Copying, MC, GC …</a:t>
            </a:r>
            <a:endParaRPr lang="en-US" sz="1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198" y="2743200"/>
            <a:ext cx="8458202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GC Root Tracing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Roots: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Variables in Stack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 smtClean="0"/>
              <a:t>Static/Final variables</a:t>
            </a:r>
          </a:p>
          <a:p>
            <a:pPr marL="0" indent="0">
              <a:buNone/>
            </a:pPr>
            <a:endParaRPr lang="en-US" sz="1800" b="1" dirty="0" smtClean="0"/>
          </a:p>
          <a:p>
            <a:pPr>
              <a:buFont typeface="Arial" pitchFamily="34" charset="0"/>
              <a:buAutoNum type="arabicPeriod"/>
            </a:pPr>
            <a:endParaRPr lang="en-US" sz="1800" b="1" dirty="0"/>
          </a:p>
          <a:p>
            <a:pPr marL="0" indent="0">
              <a:buFont typeface="Arial" pitchFamily="34" charset="0"/>
              <a:buNone/>
            </a:pPr>
            <a:endParaRPr lang="en-US" sz="18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4191000"/>
            <a:ext cx="5524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183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Reference types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smtClean="0"/>
              <a:t>Strong reference: normal references</a:t>
            </a:r>
          </a:p>
          <a:p>
            <a:pPr marL="0" indent="0">
              <a:buNone/>
            </a:pPr>
            <a:r>
              <a:rPr lang="en-US" altLang="zh-CN" sz="1800" dirty="0" err="1" smtClean="0"/>
              <a:t>SoftReference</a:t>
            </a:r>
            <a:r>
              <a:rPr lang="en-US" altLang="zh-CN" sz="1800" dirty="0" smtClean="0"/>
              <a:t>: (</a:t>
            </a:r>
            <a:r>
              <a:rPr lang="en-US" sz="1600" dirty="0" err="1"/>
              <a:t>java.lang.ref.SoftReference</a:t>
            </a:r>
            <a:r>
              <a:rPr lang="en-US" altLang="zh-CN" sz="1800" dirty="0" smtClean="0"/>
              <a:t>) will be cleared before OOM</a:t>
            </a:r>
          </a:p>
          <a:p>
            <a:pPr marL="0" indent="0">
              <a:buNone/>
            </a:pPr>
            <a:r>
              <a:rPr lang="en-US" altLang="zh-CN" sz="1800" dirty="0" err="1" smtClean="0"/>
              <a:t>WeakReference</a:t>
            </a:r>
            <a:r>
              <a:rPr lang="en-US" altLang="zh-CN" sz="1800" dirty="0" smtClean="0"/>
              <a:t>: (</a:t>
            </a:r>
            <a:r>
              <a:rPr lang="en-US" sz="1600" dirty="0" err="1"/>
              <a:t>java.lang.ref.WeakReference</a:t>
            </a:r>
            <a:r>
              <a:rPr lang="en-US" altLang="zh-CN" sz="1800" dirty="0" smtClean="0"/>
              <a:t>) will be cleared by any GC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800" dirty="0" err="1" smtClean="0">
                <a:solidFill>
                  <a:schemeClr val="accent1">
                    <a:lumMod val="75000"/>
                  </a:schemeClr>
                </a:solidFill>
              </a:rPr>
              <a:t>PhantomReference</a:t>
            </a:r>
            <a:r>
              <a:rPr lang="en-US" altLang="zh-CN" sz="1800" dirty="0" smtClean="0">
                <a:solidFill>
                  <a:schemeClr val="accent1">
                    <a:lumMod val="75000"/>
                  </a:schemeClr>
                </a:solidFill>
              </a:rPr>
              <a:t>: ??</a:t>
            </a:r>
          </a:p>
        </p:txBody>
      </p:sp>
    </p:spTree>
    <p:extLst>
      <p:ext uri="{BB962C8B-B14F-4D97-AF65-F5344CB8AC3E}">
        <p14:creationId xmlns:p14="http://schemas.microsoft.com/office/powerpoint/2010/main" val="36500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107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Mark-Sweep</a:t>
            </a:r>
            <a:endParaRPr lang="en-US" altLang="zh-CN" sz="2000" b="1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 smtClean="0"/>
              <a:t>Mark garbage and collect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 smtClean="0"/>
              <a:t>Slow and end up with memory fragmentation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2819400"/>
            <a:ext cx="6248400" cy="33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91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Mark-Sweep-Compact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sz="1800" i="1" dirty="0" smtClean="0"/>
              <a:t>Mark garbage </a:t>
            </a:r>
            <a:r>
              <a:rPr lang="en-US" sz="1800" i="1" dirty="0" smtClean="0">
                <a:sym typeface="Wingdings" panose="05000000000000000000" pitchFamily="2" charset="2"/>
              </a:rPr>
              <a:t> </a:t>
            </a:r>
            <a:r>
              <a:rPr lang="en-US" sz="1800" i="1" dirty="0" smtClean="0"/>
              <a:t>sweep garbage </a:t>
            </a:r>
            <a:r>
              <a:rPr lang="en-US" sz="1800" i="1" dirty="0" smtClean="0">
                <a:sym typeface="Wingdings" panose="05000000000000000000" pitchFamily="2" charset="2"/>
              </a:rPr>
              <a:t></a:t>
            </a:r>
            <a:r>
              <a:rPr lang="en-US" sz="1800" i="1" dirty="0" smtClean="0"/>
              <a:t> compact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22860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122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Copying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sz="1800" i="1" dirty="0" smtClean="0"/>
              <a:t>Separate memory into 2 parts, copying survivors then remove garbage.</a:t>
            </a:r>
          </a:p>
          <a:p>
            <a:pPr marL="0" indent="0">
              <a:buNone/>
            </a:pPr>
            <a:r>
              <a:rPr lang="en-US" sz="1800" i="1" dirty="0" smtClean="0"/>
              <a:t>Fast, no memory fragmentation, space for time.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95600"/>
            <a:ext cx="4609835" cy="27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277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Generational Collection</a:t>
            </a:r>
            <a:endParaRPr lang="en-US" altLang="zh-CN" sz="2000" b="1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 smtClean="0"/>
              <a:t>Memory is managed in generations with objects of different ages.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i="1" dirty="0" smtClean="0"/>
              <a:t>GC occur in each generation when it’s full.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b="1" i="1" dirty="0" smtClean="0"/>
              <a:t>Young</a:t>
            </a:r>
            <a:r>
              <a:rPr lang="en-US" sz="1800" i="1" dirty="0" smtClean="0"/>
              <a:t> </a:t>
            </a:r>
            <a:r>
              <a:rPr lang="en-US" sz="1800" i="1" dirty="0" smtClean="0">
                <a:sym typeface="Wingdings" panose="05000000000000000000" pitchFamily="2" charset="2"/>
              </a:rPr>
              <a:t> most objects are short-lived, so copying here. </a:t>
            </a:r>
          </a:p>
          <a:p>
            <a:pPr marL="0" indent="0">
              <a:buNone/>
            </a:pPr>
            <a:r>
              <a:rPr lang="en-US" sz="1800" b="1" i="1" dirty="0" smtClean="0">
                <a:sym typeface="Wingdings" panose="05000000000000000000" pitchFamily="2" charset="2"/>
              </a:rPr>
              <a:t>Tenured/Perm</a:t>
            </a:r>
            <a:r>
              <a:rPr lang="en-US" sz="1800" i="1" dirty="0" smtClean="0">
                <a:sym typeface="Wingdings" panose="05000000000000000000" pitchFamily="2" charset="2"/>
              </a:rPr>
              <a:t>  objects are long-lived, copying will cost too much space and work, so use Mark-Sweep(-Compact)</a:t>
            </a:r>
            <a:endParaRPr lang="en-US" sz="1800" i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2" y="4066881"/>
            <a:ext cx="577295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Parallel &amp; Concurrent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89957"/>
            <a:ext cx="8001000" cy="843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Parallel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sz="1800" i="1" dirty="0" smtClean="0"/>
              <a:t>Multiple threads running at the same time to do GC.</a:t>
            </a:r>
            <a:endParaRPr lang="en-US" sz="1800" i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72000"/>
            <a:ext cx="6096000" cy="76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Concurrent</a:t>
            </a:r>
            <a:endParaRPr lang="en-US" sz="2400" b="1" dirty="0"/>
          </a:p>
          <a:p>
            <a:pPr marL="0" indent="0">
              <a:buNone/>
            </a:pPr>
            <a:r>
              <a:rPr lang="en-US" sz="1800" i="1" dirty="0"/>
              <a:t>Application threads and GC threads running at the same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220"/>
            <a:ext cx="5029200" cy="1696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513903"/>
            <a:ext cx="1482587" cy="32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HotSpot</a:t>
            </a:r>
            <a:r>
              <a:rPr lang="en-US" dirty="0" smtClean="0"/>
              <a:t> Garbage Collectors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18557"/>
            <a:ext cx="2667000" cy="419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/>
              <a:t>Parallel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Young</a:t>
            </a:r>
          </a:p>
          <a:p>
            <a:pPr>
              <a:buFontTx/>
              <a:buChar char="-"/>
            </a:pPr>
            <a:r>
              <a:rPr lang="en-US" sz="1800" i="1" dirty="0" smtClean="0"/>
              <a:t>Serial</a:t>
            </a:r>
          </a:p>
          <a:p>
            <a:pPr>
              <a:buFontTx/>
              <a:buChar char="-"/>
            </a:pPr>
            <a:r>
              <a:rPr lang="en-US" sz="1800" i="1" dirty="0" err="1" smtClean="0"/>
              <a:t>ParNew</a:t>
            </a:r>
            <a:endParaRPr lang="en-US" sz="1800" i="1" dirty="0" smtClean="0"/>
          </a:p>
          <a:p>
            <a:pPr>
              <a:buFontTx/>
              <a:buChar char="-"/>
            </a:pPr>
            <a:r>
              <a:rPr lang="en-US" sz="1800" i="1" dirty="0" smtClean="0"/>
              <a:t>Parallel Scavenge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Tenured</a:t>
            </a:r>
          </a:p>
          <a:p>
            <a:pPr>
              <a:buFontTx/>
              <a:buChar char="-"/>
            </a:pPr>
            <a:r>
              <a:rPr lang="en-US" sz="1800" i="1" dirty="0" smtClean="0"/>
              <a:t>Serial Old</a:t>
            </a:r>
          </a:p>
          <a:p>
            <a:pPr>
              <a:buFontTx/>
              <a:buChar char="-"/>
            </a:pPr>
            <a:r>
              <a:rPr lang="en-US" sz="1800" i="1" dirty="0" smtClean="0"/>
              <a:t>Parallel Old</a:t>
            </a:r>
          </a:p>
          <a:p>
            <a:pPr>
              <a:buFontTx/>
              <a:buChar char="-"/>
            </a:pPr>
            <a:r>
              <a:rPr lang="en-US" sz="1800" i="1" dirty="0" smtClean="0"/>
              <a:t>CMS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Both</a:t>
            </a:r>
          </a:p>
          <a:p>
            <a:pPr marL="0" indent="0">
              <a:buNone/>
            </a:pPr>
            <a:r>
              <a:rPr lang="en-US" sz="1800" i="1" dirty="0" smtClean="0"/>
              <a:t>G1</a:t>
            </a:r>
            <a:endParaRPr lang="en-US" sz="2000" b="1" i="1" dirty="0" smtClean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 smtClean="0"/>
          </a:p>
          <a:p>
            <a:pPr marL="0" indent="0">
              <a:buNone/>
            </a:pPr>
            <a:endParaRPr lang="en-US" sz="1800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18557"/>
            <a:ext cx="4724400" cy="45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1"/>
            <a:ext cx="8001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Serial</a:t>
            </a:r>
            <a:endParaRPr lang="en-US" sz="1800" i="1" dirty="0" smtClean="0"/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Single thread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Application thread would be paused.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Serial</a:t>
            </a:r>
            <a:r>
              <a:rPr lang="en-US" sz="1800" i="1" dirty="0" smtClean="0"/>
              <a:t> </a:t>
            </a:r>
            <a:r>
              <a:rPr lang="en-US" sz="1800" i="1" dirty="0" smtClean="0">
                <a:sym typeface="Wingdings" panose="05000000000000000000" pitchFamily="2" charset="2"/>
              </a:rPr>
              <a:t> Coping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Serial Old </a:t>
            </a:r>
            <a:r>
              <a:rPr lang="en-US" sz="1800" i="1" dirty="0" smtClean="0">
                <a:sym typeface="Wingdings" panose="05000000000000000000" pitchFamily="2" charset="2"/>
              </a:rPr>
              <a:t> Mark-Compact</a:t>
            </a:r>
            <a:endParaRPr lang="en-US" sz="2000" b="1" i="1" dirty="0" smtClean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 smtClean="0"/>
          </a:p>
          <a:p>
            <a:pPr marL="0" indent="0">
              <a:buNone/>
            </a:pPr>
            <a:endParaRPr lang="en-US" sz="1800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766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i="1" dirty="0" smtClean="0"/>
              <a:t>Option</a:t>
            </a:r>
            <a:endParaRPr lang="en-US" sz="1800" i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74900"/>
            <a:ext cx="3429000" cy="69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36576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/>
              <a:t>Serial + Serial </a:t>
            </a:r>
            <a:r>
              <a:rPr lang="en-US" i="1" dirty="0" smtClean="0"/>
              <a:t>Old</a:t>
            </a:r>
            <a:r>
              <a:rPr lang="en-US" i="1" dirty="0" smtClean="0">
                <a:sym typeface="Wingdings" panose="05000000000000000000" pitchFamily="2" charset="2"/>
              </a:rPr>
              <a:t></a:t>
            </a:r>
            <a:r>
              <a:rPr lang="en-US" i="1" dirty="0"/>
              <a:t>	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XX:+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UseSerialGC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i="1" dirty="0"/>
              <a:t>Serial + CMS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UseConcMarkSweepGC</a:t>
            </a:r>
            <a:r>
              <a:rPr lang="ja-JP" alt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altLang="ja-JP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ja-JP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altLang="ja-JP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:-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UseParNewGC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 smtClean="0"/>
              <a:t>3.   </a:t>
            </a:r>
            <a:r>
              <a:rPr lang="en-US" i="1" dirty="0" err="1" smtClean="0"/>
              <a:t>ParNew</a:t>
            </a:r>
            <a:r>
              <a:rPr lang="en-US" i="1" dirty="0" smtClean="0"/>
              <a:t>+ Serial Old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</a:rPr>
              <a:t>UseParNewGC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52800"/>
            <a:ext cx="2074320" cy="31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某</a:t>
            </a:r>
            <a:r>
              <a:rPr lang="zh-CN" altLang="en-US" sz="1800" dirty="0"/>
              <a:t>市创办“</a:t>
            </a:r>
            <a:r>
              <a:rPr lang="en-US" altLang="zh-CN" sz="1800" dirty="0"/>
              <a:t>E</a:t>
            </a:r>
            <a:r>
              <a:rPr lang="zh-CN" altLang="en-US" sz="1800" dirty="0"/>
              <a:t>商圈分销网”欲为全市传统销售商建立统一网上分</a:t>
            </a:r>
            <a:r>
              <a:rPr lang="zh-CN" altLang="en-US" sz="1800" dirty="0" smtClean="0"/>
              <a:t>销接</a:t>
            </a:r>
            <a:r>
              <a:rPr lang="zh-CN" altLang="en-US" sz="1800" dirty="0"/>
              <a:t>口，形式类似于淘宝网店。为了给销售商提供可定制的页面</a:t>
            </a:r>
            <a:r>
              <a:rPr lang="zh-CN" altLang="en-US" sz="1800" dirty="0" smtClean="0"/>
              <a:t>，项</a:t>
            </a:r>
            <a:r>
              <a:rPr lang="zh-CN" altLang="en-US" sz="1800" dirty="0"/>
              <a:t>目一期采用了动态生成</a:t>
            </a:r>
            <a:r>
              <a:rPr lang="en-US" altLang="zh-CN" sz="1800" dirty="0"/>
              <a:t>JSP</a:t>
            </a:r>
            <a:r>
              <a:rPr lang="zh-CN" altLang="en-US" sz="1800" dirty="0"/>
              <a:t>页面的方式，根据销售商设置的功</a:t>
            </a:r>
            <a:r>
              <a:rPr lang="zh-CN" altLang="en-US" sz="1800" dirty="0" smtClean="0"/>
              <a:t>能不</a:t>
            </a:r>
            <a:r>
              <a:rPr lang="zh-CN" altLang="en-US" sz="1800" dirty="0"/>
              <a:t>同，为每个销售商生成一组独立的</a:t>
            </a:r>
            <a:r>
              <a:rPr lang="en-US" altLang="zh-CN" sz="1800" dirty="0"/>
              <a:t>JSP</a:t>
            </a:r>
            <a:r>
              <a:rPr lang="zh-CN" altLang="en-US" sz="1800" dirty="0"/>
              <a:t>页面。试运行初期未出</a:t>
            </a:r>
            <a:r>
              <a:rPr lang="zh-CN" altLang="en-US" sz="1800" dirty="0" smtClean="0"/>
              <a:t>现问</a:t>
            </a:r>
            <a:r>
              <a:rPr lang="zh-CN" altLang="en-US" sz="1800" dirty="0"/>
              <a:t>题，但销售商数量增加到一定数量后，系统经常会崩溃；当</a:t>
            </a:r>
            <a:r>
              <a:rPr lang="zh-CN" altLang="en-US" sz="1800" dirty="0" smtClean="0"/>
              <a:t>进一</a:t>
            </a:r>
            <a:r>
              <a:rPr lang="zh-CN" altLang="en-US" sz="1800" dirty="0"/>
              <a:t>步增加销售商，服务器甚至会在启动时即报</a:t>
            </a:r>
            <a:r>
              <a:rPr lang="en-US" altLang="zh-CN" sz="1800" dirty="0"/>
              <a:t>OOM</a:t>
            </a:r>
            <a:r>
              <a:rPr lang="zh-CN" altLang="en-US" sz="1800" dirty="0"/>
              <a:t>异常。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sz="1800" dirty="0" smtClean="0"/>
              <a:t>加</a:t>
            </a:r>
            <a:r>
              <a:rPr lang="ja-JP" altLang="en-US" sz="1800" dirty="0"/>
              <a:t>入</a:t>
            </a:r>
            <a:r>
              <a:rPr lang="en-US" altLang="ja-JP" sz="1800" dirty="0"/>
              <a:t>-</a:t>
            </a:r>
            <a:r>
              <a:rPr lang="en-US" sz="1800" dirty="0"/>
              <a:t>XX:+</a:t>
            </a:r>
            <a:r>
              <a:rPr lang="en-US" sz="1800" dirty="0" err="1"/>
              <a:t>HeapDumpOnOutOfMemoryError</a:t>
            </a:r>
            <a:r>
              <a:rPr lang="ja-JP" altLang="en-US" sz="1800" dirty="0"/>
              <a:t>参数，得</a:t>
            </a:r>
            <a:r>
              <a:rPr lang="ja-JP" altLang="en-US" sz="1800" dirty="0" smtClean="0"/>
              <a:t>到</a:t>
            </a:r>
            <a:r>
              <a:rPr lang="en-US" sz="1800" dirty="0" err="1" smtClean="0"/>
              <a:t>boon.hprof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 smtClean="0"/>
              <a:t>增</a:t>
            </a:r>
            <a:r>
              <a:rPr lang="zh-CN" altLang="en-US" sz="1800" dirty="0"/>
              <a:t>加</a:t>
            </a:r>
            <a:r>
              <a:rPr lang="en-US" altLang="zh-CN" sz="1800" dirty="0"/>
              <a:t>-</a:t>
            </a:r>
            <a:r>
              <a:rPr lang="en-US" altLang="zh-CN" sz="1800" dirty="0" err="1"/>
              <a:t>Xmx</a:t>
            </a:r>
            <a:r>
              <a:rPr lang="zh-CN" altLang="en-US" sz="1800" dirty="0"/>
              <a:t>未明显减轻症</a:t>
            </a:r>
            <a:r>
              <a:rPr lang="zh-CN" altLang="en-US" sz="1800" dirty="0" smtClean="0"/>
              <a:t>状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 smtClean="0"/>
              <a:t>请</a:t>
            </a:r>
            <a:r>
              <a:rPr lang="zh-CN" altLang="en-US" sz="1800" dirty="0"/>
              <a:t>根据以上症状分析原因，并给出解决方案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6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1"/>
            <a:ext cx="4191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Parallel</a:t>
            </a:r>
            <a:endParaRPr lang="en-US" sz="1800" i="1" dirty="0" smtClean="0"/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Multiple threads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Pause when </a:t>
            </a:r>
            <a:r>
              <a:rPr lang="en-US" sz="1800" b="1" i="1" dirty="0" smtClean="0"/>
              <a:t>‘Mark’ </a:t>
            </a:r>
            <a:r>
              <a:rPr lang="en-US" sz="1800" i="1" dirty="0" smtClean="0"/>
              <a:t>&amp; </a:t>
            </a:r>
            <a:r>
              <a:rPr lang="en-US" sz="1800" b="1" i="1" dirty="0" smtClean="0"/>
              <a:t>‘Sweep’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Parallel Scavenge &amp; </a:t>
            </a:r>
            <a:r>
              <a:rPr lang="en-US" sz="1800" i="1" dirty="0" err="1" smtClean="0">
                <a:solidFill>
                  <a:schemeClr val="accent1">
                    <a:lumMod val="75000"/>
                  </a:schemeClr>
                </a:solidFill>
              </a:rPr>
              <a:t>ParNew</a:t>
            </a:r>
            <a:r>
              <a:rPr lang="en-US" sz="1800" i="1" dirty="0" smtClean="0">
                <a:sym typeface="Wingdings" panose="05000000000000000000" pitchFamily="2" charset="2"/>
              </a:rPr>
              <a:t> Coping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Parallel Old </a:t>
            </a:r>
            <a:r>
              <a:rPr lang="en-US" sz="1800" i="1" dirty="0" smtClean="0">
                <a:sym typeface="Wingdings" panose="05000000000000000000" pitchFamily="2" charset="2"/>
              </a:rPr>
              <a:t> Mark-Compact</a:t>
            </a:r>
            <a:endParaRPr lang="en-US" sz="2000" b="1" i="1" dirty="0" smtClean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 smtClean="0"/>
          </a:p>
          <a:p>
            <a:pPr marL="0" indent="0">
              <a:buNone/>
            </a:pPr>
            <a:endParaRPr lang="en-US" sz="1800" i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242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i="1" dirty="0" smtClean="0"/>
              <a:t>Option</a:t>
            </a:r>
            <a:endParaRPr lang="en-US" sz="18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3429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XX:ParallelGCThreads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=18</a:t>
            </a:r>
          </a:p>
          <a:p>
            <a:r>
              <a:rPr lang="en-US" i="1" dirty="0"/>
              <a:t>If ( </a:t>
            </a:r>
            <a:r>
              <a:rPr lang="en-US" i="1" dirty="0" err="1"/>
              <a:t>cpu</a:t>
            </a:r>
            <a:r>
              <a:rPr lang="en-US" i="1" dirty="0"/>
              <a:t> # &gt; 8)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3 + ( 5*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cpu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/8 )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895600"/>
            <a:ext cx="2160463" cy="3110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4466272"/>
            <a:ext cx="48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/>
              <a:t>PS young + </a:t>
            </a:r>
            <a:r>
              <a:rPr lang="en-US" i="1" dirty="0" err="1" smtClean="0"/>
              <a:t>ParOld</a:t>
            </a:r>
            <a:r>
              <a:rPr lang="en-US" i="1" dirty="0" smtClean="0">
                <a:sym typeface="Wingdings" panose="05000000000000000000" pitchFamily="2" charset="2"/>
              </a:rPr>
              <a:t></a:t>
            </a:r>
            <a:r>
              <a:rPr lang="en-US" i="1" dirty="0"/>
              <a:t>	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	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XX:+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UseParallelOldGC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i="1" dirty="0" smtClean="0"/>
              <a:t>PS young + Serial Old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-XX:+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UseParallelGC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XX:-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UseParallelOldGC</a:t>
            </a:r>
            <a:endParaRPr lang="en-US" i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60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1"/>
            <a:ext cx="7772400" cy="205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Parallel Scavenge</a:t>
            </a:r>
            <a:endParaRPr lang="en-US" sz="1800" i="1" dirty="0" smtClean="0"/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Young Gen collector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/>
              <a:t>Copying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</a:rPr>
              <a:t>Goal </a:t>
            </a:r>
            <a:r>
              <a:rPr lang="en-US" sz="1800" b="1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increase Throughput</a:t>
            </a:r>
          </a:p>
          <a:p>
            <a:pPr lvl="1">
              <a:spcBef>
                <a:spcPts val="250"/>
              </a:spcBef>
              <a:buFontTx/>
              <a:buChar char="-"/>
            </a:pP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Throughput  app time/total time == 1 – ( </a:t>
            </a:r>
            <a:r>
              <a:rPr lang="en-US" sz="14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gc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time/total time)   [</a:t>
            </a:r>
            <a:r>
              <a:rPr lang="en-US" sz="14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cpu</a:t>
            </a:r>
            <a:r>
              <a:rPr lang="en-US" sz="14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time]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/>
              <a:t>GC </a:t>
            </a:r>
            <a:r>
              <a:rPr lang="en-US" sz="1800" i="1" dirty="0" smtClean="0"/>
              <a:t>Ergonomics</a:t>
            </a:r>
            <a:r>
              <a:rPr lang="zh-CN" altLang="en-US" sz="1800" i="1" dirty="0" smtClean="0"/>
              <a:t> </a:t>
            </a:r>
            <a:r>
              <a:rPr lang="en-US" altLang="zh-CN" sz="1800" i="1" dirty="0" smtClean="0"/>
              <a:t>(</a:t>
            </a:r>
            <a:r>
              <a:rPr lang="zh-CN" altLang="en-US" sz="1800" i="1" dirty="0" smtClean="0"/>
              <a:t>自适应的调节策略</a:t>
            </a:r>
            <a:r>
              <a:rPr lang="en-US" altLang="zh-CN" sz="1800" i="1" dirty="0" smtClean="0"/>
              <a:t>)</a:t>
            </a:r>
            <a:endParaRPr lang="en-US" sz="1800" i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814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i="1" dirty="0" smtClean="0"/>
              <a:t>Option</a:t>
            </a:r>
            <a:endParaRPr lang="en-US" sz="18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0" y="38862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GC time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XX:MaxGCPauseMillis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( </a:t>
            </a:r>
            <a:r>
              <a:rPr lang="en-US" i="1" dirty="0" err="1">
                <a:sym typeface="Wingdings" panose="05000000000000000000" pitchFamily="2" charset="2"/>
              </a:rPr>
              <a:t>gc</a:t>
            </a:r>
            <a:r>
              <a:rPr lang="en-US" i="1" dirty="0">
                <a:sym typeface="Wingdings" panose="05000000000000000000" pitchFamily="2" charset="2"/>
              </a:rPr>
              <a:t> time/total time)  </a:t>
            </a:r>
            <a:r>
              <a:rPr lang="en-US" i="1" dirty="0" smtClean="0">
                <a:sym typeface="Wingdings" panose="05000000000000000000" pitchFamily="2" charset="2"/>
              </a:rPr>
              <a:t>	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XX:GCTimeRatio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(eg:19, (1/1+19))</a:t>
            </a:r>
          </a:p>
          <a:p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 smtClean="0"/>
              <a:t>GC Ergonomics</a:t>
            </a:r>
            <a:r>
              <a:rPr lang="zh-CN" altLang="en-US" i="1" dirty="0" smtClean="0"/>
              <a:t> </a:t>
            </a:r>
            <a:r>
              <a:rPr lang="en-US" altLang="zh-CN" i="1" dirty="0" smtClean="0">
                <a:sym typeface="Wingdings" panose="05000000000000000000" pitchFamily="2" charset="2"/>
              </a:rPr>
              <a:t> 		</a:t>
            </a:r>
          </a:p>
          <a:p>
            <a:r>
              <a:rPr lang="en-US" altLang="zh-CN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altLang="zh-CN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-XX:+</a:t>
            </a:r>
            <a:r>
              <a:rPr lang="en-US" altLang="zh-CN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UseAdaptiveSizePolicy</a:t>
            </a:r>
            <a:endParaRPr lang="en-US" altLang="zh-CN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 smtClean="0">
                <a:sym typeface="Wingdings" panose="05000000000000000000" pitchFamily="2" charset="2"/>
              </a:rPr>
              <a:t>will </a:t>
            </a:r>
            <a:r>
              <a:rPr lang="en-US" i="1" dirty="0">
                <a:sym typeface="Wingdings" panose="05000000000000000000" pitchFamily="2" charset="2"/>
              </a:rPr>
              <a:t>adapt –</a:t>
            </a:r>
            <a:r>
              <a:rPr lang="en-US" i="1" dirty="0" err="1">
                <a:sym typeface="Wingdings" panose="05000000000000000000" pitchFamily="2" charset="2"/>
              </a:rPr>
              <a:t>XX:SurvivorRatio</a:t>
            </a:r>
            <a:r>
              <a:rPr lang="en-US" i="1" dirty="0">
                <a:sym typeface="Wingdings" panose="05000000000000000000" pitchFamily="2" charset="2"/>
              </a:rPr>
              <a:t> &amp; -</a:t>
            </a:r>
            <a:r>
              <a:rPr lang="en-US" i="1" dirty="0" err="1">
                <a:sym typeface="Wingdings" panose="05000000000000000000" pitchFamily="2" charset="2"/>
              </a:rPr>
              <a:t>XX:PretenureSizeThreshold</a:t>
            </a:r>
            <a:endParaRPr lang="en-US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27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1"/>
            <a:ext cx="8305800" cy="1752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CMS (Concurrent Mark Sweep)</a:t>
            </a:r>
            <a:endParaRPr lang="en-US" sz="2000" i="1" dirty="0" smtClean="0"/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Initial Mark</a:t>
            </a:r>
            <a:r>
              <a:rPr lang="en-US" sz="1800" i="1" dirty="0" smtClean="0"/>
              <a:t>: </a:t>
            </a:r>
            <a:r>
              <a:rPr lang="en-US" sz="1800" dirty="0" smtClean="0"/>
              <a:t>find out objects directly relative reachable from the roots.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Concurrent Mark</a:t>
            </a:r>
            <a:r>
              <a:rPr lang="en-US" sz="1800" i="1" dirty="0" smtClean="0"/>
              <a:t>: </a:t>
            </a:r>
            <a:r>
              <a:rPr lang="en-US" sz="1800" dirty="0" smtClean="0"/>
              <a:t>go through root tracing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Remark</a:t>
            </a:r>
            <a:r>
              <a:rPr lang="en-US" sz="1800" i="1" dirty="0" smtClean="0"/>
              <a:t>: </a:t>
            </a:r>
            <a:r>
              <a:rPr lang="en-US" sz="1800" dirty="0" smtClean="0"/>
              <a:t>more marks which updated by app threads during previous step</a:t>
            </a:r>
          </a:p>
          <a:p>
            <a:pPr>
              <a:spcBef>
                <a:spcPts val="250"/>
              </a:spcBef>
              <a:buFontTx/>
              <a:buChar char="-"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Concurrent Sweep</a:t>
            </a:r>
            <a:r>
              <a:rPr lang="en-US" sz="1800" i="1" dirty="0" smtClean="0"/>
              <a:t>: </a:t>
            </a:r>
            <a:r>
              <a:rPr lang="en-US" sz="1800" dirty="0" smtClean="0"/>
              <a:t>sweep concurrently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423630"/>
            <a:ext cx="4239816" cy="267237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276600"/>
            <a:ext cx="800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i="1" dirty="0" smtClean="0"/>
              <a:t>Option</a:t>
            </a:r>
            <a:endParaRPr lang="en-US" sz="1800" i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657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1" dirty="0" smtClean="0"/>
              <a:t>Collect Perm Gen</a:t>
            </a:r>
            <a:r>
              <a:rPr lang="en-US" i="1" dirty="0"/>
              <a:t>	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-XX:+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CMSClassUnloadingEnabled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i="1" dirty="0" smtClean="0"/>
              <a:t>Parallel for initial mark</a:t>
            </a:r>
            <a:endParaRPr lang="en-US" i="1" dirty="0" smtClean="0">
              <a:sym typeface="Wingdings" panose="05000000000000000000" pitchFamily="2" charset="2"/>
            </a:endParaRPr>
          </a:p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     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XX:+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CMSParallelInitialMarkEnabled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i="1" dirty="0" smtClean="0"/>
              <a:t>3.   Mark &amp; Sweep at same time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    -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XX:-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CMSParallelRemarkEnabled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59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95401"/>
            <a:ext cx="8305800" cy="426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Some Issues</a:t>
            </a: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Use CPU resource: </a:t>
            </a:r>
            <a:r>
              <a:rPr lang="en-US" sz="1800" dirty="0" smtClean="0"/>
              <a:t>impact throughput</a:t>
            </a:r>
          </a:p>
          <a:p>
            <a:pPr lvl="1">
              <a:spcBef>
                <a:spcPts val="350"/>
              </a:spcBef>
              <a:buFontTx/>
              <a:buChar char="-"/>
            </a:pPr>
            <a:r>
              <a:rPr lang="en-US" sz="1400" dirty="0" smtClean="0"/>
              <a:t>Concurrent threads  ==  (cores + 3)/4</a:t>
            </a:r>
          </a:p>
          <a:p>
            <a:pPr lvl="1">
              <a:spcBef>
                <a:spcPts val="350"/>
              </a:spcBef>
              <a:buFontTx/>
              <a:buChar char="-"/>
            </a:pPr>
            <a:endParaRPr lang="en-US" sz="14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Floating garbage: </a:t>
            </a:r>
            <a:r>
              <a:rPr lang="en-US" sz="1800" dirty="0" smtClean="0"/>
              <a:t>newly generated garbage while sweeping</a:t>
            </a:r>
          </a:p>
          <a:p>
            <a:pPr lvl="1">
              <a:spcBef>
                <a:spcPts val="350"/>
              </a:spcBef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XX:CMSInitiatingOccupancyFraction</a:t>
            </a:r>
            <a:r>
              <a:rPr lang="en-US" sz="1800" dirty="0"/>
              <a:t>, leave some space for above.</a:t>
            </a:r>
          </a:p>
          <a:p>
            <a:pPr lvl="1">
              <a:spcBef>
                <a:spcPts val="350"/>
              </a:spcBef>
              <a:buFontTx/>
              <a:buChar char="-"/>
            </a:pPr>
            <a:endParaRPr lang="en-US" sz="16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Concurrent Mode Failure</a:t>
            </a:r>
            <a:r>
              <a:rPr lang="en-US" sz="1800" dirty="0" smtClean="0"/>
              <a:t>: if no more space, switch to Serial Old.</a:t>
            </a:r>
          </a:p>
          <a:p>
            <a:pPr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Memory fragmentation</a:t>
            </a:r>
          </a:p>
          <a:p>
            <a:pPr lvl="1">
              <a:spcBef>
                <a:spcPts val="350"/>
              </a:spcBef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-XX:+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</a:rPr>
              <a:t>UseCMSCompactAtFullCollection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spcBef>
                <a:spcPts val="350"/>
              </a:spcBef>
              <a:buFontTx/>
              <a:buChar char="-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XX:CMSFullGCsBeforeCompaction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5247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295401"/>
            <a:ext cx="5410200" cy="4648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G-first</a:t>
            </a: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/>
              <a:t>Use scenario: memory size &gt; 6G</a:t>
            </a:r>
          </a:p>
          <a:p>
            <a:pPr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/>
              <a:t>G1 divides the heap into regions (1m-32m)</a:t>
            </a:r>
          </a:p>
          <a:p>
            <a:pPr lvl="1">
              <a:spcBef>
                <a:spcPts val="350"/>
              </a:spcBef>
              <a:buFontTx/>
              <a:buChar char="-"/>
            </a:pPr>
            <a:r>
              <a:rPr lang="en-US" sz="1600" dirty="0"/>
              <a:t>Supported size == 32m * 2000 </a:t>
            </a:r>
            <a:r>
              <a:rPr lang="en-US" sz="1600" dirty="0" smtClean="0"/>
              <a:t> </a:t>
            </a:r>
            <a:r>
              <a:rPr lang="en-US" sz="1600" dirty="0">
                <a:sym typeface="Wingdings" panose="05000000000000000000" pitchFamily="2" charset="2"/>
              </a:rPr>
              <a:t> 62.5G</a:t>
            </a:r>
          </a:p>
          <a:p>
            <a:pPr lvl="2">
              <a:spcBef>
                <a:spcPts val="350"/>
              </a:spcBef>
              <a:buFontTx/>
              <a:buChar char="-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XX:G1HeapRegionSize=2m</a:t>
            </a:r>
          </a:p>
          <a:p>
            <a:pPr lvl="2"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/>
              <a:t>Focus on regions with most garbage </a:t>
            </a:r>
            <a:r>
              <a:rPr lang="en-US" sz="1800" dirty="0" smtClean="0">
                <a:solidFill>
                  <a:srgbClr val="C00000"/>
                </a:solidFill>
              </a:rPr>
              <a:t>first</a:t>
            </a:r>
            <a:r>
              <a:rPr lang="en-US" sz="1800" dirty="0" smtClean="0"/>
              <a:t>.</a:t>
            </a:r>
          </a:p>
          <a:p>
            <a:pPr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800" dirty="0" smtClean="0"/>
              <a:t>Compact the heap on-the-go, no STW.</a:t>
            </a:r>
          </a:p>
          <a:p>
            <a:pPr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>
              <a:spcBef>
                <a:spcPts val="350"/>
              </a:spcBef>
              <a:buFontTx/>
              <a:buChar char="-"/>
            </a:pPr>
            <a:endParaRPr lang="en-US" sz="1800" dirty="0" smtClean="0"/>
          </a:p>
          <a:p>
            <a:pPr marL="0" indent="0">
              <a:spcBef>
                <a:spcPts val="350"/>
              </a:spcBef>
              <a:buNone/>
            </a:pPr>
            <a:r>
              <a:rPr lang="en-US" sz="1800" b="1" dirty="0" smtClean="0"/>
              <a:t>Option</a:t>
            </a:r>
          </a:p>
          <a:p>
            <a:pPr>
              <a:spcBef>
                <a:spcPts val="350"/>
              </a:spcBef>
              <a:buFontTx/>
              <a:buChar char="-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-XX:+UseG1GC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2209800"/>
            <a:ext cx="308804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000" dirty="0"/>
              <a:t>案例分析：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800" dirty="0"/>
              <a:t>某系统在运行过程中会偶发停止响应的情况，经系统工具监测发现</a:t>
            </a:r>
            <a:r>
              <a:rPr lang="en-US" altLang="zh-CN" sz="1800" dirty="0"/>
              <a:t>JVM</a:t>
            </a:r>
            <a:r>
              <a:rPr lang="zh-CN" altLang="en-US" sz="1800" dirty="0"/>
              <a:t>内存接近最大，而</a:t>
            </a:r>
            <a:r>
              <a:rPr lang="en-US" altLang="zh-CN" sz="1800" dirty="0"/>
              <a:t>GC</a:t>
            </a:r>
            <a:r>
              <a:rPr lang="zh-CN" altLang="en-US" sz="1800" dirty="0"/>
              <a:t>线程一直在运行，但内存却基本没有变化。</a:t>
            </a:r>
            <a:endParaRPr lang="en-US" altLang="zh-CN" sz="18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800" dirty="0"/>
              <a:t>工程师试图添加</a:t>
            </a:r>
            <a:r>
              <a:rPr lang="en-US" altLang="zh-CN" sz="1800" dirty="0"/>
              <a:t>-</a:t>
            </a:r>
            <a:r>
              <a:rPr lang="en-US" sz="1800" dirty="0" err="1"/>
              <a:t>XX:HeapDumpOnOutOfMemoryError</a:t>
            </a:r>
            <a:r>
              <a:rPr lang="ja-JP" altLang="en-US" sz="1800" dirty="0"/>
              <a:t>对内存进行</a:t>
            </a:r>
            <a:r>
              <a:rPr lang="en-US" sz="1800" dirty="0"/>
              <a:t>Dump，</a:t>
            </a:r>
            <a:r>
              <a:rPr lang="ja-JP" altLang="en-US" sz="1800" dirty="0"/>
              <a:t>但由</a:t>
            </a:r>
            <a:r>
              <a:rPr lang="zh-CN" altLang="en-US" sz="1800" dirty="0"/>
              <a:t>于系统一直不会抛出</a:t>
            </a:r>
            <a:r>
              <a:rPr lang="en-US" altLang="zh-CN" sz="1800" dirty="0"/>
              <a:t>OOM</a:t>
            </a:r>
            <a:r>
              <a:rPr lang="zh-CN" altLang="en-US" sz="1800" dirty="0"/>
              <a:t>，致使没有</a:t>
            </a:r>
            <a:r>
              <a:rPr lang="en-US" altLang="zh-CN" sz="1800" dirty="0"/>
              <a:t>dump</a:t>
            </a:r>
            <a:r>
              <a:rPr lang="zh-CN" altLang="en-US" sz="1800" dirty="0"/>
              <a:t>文件生成而无法</a:t>
            </a:r>
            <a:r>
              <a:rPr lang="ja-JP" altLang="en-US" sz="1800" dirty="0"/>
              <a:t>分析原因。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zh-CN" sz="1800" dirty="0"/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1800" dirty="0"/>
              <a:t>试根据以上描述分析原因，并给出解决方案。</a:t>
            </a:r>
            <a:endParaRPr lang="en-US" altLang="zh-CN" sz="1800" dirty="0"/>
          </a:p>
          <a:p>
            <a:pPr marL="0" indent="0">
              <a:spcBef>
                <a:spcPts val="30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jps</a:t>
            </a:r>
            <a:r>
              <a:rPr lang="en-US" sz="2000" dirty="0" smtClean="0"/>
              <a:t>: check java process</a:t>
            </a:r>
          </a:p>
          <a:p>
            <a:pPr marL="0" indent="0">
              <a:buNone/>
            </a:pPr>
            <a:r>
              <a:rPr lang="en-US" sz="2000" b="1" dirty="0" err="1" smtClean="0"/>
              <a:t>jinfo</a:t>
            </a:r>
            <a:r>
              <a:rPr lang="en-US" sz="2000" dirty="0" smtClean="0"/>
              <a:t>: check java process parameters</a:t>
            </a:r>
          </a:p>
          <a:p>
            <a:pPr marL="0" indent="0">
              <a:buNone/>
            </a:pPr>
            <a:r>
              <a:rPr lang="en-US" sz="2000" b="1" dirty="0" err="1"/>
              <a:t>jstat</a:t>
            </a:r>
            <a:r>
              <a:rPr lang="en-US" sz="2000" dirty="0" smtClean="0"/>
              <a:t>: </a:t>
            </a:r>
            <a:r>
              <a:rPr lang="en-US" sz="2000" dirty="0" err="1" smtClean="0"/>
              <a:t>jvm</a:t>
            </a:r>
            <a:r>
              <a:rPr lang="en-US" sz="2000" dirty="0" smtClean="0"/>
              <a:t> statistics</a:t>
            </a:r>
          </a:p>
          <a:p>
            <a:pPr marL="0" indent="0">
              <a:buNone/>
            </a:pPr>
            <a:r>
              <a:rPr lang="en-US" sz="2000" b="1" dirty="0" err="1"/>
              <a:t>jstack</a:t>
            </a:r>
            <a:r>
              <a:rPr lang="en-US" sz="2000" dirty="0" smtClean="0"/>
              <a:t>: threads</a:t>
            </a:r>
          </a:p>
          <a:p>
            <a:pPr marL="0" indent="0">
              <a:buNone/>
            </a:pPr>
            <a:r>
              <a:rPr lang="en-US" sz="2000" b="1" dirty="0" err="1" smtClean="0"/>
              <a:t>jmap</a:t>
            </a:r>
            <a:r>
              <a:rPr lang="en-US" sz="2000" dirty="0" smtClean="0"/>
              <a:t>: dump heap when running</a:t>
            </a:r>
          </a:p>
          <a:p>
            <a:pPr marL="0" indent="0">
              <a:buNone/>
            </a:pPr>
            <a:r>
              <a:rPr lang="en-US" sz="2000" b="1" dirty="0" err="1" smtClean="0"/>
              <a:t>jhat</a:t>
            </a:r>
            <a:r>
              <a:rPr lang="en-US" sz="2000" dirty="0" smtClean="0"/>
              <a:t>: java heap analysis tool</a:t>
            </a:r>
          </a:p>
          <a:p>
            <a:pPr marL="0" indent="0">
              <a:buNone/>
            </a:pPr>
            <a:r>
              <a:rPr lang="en-US" sz="2000" b="1" dirty="0" err="1" smtClean="0"/>
              <a:t>jconsole</a:t>
            </a:r>
            <a:r>
              <a:rPr lang="en-US" sz="2000" dirty="0" smtClean="0"/>
              <a:t>: </a:t>
            </a:r>
            <a:r>
              <a:rPr lang="en-US" sz="2000" dirty="0" err="1" smtClean="0"/>
              <a:t>cpu+heap+threads+class</a:t>
            </a:r>
            <a:r>
              <a:rPr lang="en-US" sz="2000" dirty="0" smtClean="0"/>
              <a:t> … (1.5)</a:t>
            </a:r>
          </a:p>
          <a:p>
            <a:pPr marL="0" indent="0">
              <a:buNone/>
            </a:pPr>
            <a:r>
              <a:rPr lang="en-US" sz="2000" b="1" dirty="0" err="1" smtClean="0"/>
              <a:t>jvisualvm</a:t>
            </a:r>
            <a:r>
              <a:rPr lang="en-US" sz="2000" dirty="0" smtClean="0"/>
              <a:t>: advanced </a:t>
            </a:r>
            <a:r>
              <a:rPr lang="en-US" sz="2000" dirty="0" err="1" smtClean="0"/>
              <a:t>jconsole</a:t>
            </a:r>
            <a:r>
              <a:rPr lang="en-US" sz="2000" dirty="0" smtClean="0"/>
              <a:t> + dump [heap/threads] + (1.6)</a:t>
            </a:r>
          </a:p>
          <a:p>
            <a:pPr marL="0" indent="0">
              <a:buNone/>
            </a:pPr>
            <a:r>
              <a:rPr lang="en-US" sz="2000" dirty="0" smtClean="0"/>
              <a:t>JMC:</a:t>
            </a:r>
          </a:p>
          <a:p>
            <a:pPr marL="0" indent="0">
              <a:buNone/>
            </a:pPr>
            <a:r>
              <a:rPr lang="en-US" sz="2000" dirty="0" smtClean="0"/>
              <a:t>JFR: 1.7</a:t>
            </a:r>
          </a:p>
          <a:p>
            <a:pPr marL="0" indent="0">
              <a:buNone/>
            </a:pPr>
            <a:r>
              <a:rPr lang="en-US" sz="2000" dirty="0" err="1" smtClean="0"/>
              <a:t>jcmd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Format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jps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 [options] [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hostid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/>
              <a:t>Options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/>
              <a:t>-q</a:t>
            </a:r>
            <a:r>
              <a:rPr lang="en-US" sz="2000" dirty="0" smtClean="0"/>
              <a:t>: only process id</a:t>
            </a:r>
          </a:p>
          <a:p>
            <a:pPr marL="0" indent="0">
              <a:buNone/>
            </a:pPr>
            <a:r>
              <a:rPr lang="en-US" sz="2000" i="1" dirty="0" smtClean="0"/>
              <a:t>-m</a:t>
            </a:r>
            <a:r>
              <a:rPr lang="en-US" sz="2000" dirty="0" smtClean="0"/>
              <a:t>: arguments passed to main()</a:t>
            </a:r>
          </a:p>
          <a:p>
            <a:pPr marL="0" indent="0">
              <a:buNone/>
            </a:pPr>
            <a:r>
              <a:rPr lang="en-US" sz="2000" i="1" dirty="0" smtClean="0"/>
              <a:t>-l</a:t>
            </a:r>
            <a:r>
              <a:rPr lang="en-US" sz="2000" dirty="0" smtClean="0"/>
              <a:t>: class full name</a:t>
            </a:r>
          </a:p>
          <a:p>
            <a:pPr marL="0" indent="0">
              <a:buNone/>
            </a:pPr>
            <a:r>
              <a:rPr lang="en-US" sz="2000" i="1" dirty="0" smtClean="0"/>
              <a:t>-v</a:t>
            </a:r>
            <a:r>
              <a:rPr lang="en-US" sz="2000" dirty="0" smtClean="0"/>
              <a:t>: </a:t>
            </a:r>
            <a:r>
              <a:rPr lang="en-US" sz="2000" dirty="0" err="1" smtClean="0"/>
              <a:t>jvm</a:t>
            </a:r>
            <a:r>
              <a:rPr lang="en-US" sz="2000" dirty="0" smtClean="0"/>
              <a:t> parameters</a:t>
            </a:r>
          </a:p>
          <a:p>
            <a:pPr marL="0" indent="0">
              <a:buNone/>
            </a:pPr>
            <a:r>
              <a:rPr lang="en-US" sz="2000" i="1" dirty="0" smtClean="0"/>
              <a:t>-V</a:t>
            </a:r>
            <a:r>
              <a:rPr lang="en-US" sz="2000" dirty="0" smtClean="0"/>
              <a:t>: </a:t>
            </a:r>
            <a:r>
              <a:rPr lang="en-US" sz="2000" dirty="0" err="1" smtClean="0"/>
              <a:t>jvm</a:t>
            </a:r>
            <a:r>
              <a:rPr lang="en-US" sz="2000" dirty="0" smtClean="0"/>
              <a:t> parameters passed via flags file (-</a:t>
            </a:r>
            <a:r>
              <a:rPr lang="en-US" sz="2000" dirty="0" err="1" smtClean="0"/>
              <a:t>XX:Flags</a:t>
            </a:r>
            <a:r>
              <a:rPr lang="en-US" sz="2000" dirty="0" smtClean="0"/>
              <a:t>=&lt;file path&gt;)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29200"/>
            <a:ext cx="571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0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Format:</a:t>
            </a:r>
          </a:p>
          <a:p>
            <a:pPr marL="0" indent="0">
              <a:buNone/>
            </a:pPr>
            <a:r>
              <a:rPr lang="en-US" sz="1800" i="1" dirty="0" err="1" smtClean="0">
                <a:solidFill>
                  <a:schemeClr val="accent2">
                    <a:lumMod val="75000"/>
                  </a:schemeClr>
                </a:solidFill>
              </a:rPr>
              <a:t>jstat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i="1" dirty="0" err="1" smtClean="0">
                <a:solidFill>
                  <a:schemeClr val="accent2">
                    <a:lumMod val="75000"/>
                  </a:schemeClr>
                </a:solidFill>
              </a:rPr>
              <a:t>outputOptions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2">
                    <a:lumMod val="75000"/>
                  </a:schemeClr>
                </a:solidFill>
              </a:rPr>
              <a:t>vmid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 [interval[</a:t>
            </a:r>
            <a:r>
              <a:rPr lang="en-US" sz="1800" i="1" dirty="0" err="1">
                <a:solidFill>
                  <a:schemeClr val="accent2">
                    <a:lumMod val="75000"/>
                  </a:schemeClr>
                </a:solidFill>
              </a:rPr>
              <a:t>s|ms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] [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count]]</a:t>
            </a:r>
            <a:endParaRPr lang="en-US" sz="18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outputOptions</a:t>
            </a:r>
            <a:r>
              <a:rPr lang="en-US" sz="1800" dirty="0" smtClean="0"/>
              <a:t>：</a:t>
            </a:r>
          </a:p>
          <a:p>
            <a:pPr marL="0" indent="0">
              <a:buNone/>
            </a:pPr>
            <a:r>
              <a:rPr lang="en-US" altLang="zh-CN" sz="1600" b="1" i="1" dirty="0" smtClean="0"/>
              <a:t>-class</a:t>
            </a:r>
            <a:r>
              <a:rPr lang="en-US" altLang="zh-CN" sz="1600" dirty="0" smtClean="0"/>
              <a:t>: class loading/unloading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i="1" dirty="0" smtClean="0"/>
              <a:t>-compiler</a:t>
            </a:r>
            <a:r>
              <a:rPr lang="en-US" altLang="zh-CN" sz="1600" dirty="0" smtClean="0"/>
              <a:t>: JIT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</a:p>
          <a:p>
            <a:pPr marL="0" indent="0">
              <a:buNone/>
            </a:pPr>
            <a:endParaRPr lang="en-US" sz="1600" b="1" i="1" dirty="0" smtClean="0"/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endParaRPr lang="en-US" sz="1600" b="1" i="1" dirty="0" smtClean="0"/>
          </a:p>
          <a:p>
            <a:pPr marL="0" indent="0">
              <a:buNone/>
            </a:pPr>
            <a:r>
              <a:rPr lang="en-US" sz="1600" b="1" i="1" dirty="0" smtClean="0"/>
              <a:t>-</a:t>
            </a:r>
            <a:r>
              <a:rPr lang="en-US" sz="1600" b="1" i="1" dirty="0" err="1" smtClean="0"/>
              <a:t>gc</a:t>
            </a:r>
            <a:r>
              <a:rPr lang="en-US" sz="1600" b="1" i="1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gcutil</a:t>
            </a:r>
            <a:r>
              <a:rPr lang="en-US" sz="1600" dirty="0" smtClean="0"/>
              <a:t>, </a:t>
            </a:r>
            <a:r>
              <a:rPr lang="en-US" sz="1600" dirty="0" err="1" smtClean="0"/>
              <a:t>gccapacity</a:t>
            </a:r>
            <a:r>
              <a:rPr lang="en-US" sz="1600" dirty="0" smtClean="0"/>
              <a:t>, </a:t>
            </a:r>
            <a:r>
              <a:rPr lang="en-US" sz="1600" dirty="0" err="1" smtClean="0"/>
              <a:t>gcnew</a:t>
            </a:r>
            <a:r>
              <a:rPr lang="en-US" sz="1600" dirty="0" smtClean="0"/>
              <a:t>, </a:t>
            </a:r>
            <a:r>
              <a:rPr lang="en-US" sz="1600" dirty="0" err="1" smtClean="0"/>
              <a:t>gcnewcapacity</a:t>
            </a:r>
            <a:r>
              <a:rPr lang="en-US" sz="1600" dirty="0" smtClean="0"/>
              <a:t>)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18266"/>
            <a:ext cx="2754299" cy="39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4530437" cy="39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94846"/>
            <a:ext cx="8305800" cy="41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13944"/>
              </p:ext>
            </p:extLst>
          </p:nvPr>
        </p:nvGraphicFramePr>
        <p:xfrm>
          <a:off x="5334000" y="2552700"/>
          <a:ext cx="3505200" cy="32385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12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S0C</a:t>
                      </a:r>
                      <a:endParaRPr lang="en-US" sz="1000" b="1" i="0" u="none" strike="noStrike" dirty="0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Current survivor space 0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S1C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Current survivor space 1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S0U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Survivor space 0 utilization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S1U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Survivor space 1 utilization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EC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Current eden space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EU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Eden space utilization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OC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Current old space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OU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Old space utilization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Metaspace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MU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Metacspace utilization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CCSC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Compressed class space capacity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CCSU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Compressed class space used (kB)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YGC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 Number of young generation garbage collection events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YGCT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Young generation garbage collection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FGC</a:t>
                      </a:r>
                      <a:endParaRPr lang="en-US" sz="1000" b="1" i="0" u="none" strike="noStrike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Number of full GC events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FGCT</a:t>
                      </a:r>
                      <a:endParaRPr lang="en-US" sz="1000" b="1" i="0" u="none" strike="noStrike" dirty="0">
                        <a:solidFill>
                          <a:srgbClr val="444444"/>
                        </a:solidFill>
                        <a:effectLst/>
                        <a:latin typeface="Courier New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 Full garbage collection time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smtClean="0">
                          <a:effectLst/>
                        </a:rPr>
                        <a:t>   GCT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 Total garbage collection time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3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Format: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jstat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vmid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 [interval [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s|ms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] [count] ]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To calculate [count] times with [interval [</a:t>
            </a:r>
            <a:r>
              <a:rPr lang="en-US" altLang="zh-CN" sz="1600" dirty="0" err="1" smtClean="0"/>
              <a:t>s|ms</a:t>
            </a:r>
            <a:r>
              <a:rPr lang="en-US" altLang="zh-CN" sz="1600" dirty="0" smtClean="0"/>
              <a:t>]]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972425" cy="87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76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Are they JVM?</a:t>
            </a:r>
          </a:p>
          <a:p>
            <a:r>
              <a:rPr lang="en-US" sz="1800" dirty="0" smtClean="0"/>
              <a:t>%JAVA_HOME%\bin\java.exe</a:t>
            </a:r>
          </a:p>
          <a:p>
            <a:r>
              <a:rPr lang="en-US" sz="1800" dirty="0"/>
              <a:t>%JAVA_HOME%\</a:t>
            </a:r>
            <a:r>
              <a:rPr lang="en-US" sz="1800" dirty="0" smtClean="0"/>
              <a:t>bin\javaw.exe</a:t>
            </a:r>
            <a:endParaRPr lang="en-US" sz="1800" dirty="0"/>
          </a:p>
          <a:p>
            <a:r>
              <a:rPr lang="en-US" sz="1800" dirty="0"/>
              <a:t>%JAVA_HOME%\</a:t>
            </a:r>
            <a:r>
              <a:rPr lang="en-US" sz="1800" dirty="0" smtClean="0"/>
              <a:t>bin\javaws.exe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It’s here</a:t>
            </a:r>
          </a:p>
          <a:p>
            <a:pPr marL="0" indent="0">
              <a:buNone/>
            </a:pPr>
            <a:r>
              <a:rPr lang="en-US" sz="1800" dirty="0"/>
              <a:t>%JAVA_HOME</a:t>
            </a:r>
            <a:r>
              <a:rPr lang="en-US" sz="1800" dirty="0" smtClean="0"/>
              <a:t>%\</a:t>
            </a:r>
            <a:r>
              <a:rPr lang="en-US" sz="1800" dirty="0" err="1" smtClean="0"/>
              <a:t>jre</a:t>
            </a:r>
            <a:r>
              <a:rPr lang="en-US" sz="1800" dirty="0" smtClean="0"/>
              <a:t>\bin\server\jvm.dll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ight Brace 4"/>
          <p:cNvSpPr/>
          <p:nvPr/>
        </p:nvSpPr>
        <p:spPr>
          <a:xfrm>
            <a:off x="5257800" y="1828800"/>
            <a:ext cx="228600" cy="990600"/>
          </a:xfrm>
          <a:prstGeom prst="rightBrace">
            <a:avLst>
              <a:gd name="adj1" fmla="val 4558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22098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JVM launcher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Format:</a:t>
            </a:r>
          </a:p>
          <a:p>
            <a:pPr marL="0" indent="0">
              <a:buNone/>
            </a:pPr>
            <a:r>
              <a:rPr lang="en-US" altLang="zh-CN" sz="1600" dirty="0" smtClean="0"/>
              <a:t>	</a:t>
            </a: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jstack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 [option] </a:t>
            </a: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pid</a:t>
            </a:r>
            <a:endParaRPr lang="en-US" altLang="zh-CN" sz="16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467600" cy="146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343400"/>
            <a:ext cx="82296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800" b="1" dirty="0" smtClean="0"/>
              <a:t>Who use most CPU?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600" i="1" dirty="0" smtClean="0"/>
              <a:t>top + </a:t>
            </a:r>
            <a:r>
              <a:rPr lang="en-US" altLang="zh-CN" sz="1600" i="1" dirty="0" err="1" smtClean="0"/>
              <a:t>shift+h</a:t>
            </a:r>
            <a:endParaRPr lang="en-US" altLang="zh-CN" sz="1600" i="1" dirty="0" smtClean="0"/>
          </a:p>
          <a:p>
            <a:pPr>
              <a:buFont typeface="Arial" pitchFamily="34" charset="0"/>
              <a:buAutoNum type="arabicPeriod"/>
            </a:pPr>
            <a:r>
              <a:rPr lang="en-US" altLang="zh-CN" sz="1600" i="1" dirty="0"/>
              <a:t>t</a:t>
            </a:r>
            <a:r>
              <a:rPr lang="en-US" altLang="zh-CN" sz="1600" i="1" dirty="0" smtClean="0"/>
              <a:t>op –p &lt;</a:t>
            </a:r>
            <a:r>
              <a:rPr lang="en-US" altLang="zh-CN" sz="1600" i="1" dirty="0" err="1" smtClean="0"/>
              <a:t>pid</a:t>
            </a:r>
            <a:r>
              <a:rPr lang="en-US" altLang="zh-CN" sz="1600" i="1" dirty="0" smtClean="0"/>
              <a:t>&gt;+ shift + h </a:t>
            </a:r>
            <a:r>
              <a:rPr lang="en-US" altLang="zh-CN" sz="1600" i="1" dirty="0" smtClean="0">
                <a:sym typeface="Wingdings" panose="05000000000000000000" pitchFamily="2" charset="2"/>
              </a:rPr>
              <a:t> &lt;id&gt;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600" i="1" dirty="0" err="1">
                <a:sym typeface="Wingdings" panose="05000000000000000000" pitchFamily="2" charset="2"/>
              </a:rPr>
              <a:t>p</a:t>
            </a:r>
            <a:r>
              <a:rPr lang="en-US" altLang="zh-CN" sz="1600" i="1" dirty="0" err="1" smtClean="0">
                <a:sym typeface="Wingdings" panose="05000000000000000000" pitchFamily="2" charset="2"/>
              </a:rPr>
              <a:t>rintf</a:t>
            </a:r>
            <a:r>
              <a:rPr lang="en-US" altLang="zh-CN" sz="1600" i="1" dirty="0" smtClean="0">
                <a:sym typeface="Wingdings" panose="05000000000000000000" pitchFamily="2" charset="2"/>
              </a:rPr>
              <a:t> “%x\n” &lt;id&gt;   to &lt;hex&gt;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600" i="1" dirty="0" err="1">
                <a:sym typeface="Wingdings" panose="05000000000000000000" pitchFamily="2" charset="2"/>
              </a:rPr>
              <a:t>j</a:t>
            </a:r>
            <a:r>
              <a:rPr lang="en-US" altLang="zh-CN" sz="1600" i="1" dirty="0" err="1" smtClean="0">
                <a:sym typeface="Wingdings" panose="05000000000000000000" pitchFamily="2" charset="2"/>
              </a:rPr>
              <a:t>stack</a:t>
            </a:r>
            <a:r>
              <a:rPr lang="en-US" altLang="zh-CN" sz="1600" i="1" dirty="0" smtClean="0">
                <a:sym typeface="Wingdings" panose="05000000000000000000" pitchFamily="2" charset="2"/>
              </a:rPr>
              <a:t> &lt;</a:t>
            </a:r>
            <a:r>
              <a:rPr lang="en-US" altLang="zh-CN" sz="1600" i="1" dirty="0" err="1" smtClean="0">
                <a:sym typeface="Wingdings" panose="05000000000000000000" pitchFamily="2" charset="2"/>
              </a:rPr>
              <a:t>pid</a:t>
            </a:r>
            <a:r>
              <a:rPr lang="en-US" altLang="zh-CN" sz="1600" i="1" dirty="0" smtClean="0">
                <a:sym typeface="Wingdings" panose="05000000000000000000" pitchFamily="2" charset="2"/>
              </a:rPr>
              <a:t>&gt; | grep –A 10 &lt;hex&gt;</a:t>
            </a:r>
            <a:endParaRPr lang="en-US" altLang="zh-CN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522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 smtClean="0"/>
              <a:t>Format:</a:t>
            </a:r>
          </a:p>
          <a:p>
            <a:pPr marL="0" indent="0">
              <a:buNone/>
            </a:pP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jmap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–heap &lt;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- configuration &amp; usage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jmap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 –</a:t>
            </a: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histo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/>
              <a:t>	- object </a:t>
            </a:r>
            <a:r>
              <a:rPr lang="en-US" altLang="zh-CN" sz="1600" dirty="0" smtClean="0"/>
              <a:t>instances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i="1" dirty="0" err="1" smtClean="0">
                <a:solidFill>
                  <a:schemeClr val="accent2">
                    <a:lumMod val="75000"/>
                  </a:schemeClr>
                </a:solidFill>
              </a:rPr>
              <a:t>jmap</a:t>
            </a:r>
            <a:r>
              <a:rPr lang="en-US" altLang="zh-CN" sz="16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dump,format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b,file</a:t>
            </a:r>
            <a:r>
              <a:rPr lang="en-US" altLang="zh-CN" sz="1600" i="1" dirty="0">
                <a:solidFill>
                  <a:schemeClr val="accent2">
                    <a:lumMod val="75000"/>
                  </a:schemeClr>
                </a:solidFill>
              </a:rPr>
              <a:t>=&lt;filename&gt; </a:t>
            </a:r>
            <a:r>
              <a:rPr lang="en-US" altLang="zh-CN" sz="1600" i="1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endParaRPr lang="en-US" altLang="zh-CN" sz="1600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	- generate heap dump file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1" y="3505200"/>
            <a:ext cx="3581400" cy="96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752600"/>
            <a:ext cx="2345342" cy="125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638800"/>
            <a:ext cx="4800600" cy="6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8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jhat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Format: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800" i="1" dirty="0" err="1" smtClean="0">
                <a:solidFill>
                  <a:schemeClr val="accent2">
                    <a:lumMod val="75000"/>
                  </a:schemeClr>
                </a:solidFill>
              </a:rPr>
              <a:t>jhat</a:t>
            </a:r>
            <a:r>
              <a:rPr lang="en-US" sz="1800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accent2">
                    <a:lumMod val="75000"/>
                  </a:schemeClr>
                </a:solidFill>
              </a:rPr>
              <a:t>–port 9898 &lt;dump file&gt;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2915786" cy="175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598"/>
            <a:ext cx="4080738" cy="166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83201"/>
            <a:ext cx="416930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jconsole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3805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Remote</a:t>
            </a:r>
          </a:p>
          <a:p>
            <a:pPr>
              <a:spcBef>
                <a:spcPts val="200"/>
              </a:spcBef>
              <a:buAutoNum type="arabicPeriod"/>
            </a:pPr>
            <a:r>
              <a:rPr lang="en-US" sz="1800" b="1" dirty="0" smtClean="0"/>
              <a:t>Files </a:t>
            </a:r>
            <a:r>
              <a:rPr lang="en-US" sz="1400" b="1" i="1" dirty="0" smtClean="0"/>
              <a:t>(</a:t>
            </a:r>
            <a:r>
              <a:rPr lang="en-US" sz="1400" b="1" i="1" dirty="0" err="1" smtClean="0"/>
              <a:t>chmod</a:t>
            </a:r>
            <a:r>
              <a:rPr lang="en-US" sz="1400" b="1" i="1" dirty="0" smtClean="0"/>
              <a:t> 600)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jmxremote.password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400" i="1" dirty="0" smtClean="0"/>
              <a:t>// test </a:t>
            </a:r>
            <a:r>
              <a:rPr lang="en-US" sz="1400" i="1" dirty="0" err="1" smtClean="0"/>
              <a:t>test</a:t>
            </a:r>
            <a:endParaRPr lang="en-US" sz="1400" i="1" dirty="0" smtClean="0"/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400" i="1" dirty="0" err="1" smtClean="0">
                <a:solidFill>
                  <a:schemeClr val="accent2">
                    <a:lumMod val="75000"/>
                  </a:schemeClr>
                </a:solidFill>
              </a:rPr>
              <a:t>jmxremote.access</a:t>
            </a:r>
            <a:r>
              <a:rPr lang="en-US" sz="1400" i="1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400" i="1" dirty="0" smtClean="0"/>
              <a:t>// test </a:t>
            </a:r>
            <a:r>
              <a:rPr lang="en-US" sz="1400" i="1" dirty="0" err="1" smtClean="0"/>
              <a:t>readwrite</a:t>
            </a:r>
            <a:endParaRPr lang="en-US" sz="1400" i="1" dirty="0"/>
          </a:p>
          <a:p>
            <a:pPr marL="457200" lvl="1" indent="0">
              <a:buNone/>
            </a:pPr>
            <a:endParaRPr lang="en-US" sz="1800" b="1" dirty="0" smtClean="0"/>
          </a:p>
          <a:p>
            <a:pPr>
              <a:buAutoNum type="arabicPeriod"/>
            </a:pPr>
            <a:r>
              <a:rPr lang="en-US" sz="1800" b="1" dirty="0" smtClean="0"/>
              <a:t>VM </a:t>
            </a:r>
            <a:r>
              <a:rPr lang="en-US" sz="1800" b="1" dirty="0" err="1" smtClean="0"/>
              <a:t>params</a:t>
            </a:r>
            <a:endParaRPr lang="en-US" sz="1800" b="1" dirty="0" smtClean="0"/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/>
              <a:t>-</a:t>
            </a:r>
            <a:r>
              <a:rPr lang="en-US" sz="1200" i="1" dirty="0" err="1"/>
              <a:t>Dcom.sun.management.jmxremote.password.file</a:t>
            </a:r>
            <a:r>
              <a:rPr lang="en-US" sz="1200" i="1" dirty="0" smtClean="0"/>
              <a:t>=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 smtClean="0"/>
              <a:t>/</a:t>
            </a:r>
            <a:r>
              <a:rPr lang="en-US" sz="1200" i="1" dirty="0"/>
              <a:t>opt/muni/</a:t>
            </a:r>
            <a:r>
              <a:rPr lang="en-US" sz="1200" i="1" dirty="0" err="1"/>
              <a:t>HNWWeb</a:t>
            </a:r>
            <a:r>
              <a:rPr lang="en-US" sz="1200" i="1" dirty="0"/>
              <a:t>/</a:t>
            </a:r>
            <a:r>
              <a:rPr lang="en-US" sz="1200" i="1" dirty="0" err="1"/>
              <a:t>jmxremote.password</a:t>
            </a:r>
            <a:r>
              <a:rPr lang="en-US" sz="1200" i="1" dirty="0"/>
              <a:t>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/>
              <a:t>-</a:t>
            </a:r>
            <a:r>
              <a:rPr lang="en-US" sz="1200" i="1" dirty="0" err="1"/>
              <a:t>Dcom.sun.management.jmxremote.access.file</a:t>
            </a:r>
            <a:r>
              <a:rPr lang="en-US" sz="1200" i="1" dirty="0" smtClean="0"/>
              <a:t>=/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 smtClean="0"/>
              <a:t>opt/muni/</a:t>
            </a:r>
            <a:r>
              <a:rPr lang="en-US" sz="1200" i="1" dirty="0" err="1" smtClean="0"/>
              <a:t>HNWWeb</a:t>
            </a:r>
            <a:r>
              <a:rPr lang="en-US" sz="1200" i="1" dirty="0" smtClean="0"/>
              <a:t>/</a:t>
            </a:r>
            <a:r>
              <a:rPr lang="en-US" sz="1200" i="1" dirty="0" err="1" smtClean="0"/>
              <a:t>jmxremote.access</a:t>
            </a:r>
            <a:endParaRPr lang="en-US" sz="1200" i="1" dirty="0"/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 smtClean="0"/>
              <a:t>-</a:t>
            </a:r>
            <a:r>
              <a:rPr lang="en-US" sz="1200" i="1" dirty="0" err="1" smtClean="0"/>
              <a:t>Dcom.sun.managent.jmxremote.authenticate</a:t>
            </a:r>
            <a:r>
              <a:rPr lang="en-US" sz="1200" i="1" dirty="0" smtClean="0"/>
              <a:t>=true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 smtClean="0"/>
              <a:t> -</a:t>
            </a:r>
            <a:r>
              <a:rPr lang="en-US" sz="1200" i="1" dirty="0" err="1" smtClean="0"/>
              <a:t>Dcom.sun.management.jmxremote.ssl</a:t>
            </a:r>
            <a:r>
              <a:rPr lang="en-US" sz="1200" i="1" dirty="0" smtClean="0"/>
              <a:t>=false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i="1" dirty="0"/>
              <a:t>-</a:t>
            </a:r>
            <a:r>
              <a:rPr lang="en-US" sz="1200" i="1" dirty="0" err="1"/>
              <a:t>Dcom.sun.management.jmxremote.port</a:t>
            </a:r>
            <a:r>
              <a:rPr lang="en-US" sz="1200" i="1" dirty="0"/>
              <a:t>=8999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19400"/>
            <a:ext cx="4717932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3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Version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956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/>
              <a:t>JVM execution modes: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Compiled</a:t>
            </a:r>
            <a:r>
              <a:rPr lang="en-US" sz="1800" dirty="0" smtClean="0"/>
              <a:t>: force to do immediate JIT for all Classes.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Interpreted</a:t>
            </a:r>
            <a:r>
              <a:rPr lang="en-US" sz="1800" dirty="0" smtClean="0"/>
              <a:t>: compile into .class then interpret into machine code.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i="1" dirty="0" smtClean="0"/>
              <a:t>Mixed</a:t>
            </a:r>
            <a:r>
              <a:rPr lang="en-US" sz="1800" dirty="0" smtClean="0"/>
              <a:t>: compile into .class and use JIT in runtime.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  <a:p>
            <a:pPr marL="0" indent="0">
              <a:buFont typeface="Arial" pitchFamily="34" charset="0"/>
              <a:buNone/>
            </a:pPr>
            <a:endParaRPr lang="en-US" sz="1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791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2133600"/>
            <a:ext cx="1066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HotSpot</a:t>
            </a:r>
            <a:r>
              <a:rPr lang="en-US" dirty="0" smtClean="0"/>
              <a:t> VM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Standard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600" b="1" i="1" dirty="0" smtClean="0"/>
              <a:t>-</a:t>
            </a:r>
            <a:r>
              <a:rPr lang="en-US" sz="1600" b="1" i="1" dirty="0" err="1" smtClean="0"/>
              <a:t>classpath</a:t>
            </a:r>
            <a:r>
              <a:rPr lang="en-US" sz="1600" b="1" i="1" dirty="0" smtClean="0"/>
              <a:t>, -version </a:t>
            </a:r>
            <a:r>
              <a:rPr lang="en-US" sz="1800" dirty="0" smtClean="0"/>
              <a:t>…</a:t>
            </a:r>
            <a:endParaRPr lang="en-US" sz="1800" b="1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362200"/>
            <a:ext cx="8229600" cy="137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Non-Standard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Check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java -X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</a:t>
            </a:r>
            <a:r>
              <a:rPr lang="en-US" sz="1600" b="1" i="1" dirty="0" smtClean="0"/>
              <a:t>-</a:t>
            </a:r>
            <a:r>
              <a:rPr lang="en-US" sz="1600" b="1" i="1" dirty="0" err="1" smtClean="0"/>
              <a:t>Xms</a:t>
            </a:r>
            <a:r>
              <a:rPr lang="en-US" sz="1600" b="1" i="1" dirty="0" smtClean="0"/>
              <a:t>, –</a:t>
            </a:r>
            <a:r>
              <a:rPr lang="en-US" sz="1600" b="1" i="1" dirty="0" err="1" smtClean="0"/>
              <a:t>Xmx</a:t>
            </a:r>
            <a:r>
              <a:rPr lang="en-US" sz="1600" b="1" i="1" dirty="0" smtClean="0"/>
              <a:t>, -</a:t>
            </a:r>
            <a:r>
              <a:rPr lang="en-US" sz="1600" b="1" i="1" dirty="0" err="1" smtClean="0"/>
              <a:t>Xint</a:t>
            </a:r>
            <a:endParaRPr lang="en-US" sz="1600" b="1" i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8862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XX options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Check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java -XX:+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PrintFlagsFinal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-version</a:t>
            </a:r>
            <a:endParaRPr lang="en-US" sz="16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Boolean option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-XX:+&lt;option&gt;, -XX:-&lt;option&gt; </a:t>
            </a:r>
            <a:r>
              <a:rPr lang="en-US" sz="1400" b="1" i="1" dirty="0"/>
              <a:t>(-XX:+</a:t>
            </a:r>
            <a:r>
              <a:rPr lang="en-US" sz="1400" b="1" i="1" dirty="0" err="1"/>
              <a:t>PrintGCDetails</a:t>
            </a:r>
            <a:r>
              <a:rPr lang="en-US" sz="1400" b="1" i="1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Value options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-XX:&lt;option</a:t>
            </a:r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&gt;=&lt;value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1400" b="1" i="1" dirty="0"/>
              <a:t>(-</a:t>
            </a:r>
            <a:r>
              <a:rPr lang="en-US" sz="1400" b="1" i="1" dirty="0" err="1"/>
              <a:t>XX:NewSize</a:t>
            </a:r>
            <a:r>
              <a:rPr lang="en-US" sz="1400" b="1" i="1" dirty="0"/>
              <a:t>=2m)</a:t>
            </a:r>
          </a:p>
        </p:txBody>
      </p:sp>
    </p:spTree>
    <p:extLst>
      <p:ext uri="{BB962C8B-B14F-4D97-AF65-F5344CB8AC3E}">
        <p14:creationId xmlns:p14="http://schemas.microsoft.com/office/powerpoint/2010/main" val="371411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5814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Runtime Data Area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Shared:</a:t>
            </a:r>
          </a:p>
          <a:p>
            <a:pPr marL="0" indent="0">
              <a:buNone/>
            </a:pPr>
            <a:r>
              <a:rPr lang="en-US" sz="1800" dirty="0" smtClean="0"/>
              <a:t>Method area</a:t>
            </a:r>
          </a:p>
          <a:p>
            <a:pPr marL="0" indent="0">
              <a:buNone/>
            </a:pPr>
            <a:r>
              <a:rPr lang="en-US" sz="1800" dirty="0" smtClean="0"/>
              <a:t>Heap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Thread-specific: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Java Stack</a:t>
            </a:r>
          </a:p>
          <a:p>
            <a:pPr marL="0" indent="0">
              <a:buNone/>
            </a:pPr>
            <a:r>
              <a:rPr lang="en-US" sz="1800" dirty="0"/>
              <a:t>Native Stack</a:t>
            </a:r>
          </a:p>
          <a:p>
            <a:pPr marL="0" indent="0">
              <a:buNone/>
            </a:pPr>
            <a:r>
              <a:rPr lang="en-US" sz="1800" dirty="0"/>
              <a:t>PC </a:t>
            </a:r>
            <a:r>
              <a:rPr lang="en-US" sz="1800" dirty="0" smtClean="0"/>
              <a:t>Register</a:t>
            </a:r>
            <a:endParaRPr lang="en-US" sz="1800" dirty="0"/>
          </a:p>
        </p:txBody>
      </p:sp>
      <p:pic>
        <p:nvPicPr>
          <p:cNvPr id="2050" name="Picture 2" descr="https://shyamalmadura.files.wordpress.com/2012/11/jvm_architec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0"/>
            <a:ext cx="5105400" cy="495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1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95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GC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JIT Complier</a:t>
            </a:r>
          </a:p>
          <a:p>
            <a:pPr>
              <a:buFontTx/>
              <a:buChar char="-"/>
            </a:pPr>
            <a:r>
              <a:rPr lang="en-US" sz="1800" dirty="0"/>
              <a:t>OSR (on stack replacement</a:t>
            </a:r>
            <a:r>
              <a:rPr lang="en-US" sz="1800" dirty="0" smtClean="0"/>
              <a:t>)</a:t>
            </a:r>
          </a:p>
          <a:p>
            <a:pPr lvl="1">
              <a:buFontTx/>
              <a:buChar char="-"/>
            </a:pPr>
            <a:r>
              <a:rPr lang="en-US" sz="1400" dirty="0" smtClean="0"/>
              <a:t>Replace function on stack frame</a:t>
            </a:r>
          </a:p>
          <a:p>
            <a:pPr>
              <a:buFontTx/>
              <a:buChar char="-"/>
            </a:pPr>
            <a:r>
              <a:rPr lang="en-US" sz="1800" dirty="0" smtClean="0"/>
              <a:t>C1 (Client Compiler)</a:t>
            </a:r>
          </a:p>
          <a:p>
            <a:pPr lvl="1">
              <a:buFontTx/>
              <a:buChar char="-"/>
            </a:pPr>
            <a:r>
              <a:rPr lang="en-US" sz="1600" dirty="0" smtClean="0"/>
              <a:t>Lightweight, no performance monitoring, small amount of optimization, quick.</a:t>
            </a:r>
          </a:p>
          <a:p>
            <a:pPr>
              <a:buFontTx/>
              <a:buChar char="-"/>
            </a:pPr>
            <a:r>
              <a:rPr lang="en-US" sz="1800" dirty="0" smtClean="0"/>
              <a:t>C2 (Server Compiler)</a:t>
            </a:r>
          </a:p>
          <a:p>
            <a:pPr lvl="1">
              <a:buFontTx/>
              <a:buChar char="-"/>
            </a:pPr>
            <a:r>
              <a:rPr lang="en-US" sz="1600" dirty="0" smtClean="0"/>
              <a:t>Heavy, performance monitoring, large amount of optimization, slow.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/>
              <a:t>-XX:+</a:t>
            </a:r>
            <a:r>
              <a:rPr lang="en-US" sz="1800" b="1" dirty="0" err="1" smtClean="0"/>
              <a:t>TieredCompilation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Introduced in java7, </a:t>
            </a:r>
          </a:p>
          <a:p>
            <a:pPr marL="0" indent="0">
              <a:buNone/>
            </a:pPr>
            <a:r>
              <a:rPr lang="en-US" sz="1800" dirty="0" smtClean="0"/>
              <a:t>Turned on by default in java8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</a:rPr>
              <a:t>Tiered: i</a:t>
            </a:r>
            <a:r>
              <a:rPr lang="en-US" sz="1800" i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nterpreted  C1  C2</a:t>
            </a:r>
            <a:endParaRPr lang="en-US" sz="1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438698"/>
            <a:ext cx="3401323" cy="2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JITTest.java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52600"/>
            <a:ext cx="2918614" cy="181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1" y="4609604"/>
            <a:ext cx="3609865" cy="45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09604"/>
            <a:ext cx="2657475" cy="102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39412"/>
            <a:ext cx="1628279" cy="39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4191000"/>
            <a:ext cx="1860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Compilation log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191000"/>
            <a:ext cx="124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JIT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29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10827</TotalTime>
  <Words>2187</Words>
  <Application>Microsoft Office PowerPoint</Application>
  <PresentationFormat>On-screen Show (4:3)</PresentationFormat>
  <Paragraphs>512</Paragraphs>
  <Slides>43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ＭＳ Ｐゴシック</vt:lpstr>
      <vt:lpstr>宋体</vt:lpstr>
      <vt:lpstr>Arial</vt:lpstr>
      <vt:lpstr>Calibri</vt:lpstr>
      <vt:lpstr>Courier New</vt:lpstr>
      <vt:lpstr>Wingdings</vt:lpstr>
      <vt:lpstr>Office Theme</vt:lpstr>
      <vt:lpstr>Java Trouble Shooting</vt:lpstr>
      <vt:lpstr>Agenda</vt:lpstr>
      <vt:lpstr>Case study</vt:lpstr>
      <vt:lpstr>Where is JVM</vt:lpstr>
      <vt:lpstr>JVM</vt:lpstr>
      <vt:lpstr>HotSpot VM options</vt:lpstr>
      <vt:lpstr>JVM Structure</vt:lpstr>
      <vt:lpstr>Execution engine</vt:lpstr>
      <vt:lpstr>JIT</vt:lpstr>
      <vt:lpstr>Threshold Policy</vt:lpstr>
      <vt:lpstr>Java Stack</vt:lpstr>
      <vt:lpstr>Escape Analysis</vt:lpstr>
      <vt:lpstr>Heap</vt:lpstr>
      <vt:lpstr>Heap</vt:lpstr>
      <vt:lpstr>Heap</vt:lpstr>
      <vt:lpstr>Perm Gen/Metaspace</vt:lpstr>
      <vt:lpstr>Direct Memory</vt:lpstr>
      <vt:lpstr>Garbage Collection</vt:lpstr>
      <vt:lpstr>JVM GC</vt:lpstr>
      <vt:lpstr>GC Logs</vt:lpstr>
      <vt:lpstr>GC Algo</vt:lpstr>
      <vt:lpstr>Reference</vt:lpstr>
      <vt:lpstr>Collect Algo</vt:lpstr>
      <vt:lpstr>Collect Algo</vt:lpstr>
      <vt:lpstr>Collect Algo</vt:lpstr>
      <vt:lpstr>Collect Algo</vt:lpstr>
      <vt:lpstr>GC Parallel &amp; Concurrent</vt:lpstr>
      <vt:lpstr>HotSpot Garbage Collectors</vt:lpstr>
      <vt:lpstr>Serial</vt:lpstr>
      <vt:lpstr>Parallel</vt:lpstr>
      <vt:lpstr>Parallel</vt:lpstr>
      <vt:lpstr>Concurrent</vt:lpstr>
      <vt:lpstr>CMS</vt:lpstr>
      <vt:lpstr>G1</vt:lpstr>
      <vt:lpstr>Quick test</vt:lpstr>
      <vt:lpstr>Tools</vt:lpstr>
      <vt:lpstr>jps</vt:lpstr>
      <vt:lpstr>jstat</vt:lpstr>
      <vt:lpstr>jstat</vt:lpstr>
      <vt:lpstr>jstack</vt:lpstr>
      <vt:lpstr>jmap</vt:lpstr>
      <vt:lpstr>jhat</vt:lpstr>
      <vt:lpstr>jconsole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Trouble Shooting</dc:title>
  <dc:creator>Chen, Zhen [ICG-IT]</dc:creator>
  <cp:lastModifiedBy>Xuan, Tailei [ICG-IT]</cp:lastModifiedBy>
  <cp:revision>550</cp:revision>
  <dcterms:created xsi:type="dcterms:W3CDTF">2006-08-16T00:00:00Z</dcterms:created>
  <dcterms:modified xsi:type="dcterms:W3CDTF">2018-09-19T09:18:09Z</dcterms:modified>
</cp:coreProperties>
</file>