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9"/>
  </p:notesMasterIdLst>
  <p:sldIdLst>
    <p:sldId id="256" r:id="rId2"/>
    <p:sldId id="257" r:id="rId3"/>
    <p:sldId id="258" r:id="rId4"/>
    <p:sldId id="326" r:id="rId5"/>
    <p:sldId id="264" r:id="rId6"/>
    <p:sldId id="263" r:id="rId7"/>
    <p:sldId id="262" r:id="rId8"/>
    <p:sldId id="260" r:id="rId9"/>
    <p:sldId id="261" r:id="rId10"/>
    <p:sldId id="273" r:id="rId11"/>
    <p:sldId id="274" r:id="rId12"/>
    <p:sldId id="275" r:id="rId13"/>
    <p:sldId id="276" r:id="rId14"/>
    <p:sldId id="277" r:id="rId15"/>
    <p:sldId id="279" r:id="rId16"/>
    <p:sldId id="280" r:id="rId17"/>
    <p:sldId id="281" r:id="rId18"/>
    <p:sldId id="282" r:id="rId19"/>
    <p:sldId id="284" r:id="rId20"/>
    <p:sldId id="285" r:id="rId21"/>
    <p:sldId id="286" r:id="rId22"/>
    <p:sldId id="278" r:id="rId23"/>
    <p:sldId id="265" r:id="rId24"/>
    <p:sldId id="290" r:id="rId25"/>
    <p:sldId id="291" r:id="rId26"/>
    <p:sldId id="289" r:id="rId27"/>
    <p:sldId id="266" r:id="rId28"/>
    <p:sldId id="267" r:id="rId29"/>
    <p:sldId id="288" r:id="rId30"/>
    <p:sldId id="287" r:id="rId31"/>
    <p:sldId id="268" r:id="rId32"/>
    <p:sldId id="269" r:id="rId33"/>
    <p:sldId id="270" r:id="rId34"/>
    <p:sldId id="272" r:id="rId35"/>
    <p:sldId id="292" r:id="rId36"/>
    <p:sldId id="293" r:id="rId37"/>
    <p:sldId id="300" r:id="rId38"/>
    <p:sldId id="294" r:id="rId39"/>
    <p:sldId id="295" r:id="rId40"/>
    <p:sldId id="296" r:id="rId41"/>
    <p:sldId id="297" r:id="rId42"/>
    <p:sldId id="299" r:id="rId43"/>
    <p:sldId id="301" r:id="rId44"/>
    <p:sldId id="303" r:id="rId45"/>
    <p:sldId id="302" r:id="rId46"/>
    <p:sldId id="298" r:id="rId47"/>
    <p:sldId id="304" r:id="rId48"/>
    <p:sldId id="305" r:id="rId49"/>
    <p:sldId id="307" r:id="rId50"/>
    <p:sldId id="308" r:id="rId51"/>
    <p:sldId id="309" r:id="rId52"/>
    <p:sldId id="310" r:id="rId53"/>
    <p:sldId id="312" r:id="rId54"/>
    <p:sldId id="311"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3A5FC2-21CB-4277-8ACF-B85D5AFD7454}">
          <p14:sldIdLst>
            <p14:sldId id="256"/>
            <p14:sldId id="257"/>
          </p14:sldIdLst>
        </p14:section>
        <p14:section name="内存管理" id="{49347FF1-29E3-4151-A46B-AECE65A75A94}">
          <p14:sldIdLst>
            <p14:sldId id="258"/>
            <p14:sldId id="326"/>
            <p14:sldId id="264"/>
            <p14:sldId id="263"/>
            <p14:sldId id="262"/>
            <p14:sldId id="260"/>
            <p14:sldId id="261"/>
            <p14:sldId id="273"/>
            <p14:sldId id="274"/>
            <p14:sldId id="275"/>
            <p14:sldId id="276"/>
            <p14:sldId id="277"/>
            <p14:sldId id="279"/>
            <p14:sldId id="280"/>
            <p14:sldId id="281"/>
            <p14:sldId id="282"/>
            <p14:sldId id="284"/>
            <p14:sldId id="285"/>
            <p14:sldId id="286"/>
            <p14:sldId id="278"/>
          </p14:sldIdLst>
        </p14:section>
        <p14:section name="垃圾回收" id="{04587BE7-417B-4B47-9E5D-041FA9119F64}">
          <p14:sldIdLst>
            <p14:sldId id="265"/>
            <p14:sldId id="290"/>
            <p14:sldId id="291"/>
            <p14:sldId id="289"/>
            <p14:sldId id="266"/>
            <p14:sldId id="267"/>
            <p14:sldId id="288"/>
            <p14:sldId id="287"/>
            <p14:sldId id="268"/>
            <p14:sldId id="269"/>
            <p14:sldId id="270"/>
            <p14:sldId id="272"/>
            <p14:sldId id="292"/>
            <p14:sldId id="293"/>
            <p14:sldId id="300"/>
            <p14:sldId id="294"/>
            <p14:sldId id="295"/>
            <p14:sldId id="296"/>
            <p14:sldId id="297"/>
            <p14:sldId id="299"/>
            <p14:sldId id="301"/>
            <p14:sldId id="303"/>
            <p14:sldId id="302"/>
            <p14:sldId id="298"/>
            <p14:sldId id="304"/>
            <p14:sldId id="305"/>
            <p14:sldId id="307"/>
            <p14:sldId id="308"/>
            <p14:sldId id="309"/>
            <p14:sldId id="310"/>
            <p14:sldId id="312"/>
            <p14:sldId id="311"/>
            <p14:sldId id="313"/>
            <p14:sldId id="314"/>
            <p14:sldId id="315"/>
          </p14:sldIdLst>
        </p14:section>
        <p14:section name="工具" id="{400F2ABE-51A6-41F3-868A-0E894F2334E8}">
          <p14:sldIdLst>
            <p14:sldId id="316"/>
            <p14:sldId id="317"/>
            <p14:sldId id="318"/>
            <p14:sldId id="319"/>
            <p14:sldId id="320"/>
            <p14:sldId id="321"/>
            <p14:sldId id="322"/>
            <p14:sldId id="323"/>
            <p14:sldId id="324"/>
            <p14:sldId id="32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1844" autoAdjust="0"/>
  </p:normalViewPr>
  <p:slideViewPr>
    <p:cSldViewPr>
      <p:cViewPr>
        <p:scale>
          <a:sx n="100" d="100"/>
          <a:sy n="100" d="100"/>
        </p:scale>
        <p:origin x="-1308" y="-168"/>
      </p:cViewPr>
      <p:guideLst>
        <p:guide orient="horz" pos="2160"/>
        <p:guide pos="2880"/>
      </p:guideLst>
    </p:cSldViewPr>
  </p:slideViewPr>
  <p:outlineViewPr>
    <p:cViewPr>
      <p:scale>
        <a:sx n="33" d="100"/>
        <a:sy n="33" d="100"/>
      </p:scale>
      <p:origin x="0" y="59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927714-BADC-4796-BC10-35F233A6A945}" type="datetimeFigureOut">
              <a:rPr lang="en-US" smtClean="0"/>
              <a:t>12/7/2017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CA7A05-A65C-40E8-A31A-3A9D16E06CCE}" type="slidenum">
              <a:rPr lang="en-US" smtClean="0"/>
              <a:t>‹#›</a:t>
            </a:fld>
            <a:endParaRPr lang="en-US"/>
          </a:p>
        </p:txBody>
      </p:sp>
    </p:spTree>
    <p:extLst>
      <p:ext uri="{BB962C8B-B14F-4D97-AF65-F5344CB8AC3E}">
        <p14:creationId xmlns:p14="http://schemas.microsoft.com/office/powerpoint/2010/main" val="155690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A7A05-A65C-40E8-A31A-3A9D16E06CCE}" type="slidenum">
              <a:rPr lang="en-US" smtClean="0"/>
              <a:t>13</a:t>
            </a:fld>
            <a:endParaRPr lang="en-US"/>
          </a:p>
        </p:txBody>
      </p:sp>
    </p:spTree>
    <p:extLst>
      <p:ext uri="{BB962C8B-B14F-4D97-AF65-F5344CB8AC3E}">
        <p14:creationId xmlns:p14="http://schemas.microsoft.com/office/powerpoint/2010/main" val="331429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14</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15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16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17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18</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19</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20</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21</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22</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可看作是当前线程所执行的字节码的行号指示器。由于</a:t>
            </a:r>
            <a:r>
              <a:rPr lang="en-US" altLang="zh-CN" dirty="0" smtClean="0"/>
              <a:t>JVM</a:t>
            </a:r>
            <a:r>
              <a:rPr lang="zh-CN" altLang="en-US" dirty="0" smtClean="0"/>
              <a:t>的多线程是通过线程轮流切换并分配处理器执行时间的方式来实现的，在任何一个确定的时刻，一个处理器（对于多核处理器来说就是一个内核）都只会执行一条线程中的指令。因此，为了线程切换后能恢复到正确的执行位置，每条线程都需要一个独立的程序计数器，各条线程之间计数器互不影响，独立存储。此内存区域是唯一一个在</a:t>
            </a:r>
            <a:r>
              <a:rPr lang="en-US" altLang="zh-CN" dirty="0" smtClean="0"/>
              <a:t>JVM</a:t>
            </a:r>
            <a:r>
              <a:rPr lang="zh-CN" altLang="en-US" dirty="0" smtClean="0"/>
              <a:t>规范中没有规定任何</a:t>
            </a:r>
            <a:r>
              <a:rPr lang="en-US" altLang="zh-CN" dirty="0" err="1" smtClean="0"/>
              <a:t>OutOfMemoryError</a:t>
            </a:r>
            <a:r>
              <a:rPr lang="zh-CN" altLang="en-US" dirty="0" smtClean="0"/>
              <a:t>情况的区域。</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可看作是当前线程所执行的字节码的行号指示器。由于</a:t>
            </a:r>
            <a:r>
              <a:rPr lang="en-US" altLang="zh-CN" dirty="0" smtClean="0"/>
              <a:t>JVM</a:t>
            </a:r>
            <a:r>
              <a:rPr lang="zh-CN" altLang="en-US" dirty="0" smtClean="0"/>
              <a:t>的多线程是通过线程轮流切换并分配处理器执行时间的方式来实现的，在任何一个确定的时刻，一个处理器（对于多核处理器来说就是一个内核）都只会执行一条线程中的指令。因此，为了线程切换后能恢复到正确的执行位置，每条线程都需要一个独立的程序计数器，各条线程之间计数器互不影响，独立存储。此内存区域是唯一一个在</a:t>
            </a:r>
            <a:r>
              <a:rPr lang="en-US" altLang="zh-CN" dirty="0" smtClean="0"/>
              <a:t>JVM</a:t>
            </a:r>
            <a:r>
              <a:rPr lang="zh-CN" altLang="en-US" dirty="0" smtClean="0"/>
              <a:t>规范中没有规定任何</a:t>
            </a:r>
            <a:r>
              <a:rPr lang="en-US" altLang="zh-CN" dirty="0" err="1" smtClean="0"/>
              <a:t>OutOfMemoryError</a:t>
            </a:r>
            <a:r>
              <a:rPr lang="zh-CN" altLang="en-US" dirty="0" smtClean="0"/>
              <a:t>情况的区域。</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23</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可看作是当前线程所执行的字节码的行号指示器。由于</a:t>
            </a:r>
            <a:r>
              <a:rPr lang="en-US" altLang="zh-CN" dirty="0" smtClean="0"/>
              <a:t>JVM</a:t>
            </a:r>
            <a:r>
              <a:rPr lang="zh-CN" altLang="en-US" dirty="0" smtClean="0"/>
              <a:t>的多线程是通过线程轮流切换并分配处理器执行时间的方式来实现的，在任何一个确定的时刻，一个处理器（对于多核处理器来说就是一个内核）都只会执行一条线程中的指令。因此，为了线程切换后能恢复到正确的执行位置，每条线程都需要一个独立的程序计数器，各条线程之间计数器互不影响，独立存储。此内存区域是唯一一个在</a:t>
            </a:r>
            <a:r>
              <a:rPr lang="en-US" altLang="zh-CN" dirty="0" smtClean="0"/>
              <a:t>JVM</a:t>
            </a:r>
            <a:r>
              <a:rPr lang="zh-CN" altLang="en-US" dirty="0" smtClean="0"/>
              <a:t>规范中没有规定任何</a:t>
            </a:r>
            <a:r>
              <a:rPr lang="en-US" altLang="zh-CN" dirty="0" err="1" smtClean="0"/>
              <a:t>OutOfMemoryError</a:t>
            </a:r>
            <a:r>
              <a:rPr lang="zh-CN" altLang="en-US" dirty="0" smtClean="0"/>
              <a:t>情况的区域。</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24</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可看作是当前线程所执行的字节码的行号指示器。由于</a:t>
            </a:r>
            <a:r>
              <a:rPr lang="en-US" altLang="zh-CN" dirty="0" smtClean="0"/>
              <a:t>JVM</a:t>
            </a:r>
            <a:r>
              <a:rPr lang="zh-CN" altLang="en-US" dirty="0" smtClean="0"/>
              <a:t>的多线程是通过线程轮流切换并分配处理器执行时间的方式来实现的，在任何一个确定的时刻，一个处理器（对于多核处理器来说就是一个内核）都只会执行一条线程中的指令。因此，为了线程切换后能恢复到正确的执行位置，每条线程都需要一个独立的程序计数器，各条线程之间计数器互不影响，独立存储。此内存区域是唯一一个在</a:t>
            </a:r>
            <a:r>
              <a:rPr lang="en-US" altLang="zh-CN" dirty="0" smtClean="0"/>
              <a:t>JVM</a:t>
            </a:r>
            <a:r>
              <a:rPr lang="zh-CN" altLang="en-US" dirty="0" smtClean="0"/>
              <a:t>规范中没有规定任何</a:t>
            </a:r>
            <a:r>
              <a:rPr lang="en-US" altLang="zh-CN" dirty="0" err="1" smtClean="0"/>
              <a:t>OutOfMemoryError</a:t>
            </a:r>
            <a:r>
              <a:rPr lang="zh-CN" altLang="en-US" dirty="0" smtClean="0"/>
              <a:t>情况的区域。</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可看作是当前线程所执行的字节码的行号指示器。由于</a:t>
            </a:r>
            <a:r>
              <a:rPr lang="en-US" altLang="zh-CN" dirty="0" smtClean="0"/>
              <a:t>JVM</a:t>
            </a:r>
            <a:r>
              <a:rPr lang="zh-CN" altLang="en-US" dirty="0" smtClean="0"/>
              <a:t>的多线程是通过线程轮流切换并分配处理器执行时间的方式来实现的，在任何一个确定的时刻，一个处理器（对于多核处理器来说就是一个内核）都只会执行一条线程中的指令。因此，为了线程切换后能恢复到正确的执行位置，每条线程都需要一个独立的程序计数器，各条线程之间计数器互不影响，独立存储。此内存区域是唯一一个在</a:t>
            </a:r>
            <a:r>
              <a:rPr lang="en-US" altLang="zh-CN" dirty="0" smtClean="0"/>
              <a:t>JVM</a:t>
            </a:r>
            <a:r>
              <a:rPr lang="zh-CN" altLang="en-US" dirty="0" smtClean="0"/>
              <a:t>规范中没有规定任何</a:t>
            </a:r>
            <a:r>
              <a:rPr lang="en-US" altLang="zh-CN" dirty="0" err="1" smtClean="0"/>
              <a:t>OutOfMemoryError</a:t>
            </a:r>
            <a:r>
              <a:rPr lang="zh-CN" altLang="en-US" dirty="0" smtClean="0"/>
              <a:t>情况的区域。</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sz="1200" dirty="0" smtClean="0">
                <a:latin typeface="STZhongsong (Headings)"/>
              </a:rPr>
              <a:t>循环引用问题：比如对象</a:t>
            </a:r>
            <a:r>
              <a:rPr lang="en-US" altLang="zh-CN" sz="1200" dirty="0" err="1" smtClean="0">
                <a:latin typeface="STZhongsong (Headings)"/>
              </a:rPr>
              <a:t>objA</a:t>
            </a:r>
            <a:r>
              <a:rPr lang="zh-CN" altLang="en-US" sz="1200" dirty="0" smtClean="0">
                <a:latin typeface="STZhongsong (Headings)"/>
              </a:rPr>
              <a:t>和</a:t>
            </a:r>
            <a:r>
              <a:rPr lang="en-US" altLang="zh-CN" sz="1200" dirty="0" err="1" smtClean="0">
                <a:latin typeface="STZhongsong (Headings)"/>
              </a:rPr>
              <a:t>objB</a:t>
            </a:r>
            <a:r>
              <a:rPr lang="zh-CN" altLang="en-US" sz="1200" dirty="0" smtClean="0">
                <a:latin typeface="STZhongsong (Headings)"/>
              </a:rPr>
              <a:t>都有字段</a:t>
            </a:r>
            <a:r>
              <a:rPr lang="en-US" altLang="zh-CN" sz="1200" dirty="0" smtClean="0">
                <a:latin typeface="STZhongsong (Headings)"/>
              </a:rPr>
              <a:t>instance</a:t>
            </a:r>
            <a:r>
              <a:rPr lang="zh-CN" altLang="en-US" sz="1200" dirty="0" smtClean="0">
                <a:latin typeface="STZhongsong (Headings)"/>
              </a:rPr>
              <a:t>，赋值令</a:t>
            </a:r>
            <a:r>
              <a:rPr lang="en-US" altLang="zh-CN" sz="1200" dirty="0" err="1" smtClean="0">
                <a:latin typeface="STZhongsong (Headings)"/>
              </a:rPr>
              <a:t>objA.instance</a:t>
            </a:r>
            <a:r>
              <a:rPr lang="en-US" altLang="zh-CN" sz="1200" dirty="0" smtClean="0">
                <a:latin typeface="STZhongsong (Headings)"/>
              </a:rPr>
              <a:t>=</a:t>
            </a:r>
            <a:r>
              <a:rPr lang="en-US" altLang="zh-CN" sz="1200" dirty="0" err="1" smtClean="0">
                <a:latin typeface="STZhongsong (Headings)"/>
              </a:rPr>
              <a:t>objB</a:t>
            </a:r>
            <a:r>
              <a:rPr lang="zh-CN" altLang="en-US" sz="1200" dirty="0" smtClean="0">
                <a:latin typeface="STZhongsong (Headings)"/>
              </a:rPr>
              <a:t>，且</a:t>
            </a:r>
            <a:r>
              <a:rPr lang="en-US" altLang="zh-CN" sz="1200" dirty="0" err="1" smtClean="0">
                <a:latin typeface="STZhongsong (Headings)"/>
              </a:rPr>
              <a:t>objB.instance</a:t>
            </a:r>
            <a:r>
              <a:rPr lang="en-US" altLang="zh-CN" sz="1200" dirty="0" smtClean="0">
                <a:latin typeface="STZhongsong (Headings)"/>
              </a:rPr>
              <a:t>=</a:t>
            </a:r>
            <a:r>
              <a:rPr lang="en-US" altLang="zh-CN" sz="1200" dirty="0" err="1" smtClean="0">
                <a:latin typeface="STZhongsong (Headings)"/>
              </a:rPr>
              <a:t>objA</a:t>
            </a:r>
            <a:r>
              <a:rPr lang="zh-CN" altLang="en-US" sz="1200" dirty="0" smtClean="0">
                <a:latin typeface="STZhongsong (Headings)"/>
              </a:rPr>
              <a:t>，除此之外，这两个对象再无任何引用，没有任何其它对象引用它们，但是因为它们互相引用着对方，导致它们的计数都不为</a:t>
            </a:r>
            <a:r>
              <a:rPr lang="en-US" altLang="zh-CN" sz="1200" dirty="0" smtClean="0">
                <a:latin typeface="STZhongsong (Headings)"/>
              </a:rPr>
              <a:t>0</a:t>
            </a:r>
            <a:r>
              <a:rPr lang="zh-CN" altLang="en-US" sz="1200" dirty="0" smtClean="0">
                <a:latin typeface="STZhongsong (Headings)"/>
              </a:rPr>
              <a:t>，于是无法通知</a:t>
            </a:r>
            <a:r>
              <a:rPr lang="en-US" altLang="zh-CN" sz="1200" dirty="0" smtClean="0">
                <a:latin typeface="STZhongsong (Headings)"/>
              </a:rPr>
              <a:t>GC</a:t>
            </a:r>
            <a:r>
              <a:rPr lang="zh-CN" altLang="en-US" sz="1200" dirty="0" smtClean="0">
                <a:latin typeface="STZhongsong (Headings)"/>
              </a:rPr>
              <a:t>收集器回收它们。</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28</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29</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30</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31</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主要不足有两个：</a:t>
            </a:r>
            <a:endParaRPr lang="en-US" altLang="zh-CN" dirty="0" smtClean="0"/>
          </a:p>
          <a:p>
            <a:pPr marL="228600" lvl="0" indent="-228600">
              <a:buFont typeface="+mj-lt"/>
              <a:buAutoNum type="arabicPeriod"/>
            </a:pPr>
            <a:r>
              <a:rPr lang="zh-CN" altLang="en-US" dirty="0" smtClean="0"/>
              <a:t>效率问题，标记和清除两个过程的效率都不高</a:t>
            </a:r>
            <a:endParaRPr lang="en-US" altLang="zh-CN" dirty="0" smtClean="0"/>
          </a:p>
          <a:p>
            <a:pPr marL="228600" lvl="0" indent="-228600">
              <a:buFont typeface="+mj-lt"/>
              <a:buAutoNum type="arabicPeriod"/>
            </a:pPr>
            <a:r>
              <a:rPr lang="zh-CN" altLang="en-US" dirty="0" smtClean="0"/>
              <a:t>空间问题，会产生大量不连续的内存碎片，空间碎片太多可能会导致以后在程序运行过程中需要分配较大对象时，无法找到足够的连续内存而不得不提前触发另一次垃圾收集动作</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32</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zh-CN" altLang="en-US" dirty="0" smtClean="0"/>
              <a:t>生命周期与线程相同，它描述的是</a:t>
            </a:r>
            <a:r>
              <a:rPr lang="en-US" altLang="zh-CN" dirty="0" smtClean="0"/>
              <a:t>Java</a:t>
            </a:r>
            <a:r>
              <a:rPr lang="zh-CN" altLang="en-US" dirty="0" smtClean="0"/>
              <a:t>方法执行的内存模型：每个方法在执行的同时都会创建一个栈桢。每个方法从调用直至完成的过程，对应着一个栈桢在虚拟机栈中入栈和出栈的过程。</a:t>
            </a:r>
            <a:endParaRPr lang="en-US" altLang="zh-CN" dirty="0" smtClean="0"/>
          </a:p>
          <a:p>
            <a:pPr marL="0" indent="0">
              <a:buFont typeface="Arial" panose="020B0604020202020204" pitchFamily="34" charset="0"/>
              <a:buNone/>
            </a:pPr>
            <a:r>
              <a:rPr lang="zh-CN" altLang="en-US" dirty="0" smtClean="0"/>
              <a:t>这个区域规定了两种异常情况：如果线程请求的栈深度大于虚拟机所允许的深度，将抛出</a:t>
            </a:r>
            <a:r>
              <a:rPr lang="en-US" altLang="zh-CN" dirty="0" err="1" smtClean="0"/>
              <a:t>StackOverflowError</a:t>
            </a:r>
            <a:r>
              <a:rPr lang="zh-CN" altLang="en-US" dirty="0" smtClean="0"/>
              <a:t>；如果虚拟机栈可以动态扩展，但扩展时无法申请到足够的内存，则抛出</a:t>
            </a:r>
            <a:r>
              <a:rPr lang="en-US" altLang="zh-CN" dirty="0" err="1" smtClean="0"/>
              <a:t>OutOfMemoryError</a:t>
            </a:r>
            <a:r>
              <a:rPr lang="zh-CN" altLang="en-US" dirty="0" smtClean="0"/>
              <a:t>，此种情况相对而言很少出现。</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zh-CN" altLang="en-US" dirty="0" smtClean="0"/>
              <a:t>现在的商业虚拟机都采用这种收集算法来回收新生代，研究表明，新生代中的对象</a:t>
            </a:r>
            <a:r>
              <a:rPr lang="en-US" altLang="zh-CN" dirty="0" smtClean="0"/>
              <a:t>98%</a:t>
            </a:r>
            <a:r>
              <a:rPr lang="zh-CN" altLang="en-US" dirty="0" smtClean="0"/>
              <a:t>是“朝生夕死”的，所以并不需要按照</a:t>
            </a:r>
            <a:r>
              <a:rPr lang="en-US" altLang="zh-CN" dirty="0" smtClean="0"/>
              <a:t>1:1</a:t>
            </a:r>
            <a:r>
              <a:rPr lang="zh-CN" altLang="en-US" dirty="0" smtClean="0"/>
              <a:t>的比例划分内存空间，而是将内存分为一块较大的</a:t>
            </a:r>
            <a:r>
              <a:rPr lang="en-US" altLang="zh-CN" dirty="0" smtClean="0"/>
              <a:t>Eden</a:t>
            </a:r>
            <a:r>
              <a:rPr lang="zh-CN" altLang="en-US" dirty="0" smtClean="0"/>
              <a:t>空间和两块较小的</a:t>
            </a:r>
            <a:r>
              <a:rPr lang="en-US" altLang="zh-CN" dirty="0" smtClean="0"/>
              <a:t>Survivor</a:t>
            </a:r>
            <a:r>
              <a:rPr lang="zh-CN" altLang="en-US" dirty="0" smtClean="0"/>
              <a:t>空间，每次使用</a:t>
            </a:r>
            <a:r>
              <a:rPr lang="en-US" altLang="zh-CN" dirty="0" smtClean="0"/>
              <a:t>Eden</a:t>
            </a:r>
            <a:r>
              <a:rPr lang="zh-CN" altLang="en-US" dirty="0" smtClean="0"/>
              <a:t>和其中一块</a:t>
            </a:r>
            <a:r>
              <a:rPr lang="en-US" altLang="zh-CN" dirty="0" smtClean="0"/>
              <a:t>Survivor</a:t>
            </a:r>
            <a:r>
              <a:rPr lang="zh-CN" altLang="en-US" dirty="0" smtClean="0"/>
              <a:t>。</a:t>
            </a:r>
            <a:r>
              <a:rPr lang="en-US" altLang="zh-CN" dirty="0" err="1" smtClean="0"/>
              <a:t>HotSpot</a:t>
            </a:r>
            <a:r>
              <a:rPr lang="zh-CN" altLang="en-US" dirty="0" smtClean="0"/>
              <a:t>虚拟机默认</a:t>
            </a:r>
            <a:r>
              <a:rPr lang="en-US" altLang="zh-CN" dirty="0" smtClean="0"/>
              <a:t>Eden</a:t>
            </a:r>
            <a:r>
              <a:rPr lang="zh-CN" altLang="en-US" dirty="0" smtClean="0"/>
              <a:t>和</a:t>
            </a:r>
            <a:r>
              <a:rPr lang="en-US" altLang="zh-CN" dirty="0" smtClean="0"/>
              <a:t>Survivor</a:t>
            </a:r>
            <a:r>
              <a:rPr lang="zh-CN" altLang="en-US" dirty="0" smtClean="0"/>
              <a:t>的大小比例是</a:t>
            </a:r>
            <a:r>
              <a:rPr lang="en-US" altLang="zh-CN" dirty="0" smtClean="0"/>
              <a:t>8:1</a:t>
            </a:r>
            <a:r>
              <a:rPr lang="zh-CN" altLang="en-US" dirty="0" smtClean="0"/>
              <a:t>。</a:t>
            </a: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33</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34</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38</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39</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40</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41</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42</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43</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44</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48</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49</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50</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51</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52</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8</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53</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54</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58</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59</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60</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61</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62</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A7A05-A65C-40E8-A31A-3A9D16E06CCE}" type="slidenum">
              <a:rPr lang="en-US" smtClean="0"/>
              <a:t>9</a:t>
            </a:fld>
            <a:endParaRPr lang="en-US"/>
          </a:p>
        </p:txBody>
      </p:sp>
    </p:spTree>
    <p:extLst>
      <p:ext uri="{BB962C8B-B14F-4D97-AF65-F5344CB8AC3E}">
        <p14:creationId xmlns:p14="http://schemas.microsoft.com/office/powerpoint/2010/main" val="33142937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63</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64</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65</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66</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ltLang="zh-CN" dirty="0" smtClean="0"/>
          </a:p>
        </p:txBody>
      </p:sp>
      <p:sp>
        <p:nvSpPr>
          <p:cNvPr id="4" name="Slide Number Placeholder 3"/>
          <p:cNvSpPr>
            <a:spLocks noGrp="1"/>
          </p:cNvSpPr>
          <p:nvPr>
            <p:ph type="sldNum" sz="quarter" idx="10"/>
          </p:nvPr>
        </p:nvSpPr>
        <p:spPr/>
        <p:txBody>
          <a:bodyPr/>
          <a:lstStyle/>
          <a:p>
            <a:fld id="{BBCA7A05-A65C-40E8-A31A-3A9D16E06CCE}" type="slidenum">
              <a:rPr lang="en-US" smtClean="0"/>
              <a:t>67</a:t>
            </a:fld>
            <a:endParaRPr lang="en-US"/>
          </a:p>
        </p:txBody>
      </p:sp>
    </p:spTree>
    <p:extLst>
      <p:ext uri="{BB962C8B-B14F-4D97-AF65-F5344CB8AC3E}">
        <p14:creationId xmlns:p14="http://schemas.microsoft.com/office/powerpoint/2010/main" val="410584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A7A05-A65C-40E8-A31A-3A9D16E06CCE}" type="slidenum">
              <a:rPr lang="en-US" smtClean="0"/>
              <a:t>10</a:t>
            </a:fld>
            <a:endParaRPr lang="en-US"/>
          </a:p>
        </p:txBody>
      </p:sp>
    </p:spTree>
    <p:extLst>
      <p:ext uri="{BB962C8B-B14F-4D97-AF65-F5344CB8AC3E}">
        <p14:creationId xmlns:p14="http://schemas.microsoft.com/office/powerpoint/2010/main" val="3314293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A7A05-A65C-40E8-A31A-3A9D16E06CCE}" type="slidenum">
              <a:rPr lang="en-US" smtClean="0"/>
              <a:t>11</a:t>
            </a:fld>
            <a:endParaRPr lang="en-US"/>
          </a:p>
        </p:txBody>
      </p:sp>
    </p:spTree>
    <p:extLst>
      <p:ext uri="{BB962C8B-B14F-4D97-AF65-F5344CB8AC3E}">
        <p14:creationId xmlns:p14="http://schemas.microsoft.com/office/powerpoint/2010/main" val="331429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A7A05-A65C-40E8-A31A-3A9D16E06CCE}" type="slidenum">
              <a:rPr lang="en-US" smtClean="0"/>
              <a:t>12</a:t>
            </a:fld>
            <a:endParaRPr lang="en-US"/>
          </a:p>
        </p:txBody>
      </p:sp>
    </p:spTree>
    <p:extLst>
      <p:ext uri="{BB962C8B-B14F-4D97-AF65-F5344CB8AC3E}">
        <p14:creationId xmlns:p14="http://schemas.microsoft.com/office/powerpoint/2010/main" val="331429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12/7/2017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981200"/>
            <a:ext cx="7315200" cy="2595025"/>
          </a:xfrm>
        </p:spPr>
        <p:txBody>
          <a:bodyPr/>
          <a:lstStyle/>
          <a:p>
            <a:r>
              <a:rPr lang="en-US" dirty="0" smtClean="0"/>
              <a:t>Java Trouble Shooting</a:t>
            </a:r>
            <a:endParaRPr lang="en-US" dirty="0"/>
          </a:p>
        </p:txBody>
      </p:sp>
    </p:spTree>
    <p:extLst>
      <p:ext uri="{BB962C8B-B14F-4D97-AF65-F5344CB8AC3E}">
        <p14:creationId xmlns:p14="http://schemas.microsoft.com/office/powerpoint/2010/main" val="2614908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6" name="Title 1"/>
          <p:cNvSpPr>
            <a:spLocks noGrp="1"/>
          </p:cNvSpPr>
          <p:nvPr>
            <p:ph type="title"/>
          </p:nvPr>
        </p:nvSpPr>
        <p:spPr>
          <a:xfrm>
            <a:off x="1371600" y="122238"/>
            <a:ext cx="7562088" cy="715962"/>
          </a:xfrm>
        </p:spPr>
        <p:txBody>
          <a:bodyPr anchor="ctr">
            <a:noAutofit/>
          </a:bodyPr>
          <a:lstStyle/>
          <a:p>
            <a:r>
              <a:rPr lang="zh-CN" altLang="en-US" sz="4400" dirty="0" smtClean="0"/>
              <a:t>堆分代</a:t>
            </a:r>
            <a:r>
              <a:rPr lang="en-US" altLang="zh-CN" sz="4400" dirty="0" smtClean="0"/>
              <a:t>(Heap Generation)</a:t>
            </a:r>
            <a:endParaRPr lang="en-US" sz="4400" dirty="0"/>
          </a:p>
        </p:txBody>
      </p:sp>
      <p:graphicFrame>
        <p:nvGraphicFramePr>
          <p:cNvPr id="7" name="Table 6"/>
          <p:cNvGraphicFramePr>
            <a:graphicFrameLocks noGrp="1"/>
          </p:cNvGraphicFramePr>
          <p:nvPr>
            <p:extLst>
              <p:ext uri="{D42A27DB-BD31-4B8C-83A1-F6EECF244321}">
                <p14:modId xmlns:p14="http://schemas.microsoft.com/office/powerpoint/2010/main" val="92494181"/>
              </p:ext>
            </p:extLst>
          </p:nvPr>
        </p:nvGraphicFramePr>
        <p:xfrm>
          <a:off x="1219200" y="1371600"/>
          <a:ext cx="7710720" cy="3365500"/>
        </p:xfrm>
        <a:graphic>
          <a:graphicData uri="http://schemas.openxmlformats.org/drawingml/2006/table">
            <a:tbl>
              <a:tblPr firstRow="1" bandRow="1">
                <a:tableStyleId>{5C22544A-7EE6-4342-B048-85BDC9FD1C3A}</a:tableStyleId>
              </a:tblPr>
              <a:tblGrid>
                <a:gridCol w="416560"/>
                <a:gridCol w="1666240"/>
                <a:gridCol w="255815"/>
                <a:gridCol w="255815"/>
                <a:gridCol w="3069774"/>
                <a:gridCol w="511629"/>
                <a:gridCol w="1023258"/>
                <a:gridCol w="511629"/>
              </a:tblGrid>
              <a:tr h="1346200">
                <a:tc>
                  <a:txBody>
                    <a:bodyPr/>
                    <a:lstStyle/>
                    <a:p>
                      <a:pPr algn="ctr"/>
                      <a:r>
                        <a:rPr lang="en-US" sz="1400" b="0" dirty="0" smtClean="0">
                          <a:solidFill>
                            <a:schemeClr val="tx1"/>
                          </a:solidFill>
                        </a:rPr>
                        <a:t>Virtual</a:t>
                      </a: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0" dirty="0" smtClean="0">
                          <a:solidFill>
                            <a:schemeClr val="tx1"/>
                          </a:solidFill>
                        </a:rPr>
                        <a:t>Eden</a:t>
                      </a:r>
                      <a:endParaRPr lang="en-US" sz="1400" b="0" dirty="0">
                        <a:solidFill>
                          <a:schemeClr val="tx1"/>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400" b="0" dirty="0" smtClean="0">
                          <a:solidFill>
                            <a:schemeClr val="tx1"/>
                          </a:solidFill>
                        </a:rPr>
                        <a:t>Survivor (from)</a:t>
                      </a: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0" dirty="0" smtClean="0">
                          <a:solidFill>
                            <a:schemeClr val="tx1"/>
                          </a:solidFill>
                        </a:rPr>
                        <a:t>Survivor (to)</a:t>
                      </a: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0" dirty="0" smtClean="0">
                          <a:solidFill>
                            <a:schemeClr val="tx1"/>
                          </a:solidFill>
                        </a:rPr>
                        <a:t>Tenured</a:t>
                      </a:r>
                      <a:endParaRPr lang="en-US" sz="1400" b="0" dirty="0">
                        <a:solidFill>
                          <a:schemeClr val="tx1"/>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1400" b="0" dirty="0" smtClean="0">
                          <a:solidFill>
                            <a:schemeClr val="tx1"/>
                          </a:solidFill>
                        </a:rPr>
                        <a:t>Virtual</a:t>
                      </a:r>
                      <a:endParaRPr lang="en-US" sz="1400" b="0" dirty="0">
                        <a:solidFill>
                          <a:schemeClr val="tx1"/>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a:r>
                        <a:rPr lang="en-US" sz="1400" b="0" dirty="0" smtClean="0">
                          <a:solidFill>
                            <a:schemeClr val="tx1"/>
                          </a:solidFill>
                        </a:rPr>
                        <a:t>Perm</a:t>
                      </a:r>
                      <a:endParaRPr lang="en-US" sz="1400" b="0" dirty="0">
                        <a:solidFill>
                          <a:schemeClr val="tx1"/>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1400" b="0" dirty="0" smtClean="0">
                          <a:solidFill>
                            <a:schemeClr val="tx1"/>
                          </a:solidFill>
                        </a:rPr>
                        <a:t>Virtual</a:t>
                      </a:r>
                      <a:endParaRPr lang="en-US" sz="1400" b="0" dirty="0">
                        <a:solidFill>
                          <a:schemeClr val="tx1"/>
                        </a:solidFill>
                      </a:endParaRPr>
                    </a:p>
                  </a:txBody>
                  <a:tcPr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346200">
                <a:tc>
                  <a:txBody>
                    <a:bodyPr/>
                    <a:lstStyle/>
                    <a:p>
                      <a:pPr algn="ctr"/>
                      <a:endParaRPr lang="en-US" sz="1400" b="0" dirty="0" smtClean="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673100">
                <a:tc>
                  <a:txBody>
                    <a:bodyPr/>
                    <a:lstStyle/>
                    <a:p>
                      <a:pPr algn="ctr"/>
                      <a:endParaRPr lang="en-US" sz="1400" b="0" dirty="0" smtClean="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smtClean="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endParaRPr>
                    </a:p>
                  </a:txBody>
                  <a:tcPr vert="vert270" anchor="ctr">
                    <a:lnL w="19050" cap="flat" cmpd="sng" algn="ctr">
                      <a:solidFill>
                        <a:schemeClr val="tx1"/>
                      </a:solidFill>
                      <a:prstDash val="dot"/>
                      <a:round/>
                      <a:headEnd type="none" w="med" len="med"/>
                      <a:tailEnd type="none" w="med" len="med"/>
                    </a:lnL>
                    <a:lnR w="19050" cap="flat" cmpd="sng" algn="ctr">
                      <a:solidFill>
                        <a:schemeClr val="tx1"/>
                      </a:solidFill>
                      <a:prstDash val="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4" name="Arc 73"/>
          <p:cNvSpPr/>
          <p:nvPr/>
        </p:nvSpPr>
        <p:spPr>
          <a:xfrm>
            <a:off x="3429000" y="1143000"/>
            <a:ext cx="276225" cy="304800"/>
          </a:xfrm>
          <a:prstGeom prst="arc">
            <a:avLst>
              <a:gd name="adj1" fmla="val 10800000"/>
              <a:gd name="adj2" fmla="val 21512390"/>
            </a:avLst>
          </a:prstGeom>
          <a:ln w="19050">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Arrow Connector 75"/>
          <p:cNvCxnSpPr/>
          <p:nvPr/>
        </p:nvCxnSpPr>
        <p:spPr>
          <a:xfrm>
            <a:off x="1676400" y="1066800"/>
            <a:ext cx="1600200" cy="0"/>
          </a:xfrm>
          <a:prstGeom prst="straightConnector1">
            <a:avLst/>
          </a:prstGeom>
          <a:ln w="1905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133600" y="838200"/>
            <a:ext cx="720069" cy="246221"/>
          </a:xfrm>
          <a:prstGeom prst="rect">
            <a:avLst/>
          </a:prstGeom>
          <a:noFill/>
        </p:spPr>
        <p:txBody>
          <a:bodyPr wrap="none" rtlCol="0">
            <a:spAutoFit/>
          </a:bodyPr>
          <a:lstStyle/>
          <a:p>
            <a:r>
              <a:rPr lang="en-US" sz="1000" dirty="0" smtClean="0"/>
              <a:t>Minor GC</a:t>
            </a:r>
            <a:endParaRPr lang="en-US" sz="1000" dirty="0"/>
          </a:p>
        </p:txBody>
      </p:sp>
      <p:cxnSp>
        <p:nvCxnSpPr>
          <p:cNvPr id="84" name="Straight Arrow Connector 83"/>
          <p:cNvCxnSpPr/>
          <p:nvPr/>
        </p:nvCxnSpPr>
        <p:spPr>
          <a:xfrm>
            <a:off x="3810000" y="1066800"/>
            <a:ext cx="3048000" cy="0"/>
          </a:xfrm>
          <a:prstGeom prst="straightConnector1">
            <a:avLst/>
          </a:prstGeom>
          <a:ln w="1905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029200" y="838200"/>
            <a:ext cx="710451" cy="246221"/>
          </a:xfrm>
          <a:prstGeom prst="rect">
            <a:avLst/>
          </a:prstGeom>
          <a:noFill/>
        </p:spPr>
        <p:txBody>
          <a:bodyPr wrap="none" rtlCol="0">
            <a:spAutoFit/>
          </a:bodyPr>
          <a:lstStyle/>
          <a:p>
            <a:r>
              <a:rPr lang="en-US" sz="1000" dirty="0" smtClean="0"/>
              <a:t>Major GC</a:t>
            </a:r>
            <a:endParaRPr lang="en-US" sz="1000" dirty="0"/>
          </a:p>
        </p:txBody>
      </p:sp>
      <p:cxnSp>
        <p:nvCxnSpPr>
          <p:cNvPr id="88" name="Straight Arrow Connector 87"/>
          <p:cNvCxnSpPr/>
          <p:nvPr/>
        </p:nvCxnSpPr>
        <p:spPr>
          <a:xfrm>
            <a:off x="1219200" y="3200400"/>
            <a:ext cx="2590800"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810000" y="3200400"/>
            <a:ext cx="3581400"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391400" y="3200400"/>
            <a:ext cx="1524000"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002636" y="3167390"/>
            <a:ext cx="1197764" cy="261610"/>
          </a:xfrm>
          <a:prstGeom prst="rect">
            <a:avLst/>
          </a:prstGeom>
          <a:noFill/>
        </p:spPr>
        <p:txBody>
          <a:bodyPr wrap="none" rtlCol="0">
            <a:spAutoFit/>
          </a:bodyPr>
          <a:lstStyle/>
          <a:p>
            <a:r>
              <a:rPr lang="en-US" sz="1100" dirty="0" smtClean="0"/>
              <a:t>Young generation</a:t>
            </a:r>
            <a:endParaRPr lang="en-US" sz="1100" dirty="0"/>
          </a:p>
        </p:txBody>
      </p:sp>
      <p:sp>
        <p:nvSpPr>
          <p:cNvPr id="101" name="TextBox 100"/>
          <p:cNvSpPr txBox="1"/>
          <p:nvPr/>
        </p:nvSpPr>
        <p:spPr>
          <a:xfrm>
            <a:off x="5045712" y="3167390"/>
            <a:ext cx="1321196" cy="261610"/>
          </a:xfrm>
          <a:prstGeom prst="rect">
            <a:avLst/>
          </a:prstGeom>
          <a:noFill/>
        </p:spPr>
        <p:txBody>
          <a:bodyPr wrap="none" rtlCol="0">
            <a:spAutoFit/>
          </a:bodyPr>
          <a:lstStyle/>
          <a:p>
            <a:r>
              <a:rPr lang="en-US" sz="1100" dirty="0" smtClean="0"/>
              <a:t>Tenured generation</a:t>
            </a:r>
            <a:endParaRPr lang="en-US" sz="1100" dirty="0"/>
          </a:p>
        </p:txBody>
      </p:sp>
      <p:sp>
        <p:nvSpPr>
          <p:cNvPr id="102" name="TextBox 101"/>
          <p:cNvSpPr txBox="1"/>
          <p:nvPr/>
        </p:nvSpPr>
        <p:spPr>
          <a:xfrm>
            <a:off x="7462758" y="3167390"/>
            <a:ext cx="1452642" cy="261610"/>
          </a:xfrm>
          <a:prstGeom prst="rect">
            <a:avLst/>
          </a:prstGeom>
          <a:noFill/>
        </p:spPr>
        <p:txBody>
          <a:bodyPr wrap="none" rtlCol="0">
            <a:spAutoFit/>
          </a:bodyPr>
          <a:lstStyle/>
          <a:p>
            <a:r>
              <a:rPr lang="en-US" sz="1100" dirty="0" smtClean="0"/>
              <a:t>Permanent generation</a:t>
            </a:r>
            <a:endParaRPr lang="en-US" sz="1100" dirty="0"/>
          </a:p>
        </p:txBody>
      </p:sp>
      <p:cxnSp>
        <p:nvCxnSpPr>
          <p:cNvPr id="103" name="Straight Arrow Connector 102"/>
          <p:cNvCxnSpPr/>
          <p:nvPr/>
        </p:nvCxnSpPr>
        <p:spPr>
          <a:xfrm>
            <a:off x="1219200" y="2971800"/>
            <a:ext cx="6172200" cy="0"/>
          </a:xfrm>
          <a:prstGeom prst="straightConnector1">
            <a:avLst/>
          </a:prstGeom>
          <a:ln w="19050">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3775744" y="2740223"/>
            <a:ext cx="567656" cy="307777"/>
          </a:xfrm>
          <a:prstGeom prst="rect">
            <a:avLst/>
          </a:prstGeom>
          <a:noFill/>
        </p:spPr>
        <p:txBody>
          <a:bodyPr wrap="none" rtlCol="0">
            <a:spAutoFit/>
          </a:bodyPr>
          <a:lstStyle/>
          <a:p>
            <a:r>
              <a:rPr lang="en-US" sz="1400" dirty="0" smtClean="0"/>
              <a:t>Heap</a:t>
            </a:r>
            <a:endParaRPr lang="en-US" sz="1400" dirty="0"/>
          </a:p>
        </p:txBody>
      </p:sp>
      <p:cxnSp>
        <p:nvCxnSpPr>
          <p:cNvPr id="106" name="Straight Arrow Connector 105"/>
          <p:cNvCxnSpPr/>
          <p:nvPr/>
        </p:nvCxnSpPr>
        <p:spPr>
          <a:xfrm>
            <a:off x="7391400" y="2971800"/>
            <a:ext cx="1524000" cy="0"/>
          </a:xfrm>
          <a:prstGeom prst="straightConnector1">
            <a:avLst/>
          </a:prstGeom>
          <a:ln w="19050">
            <a:solidFill>
              <a:schemeClr val="accent1">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848600" y="2743200"/>
            <a:ext cx="808363" cy="276999"/>
          </a:xfrm>
          <a:prstGeom prst="rect">
            <a:avLst/>
          </a:prstGeom>
          <a:noFill/>
        </p:spPr>
        <p:txBody>
          <a:bodyPr wrap="none" rtlCol="0">
            <a:spAutoFit/>
          </a:bodyPr>
          <a:lstStyle/>
          <a:p>
            <a:r>
              <a:rPr lang="en-US" sz="1200" dirty="0" smtClean="0"/>
              <a:t>Non-heap</a:t>
            </a:r>
            <a:endParaRPr lang="en-US" sz="1200" dirty="0"/>
          </a:p>
        </p:txBody>
      </p:sp>
      <p:cxnSp>
        <p:nvCxnSpPr>
          <p:cNvPr id="121" name="Straight Arrow Connector 120"/>
          <p:cNvCxnSpPr/>
          <p:nvPr/>
        </p:nvCxnSpPr>
        <p:spPr>
          <a:xfrm>
            <a:off x="1600200" y="3700790"/>
            <a:ext cx="2209800" cy="0"/>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219200" y="3886200"/>
            <a:ext cx="2590800" cy="0"/>
          </a:xfrm>
          <a:prstGeom prst="straightConnector1">
            <a:avLst/>
          </a:prstGeom>
          <a:ln w="1905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209800" y="3472190"/>
            <a:ext cx="958917" cy="261610"/>
          </a:xfrm>
          <a:prstGeom prst="rect">
            <a:avLst/>
          </a:prstGeom>
          <a:noFill/>
        </p:spPr>
        <p:txBody>
          <a:bodyPr wrap="none" rtlCol="0">
            <a:spAutoFit/>
          </a:bodyPr>
          <a:lstStyle/>
          <a:p>
            <a:r>
              <a:rPr lang="en-US" sz="1100" dirty="0" smtClean="0">
                <a:solidFill>
                  <a:srgbClr val="FF0000"/>
                </a:solidFill>
              </a:rPr>
              <a:t>-</a:t>
            </a:r>
            <a:r>
              <a:rPr lang="en-US" sz="1100" dirty="0" err="1" smtClean="0">
                <a:solidFill>
                  <a:srgbClr val="FF0000"/>
                </a:solidFill>
              </a:rPr>
              <a:t>XX:NewSize</a:t>
            </a:r>
            <a:endParaRPr lang="en-US" sz="1100" dirty="0">
              <a:solidFill>
                <a:srgbClr val="FF0000"/>
              </a:solidFill>
            </a:endParaRPr>
          </a:p>
        </p:txBody>
      </p:sp>
      <p:sp>
        <p:nvSpPr>
          <p:cNvPr id="129" name="TextBox 128"/>
          <p:cNvSpPr txBox="1"/>
          <p:nvPr/>
        </p:nvSpPr>
        <p:spPr>
          <a:xfrm>
            <a:off x="1981200" y="3853190"/>
            <a:ext cx="1200970" cy="261610"/>
          </a:xfrm>
          <a:prstGeom prst="rect">
            <a:avLst/>
          </a:prstGeom>
          <a:noFill/>
        </p:spPr>
        <p:txBody>
          <a:bodyPr wrap="none" rtlCol="0">
            <a:spAutoFit/>
          </a:bodyPr>
          <a:lstStyle/>
          <a:p>
            <a:r>
              <a:rPr lang="en-US" sz="1100" dirty="0" smtClean="0">
                <a:solidFill>
                  <a:srgbClr val="FF0000"/>
                </a:solidFill>
              </a:rPr>
              <a:t>-</a:t>
            </a:r>
            <a:r>
              <a:rPr lang="en-US" sz="1100" dirty="0" err="1" smtClean="0">
                <a:solidFill>
                  <a:srgbClr val="FF0000"/>
                </a:solidFill>
              </a:rPr>
              <a:t>XX:MaxNewSize</a:t>
            </a:r>
            <a:endParaRPr lang="en-US" sz="1100" dirty="0">
              <a:solidFill>
                <a:srgbClr val="FF0000"/>
              </a:solidFill>
            </a:endParaRPr>
          </a:p>
        </p:txBody>
      </p:sp>
      <p:cxnSp>
        <p:nvCxnSpPr>
          <p:cNvPr id="131" name="Straight Arrow Connector 130"/>
          <p:cNvCxnSpPr/>
          <p:nvPr/>
        </p:nvCxnSpPr>
        <p:spPr>
          <a:xfrm>
            <a:off x="1600200" y="4419600"/>
            <a:ext cx="5257800"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3810000" y="4142601"/>
            <a:ext cx="1749197" cy="261610"/>
          </a:xfrm>
          <a:prstGeom prst="rect">
            <a:avLst/>
          </a:prstGeom>
          <a:noFill/>
        </p:spPr>
        <p:txBody>
          <a:bodyPr wrap="none" rtlCol="0">
            <a:spAutoFit/>
          </a:bodyPr>
          <a:lstStyle/>
          <a:p>
            <a:r>
              <a:rPr lang="en-US" sz="1100" dirty="0" smtClean="0">
                <a:solidFill>
                  <a:srgbClr val="7030A0"/>
                </a:solidFill>
              </a:rPr>
              <a:t>-</a:t>
            </a:r>
            <a:r>
              <a:rPr lang="en-US" sz="1100" dirty="0" err="1" smtClean="0">
                <a:solidFill>
                  <a:srgbClr val="7030A0"/>
                </a:solidFill>
              </a:rPr>
              <a:t>Xms</a:t>
            </a:r>
            <a:r>
              <a:rPr lang="en-US" sz="1100" dirty="0">
                <a:solidFill>
                  <a:srgbClr val="7030A0"/>
                </a:solidFill>
              </a:rPr>
              <a:t> / -</a:t>
            </a:r>
            <a:r>
              <a:rPr lang="en-US" sz="1100" dirty="0" err="1" smtClean="0">
                <a:solidFill>
                  <a:srgbClr val="7030A0"/>
                </a:solidFill>
              </a:rPr>
              <a:t>XX:InitialHeapSize</a:t>
            </a:r>
            <a:endParaRPr lang="en-US" sz="1100" dirty="0">
              <a:solidFill>
                <a:srgbClr val="7030A0"/>
              </a:solidFill>
            </a:endParaRPr>
          </a:p>
        </p:txBody>
      </p:sp>
      <p:cxnSp>
        <p:nvCxnSpPr>
          <p:cNvPr id="134" name="Straight Arrow Connector 133"/>
          <p:cNvCxnSpPr/>
          <p:nvPr/>
        </p:nvCxnSpPr>
        <p:spPr>
          <a:xfrm>
            <a:off x="1219200" y="4724400"/>
            <a:ext cx="6172200" cy="0"/>
          </a:xfrm>
          <a:prstGeom prst="straightConnector1">
            <a:avLst/>
          </a:prstGeom>
          <a:ln w="1905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745962" y="4691390"/>
            <a:ext cx="1664238" cy="261610"/>
          </a:xfrm>
          <a:prstGeom prst="rect">
            <a:avLst/>
          </a:prstGeom>
          <a:noFill/>
        </p:spPr>
        <p:txBody>
          <a:bodyPr wrap="none" rtlCol="0">
            <a:spAutoFit/>
          </a:bodyPr>
          <a:lstStyle/>
          <a:p>
            <a:r>
              <a:rPr lang="en-US" sz="1100" dirty="0" smtClean="0">
                <a:solidFill>
                  <a:srgbClr val="7030A0"/>
                </a:solidFill>
              </a:rPr>
              <a:t>-</a:t>
            </a:r>
            <a:r>
              <a:rPr lang="en-US" sz="1100" dirty="0" err="1" smtClean="0">
                <a:solidFill>
                  <a:srgbClr val="7030A0"/>
                </a:solidFill>
              </a:rPr>
              <a:t>Xmx</a:t>
            </a:r>
            <a:r>
              <a:rPr lang="en-US" sz="1100" dirty="0">
                <a:solidFill>
                  <a:srgbClr val="7030A0"/>
                </a:solidFill>
              </a:rPr>
              <a:t> / -</a:t>
            </a:r>
            <a:r>
              <a:rPr lang="en-US" sz="1100" dirty="0" err="1">
                <a:solidFill>
                  <a:srgbClr val="7030A0"/>
                </a:solidFill>
              </a:rPr>
              <a:t>XX:MaxHeapSize</a:t>
            </a:r>
            <a:endParaRPr lang="en-US" sz="1100" dirty="0">
              <a:solidFill>
                <a:srgbClr val="7030A0"/>
              </a:solidFill>
            </a:endParaRPr>
          </a:p>
        </p:txBody>
      </p:sp>
      <p:cxnSp>
        <p:nvCxnSpPr>
          <p:cNvPr id="137" name="Straight Arrow Connector 136"/>
          <p:cNvCxnSpPr/>
          <p:nvPr/>
        </p:nvCxnSpPr>
        <p:spPr>
          <a:xfrm>
            <a:off x="7391400" y="4419600"/>
            <a:ext cx="1066800" cy="0"/>
          </a:xfrm>
          <a:prstGeom prst="straightConnector1">
            <a:avLst/>
          </a:prstGeom>
          <a:ln w="190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7391400" y="4157990"/>
            <a:ext cx="984565" cy="261610"/>
          </a:xfrm>
          <a:prstGeom prst="rect">
            <a:avLst/>
          </a:prstGeom>
          <a:noFill/>
        </p:spPr>
        <p:txBody>
          <a:bodyPr wrap="none" rtlCol="0">
            <a:spAutoFit/>
          </a:bodyPr>
          <a:lstStyle/>
          <a:p>
            <a:r>
              <a:rPr lang="en-US" sz="1100" dirty="0" smtClean="0">
                <a:solidFill>
                  <a:srgbClr val="00B050"/>
                </a:solidFill>
              </a:rPr>
              <a:t>-</a:t>
            </a:r>
            <a:r>
              <a:rPr lang="en-US" sz="1100" dirty="0" err="1" smtClean="0">
                <a:solidFill>
                  <a:srgbClr val="00B050"/>
                </a:solidFill>
              </a:rPr>
              <a:t>XX:PermSize</a:t>
            </a:r>
            <a:endParaRPr lang="en-US" sz="1100" dirty="0">
              <a:solidFill>
                <a:srgbClr val="00B050"/>
              </a:solidFill>
            </a:endParaRPr>
          </a:p>
        </p:txBody>
      </p:sp>
      <p:cxnSp>
        <p:nvCxnSpPr>
          <p:cNvPr id="141" name="Straight Arrow Connector 140"/>
          <p:cNvCxnSpPr/>
          <p:nvPr/>
        </p:nvCxnSpPr>
        <p:spPr>
          <a:xfrm>
            <a:off x="7391400" y="4724400"/>
            <a:ext cx="1524000" cy="0"/>
          </a:xfrm>
          <a:prstGeom prst="straightConnector1">
            <a:avLst/>
          </a:prstGeom>
          <a:ln w="190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7543800" y="4691390"/>
            <a:ext cx="1226618" cy="261610"/>
          </a:xfrm>
          <a:prstGeom prst="rect">
            <a:avLst/>
          </a:prstGeom>
          <a:noFill/>
        </p:spPr>
        <p:txBody>
          <a:bodyPr wrap="none" rtlCol="0">
            <a:spAutoFit/>
          </a:bodyPr>
          <a:lstStyle/>
          <a:p>
            <a:r>
              <a:rPr lang="en-US" sz="1100" dirty="0" smtClean="0">
                <a:solidFill>
                  <a:srgbClr val="00B050"/>
                </a:solidFill>
              </a:rPr>
              <a:t>-</a:t>
            </a:r>
            <a:r>
              <a:rPr lang="en-US" sz="1100" dirty="0" err="1" smtClean="0">
                <a:solidFill>
                  <a:srgbClr val="00B050"/>
                </a:solidFill>
              </a:rPr>
              <a:t>XX:MaxPermSize</a:t>
            </a:r>
            <a:endParaRPr lang="en-US" sz="1100" dirty="0">
              <a:solidFill>
                <a:srgbClr val="00B050"/>
              </a:solidFill>
            </a:endParaRPr>
          </a:p>
        </p:txBody>
      </p:sp>
      <p:sp>
        <p:nvSpPr>
          <p:cNvPr id="149" name="TextBox 148"/>
          <p:cNvSpPr txBox="1"/>
          <p:nvPr/>
        </p:nvSpPr>
        <p:spPr>
          <a:xfrm>
            <a:off x="1116290" y="5029200"/>
            <a:ext cx="2525050" cy="338554"/>
          </a:xfrm>
          <a:prstGeom prst="rect">
            <a:avLst/>
          </a:prstGeom>
          <a:noFill/>
        </p:spPr>
        <p:txBody>
          <a:bodyPr wrap="none" rtlCol="0">
            <a:spAutoFit/>
          </a:bodyPr>
          <a:lstStyle/>
          <a:p>
            <a:pPr marL="285750" indent="-285750">
              <a:buFont typeface="Wingdings" panose="05000000000000000000" pitchFamily="2" charset="2"/>
              <a:buChar char="v"/>
            </a:pPr>
            <a:r>
              <a:rPr lang="zh-CN" altLang="en-US" sz="1600" dirty="0" smtClean="0"/>
              <a:t>各区所占堆内存比例：</a:t>
            </a:r>
            <a:endParaRPr lang="en-US" altLang="zh-CN" sz="1600" dirty="0" smtClean="0"/>
          </a:p>
        </p:txBody>
      </p:sp>
      <p:graphicFrame>
        <p:nvGraphicFramePr>
          <p:cNvPr id="150" name="Table 149"/>
          <p:cNvGraphicFramePr>
            <a:graphicFrameLocks noGrp="1"/>
          </p:cNvGraphicFramePr>
          <p:nvPr>
            <p:extLst>
              <p:ext uri="{D42A27DB-BD31-4B8C-83A1-F6EECF244321}">
                <p14:modId xmlns:p14="http://schemas.microsoft.com/office/powerpoint/2010/main" val="3378795306"/>
              </p:ext>
            </p:extLst>
          </p:nvPr>
        </p:nvGraphicFramePr>
        <p:xfrm>
          <a:off x="1219200" y="5410200"/>
          <a:ext cx="2740371" cy="1295400"/>
        </p:xfrm>
        <a:graphic>
          <a:graphicData uri="http://schemas.openxmlformats.org/drawingml/2006/table">
            <a:tbl>
              <a:tblPr>
                <a:tableStyleId>{5C22544A-7EE6-4342-B048-85BDC9FD1C3A}</a:tableStyleId>
              </a:tblPr>
              <a:tblGrid>
                <a:gridCol w="1661349"/>
                <a:gridCol w="1079022"/>
              </a:tblGrid>
              <a:tr h="259080">
                <a:tc>
                  <a:txBody>
                    <a:bodyPr/>
                    <a:lstStyle/>
                    <a:p>
                      <a:r>
                        <a:rPr lang="en-US" altLang="zh-CN" sz="900" dirty="0" smtClean="0"/>
                        <a:t>Young Generation</a:t>
                      </a:r>
                      <a:endParaRPr lang="en-US" sz="900" dirty="0"/>
                    </a:p>
                  </a:txBody>
                  <a:tcPr marL="50871" marR="50871" marT="25435" marB="25435"/>
                </a:tc>
                <a:tc>
                  <a:txBody>
                    <a:bodyPr/>
                    <a:lstStyle/>
                    <a:p>
                      <a:r>
                        <a:rPr lang="en-US" sz="900" dirty="0" smtClean="0"/>
                        <a:t>1 / 3</a:t>
                      </a:r>
                      <a:endParaRPr lang="en-US" sz="900" dirty="0"/>
                    </a:p>
                  </a:txBody>
                  <a:tcPr marL="50871" marR="50871" marT="25435" marB="25435"/>
                </a:tc>
              </a:tr>
              <a:tr h="259080">
                <a:tc>
                  <a:txBody>
                    <a:bodyPr/>
                    <a:lstStyle/>
                    <a:p>
                      <a:pPr lvl="1"/>
                      <a:r>
                        <a:rPr lang="en-US" sz="900" dirty="0" smtClean="0"/>
                        <a:t>Survivor</a:t>
                      </a:r>
                      <a:r>
                        <a:rPr lang="en-US" sz="900" baseline="0" dirty="0" smtClean="0"/>
                        <a:t> 1 (From)</a:t>
                      </a:r>
                      <a:endParaRPr lang="en-US" sz="900" dirty="0"/>
                    </a:p>
                  </a:txBody>
                  <a:tcPr marL="50871" marR="50871" marT="25435" marB="25435"/>
                </a:tc>
                <a:tc>
                  <a:txBody>
                    <a:bodyPr/>
                    <a:lstStyle/>
                    <a:p>
                      <a:r>
                        <a:rPr lang="en-US" sz="900" dirty="0" smtClean="0"/>
                        <a:t>( 1 / 10 ) * ( 1 / 3 )</a:t>
                      </a:r>
                      <a:endParaRPr lang="en-US" sz="900" dirty="0"/>
                    </a:p>
                  </a:txBody>
                  <a:tcPr marL="50871" marR="50871" marT="25435" marB="25435"/>
                </a:tc>
              </a:tr>
              <a:tr h="259080">
                <a:tc>
                  <a:txBody>
                    <a:bodyPr/>
                    <a:lstStyle/>
                    <a:p>
                      <a:pPr lvl="1"/>
                      <a:r>
                        <a:rPr lang="en-US" sz="900" dirty="0" smtClean="0"/>
                        <a:t>Survivor 2 (To)</a:t>
                      </a:r>
                      <a:endParaRPr lang="en-US" sz="900" dirty="0"/>
                    </a:p>
                  </a:txBody>
                  <a:tcPr marL="50871" marR="50871" marT="25435" marB="25435"/>
                </a:tc>
                <a:tc>
                  <a:txBody>
                    <a:bodyPr/>
                    <a:lstStyle/>
                    <a:p>
                      <a:r>
                        <a:rPr lang="en-US" sz="900" dirty="0" smtClean="0"/>
                        <a:t>( 1 / 10 ) * ( 1 / 3 )</a:t>
                      </a:r>
                      <a:endParaRPr lang="en-US" sz="900" dirty="0"/>
                    </a:p>
                  </a:txBody>
                  <a:tcPr marL="50871" marR="50871" marT="25435" marB="25435"/>
                </a:tc>
              </a:tr>
              <a:tr h="259080">
                <a:tc>
                  <a:txBody>
                    <a:bodyPr/>
                    <a:lstStyle/>
                    <a:p>
                      <a:pPr lvl="1"/>
                      <a:r>
                        <a:rPr lang="en-US" sz="900" dirty="0" smtClean="0"/>
                        <a:t>Eden</a:t>
                      </a:r>
                      <a:endParaRPr lang="en-US" sz="900" dirty="0"/>
                    </a:p>
                  </a:txBody>
                  <a:tcPr marL="50871" marR="50871" marT="25435" marB="25435"/>
                </a:tc>
                <a:tc>
                  <a:txBody>
                    <a:bodyPr/>
                    <a:lstStyle/>
                    <a:p>
                      <a:r>
                        <a:rPr lang="en-US" sz="900" dirty="0" smtClean="0"/>
                        <a:t>( 8 / 10 ) * ( 1 / 3 )</a:t>
                      </a:r>
                      <a:endParaRPr lang="en-US" sz="900" dirty="0"/>
                    </a:p>
                  </a:txBody>
                  <a:tcPr marL="50871" marR="50871" marT="25435" marB="25435"/>
                </a:tc>
              </a:tr>
              <a:tr h="259080">
                <a:tc>
                  <a:txBody>
                    <a:bodyPr/>
                    <a:lstStyle/>
                    <a:p>
                      <a:r>
                        <a:rPr lang="en-US" sz="900" dirty="0" smtClean="0"/>
                        <a:t>Tenured Generation</a:t>
                      </a:r>
                      <a:endParaRPr lang="en-US" sz="900" dirty="0"/>
                    </a:p>
                  </a:txBody>
                  <a:tcPr marL="50871" marR="50871" marT="25435" marB="25435"/>
                </a:tc>
                <a:tc>
                  <a:txBody>
                    <a:bodyPr/>
                    <a:lstStyle/>
                    <a:p>
                      <a:r>
                        <a:rPr lang="en-US" sz="900" dirty="0" smtClean="0"/>
                        <a:t>2 / 3</a:t>
                      </a:r>
                      <a:endParaRPr lang="en-US" sz="900" dirty="0"/>
                    </a:p>
                  </a:txBody>
                  <a:tcPr marL="50871" marR="50871" marT="25435" marB="25435"/>
                </a:tc>
              </a:tr>
            </a:tbl>
          </a:graphicData>
        </a:graphic>
      </p:graphicFrame>
      <p:sp>
        <p:nvSpPr>
          <p:cNvPr id="151" name="TextBox 150"/>
          <p:cNvSpPr txBox="1"/>
          <p:nvPr/>
        </p:nvSpPr>
        <p:spPr>
          <a:xfrm>
            <a:off x="4083152" y="4953000"/>
            <a:ext cx="4832248" cy="152349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zh-CN" altLang="en-US" sz="1600" dirty="0" smtClean="0"/>
              <a:t>若</a:t>
            </a:r>
            <a:r>
              <a:rPr lang="en-US" altLang="zh-CN" sz="1400" dirty="0" err="1"/>
              <a:t>HeapSize</a:t>
            </a:r>
            <a:r>
              <a:rPr lang="en-US" altLang="zh-CN" sz="1400" dirty="0"/>
              <a:t> != </a:t>
            </a:r>
            <a:r>
              <a:rPr lang="en-US" altLang="zh-CN" sz="1400" dirty="0" err="1"/>
              <a:t>NewSize</a:t>
            </a:r>
            <a:r>
              <a:rPr lang="en-US" altLang="zh-CN" sz="1400" dirty="0"/>
              <a:t> + </a:t>
            </a:r>
            <a:r>
              <a:rPr lang="en-US" altLang="zh-CN" sz="1400" dirty="0" err="1" smtClean="0"/>
              <a:t>OldSize</a:t>
            </a:r>
            <a:r>
              <a:rPr lang="zh-CN" altLang="en-US" sz="1600" dirty="0" smtClean="0"/>
              <a:t>，则</a:t>
            </a:r>
            <a:r>
              <a:rPr lang="en-US" altLang="zh-CN" sz="1600" dirty="0" err="1" smtClean="0"/>
              <a:t>HeapSize</a:t>
            </a:r>
            <a:r>
              <a:rPr lang="zh-CN" altLang="en-US" sz="1600" dirty="0" smtClean="0"/>
              <a:t>会自动调整</a:t>
            </a:r>
            <a:endParaRPr lang="en-US" altLang="zh-CN" sz="1600" dirty="0" smtClean="0"/>
          </a:p>
          <a:p>
            <a:pPr marL="285750" indent="-285750">
              <a:lnSpc>
                <a:spcPct val="150000"/>
              </a:lnSpc>
              <a:buFont typeface="Wingdings" panose="05000000000000000000" pitchFamily="2" charset="2"/>
              <a:buChar char="Ø"/>
            </a:pPr>
            <a:endParaRPr lang="en-US" altLang="zh-CN" sz="1400" dirty="0" smtClean="0"/>
          </a:p>
          <a:p>
            <a:pPr>
              <a:lnSpc>
                <a:spcPct val="150000"/>
              </a:lnSpc>
            </a:pPr>
            <a:endParaRPr lang="en-US" sz="1600" dirty="0"/>
          </a:p>
        </p:txBody>
      </p:sp>
      <p:cxnSp>
        <p:nvCxnSpPr>
          <p:cNvPr id="36" name="Straight Arrow Connector 35"/>
          <p:cNvCxnSpPr/>
          <p:nvPr/>
        </p:nvCxnSpPr>
        <p:spPr>
          <a:xfrm>
            <a:off x="3810000" y="3715405"/>
            <a:ext cx="3048000" cy="0"/>
          </a:xfrm>
          <a:prstGeom prst="straightConnector1">
            <a:avLst/>
          </a:prstGeom>
          <a:ln w="1905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747393" y="3472190"/>
            <a:ext cx="898003" cy="261610"/>
          </a:xfrm>
          <a:prstGeom prst="rect">
            <a:avLst/>
          </a:prstGeom>
          <a:noFill/>
        </p:spPr>
        <p:txBody>
          <a:bodyPr wrap="none" rtlCol="0">
            <a:spAutoFit/>
          </a:bodyPr>
          <a:lstStyle/>
          <a:p>
            <a:r>
              <a:rPr lang="en-US" sz="1100" dirty="0" smtClean="0">
                <a:solidFill>
                  <a:srgbClr val="FFC000"/>
                </a:solidFill>
              </a:rPr>
              <a:t>-</a:t>
            </a:r>
            <a:r>
              <a:rPr lang="en-US" sz="1100" dirty="0" err="1" smtClean="0">
                <a:solidFill>
                  <a:srgbClr val="FFC000"/>
                </a:solidFill>
              </a:rPr>
              <a:t>XX:OldSize</a:t>
            </a:r>
            <a:endParaRPr lang="en-US" sz="1100" dirty="0">
              <a:solidFill>
                <a:srgbClr val="FFC000"/>
              </a:solidFill>
            </a:endParaRPr>
          </a:p>
        </p:txBody>
      </p:sp>
    </p:spTree>
    <p:extLst>
      <p:ext uri="{BB962C8B-B14F-4D97-AF65-F5344CB8AC3E}">
        <p14:creationId xmlns:p14="http://schemas.microsoft.com/office/powerpoint/2010/main" val="400323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6" name="Title 1"/>
          <p:cNvSpPr>
            <a:spLocks noGrp="1"/>
          </p:cNvSpPr>
          <p:nvPr>
            <p:ph type="title"/>
          </p:nvPr>
        </p:nvSpPr>
        <p:spPr>
          <a:xfrm>
            <a:off x="1371600" y="122238"/>
            <a:ext cx="7562088" cy="715962"/>
          </a:xfrm>
        </p:spPr>
        <p:txBody>
          <a:bodyPr anchor="ctr">
            <a:noAutofit/>
          </a:bodyPr>
          <a:lstStyle/>
          <a:p>
            <a:r>
              <a:rPr lang="zh-CN" altLang="en-US" sz="4400" dirty="0"/>
              <a:t>新</a:t>
            </a:r>
            <a:r>
              <a:rPr lang="zh-CN" altLang="en-US" sz="4400" dirty="0" smtClean="0"/>
              <a:t>生代</a:t>
            </a:r>
            <a:r>
              <a:rPr lang="en-US" altLang="zh-CN" sz="4400" dirty="0" smtClean="0"/>
              <a:t>(Young Generation)</a:t>
            </a:r>
            <a:endParaRPr lang="en-US" sz="4400" dirty="0"/>
          </a:p>
        </p:txBody>
      </p:sp>
      <p:sp>
        <p:nvSpPr>
          <p:cNvPr id="3" name="TextBox 2"/>
          <p:cNvSpPr txBox="1"/>
          <p:nvPr/>
        </p:nvSpPr>
        <p:spPr>
          <a:xfrm>
            <a:off x="1295400" y="914400"/>
            <a:ext cx="7467600" cy="54476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t>几乎所有新建对象都会分配在</a:t>
            </a:r>
            <a:r>
              <a:rPr lang="en-US" altLang="zh-CN" dirty="0" err="1" smtClean="0"/>
              <a:t>YoungGen</a:t>
            </a:r>
            <a:r>
              <a:rPr lang="zh-CN" altLang="en-US" dirty="0" smtClean="0"/>
              <a:t>，待生存一段时间后再转移至</a:t>
            </a:r>
            <a:r>
              <a:rPr lang="en-US" altLang="zh-CN" dirty="0" smtClean="0"/>
              <a:t>Tenured</a:t>
            </a:r>
            <a:r>
              <a:rPr lang="zh-CN" altLang="en-US" dirty="0" smtClean="0"/>
              <a:t>。</a:t>
            </a:r>
            <a:r>
              <a:rPr lang="en-US" altLang="zh-CN" dirty="0" err="1" smtClean="0"/>
              <a:t>YounGen</a:t>
            </a:r>
            <a:r>
              <a:rPr lang="zh-CN" altLang="en-US" dirty="0" smtClean="0"/>
              <a:t>逻辑上分为两类区块</a:t>
            </a:r>
            <a:endParaRPr lang="en-US" altLang="zh-CN" dirty="0" smtClean="0"/>
          </a:p>
          <a:p>
            <a:pPr marL="742950" lvl="1" indent="-285750">
              <a:lnSpc>
                <a:spcPct val="150000"/>
              </a:lnSpc>
              <a:buFont typeface="Wingdings" panose="05000000000000000000" pitchFamily="2" charset="2"/>
              <a:buChar char="q"/>
            </a:pPr>
            <a:r>
              <a:rPr lang="en-US" sz="1600" dirty="0" smtClean="0"/>
              <a:t>Eden</a:t>
            </a:r>
            <a:r>
              <a:rPr lang="zh-CN" altLang="en-US" sz="1600" dirty="0" smtClean="0"/>
              <a:t>：一个，新创建对象直接分配于</a:t>
            </a:r>
            <a:r>
              <a:rPr lang="en-US" altLang="zh-CN" sz="1600" dirty="0" smtClean="0"/>
              <a:t>Eden</a:t>
            </a:r>
          </a:p>
          <a:p>
            <a:pPr marL="742950" lvl="1" indent="-285750">
              <a:lnSpc>
                <a:spcPct val="150000"/>
              </a:lnSpc>
              <a:buFont typeface="Wingdings" panose="05000000000000000000" pitchFamily="2" charset="2"/>
              <a:buChar char="q"/>
            </a:pPr>
            <a:r>
              <a:rPr lang="en-US" sz="1600" dirty="0" smtClean="0"/>
              <a:t>Survivor</a:t>
            </a:r>
            <a:r>
              <a:rPr lang="zh-CN" altLang="en-US" sz="1600" dirty="0" smtClean="0"/>
              <a:t>：两个，</a:t>
            </a:r>
            <a:r>
              <a:rPr lang="en-US" altLang="zh-CN" sz="1600" dirty="0" smtClean="0"/>
              <a:t>Eden</a:t>
            </a:r>
            <a:r>
              <a:rPr lang="zh-CN" altLang="en-US" sz="1600" dirty="0" smtClean="0"/>
              <a:t>垃圾回收后存活对象复制到</a:t>
            </a:r>
            <a:r>
              <a:rPr lang="en-US" altLang="zh-CN" sz="1600" dirty="0" smtClean="0"/>
              <a:t>Survivor</a:t>
            </a:r>
          </a:p>
          <a:p>
            <a:pPr marL="742950" lvl="1" indent="-285750">
              <a:lnSpc>
                <a:spcPct val="150000"/>
              </a:lnSpc>
              <a:buFont typeface="Wingdings" panose="05000000000000000000" pitchFamily="2" charset="2"/>
              <a:buChar char="q"/>
            </a:pPr>
            <a:r>
              <a:rPr lang="en-US" altLang="zh-CN" sz="1600" dirty="0" smtClean="0"/>
              <a:t>-</a:t>
            </a:r>
            <a:r>
              <a:rPr lang="en-US" altLang="zh-CN" sz="1600" dirty="0" err="1" smtClean="0"/>
              <a:t>XX:SurvivorRatio</a:t>
            </a:r>
            <a:r>
              <a:rPr lang="zh-CN" altLang="en-US" sz="1600" dirty="0" smtClean="0"/>
              <a:t>，调节</a:t>
            </a:r>
            <a:r>
              <a:rPr lang="en-US" altLang="zh-CN" sz="1600" dirty="0" smtClean="0"/>
              <a:t>Eden/Survivor</a:t>
            </a:r>
            <a:r>
              <a:rPr lang="zh-CN" altLang="en-US" sz="1600" dirty="0" smtClean="0"/>
              <a:t>的比例，默认是</a:t>
            </a:r>
            <a:r>
              <a:rPr lang="en-US" altLang="zh-CN" sz="1600" dirty="0" smtClean="0"/>
              <a:t>8</a:t>
            </a:r>
          </a:p>
          <a:p>
            <a:pPr marL="285750" indent="-285750">
              <a:lnSpc>
                <a:spcPct val="150000"/>
              </a:lnSpc>
              <a:buFont typeface="Wingdings" panose="05000000000000000000" pitchFamily="2" charset="2"/>
              <a:buChar char="Ø"/>
            </a:pPr>
            <a:r>
              <a:rPr lang="zh-CN" altLang="en-US" dirty="0"/>
              <a:t>使</a:t>
            </a:r>
            <a:r>
              <a:rPr lang="zh-CN" altLang="en-US" dirty="0" smtClean="0"/>
              <a:t>用</a:t>
            </a:r>
            <a:r>
              <a:rPr lang="en-US" altLang="zh-CN" dirty="0" err="1" smtClean="0"/>
              <a:t>Xms</a:t>
            </a:r>
            <a:r>
              <a:rPr lang="zh-CN" altLang="en-US" dirty="0" smtClean="0"/>
              <a:t>及</a:t>
            </a:r>
            <a:r>
              <a:rPr lang="en-US" altLang="zh-CN" dirty="0" err="1" smtClean="0"/>
              <a:t>Xmx</a:t>
            </a:r>
            <a:r>
              <a:rPr lang="zh-CN" altLang="en-US" dirty="0" smtClean="0"/>
              <a:t>设置的</a:t>
            </a:r>
            <a:r>
              <a:rPr lang="en-US" altLang="zh-CN" dirty="0" smtClean="0"/>
              <a:t>Heap</a:t>
            </a:r>
            <a:r>
              <a:rPr lang="zh-CN" altLang="en-US" dirty="0" smtClean="0"/>
              <a:t>空间大小是新生代与老年代的总计大小，新生代可通过以下参数设置</a:t>
            </a:r>
            <a:endParaRPr lang="en-US" altLang="zh-CN" dirty="0" smtClean="0"/>
          </a:p>
          <a:p>
            <a:pPr marL="800100" lvl="1" indent="-342900">
              <a:lnSpc>
                <a:spcPct val="150000"/>
              </a:lnSpc>
              <a:buFont typeface="Wingdings" panose="05000000000000000000" pitchFamily="2" charset="2"/>
              <a:buChar char="q"/>
            </a:pPr>
            <a:r>
              <a:rPr lang="zh-CN" altLang="en-US" sz="1600" dirty="0" smtClean="0"/>
              <a:t>通过比例</a:t>
            </a:r>
            <a:endParaRPr lang="en-US" altLang="zh-CN" sz="1600" dirty="0" smtClean="0"/>
          </a:p>
          <a:p>
            <a:pPr marL="1257300" lvl="2" indent="-342900">
              <a:lnSpc>
                <a:spcPct val="150000"/>
              </a:lnSpc>
              <a:buFont typeface="Wingdings" panose="05000000000000000000" pitchFamily="2" charset="2"/>
              <a:buChar char="ü"/>
            </a:pPr>
            <a:r>
              <a:rPr lang="en-US" altLang="zh-CN" sz="1400" dirty="0" smtClean="0"/>
              <a:t>-</a:t>
            </a:r>
            <a:r>
              <a:rPr lang="en-US" altLang="zh-CN" sz="1400" dirty="0" err="1" smtClean="0"/>
              <a:t>XX:NewRatio</a:t>
            </a:r>
            <a:r>
              <a:rPr lang="en-US" altLang="zh-CN" sz="1400" dirty="0" smtClean="0"/>
              <a:t>=2</a:t>
            </a:r>
            <a:r>
              <a:rPr lang="zh-CN" altLang="en-US" sz="1400" dirty="0" smtClean="0"/>
              <a:t>，默认是</a:t>
            </a:r>
            <a:r>
              <a:rPr lang="en-US" altLang="zh-CN" sz="1400" dirty="0" smtClean="0"/>
              <a:t>2</a:t>
            </a:r>
            <a:r>
              <a:rPr lang="zh-CN" altLang="en-US" sz="1400" dirty="0" smtClean="0"/>
              <a:t>，即</a:t>
            </a:r>
            <a:r>
              <a:rPr lang="en-US" altLang="zh-CN" sz="1400" dirty="0" smtClean="0"/>
              <a:t>Tenured / Young = 2</a:t>
            </a:r>
            <a:endParaRPr lang="en-US" altLang="zh-CN" sz="1600" dirty="0" smtClean="0"/>
          </a:p>
          <a:p>
            <a:pPr marL="800100" lvl="1" indent="-342900">
              <a:lnSpc>
                <a:spcPct val="150000"/>
              </a:lnSpc>
              <a:buFont typeface="Wingdings" panose="05000000000000000000" pitchFamily="2" charset="2"/>
              <a:buChar char="q"/>
            </a:pPr>
            <a:r>
              <a:rPr lang="zh-CN" altLang="en-US" sz="1600" dirty="0"/>
              <a:t>通</a:t>
            </a:r>
            <a:r>
              <a:rPr lang="zh-CN" altLang="en-US" sz="1600" dirty="0" smtClean="0"/>
              <a:t>过绝对值</a:t>
            </a:r>
            <a:endParaRPr lang="en-US" altLang="zh-CN" sz="1600" dirty="0" smtClean="0"/>
          </a:p>
          <a:p>
            <a:pPr marL="1257300" lvl="2" indent="-342900">
              <a:lnSpc>
                <a:spcPct val="150000"/>
              </a:lnSpc>
              <a:buFont typeface="Wingdings" panose="05000000000000000000" pitchFamily="2" charset="2"/>
              <a:buChar char="ü"/>
            </a:pPr>
            <a:r>
              <a:rPr lang="en-US" altLang="zh-CN" sz="1400" dirty="0" smtClean="0"/>
              <a:t>-Xmn30m, JDK 1.7</a:t>
            </a:r>
            <a:r>
              <a:rPr lang="zh-CN" altLang="en-US" sz="1400" dirty="0" smtClean="0"/>
              <a:t>文档中已经消失，但仍然可以用</a:t>
            </a:r>
            <a:endParaRPr lang="en-US" altLang="zh-CN" sz="1400" dirty="0" smtClean="0"/>
          </a:p>
          <a:p>
            <a:pPr marL="1257300" lvl="2" indent="-342900">
              <a:lnSpc>
                <a:spcPct val="150000"/>
              </a:lnSpc>
              <a:buFont typeface="Wingdings" panose="05000000000000000000" pitchFamily="2" charset="2"/>
              <a:buChar char="ü"/>
            </a:pPr>
            <a:r>
              <a:rPr lang="en-US" altLang="zh-CN" sz="1400" dirty="0" smtClean="0"/>
              <a:t>-</a:t>
            </a:r>
            <a:r>
              <a:rPr lang="en-US" altLang="zh-CN" sz="1400" dirty="0" err="1" smtClean="0"/>
              <a:t>XX:NewSize</a:t>
            </a:r>
            <a:r>
              <a:rPr lang="en-US" altLang="zh-CN" sz="1400" dirty="0" smtClean="0"/>
              <a:t>=30m</a:t>
            </a:r>
          </a:p>
          <a:p>
            <a:pPr marL="1257300" lvl="2" indent="-342900">
              <a:lnSpc>
                <a:spcPct val="150000"/>
              </a:lnSpc>
              <a:buFont typeface="Wingdings" panose="05000000000000000000" pitchFamily="2" charset="2"/>
              <a:buChar char="ü"/>
            </a:pPr>
            <a:r>
              <a:rPr lang="en-US" altLang="zh-CN" sz="1400" dirty="0" smtClean="0"/>
              <a:t>-</a:t>
            </a:r>
            <a:r>
              <a:rPr lang="en-US" altLang="zh-CN" sz="1400" dirty="0" err="1" smtClean="0"/>
              <a:t>XX:MaxNewSize</a:t>
            </a:r>
            <a:r>
              <a:rPr lang="en-US" altLang="zh-CN" sz="1400" dirty="0" smtClean="0"/>
              <a:t>=64m</a:t>
            </a:r>
          </a:p>
          <a:p>
            <a:pPr marL="800100" lvl="1" indent="-342900">
              <a:lnSpc>
                <a:spcPct val="150000"/>
              </a:lnSpc>
              <a:buFont typeface="Wingdings" panose="05000000000000000000" pitchFamily="2" charset="2"/>
              <a:buChar char="q"/>
            </a:pPr>
            <a:r>
              <a:rPr lang="zh-CN" altLang="en-US" sz="1600" dirty="0"/>
              <a:t>同</a:t>
            </a:r>
            <a:r>
              <a:rPr lang="zh-CN" altLang="en-US" sz="1600" dirty="0" smtClean="0"/>
              <a:t>时设置，以绝对值为主</a:t>
            </a:r>
            <a:endParaRPr lang="en-US" sz="1600" dirty="0"/>
          </a:p>
        </p:txBody>
      </p:sp>
    </p:spTree>
    <p:extLst>
      <p:ext uri="{BB962C8B-B14F-4D97-AF65-F5344CB8AC3E}">
        <p14:creationId xmlns:p14="http://schemas.microsoft.com/office/powerpoint/2010/main" val="2190816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6" name="Title 1"/>
          <p:cNvSpPr>
            <a:spLocks noGrp="1"/>
          </p:cNvSpPr>
          <p:nvPr>
            <p:ph type="title"/>
          </p:nvPr>
        </p:nvSpPr>
        <p:spPr>
          <a:xfrm>
            <a:off x="1371600" y="122238"/>
            <a:ext cx="7562088" cy="715962"/>
          </a:xfrm>
        </p:spPr>
        <p:txBody>
          <a:bodyPr anchor="ctr">
            <a:noAutofit/>
          </a:bodyPr>
          <a:lstStyle/>
          <a:p>
            <a:r>
              <a:rPr lang="en-US" altLang="zh-CN" sz="4400" dirty="0" smtClean="0"/>
              <a:t>Survivor</a:t>
            </a:r>
            <a:endParaRPr lang="en-US" sz="4400" dirty="0"/>
          </a:p>
        </p:txBody>
      </p:sp>
      <p:sp>
        <p:nvSpPr>
          <p:cNvPr id="2" name="TextBox 1"/>
          <p:cNvSpPr txBox="1"/>
          <p:nvPr/>
        </p:nvSpPr>
        <p:spPr>
          <a:xfrm>
            <a:off x="1143001" y="962085"/>
            <a:ext cx="7848600"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t>在采用</a:t>
            </a:r>
            <a:r>
              <a:rPr lang="en-US" altLang="zh-CN" dirty="0" smtClean="0"/>
              <a:t>PS Young</a:t>
            </a:r>
            <a:r>
              <a:rPr lang="zh-CN" altLang="en-US" dirty="0" smtClean="0"/>
              <a:t>收集器时，</a:t>
            </a:r>
            <a:r>
              <a:rPr lang="en-US" altLang="zh-CN" dirty="0" smtClean="0"/>
              <a:t>-</a:t>
            </a:r>
            <a:r>
              <a:rPr lang="en-US" altLang="zh-CN" dirty="0" err="1" smtClean="0"/>
              <a:t>XX:SurvivorRatio</a:t>
            </a:r>
            <a:r>
              <a:rPr lang="zh-CN" altLang="en-US" dirty="0" smtClean="0"/>
              <a:t>也许不会起作用，</a:t>
            </a:r>
            <a:r>
              <a:rPr lang="en-US" altLang="zh-CN" dirty="0" smtClean="0"/>
              <a:t>PS Young</a:t>
            </a:r>
            <a:r>
              <a:rPr lang="zh-CN" altLang="en-US" dirty="0" smtClean="0"/>
              <a:t>是通过以下参数动态设置</a:t>
            </a:r>
            <a:r>
              <a:rPr lang="en-US" altLang="zh-CN" dirty="0" err="1" smtClean="0"/>
              <a:t>SurvivorRatio</a:t>
            </a:r>
            <a:endParaRPr lang="en-US" altLang="zh-CN" dirty="0" smtClean="0"/>
          </a:p>
          <a:p>
            <a:pPr marL="742950" lvl="1" indent="-285750">
              <a:lnSpc>
                <a:spcPct val="150000"/>
              </a:lnSpc>
              <a:buFont typeface="Wingdings" panose="05000000000000000000" pitchFamily="2" charset="2"/>
              <a:buChar char="q"/>
            </a:pPr>
            <a:r>
              <a:rPr lang="en-US" sz="1400" dirty="0"/>
              <a:t>-</a:t>
            </a:r>
            <a:r>
              <a:rPr lang="en-US" sz="1400" dirty="0" err="1" smtClean="0"/>
              <a:t>XX:InitialSurvivorRatio</a:t>
            </a:r>
            <a:r>
              <a:rPr lang="en-US" sz="1400" dirty="0" smtClean="0"/>
              <a:t>=8</a:t>
            </a:r>
          </a:p>
          <a:p>
            <a:pPr marL="742950" lvl="1" indent="-285750">
              <a:lnSpc>
                <a:spcPct val="150000"/>
              </a:lnSpc>
              <a:buFont typeface="Wingdings" panose="05000000000000000000" pitchFamily="2" charset="2"/>
              <a:buChar char="q"/>
            </a:pPr>
            <a:r>
              <a:rPr lang="en-US" sz="1400" dirty="0"/>
              <a:t>-</a:t>
            </a:r>
            <a:r>
              <a:rPr lang="en-US" sz="1400" dirty="0" err="1" smtClean="0"/>
              <a:t>XX:MinSurvivorRatio</a:t>
            </a:r>
            <a:r>
              <a:rPr lang="en-US" sz="1400" dirty="0" smtClean="0"/>
              <a:t>=3</a:t>
            </a:r>
          </a:p>
          <a:p>
            <a:pPr lvl="1">
              <a:lnSpc>
                <a:spcPct val="150000"/>
              </a:lnSpc>
            </a:pPr>
            <a:endParaRPr lang="en-US" dirty="0"/>
          </a:p>
          <a:p>
            <a:pPr marL="285750" indent="-285750">
              <a:lnSpc>
                <a:spcPct val="150000"/>
              </a:lnSpc>
              <a:buFont typeface="Wingdings" panose="05000000000000000000" pitchFamily="2" charset="2"/>
              <a:buChar char="Ø"/>
            </a:pPr>
            <a:r>
              <a:rPr lang="zh-CN" altLang="en-US" dirty="0" smtClean="0"/>
              <a:t>简单来说</a:t>
            </a:r>
            <a:r>
              <a:rPr lang="en-US" altLang="zh-CN" dirty="0" smtClean="0"/>
              <a:t>PS Young</a:t>
            </a:r>
            <a:r>
              <a:rPr lang="zh-CN" altLang="en-US" dirty="0" smtClean="0"/>
              <a:t>初始会采纳</a:t>
            </a:r>
            <a:r>
              <a:rPr lang="en-US" altLang="zh-CN" dirty="0" err="1" smtClean="0"/>
              <a:t>InitialSurvivorRatio</a:t>
            </a:r>
            <a:r>
              <a:rPr lang="zh-CN" altLang="en-US" dirty="0" smtClean="0"/>
              <a:t>参数值设置</a:t>
            </a:r>
            <a:r>
              <a:rPr lang="en-US" altLang="zh-CN" dirty="0" smtClean="0"/>
              <a:t>Survivor</a:t>
            </a:r>
            <a:r>
              <a:rPr lang="zh-CN" altLang="en-US" dirty="0" smtClean="0"/>
              <a:t>、</a:t>
            </a:r>
            <a:r>
              <a:rPr lang="en-US" altLang="zh-CN" dirty="0" smtClean="0"/>
              <a:t>Eden</a:t>
            </a:r>
            <a:r>
              <a:rPr lang="zh-CN" altLang="en-US" dirty="0" smtClean="0"/>
              <a:t>，在运行中会动态修改</a:t>
            </a:r>
            <a:r>
              <a:rPr lang="en-US" altLang="zh-CN" dirty="0" smtClean="0"/>
              <a:t>Survivor</a:t>
            </a:r>
            <a:r>
              <a:rPr lang="zh-CN" altLang="en-US" dirty="0" smtClean="0"/>
              <a:t>、</a:t>
            </a:r>
            <a:r>
              <a:rPr lang="en-US" altLang="zh-CN" dirty="0" smtClean="0"/>
              <a:t>Eden</a:t>
            </a:r>
            <a:r>
              <a:rPr lang="zh-CN" altLang="en-US" dirty="0" smtClean="0"/>
              <a:t>的大小，但不会超过</a:t>
            </a:r>
            <a:r>
              <a:rPr lang="en-US" altLang="zh-CN" dirty="0" err="1" smtClean="0"/>
              <a:t>MinSurvivorRatio</a:t>
            </a:r>
            <a:r>
              <a:rPr lang="zh-CN" altLang="en-US" dirty="0" smtClean="0"/>
              <a:t>，这就是所谓的</a:t>
            </a:r>
            <a:r>
              <a:rPr lang="en-US" altLang="zh-CN" dirty="0" smtClean="0"/>
              <a:t>Ergonomics</a:t>
            </a:r>
            <a:r>
              <a:rPr lang="zh-CN" altLang="en-US" dirty="0" smtClean="0"/>
              <a:t>，</a:t>
            </a:r>
            <a:r>
              <a:rPr lang="en-US" altLang="zh-CN" dirty="0" smtClean="0"/>
              <a:t>JVM GC</a:t>
            </a:r>
            <a:r>
              <a:rPr lang="zh-CN" altLang="en-US" dirty="0" smtClean="0"/>
              <a:t>工效</a:t>
            </a:r>
            <a:endParaRPr lang="en-US" altLang="zh-CN" dirty="0" smtClean="0"/>
          </a:p>
          <a:p>
            <a:pPr marL="742950" lvl="1" indent="-285750">
              <a:lnSpc>
                <a:spcPct val="150000"/>
              </a:lnSpc>
              <a:buFont typeface="Wingdings" panose="05000000000000000000" pitchFamily="2" charset="2"/>
              <a:buChar char="q"/>
            </a:pPr>
            <a:r>
              <a:rPr lang="zh-CN" altLang="en-US" sz="1400" dirty="0"/>
              <a:t>显</a:t>
            </a:r>
            <a:r>
              <a:rPr lang="zh-CN" altLang="en-US" sz="1400" dirty="0" smtClean="0"/>
              <a:t>式设置</a:t>
            </a:r>
            <a:r>
              <a:rPr lang="en-US" altLang="zh-CN" sz="1400" dirty="0" smtClean="0"/>
              <a:t>-</a:t>
            </a:r>
            <a:r>
              <a:rPr lang="en-US" altLang="zh-CN" sz="1400" dirty="0" err="1" smtClean="0"/>
              <a:t>XX:InitialSurvivorRatio</a:t>
            </a:r>
            <a:r>
              <a:rPr lang="en-US" altLang="zh-CN" sz="1400" dirty="0" smtClean="0"/>
              <a:t>=n</a:t>
            </a:r>
            <a:r>
              <a:rPr lang="zh-CN" altLang="en-US" sz="1400" dirty="0" smtClean="0"/>
              <a:t>，则无论</a:t>
            </a:r>
            <a:r>
              <a:rPr lang="en-US" altLang="zh-CN" sz="1400" dirty="0" smtClean="0"/>
              <a:t>-</a:t>
            </a:r>
            <a:r>
              <a:rPr lang="en-US" altLang="zh-CN" sz="1400" dirty="0" err="1" smtClean="0"/>
              <a:t>XX:SurvivorRatio</a:t>
            </a:r>
            <a:r>
              <a:rPr lang="zh-CN" altLang="en-US" sz="1400" dirty="0" smtClean="0"/>
              <a:t>设置为多少，使用参数值</a:t>
            </a:r>
            <a:r>
              <a:rPr lang="en-US" altLang="zh-CN" sz="1400" dirty="0" smtClean="0"/>
              <a:t>n</a:t>
            </a:r>
          </a:p>
          <a:p>
            <a:pPr marL="742950" lvl="1" indent="-285750">
              <a:lnSpc>
                <a:spcPct val="150000"/>
              </a:lnSpc>
              <a:buFont typeface="Wingdings" panose="05000000000000000000" pitchFamily="2" charset="2"/>
              <a:buChar char="q"/>
            </a:pPr>
            <a:r>
              <a:rPr lang="zh-CN" altLang="en-US" sz="1400" dirty="0" smtClean="0"/>
              <a:t>未显式设置</a:t>
            </a:r>
            <a:r>
              <a:rPr lang="en-US" altLang="zh-CN" sz="1400" dirty="0"/>
              <a:t>-</a:t>
            </a:r>
            <a:r>
              <a:rPr lang="en-US" altLang="zh-CN" sz="1400" dirty="0" err="1" smtClean="0"/>
              <a:t>XX:InitialSurvivorRatio</a:t>
            </a:r>
            <a:endParaRPr lang="en-US" altLang="zh-CN" sz="1400" dirty="0" smtClean="0"/>
          </a:p>
          <a:p>
            <a:pPr marL="1257300" lvl="2" indent="-342900">
              <a:lnSpc>
                <a:spcPct val="150000"/>
              </a:lnSpc>
              <a:buFont typeface="+mj-lt"/>
              <a:buAutoNum type="arabicPeriod"/>
            </a:pPr>
            <a:r>
              <a:rPr lang="zh-CN" altLang="en-US" sz="1400" dirty="0" smtClean="0"/>
              <a:t>也未显式设置</a:t>
            </a:r>
            <a:r>
              <a:rPr lang="en-US" altLang="zh-CN" sz="1400" dirty="0"/>
              <a:t>-</a:t>
            </a:r>
            <a:r>
              <a:rPr lang="en-US" altLang="zh-CN" sz="1400" dirty="0" err="1" smtClean="0"/>
              <a:t>XX:SurvivorRatio</a:t>
            </a:r>
            <a:r>
              <a:rPr lang="zh-CN" altLang="en-US" sz="1400" dirty="0" smtClean="0"/>
              <a:t>，则使用</a:t>
            </a:r>
            <a:r>
              <a:rPr lang="en-US" altLang="zh-CN" sz="1400" dirty="0" err="1" smtClean="0"/>
              <a:t>XX:InitialSurvivorRatio</a:t>
            </a:r>
            <a:r>
              <a:rPr lang="zh-CN" altLang="en-US" sz="1400" dirty="0" smtClean="0"/>
              <a:t>的默认值</a:t>
            </a:r>
            <a:r>
              <a:rPr lang="en-US" altLang="zh-CN" sz="1400" dirty="0" smtClean="0"/>
              <a:t>8</a:t>
            </a:r>
          </a:p>
          <a:p>
            <a:pPr marL="1257300" lvl="2" indent="-342900">
              <a:lnSpc>
                <a:spcPct val="150000"/>
              </a:lnSpc>
              <a:buFont typeface="+mj-lt"/>
              <a:buAutoNum type="arabicPeriod"/>
            </a:pPr>
            <a:r>
              <a:rPr lang="en-US" altLang="zh-CN" sz="1400" dirty="0"/>
              <a:t>-</a:t>
            </a:r>
            <a:r>
              <a:rPr lang="en-US" altLang="zh-CN" sz="1400" dirty="0" err="1" smtClean="0"/>
              <a:t>XX:SurvivorRatio</a:t>
            </a:r>
            <a:r>
              <a:rPr lang="en-US" altLang="zh-CN" sz="1400" dirty="0" smtClean="0"/>
              <a:t>=m, </a:t>
            </a:r>
            <a:r>
              <a:rPr lang="zh-CN" altLang="en-US" sz="1400" dirty="0" smtClean="0"/>
              <a:t>则</a:t>
            </a:r>
            <a:r>
              <a:rPr lang="en-US" altLang="zh-CN" sz="1400" dirty="0" err="1" smtClean="0"/>
              <a:t>InitialSurvivorRatio</a:t>
            </a:r>
            <a:r>
              <a:rPr lang="en-US" altLang="zh-CN" sz="1400" dirty="0" smtClean="0"/>
              <a:t>=m+2</a:t>
            </a:r>
          </a:p>
        </p:txBody>
      </p:sp>
    </p:spTree>
    <p:extLst>
      <p:ext uri="{BB962C8B-B14F-4D97-AF65-F5344CB8AC3E}">
        <p14:creationId xmlns:p14="http://schemas.microsoft.com/office/powerpoint/2010/main" val="2769219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6" name="Title 1"/>
          <p:cNvSpPr>
            <a:spLocks noGrp="1"/>
          </p:cNvSpPr>
          <p:nvPr>
            <p:ph type="title"/>
          </p:nvPr>
        </p:nvSpPr>
        <p:spPr>
          <a:xfrm>
            <a:off x="1371600" y="122238"/>
            <a:ext cx="7562088" cy="715962"/>
          </a:xfrm>
        </p:spPr>
        <p:txBody>
          <a:bodyPr anchor="ctr">
            <a:noAutofit/>
          </a:bodyPr>
          <a:lstStyle/>
          <a:p>
            <a:r>
              <a:rPr lang="zh-CN" altLang="en-US" sz="4400" dirty="0" smtClean="0"/>
              <a:t>老年代</a:t>
            </a:r>
            <a:r>
              <a:rPr lang="en-US" altLang="zh-CN" sz="4400" dirty="0" smtClean="0"/>
              <a:t>(Tenured)</a:t>
            </a:r>
            <a:endParaRPr lang="en-US" sz="4400" dirty="0"/>
          </a:p>
        </p:txBody>
      </p:sp>
      <p:sp>
        <p:nvSpPr>
          <p:cNvPr id="2" name="TextBox 1"/>
          <p:cNvSpPr txBox="1"/>
          <p:nvPr/>
        </p:nvSpPr>
        <p:spPr>
          <a:xfrm>
            <a:off x="1143001" y="838200"/>
            <a:ext cx="7772399" cy="56323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t>分配到</a:t>
            </a:r>
            <a:r>
              <a:rPr lang="en-US" altLang="zh-CN" dirty="0" smtClean="0"/>
              <a:t>Tenured</a:t>
            </a:r>
            <a:r>
              <a:rPr lang="zh-CN" altLang="en-US" dirty="0" smtClean="0"/>
              <a:t>的对象有两类</a:t>
            </a:r>
            <a:endParaRPr lang="en-US" altLang="zh-CN" dirty="0" smtClean="0"/>
          </a:p>
          <a:p>
            <a:pPr marL="742950" lvl="1" indent="-285750">
              <a:lnSpc>
                <a:spcPct val="150000"/>
              </a:lnSpc>
              <a:buFont typeface="Wingdings" panose="05000000000000000000" pitchFamily="2" charset="2"/>
              <a:buChar char="q"/>
            </a:pPr>
            <a:r>
              <a:rPr lang="zh-CN" altLang="en-US" sz="1600" dirty="0" smtClean="0"/>
              <a:t>占用空间足够大的对象</a:t>
            </a:r>
            <a:endParaRPr lang="en-US" altLang="zh-CN" sz="1600" dirty="0" smtClean="0"/>
          </a:p>
          <a:p>
            <a:pPr marL="1257300" lvl="2" indent="-342900">
              <a:lnSpc>
                <a:spcPct val="150000"/>
              </a:lnSpc>
              <a:buFont typeface="+mj-lt"/>
              <a:buAutoNum type="arabicPeriod"/>
            </a:pPr>
            <a:r>
              <a:rPr lang="zh-CN" altLang="en-US" sz="1400" dirty="0" smtClean="0"/>
              <a:t>对象的大小大于</a:t>
            </a:r>
            <a:r>
              <a:rPr lang="en-US" altLang="zh-CN" sz="1400" dirty="0" smtClean="0"/>
              <a:t>Eden</a:t>
            </a:r>
            <a:r>
              <a:rPr lang="zh-CN" altLang="en-US" sz="1400" dirty="0" smtClean="0"/>
              <a:t>区域</a:t>
            </a:r>
            <a:endParaRPr lang="en-US" altLang="zh-CN" sz="1400" dirty="0" smtClean="0"/>
          </a:p>
          <a:p>
            <a:pPr marL="1257300" lvl="2" indent="-342900">
              <a:lnSpc>
                <a:spcPct val="150000"/>
              </a:lnSpc>
              <a:buFont typeface="+mj-lt"/>
              <a:buAutoNum type="arabicPeriod"/>
            </a:pPr>
            <a:r>
              <a:rPr lang="zh-CN" altLang="en-US" sz="1400" dirty="0" smtClean="0"/>
              <a:t>通过</a:t>
            </a:r>
            <a:r>
              <a:rPr lang="en-US" altLang="zh-CN" sz="1400" dirty="0"/>
              <a:t>-</a:t>
            </a:r>
            <a:r>
              <a:rPr lang="en-US" altLang="zh-CN" sz="1400" dirty="0" err="1" smtClean="0"/>
              <a:t>XX:PretenureSizeThreshold</a:t>
            </a:r>
            <a:r>
              <a:rPr lang="zh-CN" altLang="en-US" sz="1400" dirty="0" smtClean="0"/>
              <a:t>设置直接进入</a:t>
            </a:r>
            <a:r>
              <a:rPr lang="en-US" altLang="zh-CN" sz="1400" dirty="0" smtClean="0"/>
              <a:t>Tenured</a:t>
            </a:r>
            <a:r>
              <a:rPr lang="zh-CN" altLang="en-US" sz="1400" dirty="0" smtClean="0"/>
              <a:t>的阈值</a:t>
            </a:r>
            <a:endParaRPr lang="en-US" dirty="0" smtClean="0"/>
          </a:p>
          <a:p>
            <a:pPr marL="742950" lvl="1" indent="-285750">
              <a:lnSpc>
                <a:spcPct val="150000"/>
              </a:lnSpc>
              <a:buFont typeface="Wingdings" panose="05000000000000000000" pitchFamily="2" charset="2"/>
              <a:buChar char="q"/>
            </a:pPr>
            <a:r>
              <a:rPr lang="en-US" sz="1600" dirty="0" smtClean="0"/>
              <a:t>Age</a:t>
            </a:r>
            <a:r>
              <a:rPr lang="zh-CN" altLang="en-US" sz="1600" dirty="0" smtClean="0"/>
              <a:t>达到阈值的对象</a:t>
            </a:r>
            <a:endParaRPr lang="en-US" altLang="zh-CN" sz="1600" dirty="0" smtClean="0"/>
          </a:p>
          <a:p>
            <a:pPr marL="1200150" lvl="2" indent="-285750">
              <a:lnSpc>
                <a:spcPct val="150000"/>
              </a:lnSpc>
              <a:buFont typeface="Wingdings" panose="05000000000000000000" pitchFamily="2" charset="2"/>
              <a:buChar char="ü"/>
            </a:pPr>
            <a:r>
              <a:rPr lang="en-US" sz="1400" dirty="0" err="1" smtClean="0"/>
              <a:t>YoungGen</a:t>
            </a:r>
            <a:r>
              <a:rPr lang="zh-CN" altLang="en-US" sz="1400" dirty="0" smtClean="0"/>
              <a:t>每进行一次</a:t>
            </a:r>
            <a:r>
              <a:rPr lang="en-US" altLang="zh-CN" sz="1400" dirty="0" err="1" smtClean="0"/>
              <a:t>MinorGC</a:t>
            </a:r>
            <a:r>
              <a:rPr lang="zh-CN" altLang="en-US" sz="1400" dirty="0" smtClean="0"/>
              <a:t>，对象的年龄就增长</a:t>
            </a:r>
            <a:r>
              <a:rPr lang="en-US" altLang="zh-CN" sz="1400" dirty="0" smtClean="0"/>
              <a:t>1</a:t>
            </a:r>
            <a:r>
              <a:rPr lang="zh-CN" altLang="en-US" sz="1400" dirty="0" smtClean="0"/>
              <a:t>岁</a:t>
            </a:r>
            <a:endParaRPr lang="en-US" altLang="zh-CN" sz="1400" dirty="0" smtClean="0"/>
          </a:p>
          <a:p>
            <a:pPr marL="1200150" lvl="2" indent="-285750">
              <a:lnSpc>
                <a:spcPct val="150000"/>
              </a:lnSpc>
              <a:buFont typeface="Wingdings" panose="05000000000000000000" pitchFamily="2" charset="2"/>
              <a:buChar char="ü"/>
            </a:pPr>
            <a:r>
              <a:rPr lang="zh-CN" altLang="en-US" sz="1400" dirty="0"/>
              <a:t>对</a:t>
            </a:r>
            <a:r>
              <a:rPr lang="zh-CN" altLang="en-US" sz="1400" dirty="0" smtClean="0"/>
              <a:t>象的</a:t>
            </a:r>
            <a:r>
              <a:rPr lang="en-US" altLang="zh-CN" sz="1400" dirty="0" smtClean="0"/>
              <a:t>age</a:t>
            </a:r>
            <a:r>
              <a:rPr lang="zh-CN" altLang="en-US" sz="1400" dirty="0" smtClean="0"/>
              <a:t>占用</a:t>
            </a:r>
            <a:r>
              <a:rPr lang="en-US" altLang="zh-CN" sz="1400" dirty="0" smtClean="0"/>
              <a:t>4</a:t>
            </a:r>
            <a:r>
              <a:rPr lang="zh-CN" altLang="en-US" sz="1400" dirty="0" smtClean="0"/>
              <a:t>位，所以对象最大寿命为</a:t>
            </a:r>
            <a:r>
              <a:rPr lang="en-US" altLang="zh-CN" sz="1400" dirty="0" smtClean="0"/>
              <a:t>15</a:t>
            </a:r>
            <a:r>
              <a:rPr lang="zh-CN" altLang="en-US" sz="1400" dirty="0" smtClean="0"/>
              <a:t>岁，超过</a:t>
            </a:r>
            <a:r>
              <a:rPr lang="en-US" altLang="zh-CN" sz="1400" dirty="0" smtClean="0"/>
              <a:t>15</a:t>
            </a:r>
            <a:r>
              <a:rPr lang="zh-CN" altLang="en-US" sz="1400" dirty="0" smtClean="0"/>
              <a:t>岁就不再增长，通过</a:t>
            </a:r>
            <a:r>
              <a:rPr lang="en-US" altLang="zh-CN" sz="1400" dirty="0"/>
              <a:t>-</a:t>
            </a:r>
            <a:r>
              <a:rPr lang="en-US" altLang="zh-CN" sz="1400" dirty="0" err="1" smtClean="0"/>
              <a:t>XX:MaxTenuringThreshold</a:t>
            </a:r>
            <a:r>
              <a:rPr lang="zh-CN" altLang="en-US" sz="1400" dirty="0" smtClean="0"/>
              <a:t>设置</a:t>
            </a:r>
            <a:endParaRPr lang="en-US" altLang="zh-CN" sz="1400" dirty="0" smtClean="0"/>
          </a:p>
          <a:p>
            <a:pPr marL="1200150" lvl="2" indent="-285750">
              <a:lnSpc>
                <a:spcPct val="150000"/>
              </a:lnSpc>
              <a:buFont typeface="Wingdings" panose="05000000000000000000" pitchFamily="2" charset="2"/>
              <a:buChar char="ü"/>
            </a:pPr>
            <a:r>
              <a:rPr lang="zh-CN" altLang="en-US" sz="1400" dirty="0"/>
              <a:t>对</a:t>
            </a:r>
            <a:r>
              <a:rPr lang="zh-CN" altLang="en-US" sz="1400" dirty="0" smtClean="0"/>
              <a:t>象占用空间大于</a:t>
            </a:r>
            <a:r>
              <a:rPr lang="en-US" altLang="zh-CN" sz="1400" dirty="0" smtClean="0"/>
              <a:t>Survivor</a:t>
            </a:r>
            <a:r>
              <a:rPr lang="zh-CN" altLang="en-US" sz="1400" dirty="0" smtClean="0"/>
              <a:t>区，则在第一次</a:t>
            </a:r>
            <a:r>
              <a:rPr lang="en-US" altLang="zh-CN" sz="1400" dirty="0" err="1" smtClean="0"/>
              <a:t>MinorGC</a:t>
            </a:r>
            <a:r>
              <a:rPr lang="zh-CN" altLang="en-US" sz="1400" dirty="0" smtClean="0"/>
              <a:t>后即进入</a:t>
            </a:r>
            <a:r>
              <a:rPr lang="en-US" altLang="zh-CN" sz="1400" dirty="0" smtClean="0"/>
              <a:t>Tenured</a:t>
            </a:r>
            <a:endParaRPr lang="en-US" altLang="zh-CN" dirty="0"/>
          </a:p>
          <a:p>
            <a:pPr marL="285750" indent="-285750">
              <a:lnSpc>
                <a:spcPct val="150000"/>
              </a:lnSpc>
              <a:buFont typeface="Wingdings" panose="05000000000000000000" pitchFamily="2" charset="2"/>
              <a:buChar char="Ø"/>
            </a:pPr>
            <a:r>
              <a:rPr lang="en-US" altLang="zh-CN" dirty="0" smtClean="0"/>
              <a:t>Tenured</a:t>
            </a:r>
            <a:r>
              <a:rPr lang="zh-CN" altLang="en-US" dirty="0" smtClean="0"/>
              <a:t>区域大小可通过以下方式设置</a:t>
            </a:r>
            <a:endParaRPr lang="en-US" altLang="zh-CN" dirty="0" smtClean="0"/>
          </a:p>
          <a:p>
            <a:pPr marL="742950" lvl="1" indent="-285750">
              <a:lnSpc>
                <a:spcPct val="150000"/>
              </a:lnSpc>
              <a:buFont typeface="Wingdings" panose="05000000000000000000" pitchFamily="2" charset="2"/>
              <a:buChar char="q"/>
            </a:pPr>
            <a:r>
              <a:rPr lang="zh-CN" altLang="en-US" sz="1600" dirty="0"/>
              <a:t>直</a:t>
            </a:r>
            <a:r>
              <a:rPr lang="zh-CN" altLang="en-US" sz="1600" dirty="0" smtClean="0"/>
              <a:t>接设置</a:t>
            </a:r>
            <a:endParaRPr lang="en-US" altLang="zh-CN" sz="1600" dirty="0" smtClean="0"/>
          </a:p>
          <a:p>
            <a:pPr marL="1200150" lvl="2" indent="-285750">
              <a:lnSpc>
                <a:spcPct val="150000"/>
              </a:lnSpc>
              <a:buFont typeface="Wingdings" panose="05000000000000000000" pitchFamily="2" charset="2"/>
              <a:buChar char="ü"/>
            </a:pPr>
            <a:r>
              <a:rPr lang="en-US" altLang="zh-CN" sz="1400" dirty="0" smtClean="0"/>
              <a:t>-</a:t>
            </a:r>
            <a:r>
              <a:rPr lang="en-US" altLang="zh-CN" sz="1400" dirty="0" err="1" smtClean="0"/>
              <a:t>XX:OldSize</a:t>
            </a:r>
            <a:endParaRPr lang="en-US" altLang="zh-CN" sz="1600" dirty="0"/>
          </a:p>
          <a:p>
            <a:pPr marL="742950" lvl="1" indent="-285750">
              <a:lnSpc>
                <a:spcPct val="150000"/>
              </a:lnSpc>
              <a:buFont typeface="Wingdings" panose="05000000000000000000" pitchFamily="2" charset="2"/>
              <a:buChar char="q"/>
            </a:pPr>
            <a:r>
              <a:rPr lang="zh-CN" altLang="en-US" sz="1600" dirty="0" smtClean="0"/>
              <a:t>通过</a:t>
            </a:r>
            <a:r>
              <a:rPr lang="en-US" altLang="zh-CN" sz="1600" dirty="0" err="1" smtClean="0"/>
              <a:t>YoungGen</a:t>
            </a:r>
            <a:r>
              <a:rPr lang="zh-CN" altLang="en-US" sz="1600" dirty="0" smtClean="0"/>
              <a:t>推算</a:t>
            </a:r>
            <a:endParaRPr lang="en-US" altLang="zh-CN" sz="1600" dirty="0" smtClean="0"/>
          </a:p>
          <a:p>
            <a:pPr marL="1200150" lvl="2" indent="-285750">
              <a:lnSpc>
                <a:spcPct val="150000"/>
              </a:lnSpc>
              <a:buFont typeface="Wingdings" panose="05000000000000000000" pitchFamily="2" charset="2"/>
              <a:buChar char="ü"/>
            </a:pPr>
            <a:r>
              <a:rPr lang="en-US" altLang="zh-CN" sz="1400" dirty="0" err="1" smtClean="0"/>
              <a:t>NewSize</a:t>
            </a:r>
            <a:r>
              <a:rPr lang="en-US" altLang="zh-CN" sz="1400" dirty="0" smtClean="0"/>
              <a:t> + </a:t>
            </a:r>
            <a:r>
              <a:rPr lang="en-US" altLang="zh-CN" sz="1400" dirty="0" err="1" smtClean="0"/>
              <a:t>OldSize</a:t>
            </a:r>
            <a:r>
              <a:rPr lang="en-US" altLang="zh-CN" sz="1400" dirty="0" smtClean="0"/>
              <a:t> = </a:t>
            </a:r>
            <a:r>
              <a:rPr lang="en-US" altLang="zh-CN" sz="1400" dirty="0" err="1" smtClean="0"/>
              <a:t>HeapSize</a:t>
            </a:r>
            <a:r>
              <a:rPr lang="zh-CN" altLang="en-US" sz="1400" dirty="0" smtClean="0"/>
              <a:t>，若不等则</a:t>
            </a:r>
            <a:r>
              <a:rPr lang="en-US" altLang="zh-CN" sz="1400" dirty="0" err="1" smtClean="0"/>
              <a:t>HeapSize</a:t>
            </a:r>
            <a:r>
              <a:rPr lang="zh-CN" altLang="en-US" sz="1400" dirty="0" smtClean="0"/>
              <a:t>会自动调整</a:t>
            </a:r>
            <a:endParaRPr lang="en-US" altLang="zh-CN" sz="1600" dirty="0" smtClean="0"/>
          </a:p>
          <a:p>
            <a:pPr marL="1714500" lvl="3" indent="-342900">
              <a:lnSpc>
                <a:spcPct val="150000"/>
              </a:lnSpc>
              <a:buFont typeface="+mj-lt"/>
              <a:buAutoNum type="arabicPeriod"/>
            </a:pPr>
            <a:r>
              <a:rPr lang="en-US" altLang="zh-CN" sz="1200" dirty="0" err="1"/>
              <a:t>NewSize</a:t>
            </a:r>
            <a:r>
              <a:rPr lang="en-US" altLang="zh-CN" sz="1200" dirty="0"/>
              <a:t> + </a:t>
            </a:r>
            <a:r>
              <a:rPr lang="en-US" altLang="zh-CN" sz="1200" dirty="0" err="1"/>
              <a:t>OldSize</a:t>
            </a:r>
            <a:r>
              <a:rPr lang="en-US" altLang="zh-CN" sz="1200" dirty="0"/>
              <a:t> </a:t>
            </a:r>
            <a:r>
              <a:rPr lang="en-US" altLang="zh-CN" sz="1200" dirty="0" smtClean="0"/>
              <a:t>&gt; </a:t>
            </a:r>
            <a:r>
              <a:rPr lang="en-US" altLang="zh-CN" sz="1200" dirty="0" err="1" smtClean="0"/>
              <a:t>HeapSize</a:t>
            </a:r>
            <a:r>
              <a:rPr lang="zh-CN" altLang="en-US" sz="1200" dirty="0" smtClean="0"/>
              <a:t>，实际</a:t>
            </a:r>
            <a:r>
              <a:rPr lang="en-US" altLang="zh-CN" sz="1200" dirty="0" err="1" smtClean="0"/>
              <a:t>OldSize</a:t>
            </a:r>
            <a:r>
              <a:rPr lang="en-US" altLang="zh-CN" sz="1200" dirty="0" smtClean="0"/>
              <a:t>=</a:t>
            </a:r>
            <a:r>
              <a:rPr lang="en-US" altLang="zh-CN" sz="1200" dirty="0" err="1" smtClean="0"/>
              <a:t>HeapSize-NewSize</a:t>
            </a:r>
            <a:endParaRPr lang="en-US" altLang="zh-CN" sz="1200" dirty="0" smtClean="0"/>
          </a:p>
          <a:p>
            <a:pPr marL="1714500" lvl="3" indent="-342900">
              <a:lnSpc>
                <a:spcPct val="150000"/>
              </a:lnSpc>
              <a:buFont typeface="+mj-lt"/>
              <a:buAutoNum type="arabicPeriod"/>
            </a:pPr>
            <a:r>
              <a:rPr lang="en-US" altLang="zh-CN" sz="1200" dirty="0" err="1"/>
              <a:t>NewSize</a:t>
            </a:r>
            <a:r>
              <a:rPr lang="en-US" altLang="zh-CN" sz="1200" dirty="0"/>
              <a:t> + </a:t>
            </a:r>
            <a:r>
              <a:rPr lang="en-US" altLang="zh-CN" sz="1200" dirty="0" err="1"/>
              <a:t>OldSize</a:t>
            </a:r>
            <a:r>
              <a:rPr lang="en-US" altLang="zh-CN" sz="1200" dirty="0"/>
              <a:t> </a:t>
            </a:r>
            <a:r>
              <a:rPr lang="en-US" altLang="zh-CN" sz="1200" dirty="0" smtClean="0"/>
              <a:t>&lt; </a:t>
            </a:r>
            <a:r>
              <a:rPr lang="en-US" altLang="zh-CN" sz="1200" dirty="0" err="1" smtClean="0"/>
              <a:t>HeapSize</a:t>
            </a:r>
            <a:r>
              <a:rPr lang="zh-CN" altLang="en-US" sz="1200" dirty="0" smtClean="0"/>
              <a:t>，实际</a:t>
            </a:r>
            <a:r>
              <a:rPr lang="en-US" altLang="zh-CN" sz="1200" dirty="0" err="1" smtClean="0"/>
              <a:t>OldSize</a:t>
            </a:r>
            <a:r>
              <a:rPr lang="en-US" altLang="zh-CN" sz="1200" dirty="0" smtClean="0"/>
              <a:t>=[</a:t>
            </a:r>
            <a:r>
              <a:rPr lang="en-US" altLang="zh-CN" sz="1200" dirty="0" err="1" smtClean="0"/>
              <a:t>OldSize</a:t>
            </a:r>
            <a:r>
              <a:rPr lang="en-US" altLang="zh-CN" sz="1200" dirty="0" smtClean="0"/>
              <a:t>, </a:t>
            </a:r>
            <a:r>
              <a:rPr lang="en-US" altLang="zh-CN" sz="1200" dirty="0" err="1"/>
              <a:t>HeapSize-NewSize</a:t>
            </a:r>
            <a:r>
              <a:rPr lang="en-US" altLang="zh-CN" sz="1200" dirty="0" smtClean="0"/>
              <a:t>]</a:t>
            </a:r>
          </a:p>
        </p:txBody>
      </p:sp>
    </p:spTree>
    <p:extLst>
      <p:ext uri="{BB962C8B-B14F-4D97-AF65-F5344CB8AC3E}">
        <p14:creationId xmlns:p14="http://schemas.microsoft.com/office/powerpoint/2010/main" val="205102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smtClean="0"/>
              <a:t>方法区</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620000" cy="54245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smtClean="0">
                <a:latin typeface="STZhongsong (Headings)"/>
              </a:rPr>
              <a:t>与</a:t>
            </a:r>
            <a:r>
              <a:rPr lang="en-US" altLang="zh-CN" sz="1600" dirty="0" smtClean="0">
                <a:latin typeface="STZhongsong (Headings)"/>
              </a:rPr>
              <a:t>Java</a:t>
            </a:r>
            <a:r>
              <a:rPr lang="zh-CN" altLang="en-US" sz="1600" dirty="0" smtClean="0">
                <a:latin typeface="STZhongsong (Headings)"/>
              </a:rPr>
              <a:t>堆一样，是各个线程共享的内存区</a:t>
            </a:r>
            <a:r>
              <a:rPr lang="zh-CN" altLang="en-US" sz="1600" dirty="0">
                <a:latin typeface="STZhongsong (Headings)"/>
              </a:rPr>
              <a:t>域</a:t>
            </a:r>
            <a:r>
              <a:rPr lang="zh-CN" altLang="en-US" sz="1600" dirty="0" smtClean="0">
                <a:latin typeface="STZhongsong (Headings)"/>
              </a:rPr>
              <a:t>，它只</a:t>
            </a:r>
            <a:r>
              <a:rPr lang="zh-CN" altLang="en-US" sz="1600" dirty="0">
                <a:latin typeface="STZhongsong (Headings)"/>
              </a:rPr>
              <a:t>是</a:t>
            </a:r>
            <a:r>
              <a:rPr lang="en-US" altLang="zh-CN" sz="1600" dirty="0">
                <a:latin typeface="STZhongsong (Headings)"/>
              </a:rPr>
              <a:t>JVM</a:t>
            </a:r>
            <a:r>
              <a:rPr lang="zh-CN" altLang="en-US" sz="1600" dirty="0">
                <a:latin typeface="STZhongsong (Headings)"/>
              </a:rPr>
              <a:t>规范中定义的一个概念</a:t>
            </a:r>
            <a:r>
              <a:rPr lang="zh-CN" altLang="en-US" sz="1600" dirty="0" smtClean="0">
                <a:latin typeface="STZhongsong (Headings)"/>
              </a:rPr>
              <a:t>，是</a:t>
            </a:r>
            <a:r>
              <a:rPr lang="en-US" altLang="zh-CN" sz="1600" dirty="0" smtClean="0">
                <a:latin typeface="STZhongsong (Headings)"/>
              </a:rPr>
              <a:t>Java</a:t>
            </a:r>
            <a:r>
              <a:rPr lang="zh-CN" altLang="en-US" sz="1600" dirty="0" smtClean="0">
                <a:latin typeface="STZhongsong (Headings)"/>
              </a:rPr>
              <a:t>堆的一个逻辑部分，</a:t>
            </a:r>
            <a:r>
              <a:rPr lang="zh-CN" altLang="en-US" sz="1600" dirty="0">
                <a:latin typeface="STZhongsong (Headings)"/>
              </a:rPr>
              <a:t>为了与普通</a:t>
            </a:r>
            <a:r>
              <a:rPr lang="en-US" altLang="zh-CN" sz="1600" dirty="0">
                <a:latin typeface="STZhongsong (Headings)"/>
              </a:rPr>
              <a:t>Java</a:t>
            </a:r>
            <a:r>
              <a:rPr lang="zh-CN" altLang="en-US" sz="1600" dirty="0">
                <a:latin typeface="STZhongsong (Headings)"/>
              </a:rPr>
              <a:t>堆区分开</a:t>
            </a:r>
            <a:r>
              <a:rPr lang="zh-CN" altLang="en-US" sz="1600" dirty="0" smtClean="0">
                <a:latin typeface="STZhongsong (Headings)"/>
              </a:rPr>
              <a:t>来，有一个别名叫做</a:t>
            </a:r>
            <a:r>
              <a:rPr lang="en-US" altLang="zh-CN" sz="1600" dirty="0" smtClean="0">
                <a:latin typeface="STZhongsong (Headings)"/>
              </a:rPr>
              <a:t>Non-Heap(</a:t>
            </a:r>
            <a:r>
              <a:rPr lang="zh-CN" altLang="en-US" sz="1600" dirty="0" smtClean="0">
                <a:latin typeface="STZhongsong (Headings)"/>
              </a:rPr>
              <a:t>非堆</a:t>
            </a:r>
            <a:r>
              <a:rPr lang="en-US" altLang="zh-CN" sz="1600" dirty="0" smtClean="0">
                <a:latin typeface="STZhongsong (Headings)"/>
              </a:rPr>
              <a:t>)</a:t>
            </a:r>
            <a:endParaRPr lang="en-US" altLang="zh-CN" sz="1600" dirty="0">
              <a:latin typeface="STZhongsong (Headings)"/>
            </a:endParaRPr>
          </a:p>
          <a:p>
            <a:pPr marL="285750" indent="-285750">
              <a:lnSpc>
                <a:spcPct val="150000"/>
              </a:lnSpc>
              <a:buFont typeface="Wingdings" panose="05000000000000000000" pitchFamily="2" charset="2"/>
              <a:buChar char="Ø"/>
            </a:pPr>
            <a:r>
              <a:rPr lang="zh-CN" altLang="en-US" sz="1600" dirty="0" smtClean="0">
                <a:latin typeface="STZhongsong (Headings)"/>
              </a:rPr>
              <a:t>永久代</a:t>
            </a:r>
            <a:r>
              <a:rPr lang="en-US" altLang="zh-CN" sz="1600" dirty="0" smtClean="0">
                <a:latin typeface="STZhongsong (Headings)"/>
              </a:rPr>
              <a:t>(Perm Gen)</a:t>
            </a:r>
            <a:r>
              <a:rPr lang="zh-CN" altLang="en-US" sz="1600" dirty="0" smtClean="0">
                <a:latin typeface="STZhongsong (Headings)"/>
              </a:rPr>
              <a:t>是</a:t>
            </a:r>
            <a:r>
              <a:rPr lang="en-US" altLang="zh-CN" sz="1600" dirty="0" err="1" smtClean="0">
                <a:latin typeface="STZhongsong (Headings)"/>
              </a:rPr>
              <a:t>HotSpot</a:t>
            </a:r>
            <a:r>
              <a:rPr lang="zh-CN" altLang="en-US" sz="1600" dirty="0" smtClean="0">
                <a:latin typeface="STZhongsong (Headings)"/>
              </a:rPr>
              <a:t>虚拟机特有的概念，与方法区两者并不等价，它是方法区的一个实现，其他虚拟机</a:t>
            </a:r>
            <a:r>
              <a:rPr lang="en-US" altLang="zh-CN" sz="1600" dirty="0" smtClean="0">
                <a:latin typeface="STZhongsong (Headings)"/>
              </a:rPr>
              <a:t>(</a:t>
            </a:r>
            <a:r>
              <a:rPr lang="zh-CN" altLang="en-US" sz="1600" dirty="0" smtClean="0">
                <a:latin typeface="STZhongsong (Headings)"/>
              </a:rPr>
              <a:t>如</a:t>
            </a:r>
            <a:r>
              <a:rPr lang="en-US" altLang="zh-CN" sz="1600" dirty="0" err="1" smtClean="0">
                <a:latin typeface="STZhongsong (Headings)"/>
              </a:rPr>
              <a:t>Jrockit</a:t>
            </a:r>
            <a:r>
              <a:rPr lang="zh-CN" altLang="en-US" sz="1600" dirty="0" smtClean="0">
                <a:latin typeface="STZhongsong (Headings)"/>
              </a:rPr>
              <a:t>等</a:t>
            </a:r>
            <a:r>
              <a:rPr lang="en-US" altLang="zh-CN" sz="1600" dirty="0" smtClean="0">
                <a:latin typeface="STZhongsong (Headings)"/>
              </a:rPr>
              <a:t>)</a:t>
            </a:r>
            <a:r>
              <a:rPr lang="zh-CN" altLang="en-US" sz="1600" dirty="0" smtClean="0">
                <a:latin typeface="STZhongsong (Headings)"/>
              </a:rPr>
              <a:t>没有这个概念</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sz="1600" dirty="0" smtClean="0">
                <a:latin typeface="STZhongsong (Headings)"/>
              </a:rPr>
              <a:t>存储以下内容：</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altLang="zh-CN" sz="1200" dirty="0" smtClean="0">
                <a:latin typeface="STZhongsong (Headings)"/>
              </a:rPr>
              <a:t>JVM</a:t>
            </a:r>
            <a:r>
              <a:rPr lang="zh-CN" altLang="en-US" sz="1200" dirty="0" smtClean="0">
                <a:latin typeface="STZhongsong (Headings)"/>
              </a:rPr>
              <a:t>加载的类的信息（包括类的名称、方法信息、字段信息）</a:t>
            </a:r>
            <a:endParaRPr lang="en-US" altLang="zh-CN" sz="1200" dirty="0" smtClean="0">
              <a:latin typeface="STZhongsong (Headings)"/>
            </a:endParaRPr>
          </a:p>
          <a:p>
            <a:pPr marL="742950" lvl="1" indent="-285750">
              <a:lnSpc>
                <a:spcPct val="150000"/>
              </a:lnSpc>
              <a:buFont typeface="Wingdings" panose="05000000000000000000" pitchFamily="2" charset="2"/>
              <a:buChar char="§"/>
            </a:pPr>
            <a:r>
              <a:rPr lang="zh-CN" altLang="en-US" sz="1200" dirty="0">
                <a:latin typeface="STZhongsong (Headings)"/>
              </a:rPr>
              <a:t>静</a:t>
            </a:r>
            <a:r>
              <a:rPr lang="zh-CN" altLang="en-US" sz="1200" dirty="0" smtClean="0">
                <a:latin typeface="STZhongsong (Headings)"/>
              </a:rPr>
              <a:t>态变量</a:t>
            </a:r>
            <a:endParaRPr lang="en-US" altLang="zh-CN" sz="1200" dirty="0" smtClean="0">
              <a:latin typeface="STZhongsong (Headings)"/>
            </a:endParaRPr>
          </a:p>
          <a:p>
            <a:pPr marL="742950" lvl="1" indent="-285750">
              <a:lnSpc>
                <a:spcPct val="150000"/>
              </a:lnSpc>
              <a:buFont typeface="Wingdings" panose="05000000000000000000" pitchFamily="2" charset="2"/>
              <a:buChar char="§"/>
            </a:pPr>
            <a:r>
              <a:rPr lang="zh-CN" altLang="en-US" sz="1200" dirty="0">
                <a:latin typeface="STZhongsong (Headings)"/>
              </a:rPr>
              <a:t>常</a:t>
            </a:r>
            <a:r>
              <a:rPr lang="zh-CN" altLang="en-US" sz="1200" dirty="0" smtClean="0">
                <a:latin typeface="STZhongsong (Headings)"/>
              </a:rPr>
              <a:t>量</a:t>
            </a:r>
            <a:endParaRPr lang="en-US" altLang="zh-CN" sz="1200" dirty="0" smtClean="0">
              <a:latin typeface="STZhongsong (Headings)"/>
            </a:endParaRPr>
          </a:p>
          <a:p>
            <a:pPr marL="742950" lvl="1" indent="-285750">
              <a:lnSpc>
                <a:spcPct val="150000"/>
              </a:lnSpc>
              <a:buFont typeface="Wingdings" panose="05000000000000000000" pitchFamily="2" charset="2"/>
              <a:buChar char="§"/>
            </a:pPr>
            <a:r>
              <a:rPr lang="zh-CN" altLang="en-US" sz="1200" dirty="0" smtClean="0">
                <a:latin typeface="STZhongsong (Headings)"/>
              </a:rPr>
              <a:t>即时编</a:t>
            </a:r>
            <a:r>
              <a:rPr lang="zh-CN" altLang="en-US" sz="1200" dirty="0">
                <a:latin typeface="STZhongsong (Headings)"/>
              </a:rPr>
              <a:t>译</a:t>
            </a:r>
            <a:r>
              <a:rPr lang="zh-CN" altLang="en-US" sz="1200" dirty="0" smtClean="0">
                <a:latin typeface="STZhongsong (Headings)"/>
              </a:rPr>
              <a:t>器编译后的代码信息（比如</a:t>
            </a:r>
            <a:r>
              <a:rPr lang="en-US" altLang="zh-CN" sz="1200" dirty="0" smtClean="0">
                <a:latin typeface="STZhongsong (Headings)"/>
              </a:rPr>
              <a:t>Spring</a:t>
            </a:r>
            <a:r>
              <a:rPr lang="zh-CN" altLang="en-US" sz="1200" dirty="0" smtClean="0">
                <a:latin typeface="STZhongsong (Headings)"/>
              </a:rPr>
              <a:t>使用</a:t>
            </a:r>
            <a:r>
              <a:rPr lang="en-US" altLang="zh-CN" sz="1200" dirty="0" smtClean="0">
                <a:latin typeface="STZhongsong (Headings)"/>
              </a:rPr>
              <a:t>IOC</a:t>
            </a:r>
            <a:r>
              <a:rPr lang="zh-CN" altLang="en-US" sz="1200" dirty="0" smtClean="0">
                <a:latin typeface="STZhongsong (Headings)"/>
              </a:rPr>
              <a:t>或者</a:t>
            </a:r>
            <a:r>
              <a:rPr lang="en-US" altLang="zh-CN" sz="1200" dirty="0" smtClean="0">
                <a:latin typeface="STZhongsong (Headings)"/>
              </a:rPr>
              <a:t>AOP</a:t>
            </a:r>
            <a:r>
              <a:rPr lang="zh-CN" altLang="en-US" sz="1200" dirty="0" smtClean="0">
                <a:latin typeface="STZhongsong (Headings)"/>
              </a:rPr>
              <a:t>创建</a:t>
            </a:r>
            <a:r>
              <a:rPr lang="en-US" altLang="zh-CN" sz="1200" dirty="0" smtClean="0">
                <a:latin typeface="STZhongsong (Headings)"/>
              </a:rPr>
              <a:t>bean</a:t>
            </a:r>
            <a:r>
              <a:rPr lang="zh-CN" altLang="en-US" sz="1200" dirty="0" smtClean="0">
                <a:latin typeface="STZhongsong (Headings)"/>
              </a:rPr>
              <a:t>时，或者使用</a:t>
            </a:r>
            <a:r>
              <a:rPr lang="en-US" altLang="zh-CN" sz="1200" dirty="0" err="1" smtClean="0">
                <a:latin typeface="STZhongsong (Headings)"/>
              </a:rPr>
              <a:t>cglib</a:t>
            </a:r>
            <a:r>
              <a:rPr lang="zh-CN" altLang="en-US" sz="1200" dirty="0" smtClean="0">
                <a:latin typeface="STZhongsong (Headings)"/>
              </a:rPr>
              <a:t>，反射的形式动态生成的</a:t>
            </a:r>
            <a:r>
              <a:rPr lang="en-US" altLang="zh-CN" sz="1200" dirty="0" smtClean="0">
                <a:latin typeface="STZhongsong (Headings)"/>
              </a:rPr>
              <a:t>class</a:t>
            </a:r>
            <a:r>
              <a:rPr lang="zh-CN" altLang="en-US" sz="1200" dirty="0" smtClean="0">
                <a:latin typeface="STZhongsong (Headings)"/>
              </a:rPr>
              <a:t>信息等）</a:t>
            </a:r>
            <a:endParaRPr lang="en-US" altLang="zh-CN" sz="1200" dirty="0" smtClean="0">
              <a:latin typeface="STZhongsong (Headings)"/>
            </a:endParaRPr>
          </a:p>
          <a:p>
            <a:pPr marL="742950" lvl="1" indent="-285750">
              <a:lnSpc>
                <a:spcPct val="150000"/>
              </a:lnSpc>
              <a:buFont typeface="Wingdings" panose="05000000000000000000" pitchFamily="2" charset="2"/>
              <a:buChar char="§"/>
            </a:pPr>
            <a:r>
              <a:rPr lang="en-US" altLang="zh-CN" sz="1200" dirty="0" smtClean="0">
                <a:latin typeface="STZhongsong (Headings)"/>
              </a:rPr>
              <a:t>Java7</a:t>
            </a:r>
            <a:r>
              <a:rPr lang="zh-CN" altLang="en-US" sz="1200" dirty="0" smtClean="0">
                <a:latin typeface="STZhongsong (Headings)"/>
              </a:rPr>
              <a:t>之前，</a:t>
            </a:r>
            <a:r>
              <a:rPr lang="en-US" altLang="zh-CN" sz="1200" dirty="0" err="1" smtClean="0">
                <a:latin typeface="STZhongsong (Headings)"/>
              </a:rPr>
              <a:t>String.intern</a:t>
            </a:r>
            <a:r>
              <a:rPr lang="en-US" altLang="zh-CN" sz="1200" dirty="0" smtClean="0">
                <a:latin typeface="STZhongsong (Headings)"/>
              </a:rPr>
              <a:t>()</a:t>
            </a:r>
            <a:r>
              <a:rPr lang="zh-CN" altLang="en-US" sz="1200" dirty="0" smtClean="0">
                <a:latin typeface="STZhongsong (Headings)"/>
              </a:rPr>
              <a:t>作用于方法区，</a:t>
            </a:r>
            <a:r>
              <a:rPr lang="en-US" altLang="zh-CN" sz="1200" dirty="0" smtClean="0">
                <a:latin typeface="STZhongsong (Headings)"/>
              </a:rPr>
              <a:t>Java7</a:t>
            </a:r>
            <a:r>
              <a:rPr lang="zh-CN" altLang="en-US" sz="1200" dirty="0" smtClean="0">
                <a:latin typeface="STZhongsong (Headings)"/>
              </a:rPr>
              <a:t>开始，方法作用于堆内存</a:t>
            </a:r>
            <a:endParaRPr lang="en-US" altLang="zh-CN" sz="1200" dirty="0" smtClean="0">
              <a:latin typeface="STZhongsong (Headings)"/>
            </a:endParaRPr>
          </a:p>
          <a:p>
            <a:pPr marL="285750" indent="-285750">
              <a:lnSpc>
                <a:spcPct val="150000"/>
              </a:lnSpc>
              <a:buFont typeface="Wingdings" panose="05000000000000000000" pitchFamily="2" charset="2"/>
              <a:buChar char="Ø"/>
            </a:pPr>
            <a:r>
              <a:rPr lang="zh-CN" altLang="en-US" sz="1600" dirty="0">
                <a:latin typeface="STZhongsong (Headings)"/>
              </a:rPr>
              <a:t>运行</a:t>
            </a:r>
            <a:r>
              <a:rPr lang="zh-CN" altLang="en-US" sz="1600" dirty="0" smtClean="0">
                <a:latin typeface="STZhongsong (Headings)"/>
              </a:rPr>
              <a:t>时常量池</a:t>
            </a:r>
            <a:endParaRPr lang="en-US" altLang="zh-CN" sz="1400" dirty="0" smtClean="0">
              <a:latin typeface="STZhongsong (Headings)"/>
            </a:endParaRPr>
          </a:p>
          <a:p>
            <a:pPr marL="742950" lvl="1" indent="-285750">
              <a:lnSpc>
                <a:spcPct val="150000"/>
              </a:lnSpc>
              <a:buFont typeface="Arial" panose="020B0604020202020204" pitchFamily="34" charset="0"/>
              <a:buChar char="•"/>
            </a:pPr>
            <a:r>
              <a:rPr lang="zh-CN" altLang="en-US" sz="1100" dirty="0" smtClean="0">
                <a:latin typeface="STZhongsong (Headings)"/>
              </a:rPr>
              <a:t>避免频繁创建对象和销毁对象而影响系统性能，实现对象共享</a:t>
            </a:r>
            <a:endParaRPr lang="en-US" altLang="zh-CN" sz="1100" dirty="0" smtClean="0">
              <a:latin typeface="STZhongsong (Headings)"/>
            </a:endParaRPr>
          </a:p>
          <a:p>
            <a:pPr marL="742950" lvl="1" indent="-285750">
              <a:lnSpc>
                <a:spcPct val="150000"/>
              </a:lnSpc>
              <a:buFont typeface="Arial" panose="020B0604020202020204" pitchFamily="34" charset="0"/>
              <a:buChar char="•"/>
            </a:pPr>
            <a:r>
              <a:rPr lang="zh-CN" altLang="en-US" sz="1100" dirty="0">
                <a:latin typeface="STZhongsong (Headings)"/>
              </a:rPr>
              <a:t>基本类型的包装类的大部</a:t>
            </a:r>
            <a:r>
              <a:rPr lang="zh-CN" altLang="en-US" sz="1100" dirty="0" smtClean="0">
                <a:latin typeface="STZhongsong (Headings)"/>
              </a:rPr>
              <a:t>分（</a:t>
            </a:r>
            <a:r>
              <a:rPr lang="en-US" altLang="zh-CN" sz="1100" dirty="0" err="1">
                <a:latin typeface="STZhongsong (Headings)"/>
              </a:rPr>
              <a:t>Byte,Short,Integer,Long,Character,Boolean</a:t>
            </a:r>
            <a:r>
              <a:rPr lang="zh-CN" altLang="en-US" sz="1100" dirty="0" smtClean="0">
                <a:latin typeface="STZhongsong (Headings)"/>
              </a:rPr>
              <a:t>）和</a:t>
            </a:r>
            <a:r>
              <a:rPr lang="en-US" altLang="zh-CN" sz="1100" dirty="0" smtClean="0">
                <a:latin typeface="STZhongsong (Headings)"/>
              </a:rPr>
              <a:t>String</a:t>
            </a:r>
            <a:r>
              <a:rPr lang="zh-CN" altLang="en-US" sz="1100" dirty="0" smtClean="0">
                <a:latin typeface="STZhongsong (Headings)"/>
              </a:rPr>
              <a:t>类型实</a:t>
            </a:r>
            <a:r>
              <a:rPr lang="zh-CN" altLang="en-US" sz="1100" dirty="0">
                <a:latin typeface="STZhongsong (Headings)"/>
              </a:rPr>
              <a:t>现了常量池技术</a:t>
            </a:r>
            <a:endParaRPr lang="en-US" altLang="zh-CN" sz="1100" dirty="0" smtClean="0">
              <a:latin typeface="STZhongsong (Headings)"/>
            </a:endParaRPr>
          </a:p>
          <a:p>
            <a:pPr marL="742950" lvl="1" indent="-285750">
              <a:lnSpc>
                <a:spcPct val="150000"/>
              </a:lnSpc>
              <a:buFont typeface="Arial" panose="020B0604020202020204" pitchFamily="34" charset="0"/>
              <a:buChar char="•"/>
            </a:pPr>
            <a:r>
              <a:rPr lang="en-US" sz="1100" dirty="0" smtClean="0">
                <a:latin typeface="STZhongsong (Headings)"/>
              </a:rPr>
              <a:t>JDK6</a:t>
            </a:r>
            <a:r>
              <a:rPr lang="zh-CN" altLang="en-US" sz="1100" dirty="0" smtClean="0">
                <a:latin typeface="STZhongsong (Headings)"/>
              </a:rPr>
              <a:t>以及之前的版本中，常量池放在</a:t>
            </a:r>
            <a:r>
              <a:rPr lang="en-US" altLang="zh-CN" sz="1100" dirty="0" smtClean="0">
                <a:latin typeface="STZhongsong (Headings)"/>
              </a:rPr>
              <a:t>Perm</a:t>
            </a:r>
            <a:r>
              <a:rPr lang="zh-CN" altLang="en-US" sz="1100" dirty="0" smtClean="0">
                <a:latin typeface="STZhongsong (Headings)"/>
              </a:rPr>
              <a:t>区；</a:t>
            </a:r>
            <a:r>
              <a:rPr lang="en-US" altLang="zh-CN" sz="1100" dirty="0" smtClean="0">
                <a:latin typeface="STZhongsong (Headings)"/>
              </a:rPr>
              <a:t>JDK7</a:t>
            </a:r>
            <a:r>
              <a:rPr lang="zh-CN" altLang="en-US" sz="1100" dirty="0" smtClean="0">
                <a:latin typeface="STZhongsong (Headings)"/>
              </a:rPr>
              <a:t>后移到</a:t>
            </a:r>
            <a:r>
              <a:rPr lang="en-US" altLang="zh-CN" sz="1100" dirty="0" smtClean="0">
                <a:latin typeface="STZhongsong (Headings)"/>
              </a:rPr>
              <a:t>Java</a:t>
            </a:r>
            <a:r>
              <a:rPr lang="zh-CN" altLang="en-US" sz="1100" dirty="0" smtClean="0">
                <a:latin typeface="STZhongsong (Headings)"/>
              </a:rPr>
              <a:t>堆</a:t>
            </a:r>
            <a:endParaRPr lang="en-US" altLang="zh-CN" sz="1100" dirty="0" smtClean="0">
              <a:latin typeface="STZhongsong (Headings)"/>
            </a:endParaRPr>
          </a:p>
          <a:p>
            <a:pPr marL="285750" indent="-285750">
              <a:lnSpc>
                <a:spcPct val="150000"/>
              </a:lnSpc>
              <a:buFont typeface="Wingdings" panose="05000000000000000000" pitchFamily="2" charset="2"/>
              <a:buChar char="Ø"/>
            </a:pPr>
            <a:r>
              <a:rPr lang="zh-CN" altLang="en-US" sz="1400" dirty="0" smtClean="0">
                <a:latin typeface="STZhongsong (Headings)"/>
              </a:rPr>
              <a:t>方法区无法满足内存分配需求时，将抛出</a:t>
            </a:r>
            <a:r>
              <a:rPr lang="en-US" altLang="zh-CN" sz="1400" dirty="0" err="1" smtClean="0">
                <a:latin typeface="STZhongsong (Headings)"/>
              </a:rPr>
              <a:t>OutOfMemoryError</a:t>
            </a:r>
            <a:r>
              <a:rPr lang="zh-CN" altLang="en-US" sz="1400" dirty="0" smtClean="0">
                <a:latin typeface="STZhongsong (Headings)"/>
              </a:rPr>
              <a:t>异常</a:t>
            </a:r>
            <a:endParaRPr lang="en-US" sz="1400" dirty="0">
              <a:latin typeface="STZhongsong (Headings)"/>
            </a:endParaRPr>
          </a:p>
        </p:txBody>
      </p:sp>
    </p:spTree>
    <p:extLst>
      <p:ext uri="{BB962C8B-B14F-4D97-AF65-F5344CB8AC3E}">
        <p14:creationId xmlns:p14="http://schemas.microsoft.com/office/powerpoint/2010/main" val="369055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a:t>永久</a:t>
            </a:r>
            <a:r>
              <a:rPr lang="zh-CN" altLang="en-US" sz="4400" dirty="0" smtClean="0"/>
              <a:t>代</a:t>
            </a:r>
            <a:r>
              <a:rPr lang="en-US" altLang="zh-CN" sz="4400" dirty="0" smtClean="0"/>
              <a:t>(Perm Gen)</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620000"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smtClean="0">
                <a:latin typeface="STZhongsong (Headings)"/>
              </a:rPr>
              <a:t>因为</a:t>
            </a:r>
            <a:r>
              <a:rPr lang="en-US" altLang="zh-CN" sz="1600" dirty="0" err="1" smtClean="0">
                <a:latin typeface="STZhongsong (Headings)"/>
              </a:rPr>
              <a:t>PermGen</a:t>
            </a:r>
            <a:r>
              <a:rPr lang="zh-CN" altLang="en-US" sz="1600" dirty="0" smtClean="0">
                <a:latin typeface="STZhongsong (Headings)"/>
              </a:rPr>
              <a:t>不属于</a:t>
            </a:r>
            <a:r>
              <a:rPr lang="en-US" altLang="zh-CN" sz="1600" dirty="0" smtClean="0">
                <a:latin typeface="STZhongsong (Headings)"/>
              </a:rPr>
              <a:t>Java</a:t>
            </a:r>
            <a:r>
              <a:rPr lang="zh-CN" altLang="en-US" sz="1600" dirty="0" smtClean="0">
                <a:latin typeface="STZhongsong (Headings)"/>
              </a:rPr>
              <a:t>堆，所以</a:t>
            </a:r>
            <a:r>
              <a:rPr lang="en-US" altLang="zh-CN" sz="1600" dirty="0" smtClean="0">
                <a:latin typeface="STZhongsong (Headings)"/>
              </a:rPr>
              <a:t>-</a:t>
            </a:r>
            <a:r>
              <a:rPr lang="en-US" altLang="zh-CN" sz="1600" dirty="0" err="1" smtClean="0">
                <a:latin typeface="STZhongsong (Headings)"/>
              </a:rPr>
              <a:t>Xms</a:t>
            </a:r>
            <a:r>
              <a:rPr lang="zh-CN" altLang="en-US" sz="1600" dirty="0" smtClean="0">
                <a:latin typeface="STZhongsong (Headings)"/>
              </a:rPr>
              <a:t>、</a:t>
            </a:r>
            <a:r>
              <a:rPr lang="en-US" altLang="zh-CN" sz="1600" dirty="0" smtClean="0">
                <a:latin typeface="STZhongsong (Headings)"/>
              </a:rPr>
              <a:t>-</a:t>
            </a:r>
            <a:r>
              <a:rPr lang="en-US" altLang="zh-CN" sz="1600" dirty="0" err="1" smtClean="0">
                <a:latin typeface="STZhongsong (Headings)"/>
              </a:rPr>
              <a:t>Xmx</a:t>
            </a:r>
            <a:r>
              <a:rPr lang="zh-CN" altLang="en-US" sz="1600" dirty="0">
                <a:latin typeface="STZhongsong (Headings)"/>
              </a:rPr>
              <a:t>不包</a:t>
            </a:r>
            <a:r>
              <a:rPr lang="zh-CN" altLang="en-US" sz="1600" dirty="0" smtClean="0">
                <a:latin typeface="STZhongsong (Headings)"/>
              </a:rPr>
              <a:t>括</a:t>
            </a:r>
            <a:r>
              <a:rPr lang="en-US" altLang="zh-CN" sz="1600" dirty="0" err="1" smtClean="0">
                <a:latin typeface="STZhongsong (Headings)"/>
              </a:rPr>
              <a:t>PermGen</a:t>
            </a:r>
            <a:r>
              <a:rPr lang="zh-CN" altLang="en-US" sz="1600" dirty="0" smtClean="0">
                <a:latin typeface="STZhongsong (Headings)"/>
              </a:rPr>
              <a:t>空间，通过以下参数设置</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sz="1400" dirty="0" smtClean="0">
                <a:latin typeface="STZhongsong (Headings)"/>
              </a:rPr>
              <a:t>-</a:t>
            </a:r>
            <a:r>
              <a:rPr lang="en-US" sz="1400" dirty="0" err="1" smtClean="0">
                <a:latin typeface="STZhongsong (Headings)"/>
              </a:rPr>
              <a:t>XX:PermSize</a:t>
            </a:r>
            <a:r>
              <a:rPr lang="en-US" sz="1400" dirty="0" smtClean="0">
                <a:latin typeface="STZhongsong (Headings)"/>
              </a:rPr>
              <a:t>=20m</a:t>
            </a:r>
          </a:p>
          <a:p>
            <a:pPr marL="742950" lvl="1" indent="-285750">
              <a:lnSpc>
                <a:spcPct val="150000"/>
              </a:lnSpc>
              <a:buFont typeface="Wingdings" panose="05000000000000000000" pitchFamily="2" charset="2"/>
              <a:buChar char="§"/>
            </a:pPr>
            <a:r>
              <a:rPr lang="en-US" sz="1400" dirty="0" smtClean="0">
                <a:latin typeface="STZhongsong (Headings)"/>
              </a:rPr>
              <a:t>-</a:t>
            </a:r>
            <a:r>
              <a:rPr lang="en-US" sz="1400" dirty="0" err="1" smtClean="0">
                <a:latin typeface="STZhongsong (Headings)"/>
              </a:rPr>
              <a:t>XX:MaxPermSize</a:t>
            </a:r>
            <a:r>
              <a:rPr lang="en-US" sz="1400" dirty="0" smtClean="0">
                <a:latin typeface="STZhongsong (Headings)"/>
              </a:rPr>
              <a:t>=60m</a:t>
            </a:r>
            <a:endParaRPr lang="en-US" sz="1400" dirty="0">
              <a:latin typeface="STZhongsong (Headings)"/>
            </a:endParaRPr>
          </a:p>
          <a:p>
            <a:pPr marL="285750" indent="-285750">
              <a:lnSpc>
                <a:spcPct val="150000"/>
              </a:lnSpc>
              <a:buFont typeface="Wingdings" panose="05000000000000000000" pitchFamily="2" charset="2"/>
              <a:buChar char="Ø"/>
            </a:pPr>
            <a:r>
              <a:rPr lang="en-US" sz="1600" dirty="0" smtClean="0">
                <a:latin typeface="STZhongsong (Headings)"/>
              </a:rPr>
              <a:t>Perm Gen</a:t>
            </a:r>
            <a:r>
              <a:rPr lang="zh-CN" altLang="en-US" sz="1600" dirty="0" smtClean="0">
                <a:latin typeface="STZhongsong (Headings)"/>
              </a:rPr>
              <a:t>中保存的多是一些需要长期驻留内存的数据，因此</a:t>
            </a:r>
            <a:r>
              <a:rPr lang="en-US" altLang="zh-CN" sz="1600" dirty="0" err="1" smtClean="0">
                <a:latin typeface="STZhongsong (Headings)"/>
              </a:rPr>
              <a:t>PermGen</a:t>
            </a:r>
            <a:r>
              <a:rPr lang="zh-CN" altLang="en-US" sz="1600" dirty="0" smtClean="0">
                <a:latin typeface="STZhongsong (Headings)"/>
              </a:rPr>
              <a:t>的垃圾回收仅在</a:t>
            </a:r>
            <a:r>
              <a:rPr lang="en-US" altLang="zh-CN" sz="1600" dirty="0" err="1" smtClean="0">
                <a:latin typeface="STZhongsong (Headings)"/>
              </a:rPr>
              <a:t>FullGC</a:t>
            </a:r>
            <a:r>
              <a:rPr lang="zh-CN" altLang="en-US" sz="1600" dirty="0" smtClean="0">
                <a:latin typeface="STZhongsong (Headings)"/>
              </a:rPr>
              <a:t>时进行</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sz="1400" dirty="0" smtClean="0">
                <a:latin typeface="STZhongsong (Headings)"/>
              </a:rPr>
              <a:t>32</a:t>
            </a:r>
            <a:r>
              <a:rPr lang="zh-CN" altLang="en-US" sz="1400" dirty="0" smtClean="0">
                <a:latin typeface="STZhongsong (Headings)"/>
              </a:rPr>
              <a:t>位默认大小</a:t>
            </a:r>
            <a:r>
              <a:rPr lang="en-US" altLang="zh-CN" sz="1400" dirty="0" smtClean="0">
                <a:latin typeface="STZhongsong (Headings)"/>
              </a:rPr>
              <a:t>64M</a:t>
            </a:r>
            <a:r>
              <a:rPr lang="zh-CN" altLang="en-US" sz="1400" dirty="0" smtClean="0">
                <a:latin typeface="STZhongsong (Headings)"/>
              </a:rPr>
              <a:t>，</a:t>
            </a:r>
            <a:r>
              <a:rPr lang="en-US" altLang="zh-CN" sz="1400" dirty="0" smtClean="0">
                <a:latin typeface="STZhongsong (Headings)"/>
              </a:rPr>
              <a:t>64</a:t>
            </a:r>
            <a:r>
              <a:rPr lang="zh-CN" altLang="en-US" sz="1400" dirty="0" smtClean="0">
                <a:latin typeface="STZhongsong (Headings)"/>
              </a:rPr>
              <a:t>位默认大小</a:t>
            </a:r>
            <a:r>
              <a:rPr lang="en-US" altLang="zh-CN" sz="1400" dirty="0" smtClean="0">
                <a:latin typeface="STZhongsong (Headings)"/>
              </a:rPr>
              <a:t>85M</a:t>
            </a:r>
            <a:endParaRPr lang="en-US" sz="1400" dirty="0" smtClean="0">
              <a:latin typeface="STZhongsong (Headings)"/>
            </a:endParaRPr>
          </a:p>
          <a:p>
            <a:pPr marL="742950" lvl="1" indent="-285750">
              <a:lnSpc>
                <a:spcPct val="150000"/>
              </a:lnSpc>
              <a:buFont typeface="Wingdings" panose="05000000000000000000" pitchFamily="2" charset="2"/>
              <a:buChar char="§"/>
            </a:pPr>
            <a:r>
              <a:rPr lang="en-US" sz="1400" dirty="0" err="1" smtClean="0">
                <a:latin typeface="STZhongsong (Headings)"/>
              </a:rPr>
              <a:t>PermGen</a:t>
            </a:r>
            <a:r>
              <a:rPr lang="zh-CN" altLang="en-US" sz="1400" dirty="0" smtClean="0">
                <a:latin typeface="STZhongsong (Headings)"/>
              </a:rPr>
              <a:t>不足时触发</a:t>
            </a:r>
            <a:r>
              <a:rPr lang="en-US" altLang="zh-CN" sz="1400" dirty="0" err="1" smtClean="0">
                <a:latin typeface="STZhongsong (Headings)"/>
              </a:rPr>
              <a:t>FullGC</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en-US" sz="1400" dirty="0" err="1" smtClean="0">
                <a:latin typeface="STZhongsong (Headings)"/>
              </a:rPr>
              <a:t>PermGen</a:t>
            </a:r>
            <a:r>
              <a:rPr lang="zh-CN" altLang="en-US" sz="1400" dirty="0" smtClean="0">
                <a:latin typeface="STZhongsong (Headings)"/>
              </a:rPr>
              <a:t>即使进行</a:t>
            </a:r>
            <a:r>
              <a:rPr lang="en-US" altLang="zh-CN" sz="1400" dirty="0" smtClean="0">
                <a:latin typeface="STZhongsong (Headings)"/>
              </a:rPr>
              <a:t>GC</a:t>
            </a:r>
            <a:r>
              <a:rPr lang="zh-CN" altLang="en-US" sz="1400" dirty="0" smtClean="0">
                <a:latin typeface="STZhongsong (Headings)"/>
              </a:rPr>
              <a:t>，效率也会非常低</a:t>
            </a:r>
            <a:endParaRPr lang="en-US" altLang="zh-CN" sz="1400" dirty="0" smtClean="0">
              <a:latin typeface="STZhongsong (Headings)"/>
            </a:endParaRPr>
          </a:p>
          <a:p>
            <a:pPr marL="285750" indent="-285750">
              <a:lnSpc>
                <a:spcPct val="150000"/>
              </a:lnSpc>
              <a:buFont typeface="Wingdings" panose="05000000000000000000" pitchFamily="2" charset="2"/>
              <a:buChar char="Ø"/>
            </a:pPr>
            <a:r>
              <a:rPr lang="en-US" sz="1600" dirty="0" err="1" smtClean="0">
                <a:latin typeface="STZhongsong (Headings)"/>
              </a:rPr>
              <a:t>PermGen</a:t>
            </a:r>
            <a:r>
              <a:rPr lang="zh-CN" altLang="en-US" sz="1600" dirty="0" smtClean="0">
                <a:latin typeface="STZhongsong (Headings)"/>
              </a:rPr>
              <a:t>回收主要回收常量和类，类成为垃圾的标准比较复杂</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该</a:t>
            </a:r>
            <a:r>
              <a:rPr lang="zh-CN" altLang="en-US" sz="1400" dirty="0" smtClean="0">
                <a:latin typeface="STZhongsong (Headings)"/>
              </a:rPr>
              <a:t>类创建的所有实例都已经被回收</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加</a:t>
            </a:r>
            <a:r>
              <a:rPr lang="zh-CN" altLang="en-US" sz="1400" dirty="0" smtClean="0">
                <a:latin typeface="STZhongsong (Headings)"/>
              </a:rPr>
              <a:t>载该类的</a:t>
            </a:r>
            <a:r>
              <a:rPr lang="en-US" altLang="zh-CN" sz="1400" dirty="0" err="1" smtClean="0">
                <a:latin typeface="STZhongsong (Headings)"/>
              </a:rPr>
              <a:t>ClassLoader</a:t>
            </a:r>
            <a:r>
              <a:rPr lang="zh-CN" altLang="en-US" sz="1400" dirty="0" smtClean="0">
                <a:latin typeface="STZhongsong (Headings)"/>
              </a:rPr>
              <a:t>也已经被回收</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该</a:t>
            </a:r>
            <a:r>
              <a:rPr lang="zh-CN" altLang="en-US" sz="1400" dirty="0" smtClean="0">
                <a:latin typeface="STZhongsong (Headings)"/>
              </a:rPr>
              <a:t>类对应的</a:t>
            </a:r>
            <a:r>
              <a:rPr lang="en-US" altLang="zh-CN" sz="1400" dirty="0" err="1" smtClean="0">
                <a:latin typeface="STZhongsong (Headings)"/>
              </a:rPr>
              <a:t>java.lang.Class</a:t>
            </a:r>
            <a:r>
              <a:rPr lang="zh-CN" altLang="en-US" sz="1400" dirty="0" smtClean="0">
                <a:latin typeface="STZhongsong (Headings)"/>
              </a:rPr>
              <a:t>对象没有任何引用</a:t>
            </a:r>
            <a:endParaRPr lang="en-US" sz="1400" dirty="0" smtClean="0">
              <a:latin typeface="STZhongsong (Headings)"/>
            </a:endParaRPr>
          </a:p>
          <a:p>
            <a:pPr marL="285750" indent="-285750">
              <a:lnSpc>
                <a:spcPct val="150000"/>
              </a:lnSpc>
              <a:buFont typeface="Wingdings" panose="05000000000000000000" pitchFamily="2" charset="2"/>
              <a:buChar char="Ø"/>
            </a:pPr>
            <a:r>
              <a:rPr lang="en-US" sz="1600" dirty="0" smtClean="0">
                <a:latin typeface="STZhongsong (Headings)"/>
              </a:rPr>
              <a:t>JVM</a:t>
            </a:r>
            <a:r>
              <a:rPr lang="zh-CN" altLang="en-US" sz="1600" dirty="0">
                <a:latin typeface="STZhongsong (Headings)"/>
              </a:rPr>
              <a:t>规</a:t>
            </a:r>
            <a:r>
              <a:rPr lang="zh-CN" altLang="en-US" sz="1600" dirty="0" smtClean="0">
                <a:latin typeface="STZhongsong (Headings)"/>
              </a:rPr>
              <a:t>范甚至建议简单的</a:t>
            </a:r>
            <a:r>
              <a:rPr lang="en-US" altLang="zh-CN" sz="1600" dirty="0" smtClean="0">
                <a:latin typeface="STZhongsong (Headings)"/>
              </a:rPr>
              <a:t>JVM</a:t>
            </a:r>
            <a:r>
              <a:rPr lang="zh-CN" altLang="en-US" sz="1600" dirty="0" smtClean="0">
                <a:latin typeface="STZhongsong (Headings)"/>
              </a:rPr>
              <a:t>实现可以不处理方法区的垃圾回收</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sz="1400" dirty="0" smtClean="0">
                <a:latin typeface="STZhongsong (Headings)"/>
              </a:rPr>
              <a:t>-</a:t>
            </a:r>
            <a:r>
              <a:rPr lang="en-US" sz="1400" dirty="0" err="1" smtClean="0">
                <a:latin typeface="STZhongsong (Headings)"/>
              </a:rPr>
              <a:t>Xnoclassgc</a:t>
            </a:r>
            <a:r>
              <a:rPr lang="en-US" sz="1400" dirty="0" smtClean="0">
                <a:latin typeface="STZhongsong (Headings)"/>
              </a:rPr>
              <a:t>:</a:t>
            </a:r>
            <a:r>
              <a:rPr lang="zh-CN" altLang="en-US" sz="1400" dirty="0" smtClean="0">
                <a:latin typeface="STZhongsong (Headings)"/>
              </a:rPr>
              <a:t>禁用对类的垃圾回收</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sz="1600" dirty="0" smtClean="0">
                <a:latin typeface="STZhongsong (Headings)"/>
              </a:rPr>
              <a:t>在大量使用了动态代理、</a:t>
            </a:r>
            <a:r>
              <a:rPr lang="en-US" altLang="zh-CN" sz="1600" dirty="0" smtClean="0">
                <a:latin typeface="STZhongsong (Headings)"/>
              </a:rPr>
              <a:t>CGLIB</a:t>
            </a:r>
            <a:r>
              <a:rPr lang="zh-CN" altLang="en-US" sz="1600" dirty="0" smtClean="0">
                <a:latin typeface="STZhongsong (Headings)"/>
              </a:rPr>
              <a:t>等动态字节码框架时，最可能导致</a:t>
            </a:r>
            <a:r>
              <a:rPr lang="en-US" altLang="zh-CN" sz="1600" dirty="0" err="1" smtClean="0">
                <a:latin typeface="STZhongsong (Headings)"/>
              </a:rPr>
              <a:t>PermGen</a:t>
            </a:r>
            <a:r>
              <a:rPr lang="zh-CN" altLang="en-US" sz="1600" dirty="0" smtClean="0">
                <a:latin typeface="STZhongsong (Headings)"/>
              </a:rPr>
              <a:t>内存溢出</a:t>
            </a:r>
            <a:endParaRPr lang="en-US" altLang="zh-CN" sz="1600" dirty="0" smtClean="0">
              <a:latin typeface="STZhongsong (Headings)"/>
            </a:endParaRPr>
          </a:p>
        </p:txBody>
      </p:sp>
    </p:spTree>
    <p:extLst>
      <p:ext uri="{BB962C8B-B14F-4D97-AF65-F5344CB8AC3E}">
        <p14:creationId xmlns:p14="http://schemas.microsoft.com/office/powerpoint/2010/main" val="1212541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smtClean="0"/>
              <a:t>元空间</a:t>
            </a:r>
            <a:r>
              <a:rPr lang="en-US" altLang="zh-CN" sz="4400" dirty="0" smtClean="0"/>
              <a:t>(</a:t>
            </a:r>
            <a:r>
              <a:rPr lang="en-US" altLang="zh-CN" sz="4400" dirty="0" err="1" smtClean="0"/>
              <a:t>Metaspace</a:t>
            </a:r>
            <a:r>
              <a:rPr lang="en-US" altLang="zh-CN" sz="4400" dirty="0" smtClean="0"/>
              <a:t>)</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620000"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smtClean="0">
                <a:latin typeface="STZhongsong (Headings)"/>
              </a:rPr>
              <a:t>Java8</a:t>
            </a:r>
            <a:r>
              <a:rPr lang="zh-CN" altLang="en-US" sz="1600" dirty="0" smtClean="0">
                <a:latin typeface="STZhongsong (Headings)"/>
              </a:rPr>
              <a:t>去除了</a:t>
            </a:r>
            <a:r>
              <a:rPr lang="en-US" altLang="zh-CN" sz="1600" dirty="0" err="1" smtClean="0">
                <a:latin typeface="STZhongsong (Headings)"/>
              </a:rPr>
              <a:t>PermGen</a:t>
            </a:r>
            <a:r>
              <a:rPr lang="zh-CN" altLang="en-US" sz="1600" dirty="0" smtClean="0">
                <a:latin typeface="STZhongsong (Headings)"/>
              </a:rPr>
              <a:t>，引入元空间的概念</a:t>
            </a:r>
            <a:endParaRPr lang="en-US" altLang="zh-CN" sz="1600" dirty="0" smtClean="0">
              <a:latin typeface="STZhongsong (Headings)"/>
            </a:endParaRPr>
          </a:p>
          <a:p>
            <a:pPr marL="742950" lvl="1" indent="-285750">
              <a:lnSpc>
                <a:spcPct val="150000"/>
              </a:lnSpc>
              <a:buFont typeface="Arial" panose="020B0604020202020204" pitchFamily="34" charset="0"/>
              <a:buChar char="•"/>
            </a:pPr>
            <a:r>
              <a:rPr lang="zh-CN" altLang="en-US" sz="1400" dirty="0">
                <a:latin typeface="STZhongsong (Headings)"/>
              </a:rPr>
              <a:t>主</a:t>
            </a:r>
            <a:r>
              <a:rPr lang="zh-CN" altLang="en-US" sz="1400" dirty="0" smtClean="0">
                <a:latin typeface="STZhongsong (Headings)"/>
              </a:rPr>
              <a:t>要区别在于</a:t>
            </a:r>
            <a:r>
              <a:rPr lang="en-US" altLang="zh-CN" sz="1400" dirty="0" err="1" smtClean="0">
                <a:latin typeface="STZhongsong (Headings)"/>
              </a:rPr>
              <a:t>PermGen</a:t>
            </a:r>
            <a:r>
              <a:rPr lang="zh-CN" altLang="en-US" sz="1400" dirty="0" smtClean="0">
                <a:latin typeface="STZhongsong (Headings)"/>
              </a:rPr>
              <a:t>与其他堆空间连续</a:t>
            </a:r>
            <a:endParaRPr lang="en-US" altLang="zh-CN" sz="1400" dirty="0" smtClean="0">
              <a:latin typeface="STZhongsong (Headings)"/>
            </a:endParaRPr>
          </a:p>
          <a:p>
            <a:pPr marL="742950" lvl="1" indent="-285750">
              <a:lnSpc>
                <a:spcPct val="150000"/>
              </a:lnSpc>
              <a:buFont typeface="Arial" panose="020B0604020202020204" pitchFamily="34" charset="0"/>
              <a:buChar char="•"/>
            </a:pPr>
            <a:r>
              <a:rPr lang="en-US" altLang="zh-CN" sz="1400" dirty="0" err="1" smtClean="0">
                <a:latin typeface="STZhongsong (Headings)"/>
              </a:rPr>
              <a:t>Metapspace</a:t>
            </a:r>
            <a:r>
              <a:rPr lang="zh-CN" altLang="en-US" sz="1400" dirty="0" smtClean="0">
                <a:latin typeface="STZhongsong (Headings)"/>
              </a:rPr>
              <a:t>直接从操作系统分配内存，独立且可自由扩展，最大可分配空间就是系统可用空间，因此不会遇到</a:t>
            </a:r>
            <a:r>
              <a:rPr lang="en-US" altLang="zh-CN" sz="1400" dirty="0" err="1" smtClean="0">
                <a:latin typeface="STZhongsong (Headings)"/>
              </a:rPr>
              <a:t>PermGen</a:t>
            </a:r>
            <a:r>
              <a:rPr lang="zh-CN" altLang="en-US" sz="1400" dirty="0" smtClean="0">
                <a:latin typeface="STZhongsong (Headings)"/>
              </a:rPr>
              <a:t>的内存溢出错误。一旦发生内存泄露，会占用大量本地内存</a:t>
            </a:r>
            <a:endParaRPr lang="en-US" altLang="zh-CN" sz="1600" dirty="0" smtClean="0">
              <a:latin typeface="STZhongsong (Headings)"/>
            </a:endParaRPr>
          </a:p>
        </p:txBody>
      </p:sp>
      <p:pic>
        <p:nvPicPr>
          <p:cNvPr id="1026" name="Picture 2" descr="C:\Users\JY34325\Desktop\0818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68726"/>
            <a:ext cx="4533900" cy="387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678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smtClean="0"/>
              <a:t>元空间</a:t>
            </a:r>
            <a:r>
              <a:rPr lang="en-US" altLang="zh-CN" sz="4400" dirty="0" smtClean="0"/>
              <a:t>(</a:t>
            </a:r>
            <a:r>
              <a:rPr lang="en-US" altLang="zh-CN" sz="4400" dirty="0" err="1" smtClean="0"/>
              <a:t>Metaspace</a:t>
            </a:r>
            <a:r>
              <a:rPr lang="en-US" altLang="zh-CN" sz="4400" dirty="0" smtClean="0"/>
              <a:t>)</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620000" cy="41549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err="1">
                <a:latin typeface="STZhongsong (Headings)"/>
              </a:rPr>
              <a:t>Metaspace</a:t>
            </a:r>
            <a:r>
              <a:rPr lang="zh-CN" altLang="en-US" sz="1600" dirty="0" smtClean="0">
                <a:latin typeface="STZhongsong (Headings)"/>
              </a:rPr>
              <a:t>的内存管理由</a:t>
            </a:r>
            <a:r>
              <a:rPr lang="en-US" altLang="zh-CN" sz="1600" dirty="0" err="1" smtClean="0">
                <a:latin typeface="STZhongsong (Headings)"/>
              </a:rPr>
              <a:t>Metaspace</a:t>
            </a:r>
            <a:r>
              <a:rPr lang="zh-CN" altLang="en-US" sz="1600" dirty="0" smtClean="0">
                <a:latin typeface="STZhongsong (Headings)"/>
              </a:rPr>
              <a:t> </a:t>
            </a:r>
            <a:r>
              <a:rPr lang="en-US" altLang="zh-CN" sz="1600" dirty="0" smtClean="0">
                <a:latin typeface="STZhongsong (Headings)"/>
              </a:rPr>
              <a:t>VM</a:t>
            </a:r>
            <a:r>
              <a:rPr lang="zh-CN" altLang="en-US" sz="1600" dirty="0" smtClean="0">
                <a:latin typeface="STZhongsong (Headings)"/>
              </a:rPr>
              <a:t>来完成，先前</a:t>
            </a:r>
            <a:r>
              <a:rPr lang="en-US" altLang="zh-CN" sz="1600" dirty="0" smtClean="0">
                <a:latin typeface="STZhongsong (Headings)"/>
              </a:rPr>
              <a:t>(</a:t>
            </a:r>
            <a:r>
              <a:rPr lang="en-US" altLang="zh-CN" sz="1600" dirty="0" err="1" smtClean="0">
                <a:latin typeface="STZhongsong (Headings)"/>
              </a:rPr>
              <a:t>PermGen</a:t>
            </a:r>
            <a:r>
              <a:rPr lang="en-US" altLang="zh-CN" sz="1600" dirty="0" smtClean="0">
                <a:latin typeface="STZhongsong (Headings)"/>
              </a:rPr>
              <a:t>)</a:t>
            </a:r>
            <a:r>
              <a:rPr lang="zh-CN" altLang="en-US" sz="1600" dirty="0" smtClean="0">
                <a:latin typeface="STZhongsong (Headings)"/>
              </a:rPr>
              <a:t>对于类的元数据需要不同的垃圾回收器进行处理</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altLang="zh-CN" sz="1600" dirty="0" err="1" smtClean="0">
                <a:latin typeface="STZhongsong (Headings)"/>
              </a:rPr>
              <a:t>Metaspace</a:t>
            </a:r>
            <a:r>
              <a:rPr lang="zh-CN" altLang="en-US" sz="1600" dirty="0" smtClean="0">
                <a:latin typeface="STZhongsong (Headings)"/>
              </a:rPr>
              <a:t>以</a:t>
            </a:r>
            <a:r>
              <a:rPr lang="en-US" altLang="zh-CN" sz="1600" dirty="0" err="1" smtClean="0">
                <a:latin typeface="STZhongsong (Headings)"/>
              </a:rPr>
              <a:t>ClassLoader</a:t>
            </a:r>
            <a:r>
              <a:rPr lang="zh-CN" altLang="en-US" sz="1600" dirty="0" smtClean="0">
                <a:latin typeface="STZhongsong (Headings)"/>
              </a:rPr>
              <a:t>为单位独立分配本地内存，不归堆</a:t>
            </a:r>
            <a:r>
              <a:rPr lang="en-US" altLang="zh-CN" sz="1600" dirty="0" smtClean="0">
                <a:latin typeface="STZhongsong (Headings)"/>
              </a:rPr>
              <a:t>GC</a:t>
            </a:r>
            <a:r>
              <a:rPr lang="zh-CN" altLang="en-US" sz="1600" dirty="0" smtClean="0">
                <a:latin typeface="STZhongsong (Headings)"/>
              </a:rPr>
              <a:t>管理，由</a:t>
            </a:r>
            <a:r>
              <a:rPr lang="zh-CN" altLang="en-US" sz="1600" dirty="0">
                <a:latin typeface="STZhongsong (Headings)"/>
              </a:rPr>
              <a:t>元空</a:t>
            </a:r>
            <a:r>
              <a:rPr lang="zh-CN" altLang="en-US" sz="1600" dirty="0" smtClean="0">
                <a:latin typeface="STZhongsong (Headings)"/>
              </a:rPr>
              <a:t>间虚拟机负责</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sz="1600" dirty="0" smtClean="0">
                <a:latin typeface="STZhongsong (Headings)"/>
              </a:rPr>
              <a:t>元空间虚拟机控制元空间的增长，也可显式设置参数限制其增长</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altLang="zh-CN" sz="1600" dirty="0" smtClean="0">
                <a:latin typeface="STZhongsong (Headings)"/>
              </a:rPr>
              <a:t>-</a:t>
            </a:r>
            <a:r>
              <a:rPr lang="en-US" altLang="zh-CN" sz="1600" dirty="0" err="1" smtClean="0">
                <a:latin typeface="STZhongsong (Headings)"/>
              </a:rPr>
              <a:t>XX:MetaspaceSize</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altLang="zh-CN" sz="1600" dirty="0" smtClean="0">
                <a:latin typeface="STZhongsong (Headings)"/>
              </a:rPr>
              <a:t>-</a:t>
            </a:r>
            <a:r>
              <a:rPr lang="en-US" altLang="zh-CN" sz="1600" dirty="0" err="1" smtClean="0">
                <a:latin typeface="STZhongsong (Headings)"/>
              </a:rPr>
              <a:t>XX:MaxMetaspaceSize</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altLang="zh-CN" sz="1600" dirty="0">
                <a:latin typeface="STZhongsong (Headings)"/>
              </a:rPr>
              <a:t>-</a:t>
            </a:r>
            <a:r>
              <a:rPr lang="en-US" altLang="zh-CN" sz="1600" dirty="0" err="1" smtClean="0">
                <a:latin typeface="STZhongsong (Headings)"/>
              </a:rPr>
              <a:t>XX:MetaspaceSize</a:t>
            </a:r>
            <a:r>
              <a:rPr lang="zh-CN" altLang="en-US" sz="1600" dirty="0" smtClean="0">
                <a:latin typeface="STZhongsong (Headings)"/>
              </a:rPr>
              <a:t>为初始高水位线，内存使用一旦触及这个水位线，</a:t>
            </a:r>
            <a:r>
              <a:rPr lang="en-US" altLang="zh-CN" sz="1600" dirty="0" err="1" smtClean="0">
                <a:latin typeface="STZhongsong (Headings)"/>
              </a:rPr>
              <a:t>FullGC</a:t>
            </a:r>
            <a:r>
              <a:rPr lang="zh-CN" altLang="en-US" sz="1600" dirty="0" smtClean="0">
                <a:latin typeface="STZhongsong (Headings)"/>
              </a:rPr>
              <a:t>被触发，然后这个水位线将被重置。新的高水位线的值取决于</a:t>
            </a:r>
            <a:r>
              <a:rPr lang="en-US" altLang="zh-CN" sz="1600" dirty="0" smtClean="0">
                <a:latin typeface="STZhongsong (Headings)"/>
              </a:rPr>
              <a:t>GC</a:t>
            </a:r>
            <a:r>
              <a:rPr lang="zh-CN" altLang="en-US" sz="1600" dirty="0" smtClean="0">
                <a:latin typeface="STZhongsong (Headings)"/>
              </a:rPr>
              <a:t>后释放了多少元空间，若释放的空间不多，这个高水位线则上升；若释放过多，则下调高水位线。</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sz="1600" dirty="0" smtClean="0">
                <a:latin typeface="STZhongsong (Headings)"/>
              </a:rPr>
              <a:t>为了避免频繁</a:t>
            </a:r>
            <a:r>
              <a:rPr lang="en-US" altLang="zh-CN" sz="1600" dirty="0" smtClean="0">
                <a:latin typeface="STZhongsong (Headings)"/>
              </a:rPr>
              <a:t>GC</a:t>
            </a:r>
            <a:r>
              <a:rPr lang="zh-CN" altLang="en-US" sz="1600" dirty="0" smtClean="0">
                <a:latin typeface="STZhongsong (Headings)"/>
              </a:rPr>
              <a:t>，建议将</a:t>
            </a:r>
            <a:r>
              <a:rPr lang="en-US" altLang="zh-CN" sz="1600" dirty="0" err="1" smtClean="0">
                <a:latin typeface="STZhongsong (Headings)"/>
              </a:rPr>
              <a:t>Metaspace</a:t>
            </a:r>
            <a:r>
              <a:rPr lang="zh-CN" altLang="en-US" sz="1600" dirty="0" smtClean="0">
                <a:latin typeface="STZhongsong (Headings)"/>
              </a:rPr>
              <a:t>设置为一个相对较高的值</a:t>
            </a:r>
            <a:endParaRPr lang="en-US" altLang="zh-CN" sz="1600" dirty="0" smtClean="0">
              <a:latin typeface="STZhongsong (Headings)"/>
            </a:endParaRPr>
          </a:p>
        </p:txBody>
      </p:sp>
    </p:spTree>
    <p:extLst>
      <p:ext uri="{BB962C8B-B14F-4D97-AF65-F5344CB8AC3E}">
        <p14:creationId xmlns:p14="http://schemas.microsoft.com/office/powerpoint/2010/main" val="420757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smtClean="0"/>
              <a:t>直接内存</a:t>
            </a:r>
            <a:r>
              <a:rPr lang="en-US" altLang="zh-CN" sz="4400" dirty="0" smtClean="0"/>
              <a:t>(Direct Memory)</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838200"/>
            <a:ext cx="7620000" cy="57861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smtClean="0">
                <a:latin typeface="STZhongsong (Headings)"/>
              </a:rPr>
              <a:t>Direct Memory</a:t>
            </a:r>
            <a:r>
              <a:rPr lang="zh-CN" altLang="en-US" sz="1600" dirty="0" smtClean="0">
                <a:latin typeface="STZhongsong (Headings)"/>
              </a:rPr>
              <a:t>是</a:t>
            </a:r>
            <a:r>
              <a:rPr lang="en-US" altLang="zh-CN" sz="1600" dirty="0" smtClean="0">
                <a:latin typeface="STZhongsong (Headings)"/>
              </a:rPr>
              <a:t>JVM</a:t>
            </a:r>
            <a:r>
              <a:rPr lang="zh-CN" altLang="en-US" sz="1600" dirty="0" smtClean="0">
                <a:latin typeface="STZhongsong (Headings)"/>
              </a:rPr>
              <a:t>直接分配的内存区域，它不属于</a:t>
            </a:r>
            <a:r>
              <a:rPr lang="en-US" altLang="zh-CN" sz="1600" dirty="0" smtClean="0">
                <a:latin typeface="STZhongsong (Headings)"/>
              </a:rPr>
              <a:t>JVM</a:t>
            </a:r>
            <a:r>
              <a:rPr lang="zh-CN" altLang="en-US" sz="1600" dirty="0" smtClean="0">
                <a:latin typeface="STZhongsong (Headings)"/>
              </a:rPr>
              <a:t>运行时数据区，也不是</a:t>
            </a:r>
            <a:r>
              <a:rPr lang="en-US" altLang="zh-CN" sz="1600" dirty="0" smtClean="0">
                <a:latin typeface="STZhongsong (Headings)"/>
              </a:rPr>
              <a:t>JVM</a:t>
            </a:r>
            <a:r>
              <a:rPr lang="zh-CN" altLang="en-US" sz="1600" dirty="0" smtClean="0">
                <a:latin typeface="STZhongsong (Headings)"/>
              </a:rPr>
              <a:t>规范中定义的内存区域，不受垃圾回收管理</a:t>
            </a:r>
            <a:endParaRPr lang="en-US" altLang="zh-CN" sz="1600" dirty="0" smtClean="0">
              <a:latin typeface="STZhongsong (Headings)"/>
            </a:endParaRPr>
          </a:p>
          <a:p>
            <a:pPr marL="742950" lvl="1" indent="-285750">
              <a:buFont typeface="Wingdings" panose="05000000000000000000" pitchFamily="2" charset="2"/>
              <a:buChar char="§"/>
            </a:pPr>
            <a:r>
              <a:rPr lang="zh-CN" altLang="en-US" sz="1400" dirty="0" smtClean="0">
                <a:latin typeface="STZhongsong (Headings)"/>
              </a:rPr>
              <a:t>由</a:t>
            </a:r>
            <a:r>
              <a:rPr lang="en-US" altLang="zh-CN" sz="1400" dirty="0" err="1" smtClean="0">
                <a:latin typeface="STZhongsong (Headings)"/>
              </a:rPr>
              <a:t>sun.misc.Unsafe</a:t>
            </a:r>
            <a:r>
              <a:rPr lang="zh-CN" altLang="en-US" sz="1400" dirty="0" smtClean="0">
                <a:latin typeface="STZhongsong (Headings)"/>
              </a:rPr>
              <a:t>的</a:t>
            </a:r>
            <a:r>
              <a:rPr lang="en-US" altLang="zh-CN" sz="1400" dirty="0" err="1" smtClean="0">
                <a:latin typeface="STZhongsong (Headings)"/>
              </a:rPr>
              <a:t>allocateMemory</a:t>
            </a:r>
            <a:r>
              <a:rPr lang="en-US" altLang="zh-CN" sz="1400" dirty="0" smtClean="0">
                <a:latin typeface="STZhongsong (Headings)"/>
              </a:rPr>
              <a:t>()</a:t>
            </a:r>
            <a:r>
              <a:rPr lang="zh-CN" altLang="en-US" sz="1400" dirty="0" smtClean="0">
                <a:latin typeface="STZhongsong (Headings)"/>
              </a:rPr>
              <a:t>方法分配</a:t>
            </a:r>
            <a:endParaRPr lang="en-US" altLang="zh-CN" sz="1400" dirty="0" smtClean="0">
              <a:latin typeface="STZhongsong (Headings)"/>
            </a:endParaRPr>
          </a:p>
          <a:p>
            <a:pPr marL="742950" lvl="1" indent="-285750">
              <a:buFont typeface="Wingdings" panose="05000000000000000000" pitchFamily="2" charset="2"/>
              <a:buChar char="§"/>
            </a:pPr>
            <a:r>
              <a:rPr lang="en-US" altLang="zh-CN" sz="1400" dirty="0" smtClean="0">
                <a:latin typeface="STZhongsong (Headings)"/>
              </a:rPr>
              <a:t>NIO</a:t>
            </a:r>
            <a:r>
              <a:rPr lang="zh-CN" altLang="en-US" sz="1400" dirty="0" smtClean="0">
                <a:latin typeface="STZhongsong (Headings)"/>
              </a:rPr>
              <a:t>包中的</a:t>
            </a:r>
            <a:r>
              <a:rPr lang="en-US" altLang="zh-CN" sz="1400" dirty="0" err="1" smtClean="0">
                <a:latin typeface="STZhongsong (Headings)"/>
              </a:rPr>
              <a:t>ByteBuffer.allocateDirect</a:t>
            </a:r>
            <a:r>
              <a:rPr lang="en-US" altLang="zh-CN" sz="1400" dirty="0" smtClean="0">
                <a:latin typeface="STZhongsong (Headings)"/>
              </a:rPr>
              <a:t>()</a:t>
            </a:r>
            <a:r>
              <a:rPr lang="zh-CN" altLang="en-US" sz="1400" dirty="0">
                <a:latin typeface="STZhongsong (Headings)"/>
              </a:rPr>
              <a:t> 方法分配</a:t>
            </a:r>
            <a:endParaRPr lang="en-US" altLang="zh-CN" sz="1400" dirty="0" smtClean="0">
              <a:latin typeface="STZhongsong (Headings)"/>
            </a:endParaRPr>
          </a:p>
          <a:p>
            <a:pPr marL="285750" indent="-285750">
              <a:lnSpc>
                <a:spcPct val="150000"/>
              </a:lnSpc>
              <a:buFont typeface="Wingdings" panose="05000000000000000000" pitchFamily="2" charset="2"/>
              <a:buChar char="Ø"/>
            </a:pPr>
            <a:r>
              <a:rPr lang="en-US" altLang="zh-CN" sz="1600" dirty="0" smtClean="0">
                <a:latin typeface="STZhongsong (Headings)"/>
              </a:rPr>
              <a:t>Direct Memory</a:t>
            </a:r>
            <a:r>
              <a:rPr lang="zh-CN" altLang="en-US" sz="1600" dirty="0" smtClean="0">
                <a:latin typeface="STZhongsong (Headings)"/>
              </a:rPr>
              <a:t>不受</a:t>
            </a:r>
            <a:r>
              <a:rPr lang="en-US" altLang="zh-CN" sz="1600" dirty="0" smtClean="0">
                <a:latin typeface="STZhongsong (Headings)"/>
              </a:rPr>
              <a:t>GC</a:t>
            </a:r>
            <a:r>
              <a:rPr lang="zh-CN" altLang="en-US" sz="1600" dirty="0" smtClean="0">
                <a:latin typeface="STZhongsong (Headings)"/>
              </a:rPr>
              <a:t>管理，因此可能导致的问题更不容易发觉</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正</a:t>
            </a:r>
            <a:r>
              <a:rPr lang="zh-CN" altLang="en-US" sz="1400" dirty="0" smtClean="0">
                <a:latin typeface="STZhongsong (Headings)"/>
              </a:rPr>
              <a:t>常应用中，只有</a:t>
            </a:r>
            <a:r>
              <a:rPr lang="en-US" altLang="zh-CN" sz="1400" dirty="0" smtClean="0">
                <a:latin typeface="STZhongsong (Headings)"/>
              </a:rPr>
              <a:t>NIO</a:t>
            </a:r>
            <a:r>
              <a:rPr lang="zh-CN" altLang="en-US" sz="1400" dirty="0" smtClean="0">
                <a:latin typeface="STZhongsong (Headings)"/>
              </a:rPr>
              <a:t>会处理</a:t>
            </a:r>
            <a:r>
              <a:rPr lang="en-US" altLang="zh-CN" sz="1400" dirty="0" smtClean="0">
                <a:latin typeface="STZhongsong (Headings)"/>
              </a:rPr>
              <a:t>Direct Memory</a:t>
            </a:r>
            <a:r>
              <a:rPr lang="zh-CN" altLang="en-US" sz="1400" dirty="0" smtClean="0">
                <a:latin typeface="STZhongsong (Headings)"/>
              </a:rPr>
              <a:t>，只有发生</a:t>
            </a:r>
            <a:r>
              <a:rPr lang="en-US" altLang="zh-CN" sz="1400" dirty="0" err="1" smtClean="0">
                <a:latin typeface="STZhongsong (Headings)"/>
              </a:rPr>
              <a:t>FullGC</a:t>
            </a:r>
            <a:r>
              <a:rPr lang="zh-CN" altLang="en-US" sz="1400" dirty="0" smtClean="0">
                <a:latin typeface="STZhongsong (Headings)"/>
              </a:rPr>
              <a:t>时才会顺带清理</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en-US" altLang="zh-CN" sz="1400" dirty="0" smtClean="0">
                <a:latin typeface="STZhongsong (Headings)"/>
              </a:rPr>
              <a:t>Unsafe</a:t>
            </a:r>
            <a:r>
              <a:rPr lang="zh-CN" altLang="en-US" sz="1400" dirty="0" smtClean="0">
                <a:latin typeface="STZhongsong (Headings)"/>
              </a:rPr>
              <a:t>分配的直接内存需要自行管理</a:t>
            </a:r>
            <a:endParaRPr lang="en-US" altLang="zh-CN" sz="1400" dirty="0" smtClean="0">
              <a:latin typeface="STZhongsong (Headings)"/>
            </a:endParaRPr>
          </a:p>
          <a:p>
            <a:pPr marL="1200150" lvl="2" indent="-285750">
              <a:buFont typeface="Wingdings" panose="05000000000000000000" pitchFamily="2" charset="2"/>
              <a:buChar char="ü"/>
            </a:pPr>
            <a:r>
              <a:rPr lang="en-US" altLang="zh-CN" sz="1200" dirty="0" err="1" smtClean="0">
                <a:latin typeface="STZhongsong (Headings)"/>
              </a:rPr>
              <a:t>Unsafe.allocateMemory</a:t>
            </a:r>
            <a:endParaRPr lang="en-US" altLang="zh-CN" sz="1200" dirty="0" smtClean="0">
              <a:latin typeface="STZhongsong (Headings)"/>
            </a:endParaRPr>
          </a:p>
          <a:p>
            <a:pPr marL="1200150" lvl="2" indent="-285750">
              <a:buFont typeface="Wingdings" panose="05000000000000000000" pitchFamily="2" charset="2"/>
              <a:buChar char="ü"/>
            </a:pPr>
            <a:r>
              <a:rPr lang="en-US" altLang="zh-CN" sz="1200" dirty="0" err="1" smtClean="0">
                <a:latin typeface="STZhongsong (Headings)"/>
              </a:rPr>
              <a:t>Unsafe.freeMemory</a:t>
            </a:r>
            <a:endParaRPr lang="en-US" altLang="zh-CN" sz="1200" dirty="0" smtClean="0">
              <a:latin typeface="STZhongsong (Headings)"/>
            </a:endParaRPr>
          </a:p>
          <a:p>
            <a:pPr marL="285750" indent="-285750">
              <a:lnSpc>
                <a:spcPct val="150000"/>
              </a:lnSpc>
              <a:buFont typeface="Wingdings" panose="05000000000000000000" pitchFamily="2" charset="2"/>
              <a:buChar char="Ø"/>
            </a:pPr>
            <a:r>
              <a:rPr lang="en-US" altLang="zh-CN" sz="1600" dirty="0" smtClean="0">
                <a:latin typeface="STZhongsong (Headings)"/>
              </a:rPr>
              <a:t>Direct Memory</a:t>
            </a:r>
            <a:r>
              <a:rPr lang="zh-CN" altLang="en-US" sz="1600" dirty="0" smtClean="0">
                <a:latin typeface="STZhongsong (Headings)"/>
              </a:rPr>
              <a:t>不属于</a:t>
            </a:r>
            <a:r>
              <a:rPr lang="en-US" altLang="zh-CN" sz="1600" dirty="0" smtClean="0">
                <a:latin typeface="STZhongsong (Headings)"/>
              </a:rPr>
              <a:t>Heap</a:t>
            </a:r>
            <a:r>
              <a:rPr lang="zh-CN" altLang="en-US" sz="1600" dirty="0" smtClean="0">
                <a:latin typeface="STZhongsong (Headings)"/>
              </a:rPr>
              <a:t>，因此在分配内存时要考虑直接内存的需求</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en-US" altLang="zh-CN" sz="1400" dirty="0" smtClean="0">
                <a:latin typeface="STZhongsong (Headings)"/>
              </a:rPr>
              <a:t>Unsafe</a:t>
            </a:r>
            <a:r>
              <a:rPr lang="zh-CN" altLang="en-US" sz="1400" dirty="0" smtClean="0">
                <a:latin typeface="STZhongsong (Headings)"/>
              </a:rPr>
              <a:t>分配的直接内存没有大小限制</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en-US" altLang="zh-CN" sz="1400" dirty="0" smtClean="0">
                <a:latin typeface="STZhongsong (Headings)"/>
              </a:rPr>
              <a:t>NIO</a:t>
            </a:r>
            <a:r>
              <a:rPr lang="zh-CN" altLang="en-US" sz="1400" dirty="0" smtClean="0">
                <a:latin typeface="STZhongsong (Headings)"/>
              </a:rPr>
              <a:t>分配的直接内存有大小限制</a:t>
            </a:r>
            <a:endParaRPr lang="en-US" altLang="zh-CN" sz="1400" dirty="0" smtClean="0">
              <a:latin typeface="STZhongsong (Headings)"/>
            </a:endParaRPr>
          </a:p>
          <a:p>
            <a:pPr marL="1200150" lvl="2" indent="-285750">
              <a:buFont typeface="Wingdings" panose="05000000000000000000" pitchFamily="2" charset="2"/>
              <a:buChar char="ü"/>
            </a:pPr>
            <a:r>
              <a:rPr lang="zh-CN" altLang="en-US" sz="1200" dirty="0">
                <a:latin typeface="STZhongsong (Headings)"/>
              </a:rPr>
              <a:t>默</a:t>
            </a:r>
            <a:r>
              <a:rPr lang="zh-CN" altLang="en-US" sz="1200" dirty="0" smtClean="0">
                <a:latin typeface="STZhongsong (Headings)"/>
              </a:rPr>
              <a:t>认大小与</a:t>
            </a:r>
            <a:r>
              <a:rPr lang="en-US" altLang="zh-CN" sz="1200" dirty="0" smtClean="0">
                <a:latin typeface="STZhongsong (Headings)"/>
              </a:rPr>
              <a:t>Heap</a:t>
            </a:r>
            <a:r>
              <a:rPr lang="zh-CN" altLang="en-US" sz="1200" dirty="0" smtClean="0">
                <a:latin typeface="STZhongsong (Headings)"/>
              </a:rPr>
              <a:t>相同</a:t>
            </a:r>
            <a:endParaRPr lang="en-US" altLang="zh-CN" sz="1200" dirty="0" smtClean="0">
              <a:latin typeface="STZhongsong (Headings)"/>
            </a:endParaRPr>
          </a:p>
          <a:p>
            <a:pPr marL="1200150" lvl="2" indent="-285750">
              <a:buFont typeface="Wingdings" panose="05000000000000000000" pitchFamily="2" charset="2"/>
              <a:buChar char="ü"/>
            </a:pPr>
            <a:r>
              <a:rPr lang="en-US" altLang="zh-CN" sz="1200" dirty="0" smtClean="0">
                <a:latin typeface="STZhongsong (Headings)"/>
              </a:rPr>
              <a:t>-</a:t>
            </a:r>
            <a:r>
              <a:rPr lang="en-US" altLang="zh-CN" sz="1200" dirty="0" err="1" smtClean="0">
                <a:latin typeface="STZhongsong (Headings)"/>
              </a:rPr>
              <a:t>XX:MaxDirectMemorySize</a:t>
            </a:r>
            <a:r>
              <a:rPr lang="zh-CN" altLang="en-US" sz="1200" dirty="0" smtClean="0">
                <a:latin typeface="STZhongsong (Headings)"/>
              </a:rPr>
              <a:t>设置</a:t>
            </a:r>
            <a:r>
              <a:rPr lang="en-US" altLang="zh-CN" sz="1200" dirty="0" smtClean="0">
                <a:latin typeface="STZhongsong (Headings)"/>
              </a:rPr>
              <a:t>NIO</a:t>
            </a:r>
            <a:r>
              <a:rPr lang="zh-CN" altLang="en-US" sz="1200" dirty="0" smtClean="0">
                <a:latin typeface="STZhongsong (Headings)"/>
              </a:rPr>
              <a:t>可用内存大小</a:t>
            </a:r>
            <a:endParaRPr lang="en-US" altLang="zh-CN" sz="1200" dirty="0">
              <a:latin typeface="STZhongsong (Headings)"/>
            </a:endParaRPr>
          </a:p>
          <a:p>
            <a:pPr marL="285750" indent="-285750">
              <a:lnSpc>
                <a:spcPct val="150000"/>
              </a:lnSpc>
              <a:buFont typeface="Wingdings" panose="05000000000000000000" pitchFamily="2" charset="2"/>
              <a:buChar char="Ø"/>
            </a:pPr>
            <a:r>
              <a:rPr lang="en-US" altLang="zh-CN" sz="1600" dirty="0" smtClean="0">
                <a:latin typeface="STZhongsong (Headings)"/>
              </a:rPr>
              <a:t>Direct Memory</a:t>
            </a:r>
            <a:r>
              <a:rPr lang="zh-CN" altLang="en-US" sz="1600" dirty="0" smtClean="0">
                <a:latin typeface="STZhongsong (Headings)"/>
              </a:rPr>
              <a:t>非常适合做缓存，它能有效减少</a:t>
            </a:r>
            <a:r>
              <a:rPr lang="en-US" altLang="zh-CN" sz="1600" dirty="0" smtClean="0">
                <a:latin typeface="STZhongsong (Headings)"/>
              </a:rPr>
              <a:t>IO</a:t>
            </a:r>
            <a:r>
              <a:rPr lang="zh-CN" altLang="en-US" sz="1600" dirty="0" smtClean="0">
                <a:latin typeface="STZhongsong (Headings)"/>
              </a:rPr>
              <a:t>又不用担心</a:t>
            </a:r>
            <a:r>
              <a:rPr lang="en-US" altLang="zh-CN" sz="1600" dirty="0" smtClean="0">
                <a:latin typeface="STZhongsong (Headings)"/>
              </a:rPr>
              <a:t>GC</a:t>
            </a:r>
            <a:r>
              <a:rPr lang="zh-CN" altLang="en-US" sz="1600" dirty="0" smtClean="0">
                <a:latin typeface="STZhongsong (Headings)"/>
              </a:rPr>
              <a:t>带来的性能损耗，被称为</a:t>
            </a:r>
            <a:r>
              <a:rPr lang="en-US" altLang="zh-CN" sz="1600" dirty="0" smtClean="0">
                <a:latin typeface="STZhongsong (Headings)"/>
              </a:rPr>
              <a:t>Off-Heap</a:t>
            </a:r>
            <a:r>
              <a:rPr lang="zh-CN" altLang="en-US" sz="1600" dirty="0" smtClean="0">
                <a:latin typeface="STZhongsong (Headings)"/>
              </a:rPr>
              <a:t>技术</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基</a:t>
            </a:r>
            <a:r>
              <a:rPr lang="zh-CN" altLang="en-US" sz="1400" dirty="0" smtClean="0">
                <a:latin typeface="STZhongsong (Headings)"/>
              </a:rPr>
              <a:t>本原理：</a:t>
            </a:r>
            <a:endParaRPr lang="en-US" altLang="zh-CN" sz="1400" dirty="0" smtClean="0">
              <a:latin typeface="STZhongsong (Headings)"/>
            </a:endParaRPr>
          </a:p>
          <a:p>
            <a:pPr marL="1200150" lvl="2" indent="-285750">
              <a:buFont typeface="Wingdings" panose="05000000000000000000" pitchFamily="2" charset="2"/>
              <a:buChar char="ü"/>
            </a:pPr>
            <a:r>
              <a:rPr lang="zh-CN" altLang="en-US" sz="1200" dirty="0">
                <a:latin typeface="STZhongsong (Headings)"/>
              </a:rPr>
              <a:t>使</a:t>
            </a:r>
            <a:r>
              <a:rPr lang="zh-CN" altLang="en-US" sz="1200" dirty="0" smtClean="0">
                <a:latin typeface="STZhongsong (Headings)"/>
              </a:rPr>
              <a:t>用</a:t>
            </a:r>
            <a:r>
              <a:rPr lang="en-US" altLang="zh-CN" sz="1200" dirty="0" err="1" smtClean="0">
                <a:latin typeface="STZhongsong (Headings)"/>
              </a:rPr>
              <a:t>ByteBuffer.allocateDirect</a:t>
            </a:r>
            <a:r>
              <a:rPr lang="zh-CN" altLang="en-US" sz="1200" dirty="0" smtClean="0">
                <a:latin typeface="STZhongsong (Headings)"/>
              </a:rPr>
              <a:t>分配直接内存</a:t>
            </a:r>
            <a:endParaRPr lang="en-US" altLang="zh-CN" sz="1200" dirty="0" smtClean="0">
              <a:latin typeface="STZhongsong (Headings)"/>
            </a:endParaRPr>
          </a:p>
          <a:p>
            <a:pPr marL="1200150" lvl="2" indent="-285750">
              <a:buFont typeface="Wingdings" panose="05000000000000000000" pitchFamily="2" charset="2"/>
              <a:buChar char="ü"/>
            </a:pPr>
            <a:r>
              <a:rPr lang="zh-CN" altLang="en-US" sz="1200" dirty="0" smtClean="0">
                <a:latin typeface="STZhongsong (Headings)"/>
              </a:rPr>
              <a:t>将要缓存的对象序列化为字节数组后存储于</a:t>
            </a:r>
            <a:r>
              <a:rPr lang="en-US" altLang="zh-CN" sz="1200" dirty="0" err="1" smtClean="0">
                <a:latin typeface="STZhongsong (Headings)"/>
              </a:rPr>
              <a:t>ByteBuffer</a:t>
            </a:r>
            <a:r>
              <a:rPr lang="zh-CN" altLang="en-US" sz="1200" dirty="0" smtClean="0">
                <a:latin typeface="STZhongsong (Headings)"/>
              </a:rPr>
              <a:t>中</a:t>
            </a:r>
            <a:endParaRPr lang="en-US" altLang="zh-CN" sz="1200" dirty="0" smtClean="0">
              <a:latin typeface="STZhongsong (Headings)"/>
            </a:endParaRPr>
          </a:p>
          <a:p>
            <a:pPr marL="628650" lvl="1" indent="-171450">
              <a:lnSpc>
                <a:spcPct val="150000"/>
              </a:lnSpc>
              <a:buFont typeface="Wingdings" panose="05000000000000000000" pitchFamily="2" charset="2"/>
              <a:buChar char="§"/>
            </a:pPr>
            <a:r>
              <a:rPr lang="zh-CN" altLang="en-US" sz="1400" dirty="0">
                <a:latin typeface="STZhongsong (Headings)"/>
              </a:rPr>
              <a:t>序列</a:t>
            </a:r>
            <a:r>
              <a:rPr lang="zh-CN" altLang="en-US" sz="1400" dirty="0" smtClean="0">
                <a:latin typeface="STZhongsong (Headings)"/>
              </a:rPr>
              <a:t>化有性能损耗</a:t>
            </a:r>
            <a:endParaRPr lang="en-US" altLang="zh-CN" sz="1400" dirty="0" smtClean="0">
              <a:latin typeface="STZhongsong (Headings)"/>
            </a:endParaRPr>
          </a:p>
        </p:txBody>
      </p:sp>
    </p:spTree>
    <p:extLst>
      <p:ext uri="{BB962C8B-B14F-4D97-AF65-F5344CB8AC3E}">
        <p14:creationId xmlns:p14="http://schemas.microsoft.com/office/powerpoint/2010/main" val="470306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smtClean="0"/>
              <a:t>直接内存</a:t>
            </a:r>
            <a:r>
              <a:rPr lang="en-US" altLang="zh-CN" sz="4400" dirty="0" smtClean="0"/>
              <a:t>(Direct Memory)</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620000" cy="276998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smtClean="0">
                <a:latin typeface="STZhongsong (Headings)"/>
              </a:rPr>
              <a:t>Unsafe</a:t>
            </a:r>
            <a:r>
              <a:rPr lang="zh-CN" altLang="en-US" sz="1600" dirty="0">
                <a:latin typeface="STZhongsong (Headings)"/>
              </a:rPr>
              <a:t>定</a:t>
            </a:r>
            <a:r>
              <a:rPr lang="zh-CN" altLang="en-US" sz="1600" dirty="0" smtClean="0">
                <a:latin typeface="STZhongsong (Headings)"/>
              </a:rPr>
              <a:t>义了大量</a:t>
            </a:r>
            <a:r>
              <a:rPr lang="en-US" altLang="zh-CN" sz="1600" dirty="0" smtClean="0">
                <a:latin typeface="STZhongsong (Headings)"/>
              </a:rPr>
              <a:t>JVM</a:t>
            </a:r>
            <a:r>
              <a:rPr lang="zh-CN" altLang="en-US" sz="1600" dirty="0" smtClean="0">
                <a:latin typeface="STZhongsong (Headings)"/>
              </a:rPr>
              <a:t>基础操作，由于这些操作安全性相对较低，所以非</a:t>
            </a:r>
            <a:r>
              <a:rPr lang="en-US" altLang="zh-CN" sz="1600" dirty="0" smtClean="0">
                <a:latin typeface="STZhongsong (Headings)"/>
              </a:rPr>
              <a:t>JDK</a:t>
            </a:r>
            <a:r>
              <a:rPr lang="zh-CN" altLang="en-US" sz="1600" dirty="0" smtClean="0">
                <a:latin typeface="STZhongsong (Headings)"/>
              </a:rPr>
              <a:t>受信代码实例化</a:t>
            </a:r>
            <a:r>
              <a:rPr lang="en-US" altLang="zh-CN" sz="1600" dirty="0" smtClean="0">
                <a:latin typeface="STZhongsong (Headings)"/>
              </a:rPr>
              <a:t>Unsafe</a:t>
            </a:r>
            <a:r>
              <a:rPr lang="zh-CN" altLang="en-US" sz="1600" dirty="0" smtClean="0">
                <a:latin typeface="STZhongsong (Headings)"/>
              </a:rPr>
              <a:t>会抛出异常</a:t>
            </a:r>
            <a:endParaRPr lang="en-US" altLang="zh-CN" sz="16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不能直接</a:t>
            </a:r>
            <a:r>
              <a:rPr lang="en-US" altLang="zh-CN" sz="1400" dirty="0">
                <a:latin typeface="STZhongsong (Headings)"/>
              </a:rPr>
              <a:t>new Unsafe()</a:t>
            </a:r>
            <a:r>
              <a:rPr lang="zh-CN" altLang="en-US" sz="1400" dirty="0">
                <a:latin typeface="STZhongsong (Headings)"/>
              </a:rPr>
              <a:t>，原因是</a:t>
            </a:r>
            <a:r>
              <a:rPr lang="en-US" altLang="zh-CN" sz="1400" dirty="0">
                <a:latin typeface="STZhongsong (Headings)"/>
              </a:rPr>
              <a:t>Unsafe</a:t>
            </a:r>
            <a:r>
              <a:rPr lang="zh-CN" altLang="en-US" sz="1400" dirty="0">
                <a:latin typeface="STZhongsong (Headings)"/>
              </a:rPr>
              <a:t>被设计成单例模式，构造方法是私有</a:t>
            </a:r>
            <a:r>
              <a:rPr lang="zh-CN" altLang="en-US" sz="1400" dirty="0" smtClean="0">
                <a:latin typeface="STZhongsong (Headings)"/>
              </a:rPr>
              <a:t>的</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zh-CN" altLang="en-US" sz="1400" dirty="0">
                <a:latin typeface="STZhongsong (Headings)"/>
              </a:rPr>
              <a:t>不能通过调用</a:t>
            </a:r>
            <a:r>
              <a:rPr lang="en-US" altLang="zh-CN" sz="1400" dirty="0" err="1">
                <a:latin typeface="STZhongsong (Headings)"/>
              </a:rPr>
              <a:t>Unsafe.getUnsafe</a:t>
            </a:r>
            <a:r>
              <a:rPr lang="en-US" altLang="zh-CN" sz="1400" dirty="0">
                <a:latin typeface="STZhongsong (Headings)"/>
              </a:rPr>
              <a:t>()</a:t>
            </a:r>
            <a:r>
              <a:rPr lang="zh-CN" altLang="en-US" sz="1400" dirty="0">
                <a:latin typeface="STZhongsong (Headings)"/>
              </a:rPr>
              <a:t>获取，因为</a:t>
            </a:r>
            <a:r>
              <a:rPr lang="en-US" altLang="zh-CN" sz="1400" dirty="0" err="1" smtClean="0">
                <a:latin typeface="STZhongsong (Headings)"/>
              </a:rPr>
              <a:t>getUnsafe</a:t>
            </a:r>
            <a:r>
              <a:rPr lang="en-US" altLang="zh-CN" sz="1400" dirty="0" smtClean="0">
                <a:latin typeface="STZhongsong (Headings)"/>
              </a:rPr>
              <a:t>()</a:t>
            </a:r>
            <a:r>
              <a:rPr lang="zh-CN" altLang="en-US" sz="1400" dirty="0" smtClean="0">
                <a:latin typeface="STZhongsong (Headings)"/>
              </a:rPr>
              <a:t>被</a:t>
            </a:r>
            <a:r>
              <a:rPr lang="zh-CN" altLang="en-US" sz="1400" dirty="0">
                <a:latin typeface="STZhongsong (Headings)"/>
              </a:rPr>
              <a:t>设计成只能从引导类加载器加</a:t>
            </a:r>
            <a:r>
              <a:rPr lang="zh-CN" altLang="en-US" sz="1400" dirty="0" smtClean="0">
                <a:latin typeface="STZhongsong (Headings)"/>
              </a:rPr>
              <a:t>载</a:t>
            </a:r>
            <a:endParaRPr lang="en-US" altLang="zh-CN" sz="1400" dirty="0" smtClean="0">
              <a:latin typeface="STZhongsong (Headings)"/>
            </a:endParaRPr>
          </a:p>
          <a:p>
            <a:pPr marL="742950" lvl="1" indent="-285750">
              <a:lnSpc>
                <a:spcPct val="150000"/>
              </a:lnSpc>
              <a:buFont typeface="Wingdings" panose="05000000000000000000" pitchFamily="2" charset="2"/>
              <a:buChar char="§"/>
            </a:pPr>
            <a:r>
              <a:rPr lang="en-US" altLang="zh-CN" sz="1400" dirty="0">
                <a:latin typeface="STZhongsong (Headings)"/>
              </a:rPr>
              <a:t>Unsafe</a:t>
            </a:r>
            <a:r>
              <a:rPr lang="zh-CN" altLang="en-US" sz="1400" dirty="0">
                <a:latin typeface="STZhongsong (Headings)"/>
              </a:rPr>
              <a:t>类中有个私有的静态全局属性</a:t>
            </a:r>
            <a:r>
              <a:rPr lang="en-US" altLang="zh-CN" sz="1400" dirty="0" err="1" smtClean="0">
                <a:latin typeface="STZhongsong (Headings)"/>
              </a:rPr>
              <a:t>theUnsafe</a:t>
            </a:r>
            <a:r>
              <a:rPr lang="en-US" altLang="zh-CN" sz="1400" dirty="0" smtClean="0">
                <a:latin typeface="STZhongsong (Headings)"/>
              </a:rPr>
              <a:t>(Unsafe</a:t>
            </a:r>
            <a:r>
              <a:rPr lang="zh-CN" altLang="en-US" sz="1400" dirty="0">
                <a:latin typeface="STZhongsong (Headings)"/>
              </a:rPr>
              <a:t>实例对</a:t>
            </a:r>
            <a:r>
              <a:rPr lang="zh-CN" altLang="en-US" sz="1400" dirty="0" smtClean="0">
                <a:latin typeface="STZhongsong (Headings)"/>
              </a:rPr>
              <a:t>象</a:t>
            </a:r>
            <a:r>
              <a:rPr lang="en-US" altLang="zh-CN" sz="1400" dirty="0" smtClean="0">
                <a:latin typeface="STZhongsong (Headings)"/>
              </a:rPr>
              <a:t>)</a:t>
            </a:r>
            <a:r>
              <a:rPr lang="zh-CN" altLang="en-US" sz="1400" dirty="0" smtClean="0">
                <a:latin typeface="STZhongsong (Headings)"/>
              </a:rPr>
              <a:t>，</a:t>
            </a:r>
            <a:r>
              <a:rPr lang="zh-CN" altLang="en-US" sz="1400" dirty="0">
                <a:latin typeface="STZhongsong (Headings)"/>
              </a:rPr>
              <a:t>通过反射，可以获取到该成员属性</a:t>
            </a:r>
            <a:r>
              <a:rPr lang="en-US" altLang="zh-CN" sz="1400" dirty="0" err="1">
                <a:latin typeface="STZhongsong (Headings)"/>
              </a:rPr>
              <a:t>theUnsafe</a:t>
            </a:r>
            <a:r>
              <a:rPr lang="zh-CN" altLang="en-US" sz="1400" dirty="0">
                <a:latin typeface="STZhongsong (Headings)"/>
              </a:rPr>
              <a:t>对应的</a:t>
            </a:r>
            <a:r>
              <a:rPr lang="en-US" altLang="zh-CN" sz="1400" dirty="0">
                <a:latin typeface="STZhongsong (Headings)"/>
              </a:rPr>
              <a:t>Field</a:t>
            </a:r>
            <a:r>
              <a:rPr lang="zh-CN" altLang="en-US" sz="1400" dirty="0">
                <a:latin typeface="STZhongsong (Headings)"/>
              </a:rPr>
              <a:t>对象，并将其设置为可访问，从而得到</a:t>
            </a:r>
            <a:r>
              <a:rPr lang="en-US" altLang="zh-CN" sz="1400" dirty="0" err="1">
                <a:latin typeface="STZhongsong (Headings)"/>
              </a:rPr>
              <a:t>theUnsafe</a:t>
            </a:r>
            <a:r>
              <a:rPr lang="zh-CN" altLang="en-US" sz="1400" dirty="0">
                <a:latin typeface="STZhongsong (Headings)"/>
              </a:rPr>
              <a:t>具体对</a:t>
            </a:r>
            <a:r>
              <a:rPr lang="zh-CN" altLang="en-US" sz="1400" dirty="0" smtClean="0">
                <a:latin typeface="STZhongsong (Headings)"/>
              </a:rPr>
              <a:t>象</a:t>
            </a:r>
            <a:endParaRPr lang="en-US" altLang="zh-CN" sz="1400" dirty="0" smtClean="0">
              <a:latin typeface="STZhongsong (Headings)"/>
            </a:endParaRPr>
          </a:p>
        </p:txBody>
      </p:sp>
      <p:graphicFrame>
        <p:nvGraphicFramePr>
          <p:cNvPr id="4" name="Table 3"/>
          <p:cNvGraphicFramePr>
            <a:graphicFrameLocks noGrp="1"/>
          </p:cNvGraphicFramePr>
          <p:nvPr>
            <p:extLst>
              <p:ext uri="{D42A27DB-BD31-4B8C-83A1-F6EECF244321}">
                <p14:modId xmlns:p14="http://schemas.microsoft.com/office/powerpoint/2010/main" val="1568800259"/>
              </p:ext>
            </p:extLst>
          </p:nvPr>
        </p:nvGraphicFramePr>
        <p:xfrm>
          <a:off x="2209800" y="3810000"/>
          <a:ext cx="5257800" cy="1188720"/>
        </p:xfrm>
        <a:graphic>
          <a:graphicData uri="http://schemas.openxmlformats.org/drawingml/2006/table">
            <a:tbl>
              <a:tblPr>
                <a:tableStyleId>{5C22544A-7EE6-4342-B048-85BDC9FD1C3A}</a:tableStyleId>
              </a:tblPr>
              <a:tblGrid>
                <a:gridCol w="5257800"/>
              </a:tblGrid>
              <a:tr h="370840">
                <a:tc>
                  <a:txBody>
                    <a:bodyPr/>
                    <a:lstStyle/>
                    <a:p>
                      <a:r>
                        <a:rPr lang="en-US" altLang="zh-CN" sz="1200" dirty="0" smtClean="0"/>
                        <a:t>// </a:t>
                      </a:r>
                      <a:r>
                        <a:rPr lang="zh-CN" altLang="en-US" sz="1200" dirty="0" smtClean="0"/>
                        <a:t>通过反射得到</a:t>
                      </a:r>
                      <a:r>
                        <a:rPr lang="en-US" sz="1200" dirty="0" err="1" smtClean="0"/>
                        <a:t>theUnsafe</a:t>
                      </a:r>
                      <a:r>
                        <a:rPr lang="zh-CN" altLang="en-US" sz="1200" dirty="0" smtClean="0"/>
                        <a:t>对应的</a:t>
                      </a:r>
                      <a:r>
                        <a:rPr lang="en-US" sz="1200" dirty="0" smtClean="0"/>
                        <a:t>Field</a:t>
                      </a:r>
                      <a:r>
                        <a:rPr lang="zh-CN" altLang="en-US" sz="1200" dirty="0" smtClean="0"/>
                        <a:t>对象</a:t>
                      </a:r>
                    </a:p>
                    <a:p>
                      <a:r>
                        <a:rPr lang="en-US" sz="1200" dirty="0" smtClean="0"/>
                        <a:t>Field </a:t>
                      </a:r>
                      <a:r>
                        <a:rPr lang="en-US" sz="1200" dirty="0" err="1" smtClean="0"/>
                        <a:t>field</a:t>
                      </a:r>
                      <a:r>
                        <a:rPr lang="en-US" sz="1200" dirty="0" smtClean="0"/>
                        <a:t> = </a:t>
                      </a:r>
                      <a:r>
                        <a:rPr lang="en-US" sz="1200" dirty="0" err="1" smtClean="0"/>
                        <a:t>Unsafe.class.getDeclaredField</a:t>
                      </a:r>
                      <a:r>
                        <a:rPr lang="en-US" sz="1200" dirty="0" smtClean="0"/>
                        <a:t>("</a:t>
                      </a:r>
                      <a:r>
                        <a:rPr lang="en-US" sz="1200" dirty="0" err="1" smtClean="0"/>
                        <a:t>theUnsafe</a:t>
                      </a:r>
                      <a:r>
                        <a:rPr lang="en-US" sz="1200" dirty="0" smtClean="0"/>
                        <a:t>");</a:t>
                      </a:r>
                    </a:p>
                    <a:p>
                      <a:r>
                        <a:rPr lang="en-US" sz="1200" dirty="0" smtClean="0"/>
                        <a:t>// </a:t>
                      </a:r>
                      <a:r>
                        <a:rPr lang="zh-CN" altLang="en-US" sz="1200" dirty="0" smtClean="0"/>
                        <a:t>设置该</a:t>
                      </a:r>
                      <a:r>
                        <a:rPr lang="en-US" sz="1200" dirty="0" smtClean="0"/>
                        <a:t>Field</a:t>
                      </a:r>
                      <a:r>
                        <a:rPr lang="zh-CN" altLang="en-US" sz="1200" dirty="0" smtClean="0"/>
                        <a:t>为可访问</a:t>
                      </a:r>
                    </a:p>
                    <a:p>
                      <a:r>
                        <a:rPr lang="en-US" sz="1200" dirty="0" err="1" smtClean="0"/>
                        <a:t>field.setAccessible</a:t>
                      </a:r>
                      <a:r>
                        <a:rPr lang="en-US" sz="1200" dirty="0" smtClean="0"/>
                        <a:t>(true);</a:t>
                      </a:r>
                    </a:p>
                    <a:p>
                      <a:r>
                        <a:rPr lang="en-US" sz="1200" dirty="0" smtClean="0"/>
                        <a:t>// </a:t>
                      </a:r>
                      <a:r>
                        <a:rPr lang="zh-CN" altLang="en-US" sz="1200" dirty="0" smtClean="0"/>
                        <a:t>通过</a:t>
                      </a:r>
                      <a:r>
                        <a:rPr lang="en-US" sz="1200" dirty="0" smtClean="0"/>
                        <a:t>Field</a:t>
                      </a:r>
                      <a:r>
                        <a:rPr lang="zh-CN" altLang="en-US" sz="1200" dirty="0" smtClean="0"/>
                        <a:t>得到该</a:t>
                      </a:r>
                      <a:r>
                        <a:rPr lang="en-US" sz="1200" dirty="0" smtClean="0"/>
                        <a:t>Field</a:t>
                      </a:r>
                      <a:r>
                        <a:rPr lang="zh-CN" altLang="en-US" sz="1200" dirty="0" smtClean="0"/>
                        <a:t>对应的具体对象，传入</a:t>
                      </a:r>
                      <a:r>
                        <a:rPr lang="en-US" sz="1200" dirty="0" smtClean="0"/>
                        <a:t>null</a:t>
                      </a:r>
                      <a:r>
                        <a:rPr lang="zh-CN" altLang="en-US" sz="1200" dirty="0" smtClean="0"/>
                        <a:t>是因为该</a:t>
                      </a:r>
                      <a:r>
                        <a:rPr lang="en-US" sz="1200" dirty="0" smtClean="0"/>
                        <a:t>Field</a:t>
                      </a:r>
                      <a:r>
                        <a:rPr lang="zh-CN" altLang="en-US" sz="1200" dirty="0" smtClean="0"/>
                        <a:t>为</a:t>
                      </a:r>
                      <a:r>
                        <a:rPr lang="en-US" sz="1200" dirty="0" smtClean="0"/>
                        <a:t>static</a:t>
                      </a:r>
                      <a:r>
                        <a:rPr lang="zh-CN" altLang="en-US" sz="1200" dirty="0" smtClean="0"/>
                        <a:t>的</a:t>
                      </a:r>
                    </a:p>
                    <a:p>
                      <a:r>
                        <a:rPr lang="en-US" sz="1200" dirty="0" smtClean="0"/>
                        <a:t>Unsafe </a:t>
                      </a:r>
                      <a:r>
                        <a:rPr lang="en-US" sz="1200" dirty="0" err="1" smtClean="0"/>
                        <a:t>unsafe</a:t>
                      </a:r>
                      <a:r>
                        <a:rPr lang="en-US" sz="1200" dirty="0" smtClean="0"/>
                        <a:t> = (Unsafe) </a:t>
                      </a:r>
                      <a:r>
                        <a:rPr lang="en-US" sz="1200" dirty="0" err="1" smtClean="0"/>
                        <a:t>field.get</a:t>
                      </a:r>
                      <a:r>
                        <a:rPr lang="en-US" sz="1200" dirty="0" smtClean="0"/>
                        <a:t>(null);</a:t>
                      </a:r>
                      <a:endParaRPr lang="en-US" sz="1200" dirty="0"/>
                    </a:p>
                  </a:txBody>
                  <a:tcPr/>
                </a:tc>
              </a:tr>
            </a:tbl>
          </a:graphicData>
        </a:graphic>
      </p:graphicFrame>
    </p:spTree>
    <p:extLst>
      <p:ext uri="{BB962C8B-B14F-4D97-AF65-F5344CB8AC3E}">
        <p14:creationId xmlns:p14="http://schemas.microsoft.com/office/powerpoint/2010/main" val="3355875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447800"/>
            <a:ext cx="6705600" cy="3831818"/>
          </a:xfrm>
          <a:prstGeom prst="rect">
            <a:avLst/>
          </a:prstGeom>
        </p:spPr>
        <p:txBody>
          <a:bodyPr wrap="square">
            <a:spAutoFit/>
          </a:bodyPr>
          <a:lstStyle/>
          <a:p>
            <a:pPr marL="685800" indent="-685800">
              <a:lnSpc>
                <a:spcPct val="150000"/>
              </a:lnSpc>
              <a:buFont typeface="Wingdings" panose="05000000000000000000" pitchFamily="2" charset="2"/>
              <a:buChar char="v"/>
            </a:pPr>
            <a:r>
              <a:rPr lang="zh-CN" altLang="en-US" sz="5400" dirty="0" smtClean="0">
                <a:solidFill>
                  <a:schemeClr val="accent5">
                    <a:lumMod val="75000"/>
                  </a:schemeClr>
                </a:solidFill>
                <a:effectLst>
                  <a:outerShdw blurRad="38100" dist="38100" dir="2700000" algn="tl">
                    <a:srgbClr val="000000">
                      <a:alpha val="43137"/>
                    </a:srgbClr>
                  </a:outerShdw>
                </a:effectLst>
                <a:latin typeface="Gill Sans MT (Headings)"/>
              </a:rPr>
              <a:t>内存管理</a:t>
            </a:r>
            <a:endParaRPr lang="en-US" altLang="zh-CN" sz="5400" dirty="0" smtClean="0">
              <a:solidFill>
                <a:schemeClr val="accent5">
                  <a:lumMod val="75000"/>
                </a:schemeClr>
              </a:solidFill>
              <a:effectLst>
                <a:outerShdw blurRad="38100" dist="38100" dir="2700000" algn="tl">
                  <a:srgbClr val="000000">
                    <a:alpha val="43137"/>
                  </a:srgbClr>
                </a:outerShdw>
              </a:effectLst>
              <a:latin typeface="Gill Sans MT (Headings)"/>
            </a:endParaRPr>
          </a:p>
          <a:p>
            <a:pPr marL="685800" indent="-685800">
              <a:lnSpc>
                <a:spcPct val="150000"/>
              </a:lnSpc>
              <a:buFont typeface="Wingdings" panose="05000000000000000000" pitchFamily="2" charset="2"/>
              <a:buChar char="v"/>
            </a:pPr>
            <a:r>
              <a:rPr lang="zh-CN" altLang="en-US" sz="5400" dirty="0" smtClean="0">
                <a:solidFill>
                  <a:schemeClr val="accent5">
                    <a:lumMod val="75000"/>
                  </a:schemeClr>
                </a:solidFill>
                <a:effectLst>
                  <a:outerShdw blurRad="38100" dist="38100" dir="2700000" algn="tl">
                    <a:srgbClr val="000000">
                      <a:alpha val="43137"/>
                    </a:srgbClr>
                  </a:outerShdw>
                </a:effectLst>
                <a:latin typeface="Gill Sans MT (Headings)"/>
              </a:rPr>
              <a:t>垃圾回收</a:t>
            </a:r>
            <a:endParaRPr lang="en-US" altLang="zh-CN" sz="5400" dirty="0" smtClean="0">
              <a:solidFill>
                <a:schemeClr val="accent5">
                  <a:lumMod val="75000"/>
                </a:schemeClr>
              </a:solidFill>
              <a:effectLst>
                <a:outerShdw blurRad="38100" dist="38100" dir="2700000" algn="tl">
                  <a:srgbClr val="000000">
                    <a:alpha val="43137"/>
                  </a:srgbClr>
                </a:outerShdw>
              </a:effectLst>
              <a:latin typeface="Gill Sans MT (Headings)"/>
            </a:endParaRPr>
          </a:p>
          <a:p>
            <a:pPr marL="685800" indent="-685800">
              <a:lnSpc>
                <a:spcPct val="150000"/>
              </a:lnSpc>
              <a:buFont typeface="Wingdings" panose="05000000000000000000" pitchFamily="2" charset="2"/>
              <a:buChar char="v"/>
            </a:pPr>
            <a:r>
              <a:rPr lang="zh-CN" altLang="en-US" sz="5400" dirty="0" smtClean="0">
                <a:solidFill>
                  <a:schemeClr val="accent5">
                    <a:lumMod val="75000"/>
                  </a:schemeClr>
                </a:solidFill>
                <a:effectLst>
                  <a:outerShdw blurRad="38100" dist="38100" dir="2700000" algn="tl">
                    <a:srgbClr val="000000">
                      <a:alpha val="43137"/>
                    </a:srgbClr>
                  </a:outerShdw>
                </a:effectLst>
                <a:latin typeface="Gill Sans MT (Headings)"/>
              </a:rPr>
              <a:t>并发编程</a:t>
            </a:r>
            <a:endParaRPr lang="en-US" sz="5400" dirty="0">
              <a:solidFill>
                <a:schemeClr val="accent5">
                  <a:lumMod val="75000"/>
                </a:schemeClr>
              </a:solidFill>
              <a:effectLst>
                <a:outerShdw blurRad="38100" dist="38100" dir="2700000" algn="tl">
                  <a:srgbClr val="000000">
                    <a:alpha val="43137"/>
                  </a:srgbClr>
                </a:outerShdw>
              </a:effectLst>
              <a:latin typeface="Gill Sans MT (Headings)"/>
            </a:endParaRPr>
          </a:p>
        </p:txBody>
      </p:sp>
    </p:spTree>
    <p:extLst>
      <p:ext uri="{BB962C8B-B14F-4D97-AF65-F5344CB8AC3E}">
        <p14:creationId xmlns:p14="http://schemas.microsoft.com/office/powerpoint/2010/main" val="1425181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smtClean="0"/>
              <a:t>直接内存</a:t>
            </a:r>
            <a:r>
              <a:rPr lang="en-US" altLang="zh-CN" sz="4400" dirty="0" smtClean="0"/>
              <a:t>(Direct Memory)</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546075" cy="406265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latin typeface="STZhongsong (Headings)"/>
              </a:rPr>
              <a:t>NIO</a:t>
            </a:r>
            <a:r>
              <a:rPr lang="zh-CN" altLang="en-US" sz="1600" dirty="0">
                <a:latin typeface="STZhongsong (Headings)"/>
              </a:rPr>
              <a:t>的</a:t>
            </a:r>
            <a:r>
              <a:rPr lang="en-US" altLang="zh-CN" sz="1600" dirty="0">
                <a:latin typeface="STZhongsong (Headings)"/>
              </a:rPr>
              <a:t>Buffer</a:t>
            </a:r>
            <a:r>
              <a:rPr lang="zh-CN" altLang="en-US" sz="1600" dirty="0">
                <a:latin typeface="STZhongsong (Headings)"/>
              </a:rPr>
              <a:t>提供了一个可以不经过</a:t>
            </a:r>
            <a:r>
              <a:rPr lang="en-US" altLang="zh-CN" sz="1600" dirty="0" smtClean="0">
                <a:latin typeface="STZhongsong (Headings)"/>
              </a:rPr>
              <a:t>JVM</a:t>
            </a:r>
            <a:r>
              <a:rPr lang="zh-CN" altLang="en-US" sz="1600" dirty="0" smtClean="0">
                <a:latin typeface="STZhongsong (Headings)"/>
              </a:rPr>
              <a:t>内存，直</a:t>
            </a:r>
            <a:r>
              <a:rPr lang="zh-CN" altLang="en-US" sz="1600" dirty="0">
                <a:latin typeface="STZhongsong (Headings)"/>
              </a:rPr>
              <a:t>接访问系统物理内存的类</a:t>
            </a:r>
            <a:r>
              <a:rPr lang="en-US" altLang="zh-CN" sz="1600" dirty="0" err="1" smtClean="0">
                <a:latin typeface="STZhongsong (Headings)"/>
              </a:rPr>
              <a:t>DirectBuffer</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altLang="zh-CN" sz="1600" dirty="0" err="1">
                <a:latin typeface="STZhongsong (Headings)"/>
              </a:rPr>
              <a:t>DirectBuffer</a:t>
            </a:r>
            <a:r>
              <a:rPr lang="zh-CN" altLang="en-US" sz="1600" dirty="0">
                <a:latin typeface="STZhongsong (Headings)"/>
              </a:rPr>
              <a:t>类继承自</a:t>
            </a:r>
            <a:r>
              <a:rPr lang="en-US" altLang="zh-CN" sz="1600" dirty="0" err="1">
                <a:latin typeface="STZhongsong (Headings)"/>
              </a:rPr>
              <a:t>ByteBuffer</a:t>
            </a:r>
            <a:r>
              <a:rPr lang="zh-CN" altLang="en-US" sz="1600" dirty="0">
                <a:latin typeface="STZhongsong (Headings)"/>
              </a:rPr>
              <a:t>，但和普通的</a:t>
            </a:r>
            <a:r>
              <a:rPr lang="en-US" altLang="zh-CN" sz="1600" dirty="0" err="1">
                <a:latin typeface="STZhongsong (Headings)"/>
              </a:rPr>
              <a:t>ByteBuffer</a:t>
            </a:r>
            <a:r>
              <a:rPr lang="zh-CN" altLang="en-US" sz="1600" dirty="0">
                <a:latin typeface="STZhongsong (Headings)"/>
              </a:rPr>
              <a:t>不同，普通的</a:t>
            </a:r>
            <a:r>
              <a:rPr lang="en-US" altLang="zh-CN" sz="1600" dirty="0" err="1">
                <a:latin typeface="STZhongsong (Headings)"/>
              </a:rPr>
              <a:t>ByteBuffer</a:t>
            </a:r>
            <a:r>
              <a:rPr lang="zh-CN" altLang="en-US" sz="1600" dirty="0">
                <a:latin typeface="STZhongsong (Headings)"/>
              </a:rPr>
              <a:t>仍在</a:t>
            </a:r>
            <a:r>
              <a:rPr lang="en-US" altLang="zh-CN" sz="1600" dirty="0">
                <a:latin typeface="STZhongsong (Headings)"/>
              </a:rPr>
              <a:t>JVM</a:t>
            </a:r>
            <a:r>
              <a:rPr lang="zh-CN" altLang="en-US" sz="1600" dirty="0">
                <a:latin typeface="STZhongsong (Headings)"/>
              </a:rPr>
              <a:t>堆上分配内存，其最大内存受到最大堆内存的限制；而</a:t>
            </a:r>
            <a:r>
              <a:rPr lang="en-US" altLang="zh-CN" sz="1600" dirty="0" err="1">
                <a:latin typeface="STZhongsong (Headings)"/>
              </a:rPr>
              <a:t>DirectBuffer</a:t>
            </a:r>
            <a:r>
              <a:rPr lang="zh-CN" altLang="en-US" sz="1600" dirty="0">
                <a:latin typeface="STZhongsong (Headings)"/>
              </a:rPr>
              <a:t>直接分配在物理内存中，并不占用堆空间，其可申请的最大内存受操作系统限</a:t>
            </a:r>
            <a:r>
              <a:rPr lang="zh-CN" altLang="en-US" sz="1600" dirty="0" smtClean="0">
                <a:latin typeface="STZhongsong (Headings)"/>
              </a:rPr>
              <a:t>制</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altLang="zh-CN" sz="1600" dirty="0" err="1">
                <a:latin typeface="STZhongsong (Headings)"/>
              </a:rPr>
              <a:t>DirectBuffer</a:t>
            </a:r>
            <a:r>
              <a:rPr lang="zh-CN" altLang="en-US" sz="1600" dirty="0">
                <a:latin typeface="STZhongsong (Headings)"/>
              </a:rPr>
              <a:t>并没有真正向</a:t>
            </a:r>
            <a:r>
              <a:rPr lang="en-US" altLang="zh-CN" sz="1600" dirty="0">
                <a:latin typeface="STZhongsong (Headings)"/>
              </a:rPr>
              <a:t>OS</a:t>
            </a:r>
            <a:r>
              <a:rPr lang="zh-CN" altLang="en-US" sz="1600" dirty="0">
                <a:latin typeface="STZhongsong (Headings)"/>
              </a:rPr>
              <a:t>申请分配内存，其最终还是通过调用</a:t>
            </a:r>
            <a:r>
              <a:rPr lang="en-US" altLang="zh-CN" sz="1600" dirty="0">
                <a:latin typeface="STZhongsong (Headings)"/>
              </a:rPr>
              <a:t>Unsafe</a:t>
            </a:r>
            <a:r>
              <a:rPr lang="zh-CN" altLang="en-US" sz="1600" dirty="0">
                <a:latin typeface="STZhongsong (Headings)"/>
              </a:rPr>
              <a:t>的</a:t>
            </a:r>
            <a:r>
              <a:rPr lang="en-US" altLang="zh-CN" sz="1600" dirty="0" err="1">
                <a:latin typeface="STZhongsong (Headings)"/>
              </a:rPr>
              <a:t>allocateMemory</a:t>
            </a:r>
            <a:r>
              <a:rPr lang="en-US" altLang="zh-CN" sz="1600" dirty="0">
                <a:latin typeface="STZhongsong (Headings)"/>
              </a:rPr>
              <a:t>()</a:t>
            </a:r>
            <a:r>
              <a:rPr lang="zh-CN" altLang="en-US" sz="1600" dirty="0">
                <a:latin typeface="STZhongsong (Headings)"/>
              </a:rPr>
              <a:t>来进行内存分</a:t>
            </a:r>
            <a:r>
              <a:rPr lang="zh-CN" altLang="en-US" sz="1600" dirty="0" smtClean="0">
                <a:latin typeface="STZhongsong (Headings)"/>
              </a:rPr>
              <a:t>配</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altLang="zh-CN" sz="1600" dirty="0" err="1" smtClean="0">
                <a:latin typeface="STZhongsong (Headings)"/>
              </a:rPr>
              <a:t>ByteBuffer</a:t>
            </a:r>
            <a:r>
              <a:rPr lang="zh-CN" altLang="en-US" sz="1600" dirty="0" smtClean="0">
                <a:latin typeface="STZhongsong (Headings)"/>
              </a:rPr>
              <a:t>属性</a:t>
            </a:r>
            <a:endParaRPr lang="en-US" altLang="zh-CN" sz="1600" dirty="0" smtClean="0">
              <a:latin typeface="STZhongsong (Headings)"/>
            </a:endParaRPr>
          </a:p>
          <a:p>
            <a:pPr marL="800100" lvl="1" indent="-342900">
              <a:buFont typeface="+mj-lt"/>
              <a:buAutoNum type="arabicPeriod"/>
            </a:pPr>
            <a:r>
              <a:rPr lang="en-US" altLang="zh-CN" sz="1400" dirty="0" smtClean="0">
                <a:latin typeface="STZhongsong (Headings)"/>
              </a:rPr>
              <a:t>position</a:t>
            </a:r>
          </a:p>
          <a:p>
            <a:pPr marL="800100" lvl="1" indent="-342900">
              <a:buFont typeface="+mj-lt"/>
              <a:buAutoNum type="arabicPeriod"/>
            </a:pPr>
            <a:r>
              <a:rPr lang="en-US" altLang="zh-CN" sz="1400" dirty="0" smtClean="0">
                <a:latin typeface="STZhongsong (Headings)"/>
              </a:rPr>
              <a:t>limit</a:t>
            </a:r>
          </a:p>
          <a:p>
            <a:pPr marL="800100" lvl="1" indent="-342900">
              <a:buFont typeface="+mj-lt"/>
              <a:buAutoNum type="arabicPeriod"/>
            </a:pPr>
            <a:r>
              <a:rPr lang="en-US" altLang="zh-CN" sz="1400" dirty="0" smtClean="0">
                <a:latin typeface="STZhongsong (Headings)"/>
              </a:rPr>
              <a:t>capacity</a:t>
            </a:r>
          </a:p>
        </p:txBody>
      </p:sp>
      <p:sp>
        <p:nvSpPr>
          <p:cNvPr id="5" name="Rounded Rectangle 4"/>
          <p:cNvSpPr/>
          <p:nvPr/>
        </p:nvSpPr>
        <p:spPr>
          <a:xfrm>
            <a:off x="3505200" y="4191000"/>
            <a:ext cx="2438400" cy="2514600"/>
          </a:xfrm>
          <a:prstGeom prst="roundRect">
            <a:avLst>
              <a:gd name="adj" fmla="val 1823"/>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100" b="1" dirty="0" smtClean="0"/>
              <a:t>Write Mode</a:t>
            </a:r>
            <a:endParaRPr lang="en-US" sz="1100" b="1" dirty="0"/>
          </a:p>
        </p:txBody>
      </p:sp>
      <p:graphicFrame>
        <p:nvGraphicFramePr>
          <p:cNvPr id="6" name="Table 5"/>
          <p:cNvGraphicFramePr>
            <a:graphicFrameLocks noGrp="1"/>
          </p:cNvGraphicFramePr>
          <p:nvPr>
            <p:extLst>
              <p:ext uri="{D42A27DB-BD31-4B8C-83A1-F6EECF244321}">
                <p14:modId xmlns:p14="http://schemas.microsoft.com/office/powerpoint/2010/main" val="579151205"/>
              </p:ext>
            </p:extLst>
          </p:nvPr>
        </p:nvGraphicFramePr>
        <p:xfrm>
          <a:off x="4724400" y="4343400"/>
          <a:ext cx="1066800" cy="1984465"/>
        </p:xfrm>
        <a:graphic>
          <a:graphicData uri="http://schemas.openxmlformats.org/drawingml/2006/table">
            <a:tbl>
              <a:tblPr>
                <a:tableStyleId>{5C22544A-7EE6-4342-B048-85BDC9FD1C3A}</a:tableStyleId>
              </a:tblPr>
              <a:tblGrid>
                <a:gridCol w="1066800"/>
              </a:tblGrid>
              <a:tr h="373380">
                <a:tc>
                  <a:txBody>
                    <a:bodyPr/>
                    <a:lstStyle/>
                    <a:p>
                      <a:r>
                        <a:rPr lang="en-US" sz="1050" dirty="0" err="1" smtClean="0"/>
                        <a:t>pos</a:t>
                      </a:r>
                      <a:r>
                        <a:rPr lang="en-US" sz="1050" dirty="0" smtClean="0"/>
                        <a:t>=0</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22217">
                <a:tc>
                  <a:txBody>
                    <a:bodyPr/>
                    <a:lstStyle/>
                    <a:p>
                      <a:r>
                        <a:rPr lang="en-US" sz="1050" dirty="0" err="1" smtClean="0"/>
                        <a:t>pos</a:t>
                      </a:r>
                      <a:r>
                        <a:rPr lang="en-US" sz="105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222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pos</a:t>
                      </a:r>
                      <a:r>
                        <a:rPr lang="en-US" sz="105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217">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217">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2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pos</a:t>
                      </a:r>
                      <a:r>
                        <a:rPr lang="en-US" sz="1050" dirty="0" smtClean="0"/>
                        <a:t>=capacity-1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3581400" y="5065276"/>
            <a:ext cx="762000" cy="28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position</a:t>
            </a:r>
            <a:endParaRPr lang="en-US" sz="1200" dirty="0">
              <a:solidFill>
                <a:schemeClr val="tx1"/>
              </a:solidFill>
            </a:endParaRPr>
          </a:p>
        </p:txBody>
      </p:sp>
      <p:cxnSp>
        <p:nvCxnSpPr>
          <p:cNvPr id="9" name="Straight Arrow Connector 8"/>
          <p:cNvCxnSpPr/>
          <p:nvPr/>
        </p:nvCxnSpPr>
        <p:spPr>
          <a:xfrm>
            <a:off x="4267200" y="5205650"/>
            <a:ext cx="457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81400" y="6043851"/>
            <a:ext cx="762000" cy="28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limit</a:t>
            </a:r>
            <a:endParaRPr lang="en-US" sz="1200" dirty="0">
              <a:solidFill>
                <a:schemeClr val="tx1"/>
              </a:solidFill>
            </a:endParaRPr>
          </a:p>
        </p:txBody>
      </p:sp>
      <p:cxnSp>
        <p:nvCxnSpPr>
          <p:cNvPr id="13" name="Straight Arrow Connector 12"/>
          <p:cNvCxnSpPr/>
          <p:nvPr/>
        </p:nvCxnSpPr>
        <p:spPr>
          <a:xfrm>
            <a:off x="4267200" y="6184225"/>
            <a:ext cx="457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581400" y="6348651"/>
            <a:ext cx="762000" cy="28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capacity</a:t>
            </a:r>
            <a:endParaRPr lang="en-US" sz="1200" dirty="0">
              <a:solidFill>
                <a:schemeClr val="tx1"/>
              </a:solidFill>
            </a:endParaRPr>
          </a:p>
        </p:txBody>
      </p:sp>
      <p:cxnSp>
        <p:nvCxnSpPr>
          <p:cNvPr id="15" name="Straight Arrow Connector 14"/>
          <p:cNvCxnSpPr/>
          <p:nvPr/>
        </p:nvCxnSpPr>
        <p:spPr>
          <a:xfrm flipV="1">
            <a:off x="4267200" y="6184225"/>
            <a:ext cx="4572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324600" y="4191000"/>
            <a:ext cx="2438400" cy="2514600"/>
          </a:xfrm>
          <a:prstGeom prst="roundRect">
            <a:avLst>
              <a:gd name="adj" fmla="val 1823"/>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100" b="1" dirty="0" smtClean="0"/>
              <a:t>Read Mode</a:t>
            </a:r>
            <a:endParaRPr lang="en-US" sz="1100" b="1" dirty="0"/>
          </a:p>
        </p:txBody>
      </p:sp>
      <p:graphicFrame>
        <p:nvGraphicFramePr>
          <p:cNvPr id="26" name="Table 25"/>
          <p:cNvGraphicFramePr>
            <a:graphicFrameLocks noGrp="1"/>
          </p:cNvGraphicFramePr>
          <p:nvPr>
            <p:extLst>
              <p:ext uri="{D42A27DB-BD31-4B8C-83A1-F6EECF244321}">
                <p14:modId xmlns:p14="http://schemas.microsoft.com/office/powerpoint/2010/main" val="1994175530"/>
              </p:ext>
            </p:extLst>
          </p:nvPr>
        </p:nvGraphicFramePr>
        <p:xfrm>
          <a:off x="7543800" y="4343400"/>
          <a:ext cx="1066800" cy="1984465"/>
        </p:xfrm>
        <a:graphic>
          <a:graphicData uri="http://schemas.openxmlformats.org/drawingml/2006/table">
            <a:tbl>
              <a:tblPr>
                <a:tableStyleId>{5C22544A-7EE6-4342-B048-85BDC9FD1C3A}</a:tableStyleId>
              </a:tblPr>
              <a:tblGrid>
                <a:gridCol w="1066800"/>
              </a:tblGrid>
              <a:tr h="373380">
                <a:tc>
                  <a:txBody>
                    <a:bodyPr/>
                    <a:lstStyle/>
                    <a:p>
                      <a:r>
                        <a:rPr lang="en-US" sz="1050" dirty="0" err="1" smtClean="0"/>
                        <a:t>pos</a:t>
                      </a:r>
                      <a:r>
                        <a:rPr lang="en-US" sz="1050" dirty="0" smtClean="0"/>
                        <a:t>=0</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22217">
                <a:tc>
                  <a:txBody>
                    <a:bodyPr/>
                    <a:lstStyle/>
                    <a:p>
                      <a:r>
                        <a:rPr lang="en-US" sz="1050" dirty="0" err="1" smtClean="0"/>
                        <a:t>pos</a:t>
                      </a:r>
                      <a:r>
                        <a:rPr lang="en-US" sz="105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3222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pos</a:t>
                      </a:r>
                      <a:r>
                        <a:rPr lang="en-US" sz="1050" dirty="0" smtClean="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217">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217">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2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err="1" smtClean="0"/>
                        <a:t>pos</a:t>
                      </a:r>
                      <a:r>
                        <a:rPr lang="en-US" sz="1050" dirty="0" smtClean="0"/>
                        <a:t>=capacity-1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Rectangle 26"/>
          <p:cNvSpPr/>
          <p:nvPr/>
        </p:nvSpPr>
        <p:spPr>
          <a:xfrm>
            <a:off x="6400800" y="4367451"/>
            <a:ext cx="762000" cy="28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position</a:t>
            </a:r>
            <a:endParaRPr lang="en-US" sz="1200" dirty="0">
              <a:solidFill>
                <a:schemeClr val="tx1"/>
              </a:solidFill>
            </a:endParaRPr>
          </a:p>
        </p:txBody>
      </p:sp>
      <p:cxnSp>
        <p:nvCxnSpPr>
          <p:cNvPr id="28" name="Straight Arrow Connector 27"/>
          <p:cNvCxnSpPr/>
          <p:nvPr/>
        </p:nvCxnSpPr>
        <p:spPr>
          <a:xfrm>
            <a:off x="7086600" y="4507825"/>
            <a:ext cx="457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400800" y="4724400"/>
            <a:ext cx="762000" cy="28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limit</a:t>
            </a:r>
            <a:endParaRPr lang="en-US" sz="1200" dirty="0">
              <a:solidFill>
                <a:schemeClr val="tx1"/>
              </a:solidFill>
            </a:endParaRPr>
          </a:p>
        </p:txBody>
      </p:sp>
      <p:cxnSp>
        <p:nvCxnSpPr>
          <p:cNvPr id="31" name="Straight Arrow Connector 30"/>
          <p:cNvCxnSpPr/>
          <p:nvPr/>
        </p:nvCxnSpPr>
        <p:spPr>
          <a:xfrm>
            <a:off x="7086600" y="4864774"/>
            <a:ext cx="457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00800" y="6019800"/>
            <a:ext cx="762000" cy="28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capacity</a:t>
            </a:r>
            <a:endParaRPr lang="en-US" sz="1200" dirty="0">
              <a:solidFill>
                <a:schemeClr val="tx1"/>
              </a:solidFill>
            </a:endParaRPr>
          </a:p>
        </p:txBody>
      </p:sp>
      <p:cxnSp>
        <p:nvCxnSpPr>
          <p:cNvPr id="33" name="Straight Arrow Connector 32"/>
          <p:cNvCxnSpPr/>
          <p:nvPr/>
        </p:nvCxnSpPr>
        <p:spPr>
          <a:xfrm>
            <a:off x="7086600" y="6184225"/>
            <a:ext cx="4572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861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en-US" altLang="zh-CN" sz="4400" dirty="0" smtClean="0"/>
              <a:t>OOM</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14400"/>
            <a:ext cx="7546075" cy="28161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smtClean="0">
                <a:latin typeface="STZhongsong (Headings)"/>
              </a:rPr>
              <a:t>Heap</a:t>
            </a:r>
            <a:r>
              <a:rPr lang="zh-CN" altLang="en-US" sz="1600" dirty="0" smtClean="0">
                <a:latin typeface="STZhongsong (Headings)"/>
              </a:rPr>
              <a:t>是发生内存泄露的最主要区域，</a:t>
            </a:r>
            <a:r>
              <a:rPr lang="en-US" altLang="zh-CN" sz="1600" dirty="0" smtClean="0">
                <a:latin typeface="STZhongsong (Headings)"/>
              </a:rPr>
              <a:t>OOM</a:t>
            </a:r>
            <a:r>
              <a:rPr lang="zh-CN" altLang="en-US" sz="1600" dirty="0" smtClean="0">
                <a:latin typeface="STZhongsong (Headings)"/>
              </a:rPr>
              <a:t>与</a:t>
            </a:r>
            <a:r>
              <a:rPr lang="en-US" altLang="zh-CN" sz="1600" dirty="0" smtClean="0">
                <a:latin typeface="STZhongsong (Headings)"/>
              </a:rPr>
              <a:t>SOF</a:t>
            </a:r>
            <a:r>
              <a:rPr lang="zh-CN" altLang="en-US" sz="1600" dirty="0" smtClean="0">
                <a:latin typeface="STZhongsong (Headings)"/>
              </a:rPr>
              <a:t>一样，都是不可恢复的</a:t>
            </a:r>
            <a:endParaRPr lang="en-US" altLang="zh-CN" sz="1600" dirty="0" smtClean="0">
              <a:latin typeface="STZhongsong (Headings)"/>
            </a:endParaRPr>
          </a:p>
          <a:p>
            <a:pPr marL="742950" lvl="1" indent="-285750">
              <a:lnSpc>
                <a:spcPct val="150000"/>
              </a:lnSpc>
              <a:buFont typeface="Courier New" panose="02070309020205020404" pitchFamily="49" charset="0"/>
              <a:buChar char="o"/>
            </a:pPr>
            <a:r>
              <a:rPr lang="en-US" altLang="zh-CN" sz="1400" dirty="0" smtClean="0">
                <a:latin typeface="STZhongsong (Headings)"/>
              </a:rPr>
              <a:t>-</a:t>
            </a:r>
            <a:r>
              <a:rPr lang="en-US" altLang="zh-CN" sz="1400" dirty="0" err="1" smtClean="0">
                <a:latin typeface="STZhongsong (Headings)"/>
              </a:rPr>
              <a:t>XX:HeapDumpOnOutOfMemoryError</a:t>
            </a:r>
            <a:r>
              <a:rPr lang="zh-CN" altLang="en-US" sz="1400" dirty="0" smtClean="0">
                <a:latin typeface="STZhongsong (Headings)"/>
              </a:rPr>
              <a:t>：</a:t>
            </a:r>
            <a:r>
              <a:rPr lang="en-US" altLang="zh-CN" sz="1400" dirty="0" smtClean="0">
                <a:latin typeface="STZhongsong (Headings)"/>
              </a:rPr>
              <a:t>OOM</a:t>
            </a:r>
            <a:r>
              <a:rPr lang="zh-CN" altLang="en-US" sz="1400" dirty="0" smtClean="0">
                <a:latin typeface="STZhongsong (Headings)"/>
              </a:rPr>
              <a:t>时</a:t>
            </a:r>
            <a:r>
              <a:rPr lang="en-US" altLang="zh-CN" sz="1400" dirty="0" smtClean="0">
                <a:latin typeface="STZhongsong (Headings)"/>
              </a:rPr>
              <a:t>dump</a:t>
            </a:r>
            <a:r>
              <a:rPr lang="zh-CN" altLang="en-US" sz="1400" dirty="0" smtClean="0">
                <a:latin typeface="STZhongsong (Headings)"/>
              </a:rPr>
              <a:t>内存</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en-US" altLang="zh-CN" sz="1400" dirty="0" smtClean="0">
                <a:latin typeface="STZhongsong (Headings)"/>
              </a:rPr>
              <a:t>-</a:t>
            </a:r>
            <a:r>
              <a:rPr lang="en-US" altLang="zh-CN" sz="1400" dirty="0" err="1" smtClean="0">
                <a:latin typeface="STZhongsong (Headings)"/>
              </a:rPr>
              <a:t>XX:HeapDumpPath</a:t>
            </a:r>
            <a:r>
              <a:rPr lang="zh-CN" altLang="en-US" sz="1400" dirty="0" smtClean="0">
                <a:latin typeface="STZhongsong (Headings)"/>
              </a:rPr>
              <a:t>：设置路径</a:t>
            </a:r>
            <a:endParaRPr lang="en-US" altLang="zh-CN" sz="1400" dirty="0" smtClean="0">
              <a:latin typeface="STZhongsong (Headings)"/>
            </a:endParaRPr>
          </a:p>
          <a:p>
            <a:pPr marL="285750" indent="-285750">
              <a:lnSpc>
                <a:spcPct val="150000"/>
              </a:lnSpc>
              <a:buFont typeface="Wingdings" panose="05000000000000000000" pitchFamily="2" charset="2"/>
              <a:buChar char="Ø"/>
            </a:pPr>
            <a:r>
              <a:rPr lang="zh-CN" altLang="en-US" sz="1600" dirty="0" smtClean="0">
                <a:latin typeface="STZhongsong (Headings)"/>
              </a:rPr>
              <a:t>工具</a:t>
            </a:r>
            <a:endParaRPr lang="en-US" altLang="zh-CN" sz="1600" dirty="0" smtClean="0">
              <a:latin typeface="STZhongsong (Headings)"/>
            </a:endParaRPr>
          </a:p>
          <a:p>
            <a:pPr marL="742950" lvl="1" indent="-285750">
              <a:lnSpc>
                <a:spcPct val="150000"/>
              </a:lnSpc>
              <a:buFont typeface="Courier New" panose="02070309020205020404" pitchFamily="49" charset="0"/>
              <a:buChar char="o"/>
            </a:pPr>
            <a:r>
              <a:rPr lang="en-US" altLang="zh-CN" sz="1400" dirty="0" err="1" smtClean="0">
                <a:latin typeface="STZhongsong (Headings)"/>
              </a:rPr>
              <a:t>jhat</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en-US" altLang="zh-CN" sz="1400" dirty="0">
                <a:latin typeface="STZhongsong (Headings)"/>
              </a:rPr>
              <a:t>MAT (Eclipse Memory Analyzer Tool)</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en-US" altLang="zh-CN" sz="1400" dirty="0" err="1" smtClean="0">
                <a:latin typeface="STZhongsong (Headings)"/>
              </a:rPr>
              <a:t>JProfiler</a:t>
            </a:r>
            <a:endParaRPr lang="en-US" altLang="zh-CN" sz="1400" dirty="0" smtClean="0">
              <a:latin typeface="STZhongsong (Headings)"/>
            </a:endParaRPr>
          </a:p>
          <a:p>
            <a:pPr marL="285750" indent="-285750">
              <a:lnSpc>
                <a:spcPct val="150000"/>
              </a:lnSpc>
              <a:buFont typeface="Wingdings" panose="05000000000000000000" pitchFamily="2" charset="2"/>
              <a:buChar char="Ø"/>
            </a:pPr>
            <a:r>
              <a:rPr lang="en-US" altLang="zh-CN" sz="1600" dirty="0">
                <a:latin typeface="STZhongsong (Headings)"/>
              </a:rPr>
              <a:t>d</a:t>
            </a:r>
            <a:r>
              <a:rPr lang="en-US" altLang="zh-CN" sz="1600" dirty="0" smtClean="0">
                <a:latin typeface="STZhongsong (Headings)"/>
              </a:rPr>
              <a:t>ump</a:t>
            </a:r>
            <a:r>
              <a:rPr lang="zh-CN" altLang="en-US" sz="1600" dirty="0" smtClean="0">
                <a:latin typeface="STZhongsong (Headings)"/>
              </a:rPr>
              <a:t>文件分析</a:t>
            </a:r>
            <a:endParaRPr lang="en-US" altLang="zh-CN" sz="1600" dirty="0" smtClean="0">
              <a:latin typeface="STZhongsong (Headings)"/>
            </a:endParaRPr>
          </a:p>
        </p:txBody>
      </p:sp>
    </p:spTree>
    <p:extLst>
      <p:ext uri="{BB962C8B-B14F-4D97-AF65-F5344CB8AC3E}">
        <p14:creationId xmlns:p14="http://schemas.microsoft.com/office/powerpoint/2010/main" val="274981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4400" dirty="0"/>
              <a:t>典型</a:t>
            </a:r>
            <a:r>
              <a:rPr lang="en-US" altLang="zh-CN" sz="4400" dirty="0"/>
              <a:t>JVM</a:t>
            </a:r>
            <a:r>
              <a:rPr lang="zh-CN" altLang="en-US" sz="4400" dirty="0"/>
              <a:t>参数配置汇总</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graphicFrame>
        <p:nvGraphicFramePr>
          <p:cNvPr id="4" name="Table 3"/>
          <p:cNvGraphicFramePr>
            <a:graphicFrameLocks noGrp="1"/>
          </p:cNvGraphicFramePr>
          <p:nvPr>
            <p:extLst>
              <p:ext uri="{D42A27DB-BD31-4B8C-83A1-F6EECF244321}">
                <p14:modId xmlns:p14="http://schemas.microsoft.com/office/powerpoint/2010/main" val="3662145555"/>
              </p:ext>
            </p:extLst>
          </p:nvPr>
        </p:nvGraphicFramePr>
        <p:xfrm>
          <a:off x="1142999" y="1015997"/>
          <a:ext cx="7848601" cy="5455183"/>
        </p:xfrm>
        <a:graphic>
          <a:graphicData uri="http://schemas.openxmlformats.org/drawingml/2006/table">
            <a:tbl>
              <a:tblPr firstRow="1" bandRow="1">
                <a:tableStyleId>{5C22544A-7EE6-4342-B048-85BDC9FD1C3A}</a:tableStyleId>
              </a:tblPr>
              <a:tblGrid>
                <a:gridCol w="2438401"/>
                <a:gridCol w="5410200"/>
              </a:tblGrid>
              <a:tr h="363233">
                <a:tc>
                  <a:txBody>
                    <a:bodyPr/>
                    <a:lstStyle/>
                    <a:p>
                      <a:pPr algn="ctr"/>
                      <a:r>
                        <a:rPr lang="zh-CN" altLang="en-US" dirty="0" smtClean="0"/>
                        <a:t>参数</a:t>
                      </a:r>
                      <a:endParaRPr lang="en-US" dirty="0"/>
                    </a:p>
                  </a:txBody>
                  <a:tcPr>
                    <a:solidFill>
                      <a:schemeClr val="bg2">
                        <a:lumMod val="50000"/>
                      </a:schemeClr>
                    </a:solidFill>
                  </a:tcPr>
                </a:tc>
                <a:tc>
                  <a:txBody>
                    <a:bodyPr/>
                    <a:lstStyle/>
                    <a:p>
                      <a:pPr algn="ctr"/>
                      <a:r>
                        <a:rPr lang="zh-CN" altLang="en-US" dirty="0" smtClean="0"/>
                        <a:t>解释</a:t>
                      </a:r>
                      <a:endParaRPr lang="en-US" dirty="0"/>
                    </a:p>
                  </a:txBody>
                  <a:tcPr>
                    <a:solidFill>
                      <a:schemeClr val="bg2">
                        <a:lumMod val="50000"/>
                      </a:schemeClr>
                    </a:solidFill>
                  </a:tcPr>
                </a:tc>
              </a:tr>
              <a:tr h="302694">
                <a:tc>
                  <a:txBody>
                    <a:bodyPr/>
                    <a:lstStyle/>
                    <a:p>
                      <a:r>
                        <a:rPr lang="en-US" sz="1100" dirty="0" smtClean="0"/>
                        <a:t>-</a:t>
                      </a:r>
                      <a:r>
                        <a:rPr lang="en-US" sz="1100" dirty="0" err="1" smtClean="0"/>
                        <a:t>Xss</a:t>
                      </a:r>
                      <a:endParaRPr lang="en-US" sz="1100" dirty="0"/>
                    </a:p>
                  </a:txBody>
                  <a:tcPr/>
                </a:tc>
                <a:tc>
                  <a:txBody>
                    <a:bodyPr/>
                    <a:lstStyle/>
                    <a:p>
                      <a:r>
                        <a:rPr lang="zh-CN" altLang="en-US" sz="1100" dirty="0" smtClean="0"/>
                        <a:t>单个线程栈大小</a:t>
                      </a:r>
                      <a:endParaRPr lang="en-US" sz="1100" dirty="0"/>
                    </a:p>
                  </a:txBody>
                  <a:tcPr/>
                </a:tc>
              </a:tr>
              <a:tr h="302694">
                <a:tc>
                  <a:txBody>
                    <a:bodyPr/>
                    <a:lstStyle/>
                    <a:p>
                      <a:r>
                        <a:rPr lang="en-US" sz="1100" dirty="0" smtClean="0"/>
                        <a:t>-</a:t>
                      </a:r>
                      <a:r>
                        <a:rPr lang="en-US" sz="1100" dirty="0" err="1" smtClean="0"/>
                        <a:t>XX:NewSize</a:t>
                      </a:r>
                      <a:endParaRPr lang="en-US" sz="1100" dirty="0"/>
                    </a:p>
                  </a:txBody>
                  <a:tcPr/>
                </a:tc>
                <a:tc>
                  <a:txBody>
                    <a:bodyPr/>
                    <a:lstStyle/>
                    <a:p>
                      <a:r>
                        <a:rPr lang="en-US" sz="1100" dirty="0" smtClean="0"/>
                        <a:t>Young</a:t>
                      </a:r>
                      <a:r>
                        <a:rPr lang="zh-CN" altLang="en-US" sz="1100" dirty="0" smtClean="0"/>
                        <a:t>初始内存大小</a:t>
                      </a:r>
                      <a:endParaRPr lang="en-US" sz="1100" dirty="0"/>
                    </a:p>
                  </a:txBody>
                  <a:tcPr/>
                </a:tc>
              </a:tr>
              <a:tr h="302694">
                <a:tc>
                  <a:txBody>
                    <a:bodyPr/>
                    <a:lstStyle/>
                    <a:p>
                      <a:r>
                        <a:rPr lang="en-US" sz="1100" dirty="0" smtClean="0"/>
                        <a:t>-</a:t>
                      </a:r>
                      <a:r>
                        <a:rPr lang="en-US" sz="1100" dirty="0" err="1" smtClean="0"/>
                        <a:t>XX:MaxNewSize</a:t>
                      </a:r>
                      <a:endParaRPr lang="en-US" sz="1100" dirty="0"/>
                    </a:p>
                  </a:txBody>
                  <a:tcPr/>
                </a:tc>
                <a:tc>
                  <a:txBody>
                    <a:bodyPr/>
                    <a:lstStyle/>
                    <a:p>
                      <a:r>
                        <a:rPr lang="en-US" altLang="zh-CN" sz="1100" dirty="0" smtClean="0"/>
                        <a:t>Young</a:t>
                      </a:r>
                      <a:r>
                        <a:rPr lang="zh-CN" altLang="en-US" sz="1100" dirty="0" smtClean="0"/>
                        <a:t>最大内存大小</a:t>
                      </a:r>
                      <a:endParaRPr lang="en-US" sz="1100" dirty="0"/>
                    </a:p>
                  </a:txBody>
                  <a:tcPr/>
                </a:tc>
              </a:tr>
              <a:tr h="300961">
                <a:tc>
                  <a:txBody>
                    <a:bodyPr/>
                    <a:lstStyle/>
                    <a:p>
                      <a:r>
                        <a:rPr lang="en-US" sz="1100" dirty="0" smtClean="0"/>
                        <a:t>-</a:t>
                      </a:r>
                      <a:r>
                        <a:rPr lang="en-US" sz="1100" dirty="0" err="1" smtClean="0"/>
                        <a:t>Xmn</a:t>
                      </a:r>
                      <a:endParaRPr lang="en-US" sz="1100" dirty="0"/>
                    </a:p>
                  </a:txBody>
                  <a:tcPr/>
                </a:tc>
                <a:tc>
                  <a:txBody>
                    <a:bodyPr/>
                    <a:lstStyle/>
                    <a:p>
                      <a:r>
                        <a:rPr lang="en-US" sz="1100" dirty="0" smtClean="0"/>
                        <a:t>-</a:t>
                      </a:r>
                      <a:r>
                        <a:rPr lang="en-US" sz="1100" dirty="0" err="1" smtClean="0"/>
                        <a:t>Xmn</a:t>
                      </a:r>
                      <a:r>
                        <a:rPr lang="en-US" sz="1100" i="1" dirty="0" err="1" smtClean="0">
                          <a:solidFill>
                            <a:schemeClr val="accent2"/>
                          </a:solidFill>
                        </a:rPr>
                        <a:t>NNN</a:t>
                      </a:r>
                      <a:r>
                        <a:rPr lang="zh-CN" altLang="en-US" sz="1100" i="0" dirty="0" smtClean="0"/>
                        <a:t>等价于</a:t>
                      </a:r>
                      <a:r>
                        <a:rPr lang="en-US" altLang="zh-CN" sz="1100" i="0" dirty="0" smtClean="0"/>
                        <a:t>-</a:t>
                      </a:r>
                      <a:r>
                        <a:rPr lang="en-US" altLang="zh-CN" sz="1100" i="0" dirty="0" err="1" smtClean="0"/>
                        <a:t>XX:NewSize</a:t>
                      </a:r>
                      <a:r>
                        <a:rPr lang="en-US" altLang="zh-CN" sz="1100" i="0" dirty="0" smtClean="0"/>
                        <a:t>=</a:t>
                      </a:r>
                      <a:r>
                        <a:rPr lang="en-US" altLang="zh-CN" sz="1100" i="1" dirty="0" smtClean="0">
                          <a:solidFill>
                            <a:schemeClr val="accent2"/>
                          </a:solidFill>
                        </a:rPr>
                        <a:t>NNN</a:t>
                      </a:r>
                      <a:r>
                        <a:rPr lang="en-US" altLang="zh-CN" sz="1100" i="0" dirty="0" smtClean="0"/>
                        <a:t> </a:t>
                      </a:r>
                      <a:r>
                        <a:rPr lang="zh-CN" altLang="en-US" sz="1100" i="0" dirty="0" smtClean="0"/>
                        <a:t>并且</a:t>
                      </a:r>
                      <a:r>
                        <a:rPr lang="en-US" altLang="zh-CN" sz="1100" i="0" dirty="0" smtClean="0"/>
                        <a:t> -</a:t>
                      </a:r>
                      <a:r>
                        <a:rPr lang="en-US" altLang="zh-CN" sz="1100" i="0" dirty="0" err="1" smtClean="0"/>
                        <a:t>XX:MaxNewSize</a:t>
                      </a:r>
                      <a:r>
                        <a:rPr lang="en-US" altLang="zh-CN" sz="1100" i="0" dirty="0" smtClean="0"/>
                        <a:t>=</a:t>
                      </a:r>
                      <a:r>
                        <a:rPr lang="en-US" altLang="zh-CN" sz="1100" i="1" dirty="0" smtClean="0">
                          <a:solidFill>
                            <a:schemeClr val="accent2"/>
                          </a:solidFill>
                        </a:rPr>
                        <a:t>NNN</a:t>
                      </a:r>
                      <a:endParaRPr lang="en-US" sz="1100" i="1" dirty="0">
                        <a:solidFill>
                          <a:schemeClr val="accent2"/>
                        </a:solidFill>
                      </a:endParaRPr>
                    </a:p>
                  </a:txBody>
                  <a:tcPr/>
                </a:tc>
              </a:tr>
              <a:tr h="302694">
                <a:tc>
                  <a:txBody>
                    <a:bodyPr/>
                    <a:lstStyle/>
                    <a:p>
                      <a:r>
                        <a:rPr lang="en-US" sz="1100" dirty="0" smtClean="0"/>
                        <a:t>-</a:t>
                      </a:r>
                      <a:r>
                        <a:rPr lang="en-US" sz="1100" dirty="0" err="1" smtClean="0"/>
                        <a:t>XX:SurvivorRatio</a:t>
                      </a:r>
                      <a:endParaRPr lang="en-US" sz="1100" dirty="0"/>
                    </a:p>
                  </a:txBody>
                  <a:tcPr/>
                </a:tc>
                <a:tc>
                  <a:txBody>
                    <a:bodyPr/>
                    <a:lstStyle/>
                    <a:p>
                      <a:r>
                        <a:rPr lang="en-US" sz="1100" dirty="0" smtClean="0"/>
                        <a:t>Eden/Survivor</a:t>
                      </a:r>
                      <a:r>
                        <a:rPr lang="zh-CN" altLang="en-US" sz="1100" dirty="0" smtClean="0"/>
                        <a:t>的比例，默认是</a:t>
                      </a:r>
                      <a:r>
                        <a:rPr lang="en-US" altLang="zh-CN" sz="1100" dirty="0" smtClean="0"/>
                        <a:t>8</a:t>
                      </a:r>
                      <a:endParaRPr lang="en-US" sz="1100" dirty="0"/>
                    </a:p>
                  </a:txBody>
                  <a:tcPr/>
                </a:tc>
              </a:tr>
              <a:tr h="302694">
                <a:tc>
                  <a:txBody>
                    <a:bodyPr/>
                    <a:lstStyle/>
                    <a:p>
                      <a:r>
                        <a:rPr lang="en-US" sz="1100" dirty="0" smtClean="0"/>
                        <a:t>-</a:t>
                      </a:r>
                      <a:r>
                        <a:rPr lang="en-US" sz="1100" dirty="0" err="1" smtClean="0"/>
                        <a:t>XX:InitialSurvivorRatio</a:t>
                      </a:r>
                      <a:endParaRPr lang="en-US" sz="1100" dirty="0"/>
                    </a:p>
                  </a:txBody>
                  <a:tcPr/>
                </a:tc>
                <a:tc>
                  <a:txBody>
                    <a:bodyPr/>
                    <a:lstStyle/>
                    <a:p>
                      <a:r>
                        <a:rPr lang="en-US" sz="1100" dirty="0" smtClean="0"/>
                        <a:t>PS Young</a:t>
                      </a:r>
                      <a:r>
                        <a:rPr lang="zh-CN" altLang="en-US" sz="1100" dirty="0" smtClean="0"/>
                        <a:t>收集器设置</a:t>
                      </a:r>
                      <a:r>
                        <a:rPr lang="en-US" altLang="zh-CN" sz="1100" dirty="0" smtClean="0"/>
                        <a:t>Eden/Survivor</a:t>
                      </a:r>
                      <a:r>
                        <a:rPr lang="zh-CN" altLang="en-US" sz="1100" dirty="0" smtClean="0"/>
                        <a:t>比例</a:t>
                      </a:r>
                      <a:endParaRPr lang="en-US" sz="1100" dirty="0"/>
                    </a:p>
                  </a:txBody>
                  <a:tcPr/>
                </a:tc>
              </a:tr>
              <a:tr h="302694">
                <a:tc>
                  <a:txBody>
                    <a:bodyPr/>
                    <a:lstStyle/>
                    <a:p>
                      <a:r>
                        <a:rPr lang="en-US" sz="1100" dirty="0" smtClean="0"/>
                        <a:t>-</a:t>
                      </a:r>
                      <a:r>
                        <a:rPr lang="en-US" sz="1100" dirty="0" err="1" smtClean="0"/>
                        <a:t>XX:PretenureSizeThreshold</a:t>
                      </a:r>
                      <a:endParaRPr lang="en-US" sz="1100" dirty="0"/>
                    </a:p>
                  </a:txBody>
                  <a:tcPr/>
                </a:tc>
                <a:tc>
                  <a:txBody>
                    <a:bodyPr/>
                    <a:lstStyle/>
                    <a:p>
                      <a:r>
                        <a:rPr lang="zh-CN" altLang="en-US" sz="1100" dirty="0" smtClean="0"/>
                        <a:t>需要内存超过参数值的对象，直接在</a:t>
                      </a:r>
                      <a:r>
                        <a:rPr lang="en-US" altLang="zh-CN" sz="1100" dirty="0" smtClean="0"/>
                        <a:t>Tenured</a:t>
                      </a:r>
                      <a:r>
                        <a:rPr lang="zh-CN" altLang="en-US" sz="1100" dirty="0" smtClean="0"/>
                        <a:t>分配，不一定完全生效，其中取决于 </a:t>
                      </a:r>
                      <a:r>
                        <a:rPr lang="en-US" altLang="zh-CN" sz="1100" dirty="0" smtClean="0"/>
                        <a:t>TLAB </a:t>
                      </a:r>
                      <a:r>
                        <a:rPr lang="zh-CN" altLang="en-US" sz="1100" dirty="0" smtClean="0"/>
                        <a:t>是否可用。如果 </a:t>
                      </a:r>
                      <a:r>
                        <a:rPr lang="en-US" altLang="zh-CN" sz="1100" dirty="0" smtClean="0"/>
                        <a:t>TLAB</a:t>
                      </a:r>
                      <a:r>
                        <a:rPr lang="zh-CN" altLang="en-US" sz="1100" dirty="0" smtClean="0"/>
                        <a:t>可用的话，优先分配在 </a:t>
                      </a:r>
                      <a:r>
                        <a:rPr lang="en-US" altLang="zh-CN" sz="1100" dirty="0" smtClean="0"/>
                        <a:t>TLAB</a:t>
                      </a:r>
                      <a:r>
                        <a:rPr lang="zh-CN" altLang="en-US" sz="1100" dirty="0" smtClean="0"/>
                        <a:t>中</a:t>
                      </a:r>
                      <a:endParaRPr lang="en-US" sz="1100" dirty="0"/>
                    </a:p>
                  </a:txBody>
                  <a:tcPr/>
                </a:tc>
              </a:tr>
              <a:tr h="415692">
                <a:tc>
                  <a:txBody>
                    <a:bodyPr/>
                    <a:lstStyle/>
                    <a:p>
                      <a:r>
                        <a:rPr lang="en-US" sz="1100" dirty="0" smtClean="0"/>
                        <a:t>-</a:t>
                      </a:r>
                      <a:r>
                        <a:rPr lang="en-US" sz="1100" dirty="0" err="1" smtClean="0"/>
                        <a:t>XX:MaxTenuringThreshold</a:t>
                      </a:r>
                      <a:endParaRPr lang="en-US" sz="1100" dirty="0"/>
                    </a:p>
                  </a:txBody>
                  <a:tcPr/>
                </a:tc>
                <a:tc>
                  <a:txBody>
                    <a:bodyPr/>
                    <a:lstStyle/>
                    <a:p>
                      <a:r>
                        <a:rPr lang="zh-CN" altLang="en-US" sz="1100" dirty="0" smtClean="0"/>
                        <a:t>设置垃圾最大年龄。如果为</a:t>
                      </a:r>
                      <a:r>
                        <a:rPr lang="en-US" altLang="zh-CN" sz="1100" dirty="0" smtClean="0"/>
                        <a:t>0</a:t>
                      </a:r>
                      <a:r>
                        <a:rPr lang="zh-CN" altLang="en-US" sz="1100" dirty="0" smtClean="0"/>
                        <a:t>，新生代对象不经过</a:t>
                      </a:r>
                      <a:r>
                        <a:rPr lang="en-US" altLang="zh-CN" sz="1100" dirty="0" smtClean="0"/>
                        <a:t>S</a:t>
                      </a:r>
                      <a:r>
                        <a:rPr lang="zh-CN" altLang="en-US" sz="1100" dirty="0" smtClean="0"/>
                        <a:t>区，直接进行</a:t>
                      </a:r>
                      <a:r>
                        <a:rPr lang="en-US" altLang="zh-CN" sz="1100" dirty="0" smtClean="0"/>
                        <a:t>Tenured</a:t>
                      </a:r>
                      <a:r>
                        <a:rPr lang="zh-CN" altLang="en-US" sz="1100" dirty="0" smtClean="0"/>
                        <a:t>，值较大的话，会增加新生代对象再</a:t>
                      </a:r>
                      <a:r>
                        <a:rPr lang="en-US" altLang="zh-CN" sz="1100" dirty="0" smtClean="0"/>
                        <a:t>GC</a:t>
                      </a:r>
                      <a:r>
                        <a:rPr lang="zh-CN" altLang="en-US" sz="1100" dirty="0" smtClean="0"/>
                        <a:t>的概率</a:t>
                      </a:r>
                      <a:endParaRPr lang="en-US" sz="1100" dirty="0"/>
                    </a:p>
                  </a:txBody>
                  <a:tcPr/>
                </a:tc>
              </a:tr>
              <a:tr h="302694">
                <a:tc>
                  <a:txBody>
                    <a:bodyPr/>
                    <a:lstStyle/>
                    <a:p>
                      <a:r>
                        <a:rPr lang="en-US" sz="1100" dirty="0" smtClean="0"/>
                        <a:t>-</a:t>
                      </a:r>
                      <a:r>
                        <a:rPr lang="en-US" sz="1100" dirty="0" err="1" smtClean="0"/>
                        <a:t>XX:NewRatio</a:t>
                      </a:r>
                      <a:endParaRPr lang="en-US" sz="1100" dirty="0"/>
                    </a:p>
                  </a:txBody>
                  <a:tcPr/>
                </a:tc>
                <a:tc>
                  <a:txBody>
                    <a:bodyPr/>
                    <a:lstStyle/>
                    <a:p>
                      <a:r>
                        <a:rPr lang="zh-CN" altLang="en-US" sz="1100" dirty="0" smtClean="0"/>
                        <a:t>默认是</a:t>
                      </a:r>
                      <a:r>
                        <a:rPr lang="en-US" altLang="zh-CN" sz="1100" dirty="0" smtClean="0"/>
                        <a:t>2</a:t>
                      </a:r>
                      <a:r>
                        <a:rPr lang="zh-CN" altLang="en-US" sz="1100" dirty="0" smtClean="0"/>
                        <a:t>，即</a:t>
                      </a:r>
                      <a:r>
                        <a:rPr lang="en-US" sz="1100" dirty="0" smtClean="0"/>
                        <a:t>Tenured / Young = 2</a:t>
                      </a:r>
                      <a:endParaRPr lang="en-US" sz="1100" dirty="0"/>
                    </a:p>
                  </a:txBody>
                  <a:tcPr/>
                </a:tc>
              </a:tr>
              <a:tr h="302694">
                <a:tc>
                  <a:txBody>
                    <a:bodyPr/>
                    <a:lstStyle/>
                    <a:p>
                      <a:r>
                        <a:rPr lang="en-US" sz="1100" dirty="0" smtClean="0"/>
                        <a:t>-</a:t>
                      </a:r>
                      <a:r>
                        <a:rPr lang="en-US" sz="1100" dirty="0" err="1" smtClean="0"/>
                        <a:t>XX:OldSize</a:t>
                      </a:r>
                      <a:endParaRPr lang="en-US" sz="1100" dirty="0"/>
                    </a:p>
                  </a:txBody>
                  <a:tcPr/>
                </a:tc>
                <a:tc>
                  <a:txBody>
                    <a:bodyPr/>
                    <a:lstStyle/>
                    <a:p>
                      <a:r>
                        <a:rPr lang="en-US" sz="1100" dirty="0" smtClean="0"/>
                        <a:t>Tenured</a:t>
                      </a:r>
                      <a:r>
                        <a:rPr lang="zh-CN" altLang="en-US" sz="1100" dirty="0" smtClean="0"/>
                        <a:t>大小</a:t>
                      </a:r>
                      <a:endParaRPr lang="en-US" sz="1100" dirty="0"/>
                    </a:p>
                  </a:txBody>
                  <a:tcPr/>
                </a:tc>
              </a:tr>
              <a:tr h="302694">
                <a:tc>
                  <a:txBody>
                    <a:bodyPr/>
                    <a:lstStyle/>
                    <a:p>
                      <a:r>
                        <a:rPr lang="en-US" sz="1100" dirty="0" smtClean="0"/>
                        <a:t>-</a:t>
                      </a:r>
                      <a:r>
                        <a:rPr lang="en-US" sz="1100" dirty="0" err="1" smtClean="0"/>
                        <a:t>Xms</a:t>
                      </a:r>
                      <a:r>
                        <a:rPr lang="en-US" sz="1100" dirty="0" smtClean="0"/>
                        <a:t> / -</a:t>
                      </a:r>
                      <a:r>
                        <a:rPr lang="en-US" sz="1100" dirty="0" err="1" smtClean="0"/>
                        <a:t>XX:InialHeapSize</a:t>
                      </a:r>
                      <a:endParaRPr lang="en-US" sz="1100" dirty="0" smtClean="0"/>
                    </a:p>
                  </a:txBody>
                  <a:tcPr/>
                </a:tc>
                <a:tc>
                  <a:txBody>
                    <a:bodyPr/>
                    <a:lstStyle/>
                    <a:p>
                      <a:r>
                        <a:rPr lang="en-US" altLang="zh-CN" sz="1100" dirty="0" smtClean="0"/>
                        <a:t>JVM</a:t>
                      </a:r>
                      <a:r>
                        <a:rPr lang="zh-CN" altLang="en-US" sz="1100" dirty="0" smtClean="0"/>
                        <a:t>启动分配最小堆内存</a:t>
                      </a:r>
                      <a:endParaRPr lang="en-US" sz="1100" dirty="0"/>
                    </a:p>
                  </a:txBody>
                  <a:tcPr/>
                </a:tc>
              </a:tr>
              <a:tr h="302694">
                <a:tc>
                  <a:txBody>
                    <a:bodyPr/>
                    <a:lstStyle/>
                    <a:p>
                      <a:r>
                        <a:rPr lang="en-US" sz="1100" dirty="0" smtClean="0"/>
                        <a:t>-</a:t>
                      </a:r>
                      <a:r>
                        <a:rPr lang="en-US" sz="1100" dirty="0" err="1" smtClean="0"/>
                        <a:t>Xmx</a:t>
                      </a:r>
                      <a:r>
                        <a:rPr lang="en-US" sz="1100" dirty="0" smtClean="0"/>
                        <a:t> / -</a:t>
                      </a:r>
                      <a:r>
                        <a:rPr lang="en-US" sz="1100" dirty="0" err="1" smtClean="0"/>
                        <a:t>XX:MaxHeapSize</a:t>
                      </a:r>
                      <a:endParaRPr lang="en-US" sz="1100" dirty="0" smtClean="0"/>
                    </a:p>
                  </a:txBody>
                  <a:tcPr/>
                </a:tc>
                <a:tc>
                  <a:txBody>
                    <a:bodyPr/>
                    <a:lstStyle/>
                    <a:p>
                      <a:r>
                        <a:rPr lang="en-US" altLang="zh-CN" sz="1100" dirty="0" smtClean="0"/>
                        <a:t>JVM</a:t>
                      </a:r>
                      <a:r>
                        <a:rPr lang="zh-CN" altLang="en-US" sz="1100" dirty="0" smtClean="0"/>
                        <a:t>启动分配最大堆内存</a:t>
                      </a:r>
                      <a:endParaRPr lang="en-US" sz="1100" dirty="0"/>
                    </a:p>
                  </a:txBody>
                  <a:tcPr/>
                </a:tc>
              </a:tr>
              <a:tr h="302694">
                <a:tc>
                  <a:txBody>
                    <a:bodyPr/>
                    <a:lstStyle/>
                    <a:p>
                      <a:r>
                        <a:rPr lang="en-US" sz="1100" dirty="0" smtClean="0"/>
                        <a:t>-</a:t>
                      </a:r>
                      <a:r>
                        <a:rPr lang="en-US" sz="1100" dirty="0" err="1" smtClean="0"/>
                        <a:t>XX:MinHeapFreeRatio</a:t>
                      </a:r>
                      <a:endParaRPr lang="en-US" sz="1100" dirty="0" smtClean="0"/>
                    </a:p>
                  </a:txBody>
                  <a:tcPr/>
                </a:tc>
                <a:tc>
                  <a:txBody>
                    <a:bodyPr/>
                    <a:lstStyle/>
                    <a:p>
                      <a:r>
                        <a:rPr lang="zh-CN" altLang="en-US" sz="1100" dirty="0" smtClean="0"/>
                        <a:t>堆内存需扩展时，剩余内存最小比例，默认</a:t>
                      </a:r>
                      <a:r>
                        <a:rPr lang="en-US" altLang="zh-CN" sz="1100" dirty="0" smtClean="0"/>
                        <a:t>40%</a:t>
                      </a:r>
                      <a:endParaRPr lang="en-US" sz="1100" dirty="0"/>
                    </a:p>
                  </a:txBody>
                  <a:tcPr/>
                </a:tc>
              </a:tr>
              <a:tr h="302694">
                <a:tc>
                  <a:txBody>
                    <a:bodyPr/>
                    <a:lstStyle/>
                    <a:p>
                      <a:r>
                        <a:rPr lang="en-US" sz="1100" dirty="0" smtClean="0"/>
                        <a:t>-</a:t>
                      </a:r>
                      <a:r>
                        <a:rPr lang="en-US" sz="1100" dirty="0" err="1" smtClean="0"/>
                        <a:t>XX:MaxHeapFreeRatio</a:t>
                      </a:r>
                      <a:endParaRPr lang="en-US" sz="1100" dirty="0" smtClean="0"/>
                    </a:p>
                  </a:txBody>
                  <a:tcPr/>
                </a:tc>
                <a:tc>
                  <a:txBody>
                    <a:bodyPr/>
                    <a:lstStyle/>
                    <a:p>
                      <a:r>
                        <a:rPr lang="zh-CN" altLang="en-US" sz="1100" dirty="0" smtClean="0"/>
                        <a:t>堆内存需收缩时，剩余内存最大比例，默认</a:t>
                      </a:r>
                      <a:r>
                        <a:rPr lang="en-US" altLang="zh-CN" sz="1100" dirty="0" smtClean="0"/>
                        <a:t>70%</a:t>
                      </a:r>
                      <a:endParaRPr lang="en-US" sz="1100" dirty="0"/>
                    </a:p>
                  </a:txBody>
                  <a:tcPr/>
                </a:tc>
              </a:tr>
              <a:tr h="302694">
                <a:tc>
                  <a:txBody>
                    <a:bodyPr/>
                    <a:lstStyle/>
                    <a:p>
                      <a:r>
                        <a:rPr lang="en-US" sz="1100" dirty="0" smtClean="0"/>
                        <a:t>-</a:t>
                      </a:r>
                      <a:r>
                        <a:rPr lang="en-US" sz="1100" dirty="0" err="1" smtClean="0"/>
                        <a:t>XX:PermSize</a:t>
                      </a:r>
                      <a:endParaRPr lang="en-US" sz="1100" dirty="0" smtClean="0"/>
                    </a:p>
                  </a:txBody>
                  <a:tcPr/>
                </a:tc>
                <a:tc>
                  <a:txBody>
                    <a:bodyPr/>
                    <a:lstStyle/>
                    <a:p>
                      <a:r>
                        <a:rPr lang="zh-CN" altLang="en-US" sz="1100" dirty="0" smtClean="0"/>
                        <a:t>永久代内存最小值，</a:t>
                      </a:r>
                      <a:r>
                        <a:rPr lang="en-US" altLang="zh-CN" sz="1100" dirty="0" smtClean="0"/>
                        <a:t>JDK8</a:t>
                      </a:r>
                      <a:r>
                        <a:rPr lang="zh-CN" altLang="en-US" sz="1100" dirty="0" smtClean="0"/>
                        <a:t>已经移除</a:t>
                      </a:r>
                      <a:endParaRPr lang="en-US" sz="1100" dirty="0"/>
                    </a:p>
                  </a:txBody>
                  <a:tcPr/>
                </a:tc>
              </a:tr>
              <a:tr h="302694">
                <a:tc>
                  <a:txBody>
                    <a:bodyPr/>
                    <a:lstStyle/>
                    <a:p>
                      <a:r>
                        <a:rPr lang="en-US" sz="1100" dirty="0" smtClean="0"/>
                        <a:t>-</a:t>
                      </a:r>
                      <a:r>
                        <a:rPr lang="en-US" sz="1100" dirty="0" err="1" smtClean="0"/>
                        <a:t>XX:MaxPermSize</a:t>
                      </a:r>
                      <a:endParaRPr lang="en-US" sz="1100" dirty="0" smtClean="0"/>
                    </a:p>
                  </a:txBody>
                  <a:tcPr/>
                </a:tc>
                <a:tc>
                  <a:txBody>
                    <a:bodyPr/>
                    <a:lstStyle/>
                    <a:p>
                      <a:r>
                        <a:rPr lang="zh-CN" altLang="en-US" sz="1100" smtClean="0"/>
                        <a:t>永久代内</a:t>
                      </a:r>
                      <a:r>
                        <a:rPr lang="zh-CN" altLang="en-US" sz="1100" dirty="0" smtClean="0"/>
                        <a:t>存最大值，</a:t>
                      </a:r>
                      <a:r>
                        <a:rPr lang="en-US" altLang="zh-CN" sz="1100" dirty="0" smtClean="0"/>
                        <a:t>JDK8</a:t>
                      </a:r>
                      <a:r>
                        <a:rPr lang="zh-CN" altLang="en-US" sz="1100" dirty="0" smtClean="0"/>
                        <a:t>已经移除</a:t>
                      </a:r>
                      <a:endParaRPr lang="en-US" sz="1100" dirty="0"/>
                    </a:p>
                  </a:txBody>
                  <a:tcPr/>
                </a:tc>
              </a:tr>
            </a:tbl>
          </a:graphicData>
        </a:graphic>
      </p:graphicFrame>
    </p:spTree>
    <p:extLst>
      <p:ext uri="{BB962C8B-B14F-4D97-AF65-F5344CB8AC3E}">
        <p14:creationId xmlns:p14="http://schemas.microsoft.com/office/powerpoint/2010/main" val="3369807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3600" dirty="0" smtClean="0"/>
              <a:t>Garbage</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914400"/>
            <a:ext cx="7391400" cy="544764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STZhongsong (Headings)"/>
              </a:rPr>
              <a:t>系</a:t>
            </a:r>
            <a:r>
              <a:rPr lang="zh-CN" altLang="en-US" dirty="0" smtClean="0">
                <a:latin typeface="STZhongsong (Headings)"/>
              </a:rPr>
              <a:t>统中不再使用的内存比喻为垃圾，而专门负责回收这些内存的线程则比喻为垃圾回收器</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zh-CN" altLang="en-US" sz="1600" dirty="0">
                <a:latin typeface="STZhongsong (Headings)"/>
              </a:rPr>
              <a:t>垃</a:t>
            </a:r>
            <a:r>
              <a:rPr lang="zh-CN" altLang="en-US" sz="1600" dirty="0" smtClean="0">
                <a:latin typeface="STZhongsong (Headings)"/>
              </a:rPr>
              <a:t>圾回收设计的目的是实现内存自动管理，以防止因遗忘释放而导致的内存泄露</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zh-CN" altLang="en-US" sz="1600" dirty="0">
                <a:latin typeface="STZhongsong (Headings)"/>
              </a:rPr>
              <a:t>尽</a:t>
            </a:r>
            <a:r>
              <a:rPr lang="zh-CN" altLang="en-US" sz="1600" dirty="0" smtClean="0">
                <a:latin typeface="STZhongsong (Headings)"/>
              </a:rPr>
              <a:t>管垃圾回收实现了垃圾自动管理，但使用不当依然可能导致内存泄露</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zh-CN" altLang="en-US" sz="1600" dirty="0">
                <a:latin typeface="STZhongsong (Headings)"/>
              </a:rPr>
              <a:t>垃</a:t>
            </a:r>
            <a:r>
              <a:rPr lang="zh-CN" altLang="en-US" sz="1600" dirty="0" smtClean="0">
                <a:latin typeface="STZhongsong (Headings)"/>
              </a:rPr>
              <a:t>圾回收存在暂停现象，并且执行时会占用</a:t>
            </a:r>
            <a:r>
              <a:rPr lang="en-US" altLang="zh-CN" sz="1600" dirty="0" smtClean="0">
                <a:latin typeface="STZhongsong (Headings)"/>
              </a:rPr>
              <a:t>CPU</a:t>
            </a:r>
            <a:r>
              <a:rPr lang="zh-CN" altLang="en-US" sz="1600" dirty="0">
                <a:latin typeface="STZhongsong (Headings)"/>
              </a:rPr>
              <a:t>资</a:t>
            </a:r>
            <a:r>
              <a:rPr lang="zh-CN" altLang="en-US" sz="1600" dirty="0" smtClean="0">
                <a:latin typeface="STZhongsong (Headings)"/>
              </a:rPr>
              <a:t>源，导致吞吐量下降</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dirty="0" err="1" smtClean="0">
                <a:latin typeface="STZhongsong (Headings)"/>
              </a:rPr>
              <a:t>HotSpot</a:t>
            </a:r>
            <a:r>
              <a:rPr lang="zh-CN" altLang="en-US" dirty="0" smtClean="0">
                <a:latin typeface="STZhongsong (Headings)"/>
              </a:rPr>
              <a:t>垃圾回收管理的区域包括</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zh-CN" altLang="en-US" sz="1600" dirty="0" smtClean="0">
                <a:latin typeface="STZhongsong (Headings)"/>
              </a:rPr>
              <a:t>堆 </a:t>
            </a:r>
            <a:r>
              <a:rPr lang="en-US" altLang="zh-CN" sz="1600" dirty="0" smtClean="0">
                <a:latin typeface="STZhongsong (Headings)"/>
              </a:rPr>
              <a:t>(Heap)</a:t>
            </a:r>
            <a:r>
              <a:rPr lang="zh-CN" altLang="en-US" sz="1600" dirty="0" smtClean="0">
                <a:latin typeface="STZhongsong (Headings)"/>
              </a:rPr>
              <a:t>：</a:t>
            </a:r>
            <a:r>
              <a:rPr lang="en-US" altLang="zh-CN" sz="1600" dirty="0" err="1" smtClean="0">
                <a:latin typeface="STZhongsong (Headings)"/>
              </a:rPr>
              <a:t>YoungGen</a:t>
            </a:r>
            <a:r>
              <a:rPr lang="zh-CN" altLang="en-US" sz="1600" dirty="0" smtClean="0">
                <a:latin typeface="STZhongsong (Headings)"/>
              </a:rPr>
              <a:t>、</a:t>
            </a:r>
            <a:r>
              <a:rPr lang="en-US" altLang="zh-CN" sz="1600" dirty="0" smtClean="0">
                <a:latin typeface="STZhongsong (Headings)"/>
              </a:rPr>
              <a:t>Tenured</a:t>
            </a:r>
          </a:p>
          <a:p>
            <a:pPr marL="742950" lvl="1" indent="-285750">
              <a:lnSpc>
                <a:spcPct val="150000"/>
              </a:lnSpc>
              <a:buFont typeface="Wingdings" panose="05000000000000000000" pitchFamily="2" charset="2"/>
              <a:buChar char="q"/>
            </a:pPr>
            <a:r>
              <a:rPr lang="zh-CN" altLang="en-US" sz="1600" dirty="0">
                <a:latin typeface="STZhongsong (Headings)"/>
              </a:rPr>
              <a:t>方法</a:t>
            </a:r>
            <a:r>
              <a:rPr lang="zh-CN" altLang="en-US" sz="1600" dirty="0" smtClean="0">
                <a:latin typeface="STZhongsong (Headings)"/>
              </a:rPr>
              <a:t>区 </a:t>
            </a:r>
            <a:r>
              <a:rPr lang="en-US" altLang="zh-CN" sz="1600" dirty="0" smtClean="0">
                <a:latin typeface="STZhongsong (Headings)"/>
              </a:rPr>
              <a:t>(Method Area)</a:t>
            </a:r>
            <a:r>
              <a:rPr lang="zh-CN" altLang="en-US" sz="1600" dirty="0" smtClean="0">
                <a:latin typeface="STZhongsong (Headings)"/>
              </a:rPr>
              <a:t>：</a:t>
            </a:r>
            <a:r>
              <a:rPr lang="en-US" altLang="zh-CN" sz="1600" dirty="0" err="1" smtClean="0">
                <a:latin typeface="STZhongsong (Headings)"/>
              </a:rPr>
              <a:t>PermGen</a:t>
            </a:r>
            <a:r>
              <a:rPr lang="zh-CN" altLang="en-US" sz="1600" dirty="0" smtClean="0">
                <a:latin typeface="STZhongsong (Headings)"/>
              </a:rPr>
              <a:t>，仅受</a:t>
            </a:r>
            <a:r>
              <a:rPr lang="en-US" altLang="zh-CN" sz="1600" dirty="0" smtClean="0">
                <a:latin typeface="STZhongsong (Headings)"/>
              </a:rPr>
              <a:t>Full GC</a:t>
            </a:r>
            <a:r>
              <a:rPr lang="zh-CN" altLang="en-US" sz="1600" dirty="0" smtClean="0">
                <a:latin typeface="STZhongsong (Headings)"/>
              </a:rPr>
              <a:t>管理</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zh-CN" altLang="en-US" sz="1600" dirty="0">
                <a:latin typeface="STZhongsong (Headings)"/>
              </a:rPr>
              <a:t>直</a:t>
            </a:r>
            <a:r>
              <a:rPr lang="zh-CN" altLang="en-US" sz="1600" dirty="0" smtClean="0">
                <a:latin typeface="STZhongsong (Headings)"/>
              </a:rPr>
              <a:t>接内存 </a:t>
            </a:r>
            <a:r>
              <a:rPr lang="en-US" altLang="zh-CN" sz="1600" dirty="0" smtClean="0">
                <a:latin typeface="STZhongsong (Headings)"/>
              </a:rPr>
              <a:t>(Direct Memory)</a:t>
            </a:r>
            <a:r>
              <a:rPr lang="zh-CN" altLang="en-US" sz="1600" dirty="0" smtClean="0">
                <a:latin typeface="STZhongsong (Headings)"/>
              </a:rPr>
              <a:t>：</a:t>
            </a:r>
            <a:r>
              <a:rPr lang="zh-CN" altLang="en-US" sz="1600" dirty="0">
                <a:latin typeface="STZhongsong (Headings)"/>
              </a:rPr>
              <a:t>仅受</a:t>
            </a:r>
            <a:r>
              <a:rPr lang="en-US" altLang="zh-CN" sz="1600" dirty="0">
                <a:latin typeface="STZhongsong (Headings)"/>
              </a:rPr>
              <a:t>Full GC</a:t>
            </a:r>
            <a:r>
              <a:rPr lang="zh-CN" altLang="en-US" sz="1600" dirty="0">
                <a:latin typeface="STZhongsong (Headings)"/>
              </a:rPr>
              <a:t>管</a:t>
            </a:r>
            <a:r>
              <a:rPr lang="zh-CN" altLang="en-US" sz="1600" dirty="0" smtClean="0">
                <a:latin typeface="STZhongsong (Headings)"/>
              </a:rPr>
              <a:t>理</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en-US" dirty="0" err="1" smtClean="0">
                <a:latin typeface="STZhongsong (Headings)"/>
              </a:rPr>
              <a:t>HotSpot</a:t>
            </a:r>
            <a:r>
              <a:rPr lang="zh-CN" altLang="en-US" dirty="0" smtClean="0">
                <a:latin typeface="STZhongsong (Headings)"/>
              </a:rPr>
              <a:t>不进行垃圾回收的区域包括</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zh-CN" altLang="en-US" sz="1600" dirty="0">
                <a:latin typeface="STZhongsong (Headings)"/>
              </a:rPr>
              <a:t>线</a:t>
            </a:r>
            <a:r>
              <a:rPr lang="zh-CN" altLang="en-US" sz="1600" dirty="0" smtClean="0">
                <a:latin typeface="STZhongsong (Headings)"/>
              </a:rPr>
              <a:t>程栈</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zh-CN" altLang="en-US" sz="1600" dirty="0">
                <a:latin typeface="STZhongsong (Headings)"/>
              </a:rPr>
              <a:t>本</a:t>
            </a:r>
            <a:r>
              <a:rPr lang="zh-CN" altLang="en-US" sz="1600" dirty="0" smtClean="0">
                <a:latin typeface="STZhongsong (Headings)"/>
              </a:rPr>
              <a:t>地栈</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en-US" sz="1600" dirty="0" smtClean="0">
                <a:latin typeface="STZhongsong (Headings)"/>
              </a:rPr>
              <a:t>PC</a:t>
            </a:r>
            <a:r>
              <a:rPr lang="zh-CN" altLang="en-US" sz="1600" dirty="0" smtClean="0">
                <a:latin typeface="STZhongsong (Headings)"/>
              </a:rPr>
              <a:t>寄存器</a:t>
            </a:r>
            <a:endParaRPr lang="en-US" sz="1600" dirty="0">
              <a:latin typeface="STZhongsong (Headings)"/>
            </a:endParaRPr>
          </a:p>
        </p:txBody>
      </p:sp>
    </p:spTree>
    <p:extLst>
      <p:ext uri="{BB962C8B-B14F-4D97-AF65-F5344CB8AC3E}">
        <p14:creationId xmlns:p14="http://schemas.microsoft.com/office/powerpoint/2010/main" val="2881662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3600" dirty="0" smtClean="0"/>
              <a:t>Garbage Collection</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932051"/>
            <a:ext cx="7391400" cy="44781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latin typeface="STZhongsong (Headings)"/>
              </a:rPr>
              <a:t>HotSpot</a:t>
            </a:r>
            <a:r>
              <a:rPr lang="zh-CN" altLang="en-US" dirty="0" smtClean="0">
                <a:latin typeface="STZhongsong (Headings)"/>
              </a:rPr>
              <a:t>的开发人员将</a:t>
            </a:r>
            <a:r>
              <a:rPr lang="en-US" altLang="zh-CN" dirty="0" smtClean="0">
                <a:latin typeface="STZhongsong (Headings)"/>
              </a:rPr>
              <a:t>GC</a:t>
            </a:r>
            <a:r>
              <a:rPr lang="zh-CN" altLang="en-US" dirty="0" smtClean="0">
                <a:latin typeface="STZhongsong (Headings)"/>
              </a:rPr>
              <a:t>执行分为比较模糊的三种模型：</a:t>
            </a:r>
            <a:endParaRPr lang="en-US" altLang="zh-CN" dirty="0" smtClean="0">
              <a:latin typeface="STZhongsong (Headings)"/>
            </a:endParaRPr>
          </a:p>
          <a:p>
            <a:pPr marL="800100" lvl="1" indent="-342900">
              <a:lnSpc>
                <a:spcPct val="150000"/>
              </a:lnSpc>
              <a:buFont typeface="+mj-lt"/>
              <a:buAutoNum type="arabicPeriod"/>
            </a:pPr>
            <a:r>
              <a:rPr lang="en-US" altLang="zh-CN" sz="1600" dirty="0" err="1" smtClean="0">
                <a:latin typeface="STZhongsong (Headings)"/>
              </a:rPr>
              <a:t>MinorGC</a:t>
            </a:r>
            <a:r>
              <a:rPr lang="zh-CN" altLang="en-US" sz="1600" dirty="0" smtClean="0">
                <a:latin typeface="STZhongsong (Headings)"/>
              </a:rPr>
              <a:t>： </a:t>
            </a:r>
            <a:r>
              <a:rPr lang="en-US" altLang="zh-CN" sz="1600" dirty="0" err="1" smtClean="0">
                <a:latin typeface="STZhongsong (Headings)"/>
              </a:rPr>
              <a:t>YoungGen</a:t>
            </a:r>
            <a:r>
              <a:rPr lang="zh-CN" altLang="en-US" sz="1600" dirty="0" smtClean="0">
                <a:latin typeface="STZhongsong (Headings)"/>
              </a:rPr>
              <a:t>区域的</a:t>
            </a:r>
            <a:r>
              <a:rPr lang="en-US" altLang="zh-CN" sz="1600" dirty="0" smtClean="0">
                <a:latin typeface="STZhongsong (Headings)"/>
              </a:rPr>
              <a:t>GC</a:t>
            </a:r>
            <a:r>
              <a:rPr lang="zh-CN" altLang="en-US" sz="1600" dirty="0" smtClean="0">
                <a:latin typeface="STZhongsong (Headings)"/>
              </a:rPr>
              <a:t>，速度很快但也很频繁</a:t>
            </a:r>
            <a:endParaRPr lang="en-US" altLang="zh-CN" sz="1600" dirty="0" smtClean="0">
              <a:latin typeface="STZhongsong (Headings)"/>
            </a:endParaRPr>
          </a:p>
          <a:p>
            <a:pPr marL="800100" lvl="1" indent="-342900">
              <a:lnSpc>
                <a:spcPct val="150000"/>
              </a:lnSpc>
              <a:buFont typeface="+mj-lt"/>
              <a:buAutoNum type="arabicPeriod"/>
            </a:pPr>
            <a:r>
              <a:rPr lang="en-US" altLang="zh-CN" sz="1600" dirty="0" err="1" smtClean="0">
                <a:latin typeface="STZhongsong (Headings)"/>
              </a:rPr>
              <a:t>MajorGC</a:t>
            </a:r>
            <a:r>
              <a:rPr lang="zh-CN" altLang="en-US" sz="1600" dirty="0" smtClean="0">
                <a:latin typeface="STZhongsong (Headings)"/>
              </a:rPr>
              <a:t>：</a:t>
            </a:r>
            <a:r>
              <a:rPr lang="en-US" altLang="zh-CN" sz="1600" dirty="0" err="1" smtClean="0">
                <a:latin typeface="STZhongsong (Headings)"/>
              </a:rPr>
              <a:t>Tenered</a:t>
            </a:r>
            <a:r>
              <a:rPr lang="zh-CN" altLang="en-US" sz="1600" dirty="0" smtClean="0">
                <a:latin typeface="STZhongsong (Headings)"/>
              </a:rPr>
              <a:t>区域发生的</a:t>
            </a:r>
            <a:r>
              <a:rPr lang="en-US" altLang="zh-CN" sz="1600" dirty="0" smtClean="0">
                <a:latin typeface="STZhongsong (Headings)"/>
              </a:rPr>
              <a:t>GC</a:t>
            </a:r>
            <a:r>
              <a:rPr lang="zh-CN" altLang="en-US" sz="1600" dirty="0" smtClean="0">
                <a:latin typeface="STZhongsong (Headings)"/>
              </a:rPr>
              <a:t>，比</a:t>
            </a:r>
            <a:r>
              <a:rPr lang="en-US" altLang="zh-CN" sz="1600" dirty="0" err="1" smtClean="0">
                <a:latin typeface="STZhongsong (Headings)"/>
              </a:rPr>
              <a:t>MinorGC</a:t>
            </a:r>
            <a:r>
              <a:rPr lang="zh-CN" altLang="en-US" sz="1600" dirty="0" smtClean="0">
                <a:latin typeface="STZhongsong (Headings)"/>
              </a:rPr>
              <a:t>慢</a:t>
            </a:r>
            <a:r>
              <a:rPr lang="en-US" altLang="zh-CN" sz="1600" dirty="0" smtClean="0">
                <a:latin typeface="STZhongsong (Headings)"/>
              </a:rPr>
              <a:t>10</a:t>
            </a:r>
            <a:r>
              <a:rPr lang="zh-CN" altLang="en-US" sz="1600" dirty="0" smtClean="0">
                <a:latin typeface="STZhongsong (Headings)"/>
              </a:rPr>
              <a:t>倍以上，通常会伴随一次</a:t>
            </a:r>
            <a:r>
              <a:rPr lang="en-US" altLang="zh-CN" sz="1600" dirty="0" err="1" smtClean="0">
                <a:latin typeface="STZhongsong (Headings)"/>
              </a:rPr>
              <a:t>MinorGC</a:t>
            </a:r>
            <a:endParaRPr lang="en-US" altLang="zh-CN" sz="1600" dirty="0" smtClean="0">
              <a:latin typeface="STZhongsong (Headings)"/>
            </a:endParaRPr>
          </a:p>
          <a:p>
            <a:pPr marL="800100" lvl="1" indent="-342900">
              <a:lnSpc>
                <a:spcPct val="150000"/>
              </a:lnSpc>
              <a:buFont typeface="+mj-lt"/>
              <a:buAutoNum type="arabicPeriod"/>
            </a:pPr>
            <a:r>
              <a:rPr lang="en-US" altLang="zh-CN" sz="1600" dirty="0" err="1" smtClean="0">
                <a:latin typeface="STZhongsong (Headings)"/>
              </a:rPr>
              <a:t>FullGC</a:t>
            </a:r>
            <a:r>
              <a:rPr lang="zh-CN" altLang="en-US" sz="1600" dirty="0" smtClean="0">
                <a:latin typeface="STZhongsong (Headings)"/>
              </a:rPr>
              <a:t>：回收所有区域，包括堆内存和直接内存</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dirty="0">
                <a:latin typeface="STZhongsong (Headings)"/>
              </a:rPr>
              <a:t>何</a:t>
            </a:r>
            <a:r>
              <a:rPr lang="zh-CN" altLang="en-US" dirty="0" smtClean="0">
                <a:latin typeface="STZhongsong (Headings)"/>
              </a:rPr>
              <a:t>时执行垃圾回收</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zh-CN" altLang="en-US" sz="1600" dirty="0" smtClean="0">
                <a:latin typeface="STZhongsong (Headings)"/>
              </a:rPr>
              <a:t>主动调用</a:t>
            </a:r>
            <a:endParaRPr lang="en-US" altLang="zh-CN" sz="1600" dirty="0" smtClean="0">
              <a:latin typeface="STZhongsong (Headings)"/>
            </a:endParaRPr>
          </a:p>
          <a:p>
            <a:pPr marL="1200150" lvl="2" indent="-285750">
              <a:lnSpc>
                <a:spcPct val="150000"/>
              </a:lnSpc>
              <a:buFont typeface="Courier New" panose="02070309020205020404" pitchFamily="49" charset="0"/>
              <a:buChar char="o"/>
            </a:pPr>
            <a:r>
              <a:rPr lang="zh-CN" altLang="en-US" sz="1400" dirty="0">
                <a:latin typeface="STZhongsong (Headings)"/>
              </a:rPr>
              <a:t>调</a:t>
            </a:r>
            <a:r>
              <a:rPr lang="zh-CN" altLang="en-US" sz="1400" dirty="0" smtClean="0">
                <a:latin typeface="STZhongsong (Headings)"/>
              </a:rPr>
              <a:t>用</a:t>
            </a:r>
            <a:r>
              <a:rPr lang="en-US" altLang="zh-CN" sz="1400" dirty="0" err="1" smtClean="0">
                <a:latin typeface="STZhongsong (Headings)"/>
              </a:rPr>
              <a:t>System.gc</a:t>
            </a:r>
            <a:r>
              <a:rPr lang="en-US" altLang="zh-CN" sz="1400" dirty="0" smtClean="0">
                <a:latin typeface="STZhongsong (Headings)"/>
              </a:rPr>
              <a:t>()</a:t>
            </a:r>
            <a:r>
              <a:rPr lang="zh-CN" altLang="en-US" sz="1400" dirty="0" smtClean="0">
                <a:latin typeface="STZhongsong (Headings)"/>
              </a:rPr>
              <a:t>或者</a:t>
            </a:r>
            <a:r>
              <a:rPr lang="en-US" altLang="zh-CN" sz="1400" dirty="0" err="1" smtClean="0">
                <a:latin typeface="STZhongsong (Headings)"/>
              </a:rPr>
              <a:t>Runtime.getRuntime</a:t>
            </a:r>
            <a:r>
              <a:rPr lang="en-US" altLang="zh-CN" sz="1400" dirty="0" smtClean="0">
                <a:latin typeface="STZhongsong (Headings)"/>
              </a:rPr>
              <a:t>().</a:t>
            </a:r>
            <a:r>
              <a:rPr lang="en-US" altLang="zh-CN" sz="1400" dirty="0" err="1" smtClean="0">
                <a:latin typeface="STZhongsong (Headings)"/>
              </a:rPr>
              <a:t>gc</a:t>
            </a:r>
            <a:r>
              <a:rPr lang="en-US" altLang="zh-CN" sz="1400" dirty="0" smtClean="0">
                <a:latin typeface="STZhongsong (Headings)"/>
              </a:rPr>
              <a:t>()</a:t>
            </a:r>
          </a:p>
          <a:p>
            <a:pPr marL="1200150" lvl="2" indent="-285750">
              <a:lnSpc>
                <a:spcPct val="150000"/>
              </a:lnSpc>
              <a:buFont typeface="Courier New" panose="02070309020205020404" pitchFamily="49" charset="0"/>
              <a:buChar char="o"/>
            </a:pPr>
            <a:r>
              <a:rPr lang="zh-CN" altLang="en-US" sz="1400" dirty="0">
                <a:latin typeface="STZhongsong (Headings)"/>
              </a:rPr>
              <a:t>执</a:t>
            </a:r>
            <a:r>
              <a:rPr lang="zh-CN" altLang="en-US" sz="1400" dirty="0" smtClean="0">
                <a:latin typeface="STZhongsong (Headings)"/>
              </a:rPr>
              <a:t>行</a:t>
            </a:r>
            <a:r>
              <a:rPr lang="en-US" altLang="zh-CN" sz="1400" dirty="0" smtClean="0">
                <a:latin typeface="STZhongsong (Headings)"/>
              </a:rPr>
              <a:t>Full GC</a:t>
            </a:r>
            <a:r>
              <a:rPr lang="zh-CN" altLang="en-US" sz="1400" dirty="0" smtClean="0">
                <a:latin typeface="STZhongsong (Headings)"/>
              </a:rPr>
              <a:t>，速度慢且暂停时间长</a:t>
            </a:r>
            <a:endParaRPr lang="en-US" altLang="zh-CN" sz="1400" dirty="0" smtClean="0">
              <a:latin typeface="STZhongsong (Headings)"/>
            </a:endParaRPr>
          </a:p>
          <a:p>
            <a:pPr marL="1200150" lvl="2" indent="-285750">
              <a:lnSpc>
                <a:spcPct val="150000"/>
              </a:lnSpc>
              <a:buFont typeface="Courier New" panose="02070309020205020404" pitchFamily="49" charset="0"/>
              <a:buChar char="o"/>
            </a:pPr>
            <a:r>
              <a:rPr lang="en-US" altLang="zh-CN" sz="1400" dirty="0" smtClean="0">
                <a:latin typeface="STZhongsong (Headings)"/>
              </a:rPr>
              <a:t>-XX:-</a:t>
            </a:r>
            <a:r>
              <a:rPr lang="en-US" altLang="zh-CN" sz="1400" dirty="0" err="1" smtClean="0">
                <a:latin typeface="STZhongsong (Headings)"/>
              </a:rPr>
              <a:t>DisableExplicitGC</a:t>
            </a:r>
            <a:r>
              <a:rPr lang="zh-CN" altLang="en-US" sz="1400" dirty="0" smtClean="0">
                <a:latin typeface="STZhongsong (Headings)"/>
              </a:rPr>
              <a:t>，停止</a:t>
            </a:r>
            <a:r>
              <a:rPr lang="en-US" altLang="zh-CN" sz="1400" dirty="0" err="1" smtClean="0">
                <a:latin typeface="STZhongsong (Headings)"/>
              </a:rPr>
              <a:t>System.gc</a:t>
            </a:r>
            <a:r>
              <a:rPr lang="en-US" altLang="zh-CN" sz="1400" dirty="0" smtClean="0">
                <a:latin typeface="STZhongsong (Headings)"/>
              </a:rPr>
              <a:t>()</a:t>
            </a:r>
          </a:p>
          <a:p>
            <a:pPr marL="742950" lvl="1" indent="-285750">
              <a:lnSpc>
                <a:spcPct val="150000"/>
              </a:lnSpc>
              <a:buFont typeface="Wingdings" panose="05000000000000000000" pitchFamily="2" charset="2"/>
              <a:buChar char="q"/>
            </a:pPr>
            <a:r>
              <a:rPr lang="en-US" altLang="zh-CN" sz="1600" dirty="0" smtClean="0">
                <a:latin typeface="STZhongsong (Headings)"/>
              </a:rPr>
              <a:t>JVM</a:t>
            </a:r>
            <a:r>
              <a:rPr lang="zh-CN" altLang="en-US" sz="1600" dirty="0" smtClean="0">
                <a:latin typeface="STZhongsong (Headings)"/>
              </a:rPr>
              <a:t>自动执行</a:t>
            </a:r>
            <a:endParaRPr lang="en-US" altLang="zh-CN" sz="1600" dirty="0" smtClean="0">
              <a:latin typeface="STZhongsong (Headings)"/>
            </a:endParaRPr>
          </a:p>
          <a:p>
            <a:pPr marL="1200150" lvl="2" indent="-285750">
              <a:lnSpc>
                <a:spcPct val="150000"/>
              </a:lnSpc>
              <a:buFont typeface="Courier New" panose="02070309020205020404" pitchFamily="49" charset="0"/>
              <a:buChar char="o"/>
            </a:pPr>
            <a:r>
              <a:rPr lang="zh-CN" altLang="en-US" sz="1400" dirty="0">
                <a:latin typeface="STZhongsong (Headings)"/>
              </a:rPr>
              <a:t>内</a:t>
            </a:r>
            <a:r>
              <a:rPr lang="zh-CN" altLang="en-US" sz="1400" dirty="0" smtClean="0">
                <a:latin typeface="STZhongsong (Headings)"/>
              </a:rPr>
              <a:t>存不足时自动触发</a:t>
            </a:r>
            <a:endParaRPr lang="en-US" altLang="zh-CN" sz="1400" dirty="0" smtClean="0">
              <a:latin typeface="STZhongsong (Headings)"/>
            </a:endParaRPr>
          </a:p>
        </p:txBody>
      </p:sp>
    </p:spTree>
    <p:extLst>
      <p:ext uri="{BB962C8B-B14F-4D97-AF65-F5344CB8AC3E}">
        <p14:creationId xmlns:p14="http://schemas.microsoft.com/office/powerpoint/2010/main" val="454107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3600" dirty="0" smtClean="0"/>
              <a:t>Log GC</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932051"/>
            <a:ext cx="7391400"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latin typeface="STZhongsong (Headings)"/>
              </a:rPr>
              <a:t>一般</a:t>
            </a:r>
            <a:r>
              <a:rPr lang="en-US" altLang="zh-CN" dirty="0" smtClean="0">
                <a:latin typeface="STZhongsong (Headings)"/>
              </a:rPr>
              <a:t>GC</a:t>
            </a:r>
            <a:r>
              <a:rPr lang="zh-CN" altLang="en-US" dirty="0" smtClean="0">
                <a:latin typeface="STZhongsong (Headings)"/>
              </a:rPr>
              <a:t>信息</a:t>
            </a:r>
            <a:endParaRPr lang="en-US" altLang="zh-CN" dirty="0" smtClean="0">
              <a:latin typeface="STZhongsong (Headings)"/>
            </a:endParaRPr>
          </a:p>
          <a:p>
            <a:pPr marL="800100" lvl="1" indent="-342900">
              <a:lnSpc>
                <a:spcPct val="150000"/>
              </a:lnSpc>
              <a:buFont typeface="Wingdings" panose="05000000000000000000" pitchFamily="2" charset="2"/>
              <a:buChar char="q"/>
            </a:pPr>
            <a:r>
              <a:rPr lang="en-US" altLang="zh-CN" sz="1600" dirty="0" smtClean="0">
                <a:latin typeface="STZhongsong (Headings)"/>
              </a:rPr>
              <a:t>-</a:t>
            </a:r>
            <a:r>
              <a:rPr lang="en-US" altLang="zh-CN" sz="1600" dirty="0" err="1" smtClean="0">
                <a:latin typeface="STZhongsong (Headings)"/>
              </a:rPr>
              <a:t>verbose:gc</a:t>
            </a:r>
            <a:endParaRPr lang="en-US" altLang="zh-CN" sz="1600" dirty="0" smtClean="0">
              <a:latin typeface="STZhongsong (Headings)"/>
            </a:endParaRPr>
          </a:p>
          <a:p>
            <a:pPr marL="800100" lvl="1" indent="-34290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a:t>
            </a:r>
            <a:endParaRPr lang="en-US" altLang="zh-CN" sz="1600" dirty="0" smtClean="0">
              <a:latin typeface="STZhongsong (Headings)"/>
            </a:endParaRPr>
          </a:p>
          <a:p>
            <a:pPr marL="800100" lvl="1" indent="-34290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PrintGCDetails</a:t>
            </a:r>
            <a:r>
              <a:rPr lang="zh-CN" altLang="en-US" sz="1600" dirty="0" smtClean="0">
                <a:latin typeface="STZhongsong (Headings)"/>
              </a:rPr>
              <a:t>，包含以上并在结束时打印总结信息</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时间相关</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PrintGCTimeStamps</a:t>
            </a:r>
            <a:r>
              <a:rPr lang="zh-CN" altLang="en-US" sz="1600" dirty="0" smtClean="0">
                <a:latin typeface="STZhongsong (Headings)"/>
              </a:rPr>
              <a:t>：距离</a:t>
            </a:r>
            <a:r>
              <a:rPr lang="en-US" altLang="zh-CN" sz="1600" dirty="0" smtClean="0">
                <a:latin typeface="STZhongsong (Headings)"/>
              </a:rPr>
              <a:t>JVM</a:t>
            </a:r>
            <a:r>
              <a:rPr lang="zh-CN" altLang="en-US" sz="1600" dirty="0" smtClean="0">
                <a:latin typeface="STZhongsong (Headings)"/>
              </a:rPr>
              <a:t>启动的时间间隔（秒）</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PrintGCDateStamps</a:t>
            </a:r>
            <a:r>
              <a:rPr lang="zh-CN" altLang="en-US" sz="1600" dirty="0" smtClean="0">
                <a:latin typeface="STZhongsong (Headings)"/>
              </a:rPr>
              <a:t>：实际时间</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PrintGCApplicationConcurrentTime</a:t>
            </a:r>
            <a:r>
              <a:rPr lang="zh-CN" altLang="en-US" sz="1600" dirty="0" smtClean="0">
                <a:latin typeface="STZhongsong (Headings)"/>
              </a:rPr>
              <a:t>：</a:t>
            </a:r>
            <a:r>
              <a:rPr lang="en-US" altLang="zh-CN" sz="1600" dirty="0" smtClean="0">
                <a:latin typeface="STZhongsong (Headings)"/>
              </a:rPr>
              <a:t>GC</a:t>
            </a:r>
            <a:r>
              <a:rPr lang="zh-CN" altLang="en-US" sz="1600" dirty="0" smtClean="0">
                <a:latin typeface="STZhongsong (Headings)"/>
              </a:rPr>
              <a:t>时程序并发执行时间</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PrintGCApplicationStoppedTime</a:t>
            </a:r>
            <a:r>
              <a:rPr lang="zh-CN" altLang="en-US" sz="1600" dirty="0" smtClean="0">
                <a:latin typeface="STZhongsong (Headings)"/>
              </a:rPr>
              <a:t>：</a:t>
            </a:r>
            <a:r>
              <a:rPr lang="en-US" altLang="zh-CN" sz="1600" dirty="0" smtClean="0">
                <a:latin typeface="STZhongsong (Headings)"/>
              </a:rPr>
              <a:t>GC</a:t>
            </a:r>
            <a:r>
              <a:rPr lang="zh-CN" altLang="en-US" sz="1600" dirty="0" smtClean="0">
                <a:latin typeface="STZhongsong (Headings)"/>
              </a:rPr>
              <a:t>时程序停止时间</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堆信息</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PrintHeapAtGC</a:t>
            </a:r>
            <a:endParaRPr lang="en-US" altLang="zh-CN" sz="1600"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-XX:+</a:t>
            </a:r>
            <a:r>
              <a:rPr lang="en-US" altLang="zh-CN" sz="1600" dirty="0" err="1" smtClean="0">
                <a:latin typeface="STZhongsong (Headings)"/>
              </a:rPr>
              <a:t>PrintGCDetails</a:t>
            </a:r>
            <a:endParaRPr lang="en-US" altLang="zh-CN" sz="1600" dirty="0" smtClean="0">
              <a:latin typeface="STZhongsong (Headings)"/>
            </a:endParaRPr>
          </a:p>
          <a:p>
            <a:pPr marL="285750" indent="-285750">
              <a:lnSpc>
                <a:spcPct val="150000"/>
              </a:lnSpc>
              <a:buFont typeface="Wingdings" panose="05000000000000000000" pitchFamily="2" charset="2"/>
              <a:buChar char="Ø"/>
            </a:pPr>
            <a:r>
              <a:rPr lang="zh-CN" altLang="en-US" dirty="0">
                <a:latin typeface="STZhongsong (Headings)"/>
              </a:rPr>
              <a:t>输</a:t>
            </a:r>
            <a:r>
              <a:rPr lang="zh-CN" altLang="en-US" dirty="0" smtClean="0">
                <a:latin typeface="STZhongsong (Headings)"/>
              </a:rPr>
              <a:t>出到文件</a:t>
            </a:r>
            <a:endParaRPr lang="en-US" altLang="zh-CN" dirty="0" smtClean="0">
              <a:latin typeface="STZhongsong (Headings)"/>
            </a:endParaRPr>
          </a:p>
          <a:p>
            <a:pPr marL="742950" lvl="1" indent="-285750">
              <a:lnSpc>
                <a:spcPct val="150000"/>
              </a:lnSpc>
              <a:buFont typeface="Wingdings" panose="05000000000000000000" pitchFamily="2" charset="2"/>
              <a:buChar char="q"/>
            </a:pPr>
            <a:r>
              <a:rPr lang="en-US" altLang="zh-CN" sz="1600" dirty="0" smtClean="0">
                <a:latin typeface="STZhongsong (Headings)"/>
              </a:rPr>
              <a:t>-</a:t>
            </a:r>
            <a:r>
              <a:rPr lang="en-US" altLang="zh-CN" sz="1600" dirty="0" err="1" smtClean="0">
                <a:latin typeface="STZhongsong (Headings)"/>
              </a:rPr>
              <a:t>Xloggc</a:t>
            </a:r>
            <a:r>
              <a:rPr lang="en-US" altLang="zh-CN" sz="1600" dirty="0" smtClean="0">
                <a:latin typeface="STZhongsong (Headings)"/>
              </a:rPr>
              <a:t>:&lt;filename&gt;</a:t>
            </a:r>
          </a:p>
        </p:txBody>
      </p:sp>
    </p:spTree>
    <p:extLst>
      <p:ext uri="{BB962C8B-B14F-4D97-AF65-F5344CB8AC3E}">
        <p14:creationId xmlns:p14="http://schemas.microsoft.com/office/powerpoint/2010/main" val="131453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3600" dirty="0" smtClean="0"/>
              <a:t>垃圾回收</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1600200"/>
            <a:ext cx="7391400" cy="1754326"/>
          </a:xfrm>
          <a:prstGeom prst="rect">
            <a:avLst/>
          </a:prstGeom>
          <a:noFill/>
        </p:spPr>
        <p:txBody>
          <a:bodyPr wrap="square" rtlCol="0">
            <a:spAutoFit/>
          </a:bodyPr>
          <a:lstStyle/>
          <a:p>
            <a:pPr>
              <a:lnSpc>
                <a:spcPct val="200000"/>
              </a:lnSpc>
            </a:pPr>
            <a:r>
              <a:rPr lang="zh-CN" altLang="en-US" dirty="0" smtClean="0">
                <a:latin typeface="STZhongsong (Headings)"/>
              </a:rPr>
              <a:t>垃圾回收总体来说分为两个步骤</a:t>
            </a:r>
            <a:endParaRPr lang="en-US" altLang="zh-CN" dirty="0" smtClean="0">
              <a:latin typeface="STZhongsong (Headings)"/>
            </a:endParaRPr>
          </a:p>
          <a:p>
            <a:pPr marL="285750" indent="-285750">
              <a:lnSpc>
                <a:spcPct val="200000"/>
              </a:lnSpc>
              <a:buFont typeface="Wingdings" panose="05000000000000000000" pitchFamily="2" charset="2"/>
              <a:buChar char="Ø"/>
            </a:pPr>
            <a:r>
              <a:rPr lang="zh-CN" altLang="en-US" dirty="0">
                <a:latin typeface="STZhongsong (Headings)"/>
              </a:rPr>
              <a:t>标识垃</a:t>
            </a:r>
            <a:r>
              <a:rPr lang="zh-CN" altLang="en-US" dirty="0" smtClean="0">
                <a:latin typeface="STZhongsong (Headings)"/>
              </a:rPr>
              <a:t>圾</a:t>
            </a:r>
            <a:endParaRPr lang="en-US" altLang="zh-CN" dirty="0" smtClean="0">
              <a:latin typeface="STZhongsong (Headings)"/>
            </a:endParaRPr>
          </a:p>
          <a:p>
            <a:pPr marL="285750" indent="-285750">
              <a:lnSpc>
                <a:spcPct val="200000"/>
              </a:lnSpc>
              <a:buFont typeface="Wingdings" panose="05000000000000000000" pitchFamily="2" charset="2"/>
              <a:buChar char="Ø"/>
            </a:pPr>
            <a:r>
              <a:rPr lang="zh-CN" altLang="en-US" dirty="0">
                <a:latin typeface="STZhongsong (Headings)"/>
              </a:rPr>
              <a:t>回</a:t>
            </a:r>
            <a:r>
              <a:rPr lang="zh-CN" altLang="en-US" dirty="0" smtClean="0">
                <a:latin typeface="STZhongsong (Headings)"/>
              </a:rPr>
              <a:t>收垃圾</a:t>
            </a:r>
            <a:endParaRPr lang="en-US" dirty="0">
              <a:latin typeface="STZhongsong (Headings)"/>
            </a:endParaRPr>
          </a:p>
        </p:txBody>
      </p:sp>
    </p:spTree>
    <p:extLst>
      <p:ext uri="{BB962C8B-B14F-4D97-AF65-F5344CB8AC3E}">
        <p14:creationId xmlns:p14="http://schemas.microsoft.com/office/powerpoint/2010/main" val="343872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3600" dirty="0">
                <a:latin typeface="STZhongsong (Headings)"/>
              </a:rPr>
              <a:t>标识垃</a:t>
            </a:r>
            <a:r>
              <a:rPr lang="zh-CN" altLang="en-US" sz="3600" dirty="0" smtClean="0">
                <a:latin typeface="STZhongsong (Headings)"/>
              </a:rPr>
              <a:t>圾</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1371600"/>
            <a:ext cx="7391400" cy="4031873"/>
          </a:xfrm>
          <a:prstGeom prst="rect">
            <a:avLst/>
          </a:prstGeom>
          <a:noFill/>
        </p:spPr>
        <p:txBody>
          <a:bodyPr wrap="square" rtlCol="0">
            <a:spAutoFit/>
          </a:bodyPr>
          <a:lstStyle/>
          <a:p>
            <a:pPr>
              <a:lnSpc>
                <a:spcPct val="200000"/>
              </a:lnSpc>
            </a:pPr>
            <a:r>
              <a:rPr lang="zh-CN" altLang="en-US" dirty="0" smtClean="0">
                <a:latin typeface="STZhongsong (Headings)"/>
              </a:rPr>
              <a:t>标识垃圾主要包括两种算法：</a:t>
            </a:r>
            <a:endParaRPr lang="en-US" altLang="zh-CN" dirty="0" smtClean="0">
              <a:latin typeface="STZhongsong (Headings)"/>
            </a:endParaRPr>
          </a:p>
          <a:p>
            <a:pPr marL="285750" indent="-285750">
              <a:lnSpc>
                <a:spcPct val="200000"/>
              </a:lnSpc>
              <a:buFont typeface="Wingdings" panose="05000000000000000000" pitchFamily="2" charset="2"/>
              <a:buChar char="Ø"/>
            </a:pPr>
            <a:r>
              <a:rPr lang="zh-CN" altLang="en-US" dirty="0" smtClean="0">
                <a:latin typeface="STZhongsong (Headings)"/>
              </a:rPr>
              <a:t>引用计数算法（</a:t>
            </a:r>
            <a:r>
              <a:rPr lang="en-US" altLang="zh-CN" dirty="0" smtClean="0">
                <a:latin typeface="STZhongsong (Headings)"/>
              </a:rPr>
              <a:t>Reference Counting</a:t>
            </a:r>
            <a:r>
              <a:rPr lang="zh-CN" altLang="en-US" dirty="0" smtClean="0">
                <a:latin typeface="STZhongsong (Headings)"/>
              </a:rPr>
              <a:t>）</a:t>
            </a:r>
            <a:endParaRPr lang="en-US" altLang="zh-CN" dirty="0" smtClean="0">
              <a:latin typeface="STZhongsong (Headings)"/>
            </a:endParaRPr>
          </a:p>
          <a:p>
            <a:pPr marL="742950" lvl="1" indent="-285750">
              <a:lnSpc>
                <a:spcPct val="200000"/>
              </a:lnSpc>
              <a:buFont typeface="Courier New" panose="02070309020205020404" pitchFamily="49" charset="0"/>
              <a:buChar char="o"/>
            </a:pPr>
            <a:r>
              <a:rPr lang="zh-CN" altLang="en-US" sz="1400" dirty="0" smtClean="0">
                <a:latin typeface="STZhongsong (Headings)"/>
              </a:rPr>
              <a:t>对象引用计数，每引用一次</a:t>
            </a:r>
            <a:r>
              <a:rPr lang="en-US" altLang="zh-CN" sz="1400" dirty="0" smtClean="0">
                <a:latin typeface="STZhongsong (Headings)"/>
              </a:rPr>
              <a:t>+1</a:t>
            </a:r>
            <a:r>
              <a:rPr lang="zh-CN" altLang="en-US" sz="1400" dirty="0" smtClean="0">
                <a:latin typeface="STZhongsong (Headings)"/>
              </a:rPr>
              <a:t>，失去一次</a:t>
            </a:r>
            <a:r>
              <a:rPr lang="en-US" altLang="zh-CN" sz="1400" dirty="0" smtClean="0">
                <a:latin typeface="STZhongsong (Headings)"/>
              </a:rPr>
              <a:t>-1</a:t>
            </a:r>
            <a:r>
              <a:rPr lang="zh-CN" altLang="en-US" sz="1400" dirty="0" smtClean="0">
                <a:latin typeface="STZhongsong (Headings)"/>
              </a:rPr>
              <a:t>，为</a:t>
            </a:r>
            <a:r>
              <a:rPr lang="en-US" altLang="zh-CN" sz="1400" dirty="0" smtClean="0">
                <a:latin typeface="STZhongsong (Headings)"/>
              </a:rPr>
              <a:t>0</a:t>
            </a:r>
            <a:r>
              <a:rPr lang="zh-CN" altLang="en-US" sz="1400" dirty="0" smtClean="0">
                <a:latin typeface="STZhongsong (Headings)"/>
              </a:rPr>
              <a:t>时即为垃圾</a:t>
            </a:r>
            <a:endParaRPr lang="en-US" altLang="zh-CN" sz="1400" dirty="0" smtClean="0">
              <a:latin typeface="STZhongsong (Headings)"/>
            </a:endParaRPr>
          </a:p>
          <a:p>
            <a:pPr marL="742950" lvl="1" indent="-285750">
              <a:lnSpc>
                <a:spcPct val="200000"/>
              </a:lnSpc>
              <a:buFont typeface="Courier New" panose="02070309020205020404" pitchFamily="49" charset="0"/>
              <a:buChar char="o"/>
            </a:pPr>
            <a:r>
              <a:rPr lang="zh-CN" altLang="en-US" sz="1400" dirty="0">
                <a:latin typeface="STZhongsong (Headings)"/>
              </a:rPr>
              <a:t>效</a:t>
            </a:r>
            <a:r>
              <a:rPr lang="zh-CN" altLang="en-US" sz="1400" dirty="0" smtClean="0">
                <a:latin typeface="STZhongsong (Headings)"/>
              </a:rPr>
              <a:t>率高但不可靠，存在循环引用问题</a:t>
            </a:r>
            <a:endParaRPr lang="en-US" altLang="zh-CN" dirty="0" smtClean="0">
              <a:latin typeface="STZhongsong (Headings)"/>
            </a:endParaRPr>
          </a:p>
          <a:p>
            <a:pPr marL="285750" indent="-285750">
              <a:lnSpc>
                <a:spcPct val="200000"/>
              </a:lnSpc>
              <a:buFont typeface="Wingdings" panose="05000000000000000000" pitchFamily="2" charset="2"/>
              <a:buChar char="Ø"/>
            </a:pPr>
            <a:r>
              <a:rPr lang="zh-CN" altLang="en-US" dirty="0">
                <a:latin typeface="STZhongsong (Headings)"/>
              </a:rPr>
              <a:t>可达</a:t>
            </a:r>
            <a:r>
              <a:rPr lang="zh-CN" altLang="en-US" dirty="0" smtClean="0">
                <a:latin typeface="STZhongsong (Headings)"/>
              </a:rPr>
              <a:t>性分析算法（</a:t>
            </a:r>
            <a:r>
              <a:rPr lang="en-US" altLang="zh-CN" dirty="0" smtClean="0">
                <a:latin typeface="STZhongsong (Headings)"/>
              </a:rPr>
              <a:t>GC Roots Tracing</a:t>
            </a:r>
            <a:r>
              <a:rPr lang="zh-CN" altLang="en-US" dirty="0" smtClean="0">
                <a:latin typeface="STZhongsong (Headings)"/>
              </a:rPr>
              <a:t>）</a:t>
            </a:r>
            <a:endParaRPr lang="en-US" altLang="zh-CN" dirty="0" smtClean="0">
              <a:latin typeface="STZhongsong (Headings)"/>
            </a:endParaRPr>
          </a:p>
          <a:p>
            <a:pPr marL="742950" lvl="1" indent="-285750">
              <a:lnSpc>
                <a:spcPct val="200000"/>
              </a:lnSpc>
              <a:buFont typeface="Courier New" panose="02070309020205020404" pitchFamily="49" charset="0"/>
              <a:buChar char="o"/>
            </a:pPr>
            <a:r>
              <a:rPr lang="zh-CN" altLang="en-US" sz="1400" dirty="0" smtClean="0">
                <a:latin typeface="STZhongsong (Headings)"/>
              </a:rPr>
              <a:t>根搜索算法，从一组称为根对象（</a:t>
            </a:r>
            <a:r>
              <a:rPr lang="en-US" altLang="zh-CN" sz="1400" dirty="0" smtClean="0">
                <a:latin typeface="STZhongsong (Headings)"/>
              </a:rPr>
              <a:t>GC Roots</a:t>
            </a:r>
            <a:r>
              <a:rPr lang="zh-CN" altLang="en-US" sz="1400" dirty="0" smtClean="0">
                <a:latin typeface="STZhongsong (Headings)"/>
              </a:rPr>
              <a:t>）开始搜索</a:t>
            </a:r>
            <a:endParaRPr lang="en-US" altLang="zh-CN" sz="1400" dirty="0" smtClean="0">
              <a:latin typeface="STZhongsong (Headings)"/>
            </a:endParaRPr>
          </a:p>
          <a:p>
            <a:pPr marL="742950" lvl="1" indent="-285750">
              <a:lnSpc>
                <a:spcPct val="200000"/>
              </a:lnSpc>
              <a:buFont typeface="Courier New" panose="02070309020205020404" pitchFamily="49" charset="0"/>
              <a:buChar char="o"/>
            </a:pPr>
            <a:r>
              <a:rPr lang="zh-CN" altLang="en-US" sz="1400" dirty="0">
                <a:latin typeface="STZhongsong (Headings)"/>
              </a:rPr>
              <a:t>可</a:t>
            </a:r>
            <a:r>
              <a:rPr lang="zh-CN" altLang="en-US" sz="1400" dirty="0" smtClean="0">
                <a:latin typeface="STZhongsong (Headings)"/>
              </a:rPr>
              <a:t>靠但速度慢</a:t>
            </a:r>
            <a:endParaRPr lang="en-US" altLang="zh-CN" sz="1400" dirty="0">
              <a:latin typeface="STZhongsong (Headings)"/>
            </a:endParaRPr>
          </a:p>
          <a:p>
            <a:pPr marL="285750" indent="-285750">
              <a:lnSpc>
                <a:spcPct val="200000"/>
              </a:lnSpc>
              <a:buFont typeface="Wingdings" panose="05000000000000000000" pitchFamily="2" charset="2"/>
              <a:buChar char="Ø"/>
            </a:pPr>
            <a:r>
              <a:rPr lang="en-US" altLang="zh-CN" dirty="0" err="1" smtClean="0">
                <a:latin typeface="STZhongsong (Headings)"/>
              </a:rPr>
              <a:t>HotSpot</a:t>
            </a:r>
            <a:r>
              <a:rPr lang="zh-CN" altLang="en-US" dirty="0" smtClean="0">
                <a:latin typeface="STZhongsong (Headings)"/>
              </a:rPr>
              <a:t>采用</a:t>
            </a:r>
            <a:r>
              <a:rPr lang="en-US" altLang="zh-CN" dirty="0" smtClean="0">
                <a:latin typeface="STZhongsong (Headings)"/>
              </a:rPr>
              <a:t>GC Roots Tracing</a:t>
            </a:r>
            <a:r>
              <a:rPr lang="zh-CN" altLang="en-US" dirty="0" smtClean="0">
                <a:latin typeface="STZhongsong (Headings)"/>
              </a:rPr>
              <a:t>，这是</a:t>
            </a:r>
            <a:r>
              <a:rPr lang="en-US" altLang="zh-CN" dirty="0" smtClean="0">
                <a:latin typeface="STZhongsong (Headings)"/>
              </a:rPr>
              <a:t>GC</a:t>
            </a:r>
            <a:r>
              <a:rPr lang="zh-CN" altLang="en-US" dirty="0" smtClean="0">
                <a:latin typeface="STZhongsong (Headings)"/>
              </a:rPr>
              <a:t>需要暂停的主要原因</a:t>
            </a:r>
            <a:endParaRPr lang="en-US" altLang="zh-CN" dirty="0">
              <a:latin typeface="STZhongsong (Headings)"/>
            </a:endParaRPr>
          </a:p>
        </p:txBody>
      </p:sp>
    </p:spTree>
    <p:extLst>
      <p:ext uri="{BB962C8B-B14F-4D97-AF65-F5344CB8AC3E}">
        <p14:creationId xmlns:p14="http://schemas.microsoft.com/office/powerpoint/2010/main" val="3617674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3600" dirty="0" smtClean="0">
                <a:latin typeface="STZhongsong (Headings)"/>
              </a:rPr>
              <a:t>可</a:t>
            </a:r>
            <a:r>
              <a:rPr lang="zh-CN" altLang="en-US" sz="3600" dirty="0">
                <a:latin typeface="STZhongsong (Headings)"/>
              </a:rPr>
              <a:t>达性分析算</a:t>
            </a:r>
            <a:r>
              <a:rPr lang="zh-CN" altLang="en-US" sz="3600" dirty="0" smtClean="0">
                <a:latin typeface="STZhongsong (Headings)"/>
              </a:rPr>
              <a:t>法</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Rectangle 3"/>
          <p:cNvSpPr/>
          <p:nvPr/>
        </p:nvSpPr>
        <p:spPr>
          <a:xfrm>
            <a:off x="1219200" y="1233607"/>
            <a:ext cx="7696200" cy="335280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Rounded Rectangle 4"/>
          <p:cNvSpPr/>
          <p:nvPr/>
        </p:nvSpPr>
        <p:spPr>
          <a:xfrm>
            <a:off x="2295525" y="1309807"/>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GC Roots</a:t>
            </a:r>
            <a:endParaRPr lang="en-US" sz="1200" dirty="0"/>
          </a:p>
        </p:txBody>
      </p:sp>
      <p:cxnSp>
        <p:nvCxnSpPr>
          <p:cNvPr id="7" name="Straight Connector 6"/>
          <p:cNvCxnSpPr/>
          <p:nvPr/>
        </p:nvCxnSpPr>
        <p:spPr>
          <a:xfrm>
            <a:off x="1219200" y="1843207"/>
            <a:ext cx="7696200" cy="0"/>
          </a:xfrm>
          <a:prstGeom prst="lin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848600" y="1462207"/>
            <a:ext cx="1066800" cy="3429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GC Roots Set</a:t>
            </a:r>
            <a:endParaRPr lang="en-US" sz="1200" dirty="0"/>
          </a:p>
        </p:txBody>
      </p:sp>
      <p:sp>
        <p:nvSpPr>
          <p:cNvPr id="11" name="Rounded Rectangle 10"/>
          <p:cNvSpPr/>
          <p:nvPr/>
        </p:nvSpPr>
        <p:spPr>
          <a:xfrm>
            <a:off x="2295525" y="2071807"/>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a:t>
            </a:r>
            <a:r>
              <a:rPr lang="en-US" sz="1200" dirty="0" smtClean="0"/>
              <a:t>bject 1</a:t>
            </a:r>
            <a:endParaRPr lang="en-US" sz="1200" dirty="0"/>
          </a:p>
        </p:txBody>
      </p:sp>
      <p:sp>
        <p:nvSpPr>
          <p:cNvPr id="12" name="Rounded Rectangle 11"/>
          <p:cNvSpPr/>
          <p:nvPr/>
        </p:nvSpPr>
        <p:spPr>
          <a:xfrm>
            <a:off x="3124200" y="3319582"/>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a:t>
            </a:r>
            <a:r>
              <a:rPr lang="en-US" sz="1200" dirty="0" smtClean="0"/>
              <a:t>bject 4</a:t>
            </a:r>
            <a:endParaRPr lang="en-US" sz="1200" dirty="0"/>
          </a:p>
        </p:txBody>
      </p:sp>
      <p:sp>
        <p:nvSpPr>
          <p:cNvPr id="13" name="Rounded Rectangle 12"/>
          <p:cNvSpPr/>
          <p:nvPr/>
        </p:nvSpPr>
        <p:spPr>
          <a:xfrm>
            <a:off x="1476375" y="2709982"/>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a:t>
            </a:r>
            <a:r>
              <a:rPr lang="en-US" sz="1200" dirty="0" smtClean="0"/>
              <a:t>bject 2</a:t>
            </a:r>
            <a:endParaRPr lang="en-US" sz="1200" dirty="0"/>
          </a:p>
        </p:txBody>
      </p:sp>
      <p:sp>
        <p:nvSpPr>
          <p:cNvPr id="14" name="Rounded Rectangle 13"/>
          <p:cNvSpPr/>
          <p:nvPr/>
        </p:nvSpPr>
        <p:spPr>
          <a:xfrm>
            <a:off x="3124200" y="2709982"/>
            <a:ext cx="1143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a:t>
            </a:r>
            <a:r>
              <a:rPr lang="en-US" sz="1200" dirty="0" smtClean="0"/>
              <a:t>bject 3</a:t>
            </a:r>
            <a:endParaRPr lang="en-US" sz="1200" dirty="0"/>
          </a:p>
        </p:txBody>
      </p:sp>
      <p:cxnSp>
        <p:nvCxnSpPr>
          <p:cNvPr id="15" name="Straight Connector 14"/>
          <p:cNvCxnSpPr>
            <a:stCxn id="5" idx="2"/>
            <a:endCxn id="11" idx="0"/>
          </p:cNvCxnSpPr>
          <p:nvPr/>
        </p:nvCxnSpPr>
        <p:spPr>
          <a:xfrm>
            <a:off x="2867025" y="1690807"/>
            <a:ext cx="0" cy="381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3" idx="0"/>
          </p:cNvCxnSpPr>
          <p:nvPr/>
        </p:nvCxnSpPr>
        <p:spPr>
          <a:xfrm flipH="1">
            <a:off x="2047875" y="2452807"/>
            <a:ext cx="819150" cy="25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2"/>
            <a:endCxn id="14" idx="0"/>
          </p:cNvCxnSpPr>
          <p:nvPr/>
        </p:nvCxnSpPr>
        <p:spPr>
          <a:xfrm>
            <a:off x="2867025" y="2452807"/>
            <a:ext cx="828675" cy="2571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4" idx="2"/>
            <a:endCxn id="12" idx="0"/>
          </p:cNvCxnSpPr>
          <p:nvPr/>
        </p:nvCxnSpPr>
        <p:spPr>
          <a:xfrm>
            <a:off x="3695700" y="3090982"/>
            <a:ext cx="0" cy="2286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639050" y="2709982"/>
            <a:ext cx="11430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o</a:t>
            </a:r>
            <a:r>
              <a:rPr lang="en-US" sz="1200" dirty="0" smtClean="0"/>
              <a:t>bject 7</a:t>
            </a:r>
            <a:endParaRPr lang="en-US" sz="1200" dirty="0"/>
          </a:p>
        </p:txBody>
      </p:sp>
      <p:sp>
        <p:nvSpPr>
          <p:cNvPr id="26" name="Rounded Rectangle 25"/>
          <p:cNvSpPr/>
          <p:nvPr/>
        </p:nvSpPr>
        <p:spPr>
          <a:xfrm>
            <a:off x="5334000" y="2709982"/>
            <a:ext cx="11430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o</a:t>
            </a:r>
            <a:r>
              <a:rPr lang="en-US" sz="1200" dirty="0" smtClean="0"/>
              <a:t>bject 6</a:t>
            </a:r>
            <a:endParaRPr lang="en-US" sz="1200" dirty="0"/>
          </a:p>
        </p:txBody>
      </p:sp>
      <p:sp>
        <p:nvSpPr>
          <p:cNvPr id="27" name="Rounded Rectangle 26"/>
          <p:cNvSpPr/>
          <p:nvPr/>
        </p:nvSpPr>
        <p:spPr>
          <a:xfrm>
            <a:off x="6477000" y="2071807"/>
            <a:ext cx="11430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o</a:t>
            </a:r>
            <a:r>
              <a:rPr lang="en-US" sz="1200" dirty="0" smtClean="0"/>
              <a:t>bject 5</a:t>
            </a:r>
            <a:endParaRPr lang="en-US" sz="1200" dirty="0"/>
          </a:p>
        </p:txBody>
      </p:sp>
      <p:cxnSp>
        <p:nvCxnSpPr>
          <p:cNvPr id="28" name="Straight Connector 27"/>
          <p:cNvCxnSpPr>
            <a:stCxn id="27" idx="2"/>
            <a:endCxn id="26" idx="0"/>
          </p:cNvCxnSpPr>
          <p:nvPr/>
        </p:nvCxnSpPr>
        <p:spPr>
          <a:xfrm flipH="1">
            <a:off x="5905500" y="2452807"/>
            <a:ext cx="1143000" cy="25717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2"/>
            <a:endCxn id="25" idx="0"/>
          </p:cNvCxnSpPr>
          <p:nvPr/>
        </p:nvCxnSpPr>
        <p:spPr>
          <a:xfrm>
            <a:off x="7048500" y="2452807"/>
            <a:ext cx="1162050" cy="257175"/>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962400" y="3976807"/>
            <a:ext cx="30956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429125" y="3976807"/>
            <a:ext cx="1438275" cy="228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1100" dirty="0"/>
              <a:t>仍</a:t>
            </a:r>
            <a:r>
              <a:rPr lang="zh-CN" altLang="en-US" sz="1100" dirty="0" smtClean="0"/>
              <a:t>然存活的对象</a:t>
            </a:r>
            <a:endParaRPr lang="en-US" sz="1100" dirty="0"/>
          </a:p>
        </p:txBody>
      </p:sp>
      <p:sp>
        <p:nvSpPr>
          <p:cNvPr id="35" name="Rectangle 34"/>
          <p:cNvSpPr/>
          <p:nvPr/>
        </p:nvSpPr>
        <p:spPr>
          <a:xfrm>
            <a:off x="4419600" y="4262557"/>
            <a:ext cx="1447799" cy="228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1100" dirty="0" smtClean="0"/>
              <a:t>判定可回收的对象</a:t>
            </a:r>
            <a:endParaRPr lang="en-US" sz="1100" dirty="0"/>
          </a:p>
        </p:txBody>
      </p:sp>
      <p:sp>
        <p:nvSpPr>
          <p:cNvPr id="36" name="Rectangle 35"/>
          <p:cNvSpPr/>
          <p:nvPr/>
        </p:nvSpPr>
        <p:spPr>
          <a:xfrm>
            <a:off x="3962400" y="4262557"/>
            <a:ext cx="309562"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TextBox 36"/>
          <p:cNvSpPr txBox="1"/>
          <p:nvPr/>
        </p:nvSpPr>
        <p:spPr>
          <a:xfrm>
            <a:off x="1219200" y="4738807"/>
            <a:ext cx="7696200" cy="1661993"/>
          </a:xfrm>
          <a:prstGeom prst="rect">
            <a:avLst/>
          </a:prstGeom>
          <a:noFill/>
        </p:spPr>
        <p:txBody>
          <a:bodyPr wrap="square" rtlCol="0">
            <a:spAutoFit/>
          </a:bodyPr>
          <a:lstStyle/>
          <a:p>
            <a:r>
              <a:rPr lang="zh-CN" altLang="en-US" dirty="0"/>
              <a:t>可</a:t>
            </a:r>
            <a:r>
              <a:rPr lang="zh-CN" altLang="en-US" dirty="0" smtClean="0"/>
              <a:t>以作为根对象的主要是那些无需二次引用就可以直接访问的对象：</a:t>
            </a:r>
            <a:endParaRPr lang="en-US" altLang="zh-CN" dirty="0" smtClean="0"/>
          </a:p>
          <a:p>
            <a:pPr marL="285750" indent="-285750">
              <a:buFont typeface="Wingdings" panose="05000000000000000000" pitchFamily="2" charset="2"/>
              <a:buChar char="q"/>
            </a:pPr>
            <a:r>
              <a:rPr lang="zh-CN" altLang="en-US" sz="1600" dirty="0"/>
              <a:t>虚拟</a:t>
            </a:r>
            <a:r>
              <a:rPr lang="zh-CN" altLang="en-US" sz="1600" dirty="0" smtClean="0"/>
              <a:t>机栈中引用的对象</a:t>
            </a:r>
            <a:endParaRPr lang="en-US" altLang="zh-CN" sz="1600" dirty="0" smtClean="0"/>
          </a:p>
          <a:p>
            <a:pPr marL="285750" indent="-285750">
              <a:buFont typeface="Wingdings" panose="05000000000000000000" pitchFamily="2" charset="2"/>
              <a:buChar char="q"/>
            </a:pPr>
            <a:r>
              <a:rPr lang="zh-CN" altLang="en-US" sz="1600" dirty="0"/>
              <a:t>方</a:t>
            </a:r>
            <a:r>
              <a:rPr lang="zh-CN" altLang="en-US" sz="1600" dirty="0" smtClean="0"/>
              <a:t>法区中类静态属性引用的对象</a:t>
            </a:r>
            <a:endParaRPr lang="en-US" altLang="zh-CN" sz="1600" dirty="0" smtClean="0"/>
          </a:p>
          <a:p>
            <a:pPr marL="285750" indent="-285750">
              <a:buFont typeface="Wingdings" panose="05000000000000000000" pitchFamily="2" charset="2"/>
              <a:buChar char="q"/>
            </a:pPr>
            <a:r>
              <a:rPr lang="zh-CN" altLang="en-US" sz="1600" dirty="0" smtClean="0"/>
              <a:t>方法区中常量引用的对象</a:t>
            </a:r>
            <a:endParaRPr lang="en-US" altLang="zh-CN" sz="1600" dirty="0" smtClean="0"/>
          </a:p>
          <a:p>
            <a:pPr marL="285750" indent="-285750">
              <a:buFont typeface="Wingdings" panose="05000000000000000000" pitchFamily="2" charset="2"/>
              <a:buChar char="q"/>
            </a:pPr>
            <a:r>
              <a:rPr lang="zh-CN" altLang="en-US" sz="1600" dirty="0"/>
              <a:t>本</a:t>
            </a:r>
            <a:r>
              <a:rPr lang="zh-CN" altLang="en-US" sz="1600" dirty="0" smtClean="0"/>
              <a:t>地方法栈中</a:t>
            </a:r>
            <a:r>
              <a:rPr lang="en-US" altLang="zh-CN" sz="1600" dirty="0" smtClean="0"/>
              <a:t>JNI</a:t>
            </a:r>
            <a:r>
              <a:rPr lang="zh-CN" altLang="en-US" sz="1600" dirty="0" smtClean="0"/>
              <a:t>（即一般说的</a:t>
            </a:r>
            <a:r>
              <a:rPr lang="en-US" altLang="zh-CN" sz="1600" dirty="0" smtClean="0"/>
              <a:t>Native</a:t>
            </a:r>
            <a:r>
              <a:rPr lang="zh-CN" altLang="en-US" sz="1600" dirty="0" smtClean="0"/>
              <a:t>方法）引用的对象</a:t>
            </a:r>
            <a:endParaRPr lang="en-US" dirty="0"/>
          </a:p>
          <a:p>
            <a:endParaRPr lang="en-US" dirty="0"/>
          </a:p>
        </p:txBody>
      </p:sp>
    </p:spTree>
    <p:extLst>
      <p:ext uri="{BB962C8B-B14F-4D97-AF65-F5344CB8AC3E}">
        <p14:creationId xmlns:p14="http://schemas.microsoft.com/office/powerpoint/2010/main" val="2053253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sz="4400" dirty="0" smtClean="0"/>
              <a:t>finalize()</a:t>
            </a:r>
            <a:r>
              <a:rPr lang="zh-CN" altLang="en-US" sz="4400" dirty="0" smtClean="0"/>
              <a:t>方法</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7" name="TextBox 36"/>
          <p:cNvSpPr txBox="1"/>
          <p:nvPr/>
        </p:nvSpPr>
        <p:spPr>
          <a:xfrm>
            <a:off x="1219200" y="1079480"/>
            <a:ext cx="7696200" cy="3416320"/>
          </a:xfrm>
          <a:prstGeom prst="rect">
            <a:avLst/>
          </a:prstGeom>
          <a:noFill/>
        </p:spPr>
        <p:txBody>
          <a:bodyPr wrap="square" rtlCol="0">
            <a:spAutoFit/>
          </a:bodyPr>
          <a:lstStyle/>
          <a:p>
            <a:pPr>
              <a:lnSpc>
                <a:spcPct val="150000"/>
              </a:lnSpc>
            </a:pPr>
            <a:r>
              <a:rPr lang="zh-CN" altLang="en-US" dirty="0"/>
              <a:t>经</a:t>
            </a:r>
            <a:r>
              <a:rPr lang="zh-CN" altLang="en-US" dirty="0" smtClean="0"/>
              <a:t>过可达性分析算法之后，如果对象的</a:t>
            </a:r>
            <a:r>
              <a:rPr lang="en-US" altLang="zh-CN" dirty="0" smtClean="0"/>
              <a:t>finalize()</a:t>
            </a:r>
            <a:r>
              <a:rPr lang="zh-CN" altLang="en-US" dirty="0" smtClean="0"/>
              <a:t>方法被重写了，并且没有被虚拟机调用过，那么对象将首先被放入</a:t>
            </a:r>
            <a:r>
              <a:rPr lang="en-US" altLang="zh-CN" dirty="0" smtClean="0"/>
              <a:t>F-Queue</a:t>
            </a:r>
            <a:r>
              <a:rPr lang="zh-CN" altLang="en-US" dirty="0" smtClean="0"/>
              <a:t>队列中，等待一个低优先级的</a:t>
            </a:r>
            <a:r>
              <a:rPr lang="en-US" altLang="zh-CN" dirty="0" smtClean="0"/>
              <a:t>Finalizer</a:t>
            </a:r>
            <a:r>
              <a:rPr lang="zh-CN" altLang="en-US" dirty="0" smtClean="0"/>
              <a:t>线程去调用</a:t>
            </a:r>
            <a:endParaRPr lang="en-US" altLang="zh-CN" dirty="0" smtClean="0"/>
          </a:p>
          <a:p>
            <a:pPr marL="285750" indent="-285750">
              <a:lnSpc>
                <a:spcPct val="150000"/>
              </a:lnSpc>
              <a:buFont typeface="Wingdings" panose="05000000000000000000" pitchFamily="2" charset="2"/>
              <a:buChar char="Ø"/>
            </a:pPr>
            <a:r>
              <a:rPr lang="en-US" dirty="0" smtClean="0"/>
              <a:t>finalize() </a:t>
            </a:r>
            <a:r>
              <a:rPr lang="zh-CN" altLang="en-US" dirty="0" smtClean="0"/>
              <a:t>方法只能被</a:t>
            </a:r>
            <a:r>
              <a:rPr lang="en-US" altLang="zh-CN" dirty="0" smtClean="0"/>
              <a:t>VM</a:t>
            </a:r>
            <a:r>
              <a:rPr lang="zh-CN" altLang="en-US" dirty="0" smtClean="0"/>
              <a:t>调用一次</a:t>
            </a:r>
            <a:endParaRPr lang="en-US" altLang="zh-CN" dirty="0" smtClean="0"/>
          </a:p>
          <a:p>
            <a:pPr marL="285750" indent="-285750">
              <a:lnSpc>
                <a:spcPct val="150000"/>
              </a:lnSpc>
              <a:buFont typeface="Wingdings" panose="05000000000000000000" pitchFamily="2" charset="2"/>
              <a:buChar char="Ø"/>
            </a:pPr>
            <a:r>
              <a:rPr lang="en-US" dirty="0"/>
              <a:t>finalize() </a:t>
            </a:r>
            <a:r>
              <a:rPr lang="zh-CN" altLang="en-US" dirty="0"/>
              <a:t>方</a:t>
            </a:r>
            <a:r>
              <a:rPr lang="zh-CN" altLang="en-US" dirty="0" smtClean="0"/>
              <a:t>法可能未运行完就被终止（为防止</a:t>
            </a:r>
            <a:r>
              <a:rPr lang="en-US" altLang="zh-CN" dirty="0" smtClean="0"/>
              <a:t>finalize</a:t>
            </a:r>
            <a:r>
              <a:rPr lang="zh-CN" altLang="en-US" dirty="0" smtClean="0"/>
              <a:t>出现问题导致垃圾回收崩溃，如死循环）</a:t>
            </a:r>
            <a:endParaRPr lang="en-US" altLang="zh-CN" dirty="0" smtClean="0"/>
          </a:p>
          <a:p>
            <a:pPr marL="285750" indent="-285750">
              <a:lnSpc>
                <a:spcPct val="150000"/>
              </a:lnSpc>
              <a:buFont typeface="Wingdings" panose="05000000000000000000" pitchFamily="2" charset="2"/>
              <a:buChar char="Ø"/>
            </a:pPr>
            <a:r>
              <a:rPr lang="en-US" dirty="0"/>
              <a:t>finalize() </a:t>
            </a:r>
            <a:r>
              <a:rPr lang="zh-CN" altLang="en-US" dirty="0"/>
              <a:t>方</a:t>
            </a:r>
            <a:r>
              <a:rPr lang="zh-CN" altLang="en-US" dirty="0" smtClean="0"/>
              <a:t>法是对象自我拯救的最后一次机会，但并不鼓励这么做</a:t>
            </a:r>
            <a:endParaRPr lang="en-US" dirty="0"/>
          </a:p>
          <a:p>
            <a:pPr>
              <a:lnSpc>
                <a:spcPct val="150000"/>
              </a:lnSpc>
            </a:pPr>
            <a:endParaRPr lang="en-US" dirty="0"/>
          </a:p>
        </p:txBody>
      </p:sp>
    </p:spTree>
    <p:extLst>
      <p:ext uri="{BB962C8B-B14F-4D97-AF65-F5344CB8AC3E}">
        <p14:creationId xmlns:p14="http://schemas.microsoft.com/office/powerpoint/2010/main" val="1512989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447800" y="1066800"/>
            <a:ext cx="7239000" cy="4876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371600" y="122238"/>
            <a:ext cx="7562088" cy="715962"/>
          </a:xfrm>
        </p:spPr>
        <p:txBody>
          <a:bodyPr anchor="ctr">
            <a:noAutofit/>
          </a:bodyPr>
          <a:lstStyle/>
          <a:p>
            <a:r>
              <a:rPr lang="en-US" altLang="zh-CN" sz="3600" dirty="0" smtClean="0"/>
              <a:t>JVM Architecture</a:t>
            </a:r>
            <a:endParaRPr lang="en-US" sz="4400" dirty="0"/>
          </a:p>
        </p:txBody>
      </p:sp>
      <p:sp>
        <p:nvSpPr>
          <p:cNvPr id="5" name="Flowchart: Predefined Process 4"/>
          <p:cNvSpPr/>
          <p:nvPr/>
        </p:nvSpPr>
        <p:spPr>
          <a:xfrm>
            <a:off x="6324600" y="1219200"/>
            <a:ext cx="2133600" cy="68580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Class Loader</a:t>
            </a:r>
          </a:p>
        </p:txBody>
      </p:sp>
      <p:sp>
        <p:nvSpPr>
          <p:cNvPr id="6" name="Flowchart: Alternate Process 5"/>
          <p:cNvSpPr/>
          <p:nvPr/>
        </p:nvSpPr>
        <p:spPr>
          <a:xfrm>
            <a:off x="1752600" y="2438400"/>
            <a:ext cx="6705600" cy="220980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zh-CN" altLang="en-US" b="1" dirty="0" smtClean="0">
                <a:solidFill>
                  <a:schemeClr val="accent5">
                    <a:lumMod val="75000"/>
                  </a:schemeClr>
                </a:solidFill>
              </a:rPr>
              <a:t>运行时数据区 </a:t>
            </a:r>
            <a:r>
              <a:rPr lang="en-US" altLang="zh-CN" b="1" dirty="0" smtClean="0">
                <a:solidFill>
                  <a:schemeClr val="accent5">
                    <a:lumMod val="75000"/>
                  </a:schemeClr>
                </a:solidFill>
              </a:rPr>
              <a:t>(Runtime Data  Area)</a:t>
            </a:r>
            <a:endParaRPr lang="en-US" b="1" dirty="0">
              <a:solidFill>
                <a:schemeClr val="accent5">
                  <a:lumMod val="75000"/>
                </a:schemeClr>
              </a:solidFill>
            </a:endParaRPr>
          </a:p>
        </p:txBody>
      </p:sp>
      <p:sp>
        <p:nvSpPr>
          <p:cNvPr id="7" name="Flowchart: Alternate Process 6"/>
          <p:cNvSpPr/>
          <p:nvPr/>
        </p:nvSpPr>
        <p:spPr>
          <a:xfrm>
            <a:off x="2133600" y="2938818"/>
            <a:ext cx="1765110" cy="6096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方法</a:t>
            </a:r>
            <a:r>
              <a:rPr lang="zh-CN" altLang="en-US" dirty="0" smtClean="0"/>
              <a:t>区</a:t>
            </a:r>
            <a:endParaRPr lang="en-US" altLang="zh-CN" dirty="0" smtClean="0"/>
          </a:p>
          <a:p>
            <a:pPr algn="ctr"/>
            <a:r>
              <a:rPr lang="en-US" sz="1400" dirty="0" smtClean="0"/>
              <a:t>Method Area</a:t>
            </a:r>
            <a:endParaRPr lang="en-US" dirty="0"/>
          </a:p>
        </p:txBody>
      </p:sp>
      <p:sp>
        <p:nvSpPr>
          <p:cNvPr id="8" name="Flowchart: Alternate Process 7"/>
          <p:cNvSpPr/>
          <p:nvPr/>
        </p:nvSpPr>
        <p:spPr>
          <a:xfrm>
            <a:off x="2133600" y="3810000"/>
            <a:ext cx="1765110" cy="609600"/>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堆</a:t>
            </a:r>
            <a:endParaRPr lang="en-US" altLang="zh-CN" dirty="0" smtClean="0"/>
          </a:p>
          <a:p>
            <a:pPr algn="ctr"/>
            <a:r>
              <a:rPr lang="en-US" sz="1400" dirty="0" smtClean="0"/>
              <a:t>Heap</a:t>
            </a:r>
            <a:endParaRPr lang="en-US" dirty="0"/>
          </a:p>
        </p:txBody>
      </p:sp>
      <p:sp>
        <p:nvSpPr>
          <p:cNvPr id="9" name="Flowchart: Alternate Process 8"/>
          <p:cNvSpPr/>
          <p:nvPr/>
        </p:nvSpPr>
        <p:spPr>
          <a:xfrm>
            <a:off x="4222845" y="2957015"/>
            <a:ext cx="1765110" cy="609600"/>
          </a:xfrm>
          <a:prstGeom prst="flowChartAlternate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虚拟机栈</a:t>
            </a:r>
            <a:endParaRPr lang="en-US" altLang="zh-CN" dirty="0" smtClean="0"/>
          </a:p>
          <a:p>
            <a:pPr algn="ctr"/>
            <a:r>
              <a:rPr lang="en-US" sz="1400" dirty="0" smtClean="0"/>
              <a:t>JVM Stack</a:t>
            </a:r>
            <a:endParaRPr lang="en-US" dirty="0"/>
          </a:p>
        </p:txBody>
      </p:sp>
      <p:sp>
        <p:nvSpPr>
          <p:cNvPr id="10" name="Flowchart: Alternate Process 9"/>
          <p:cNvSpPr/>
          <p:nvPr/>
        </p:nvSpPr>
        <p:spPr>
          <a:xfrm>
            <a:off x="4237062" y="3810000"/>
            <a:ext cx="3847212" cy="609600"/>
          </a:xfrm>
          <a:prstGeom prst="flowChartAlternate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程序计数器</a:t>
            </a:r>
            <a:endParaRPr lang="en-US" altLang="zh-CN" dirty="0" smtClean="0"/>
          </a:p>
          <a:p>
            <a:pPr algn="ctr"/>
            <a:r>
              <a:rPr lang="en-US" sz="1400" dirty="0" smtClean="0"/>
              <a:t>Program Counter Register</a:t>
            </a:r>
            <a:endParaRPr lang="en-US" dirty="0"/>
          </a:p>
        </p:txBody>
      </p:sp>
      <p:sp>
        <p:nvSpPr>
          <p:cNvPr id="11" name="Flowchart: Alternate Process 10"/>
          <p:cNvSpPr/>
          <p:nvPr/>
        </p:nvSpPr>
        <p:spPr>
          <a:xfrm>
            <a:off x="6324600" y="2957015"/>
            <a:ext cx="1759674" cy="609600"/>
          </a:xfrm>
          <a:prstGeom prst="flowChartAlternateProcess">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dirty="0" smtClean="0"/>
              <a:t>本地方法栈</a:t>
            </a:r>
            <a:endParaRPr lang="en-US" altLang="zh-CN" dirty="0" smtClean="0"/>
          </a:p>
          <a:p>
            <a:pPr algn="ctr"/>
            <a:r>
              <a:rPr lang="en-US" sz="1400" dirty="0" smtClean="0"/>
              <a:t>Native Method Stack</a:t>
            </a:r>
            <a:endParaRPr lang="en-US" sz="1400" dirty="0"/>
          </a:p>
        </p:txBody>
      </p:sp>
      <p:sp>
        <p:nvSpPr>
          <p:cNvPr id="4" name="Flowchart: Multidocument 3"/>
          <p:cNvSpPr/>
          <p:nvPr/>
        </p:nvSpPr>
        <p:spPr>
          <a:xfrm>
            <a:off x="3428999" y="1219200"/>
            <a:ext cx="2099105" cy="680500"/>
          </a:xfrm>
          <a:prstGeom prst="flowChartMulti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JVM </a:t>
            </a:r>
            <a:r>
              <a:rPr lang="en-US" sz="1400" dirty="0" smtClean="0"/>
              <a:t>Languages Classes</a:t>
            </a:r>
            <a:endParaRPr lang="en-US" sz="1400" dirty="0"/>
          </a:p>
        </p:txBody>
      </p:sp>
      <p:sp>
        <p:nvSpPr>
          <p:cNvPr id="13" name="Flowchart: Predefined Process 12"/>
          <p:cNvSpPr/>
          <p:nvPr/>
        </p:nvSpPr>
        <p:spPr>
          <a:xfrm>
            <a:off x="1752600" y="5257800"/>
            <a:ext cx="1676400" cy="533400"/>
          </a:xfrm>
          <a:prstGeom prst="flowChartPredefined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t>执行</a:t>
            </a:r>
            <a:r>
              <a:rPr lang="zh-CN" altLang="en-US" dirty="0" smtClean="0"/>
              <a:t>引擎</a:t>
            </a:r>
            <a:endParaRPr lang="en-US" altLang="zh-CN" dirty="0" smtClean="0"/>
          </a:p>
          <a:p>
            <a:pPr algn="ctr"/>
            <a:r>
              <a:rPr lang="en-US" sz="1200" dirty="0" smtClean="0"/>
              <a:t>Execution Engine</a:t>
            </a:r>
            <a:endParaRPr lang="en-US" dirty="0"/>
          </a:p>
        </p:txBody>
      </p:sp>
      <p:sp>
        <p:nvSpPr>
          <p:cNvPr id="14" name="Flowchart: Alternate Process 13"/>
          <p:cNvSpPr/>
          <p:nvPr/>
        </p:nvSpPr>
        <p:spPr>
          <a:xfrm>
            <a:off x="4258101" y="5257800"/>
            <a:ext cx="1694597" cy="53340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t>本地</a:t>
            </a:r>
            <a:r>
              <a:rPr lang="zh-CN" altLang="en-US" dirty="0" smtClean="0"/>
              <a:t>库接口</a:t>
            </a:r>
            <a:endParaRPr lang="en-US" altLang="zh-CN" dirty="0" smtClean="0"/>
          </a:p>
          <a:p>
            <a:pPr algn="ctr"/>
            <a:r>
              <a:rPr lang="en-US" sz="1400" dirty="0" smtClean="0"/>
              <a:t>Native Interface</a:t>
            </a:r>
            <a:endParaRPr lang="en-US" sz="1400" dirty="0"/>
          </a:p>
        </p:txBody>
      </p:sp>
      <p:sp>
        <p:nvSpPr>
          <p:cNvPr id="15" name="Flowchart: Alternate Process 14"/>
          <p:cNvSpPr/>
          <p:nvPr/>
        </p:nvSpPr>
        <p:spPr>
          <a:xfrm>
            <a:off x="6763603" y="5257800"/>
            <a:ext cx="1694597" cy="53340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本</a:t>
            </a:r>
            <a:r>
              <a:rPr lang="zh-CN" altLang="en-US" dirty="0" smtClean="0"/>
              <a:t>地方法库</a:t>
            </a:r>
            <a:endParaRPr lang="en-US" altLang="zh-CN" dirty="0" smtClean="0"/>
          </a:p>
          <a:p>
            <a:pPr algn="ctr"/>
            <a:r>
              <a:rPr lang="en-US" sz="1400" dirty="0" smtClean="0"/>
              <a:t>Native Libraries</a:t>
            </a:r>
            <a:endParaRPr lang="en-US" sz="1400" dirty="0"/>
          </a:p>
        </p:txBody>
      </p:sp>
      <p:sp>
        <p:nvSpPr>
          <p:cNvPr id="16" name="Right Arrow 15"/>
          <p:cNvSpPr/>
          <p:nvPr/>
        </p:nvSpPr>
        <p:spPr>
          <a:xfrm>
            <a:off x="5659146" y="1448562"/>
            <a:ext cx="587104" cy="22707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Up-Down Arrow 16"/>
          <p:cNvSpPr/>
          <p:nvPr/>
        </p:nvSpPr>
        <p:spPr>
          <a:xfrm>
            <a:off x="7222586" y="1981200"/>
            <a:ext cx="203232" cy="457200"/>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Up-Down Arrow 17"/>
          <p:cNvSpPr/>
          <p:nvPr/>
        </p:nvSpPr>
        <p:spPr>
          <a:xfrm>
            <a:off x="2489184" y="4724400"/>
            <a:ext cx="203232" cy="457200"/>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Up-Down Arrow 18"/>
          <p:cNvSpPr/>
          <p:nvPr/>
        </p:nvSpPr>
        <p:spPr>
          <a:xfrm>
            <a:off x="5003783" y="4724400"/>
            <a:ext cx="203232" cy="457200"/>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ight Arrow 19"/>
          <p:cNvSpPr/>
          <p:nvPr/>
        </p:nvSpPr>
        <p:spPr>
          <a:xfrm>
            <a:off x="3605158" y="5410962"/>
            <a:ext cx="587104" cy="22707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ight Arrow 20"/>
          <p:cNvSpPr/>
          <p:nvPr/>
        </p:nvSpPr>
        <p:spPr>
          <a:xfrm>
            <a:off x="6074390" y="5402432"/>
            <a:ext cx="587104" cy="22707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TextBox 21"/>
          <p:cNvSpPr txBox="1"/>
          <p:nvPr/>
        </p:nvSpPr>
        <p:spPr>
          <a:xfrm>
            <a:off x="1752600" y="6071695"/>
            <a:ext cx="3165836" cy="307777"/>
          </a:xfrm>
          <a:prstGeom prst="rect">
            <a:avLst/>
          </a:prstGeom>
          <a:noFill/>
        </p:spPr>
        <p:txBody>
          <a:bodyPr wrap="square" rtlCol="0">
            <a:spAutoFit/>
          </a:bodyPr>
          <a:lstStyle/>
          <a:p>
            <a:r>
              <a:rPr lang="zh-CN" altLang="en-US" sz="1400" dirty="0" smtClean="0"/>
              <a:t>由所有线程共享的数据区</a:t>
            </a:r>
            <a:endParaRPr lang="en-US" sz="1400" dirty="0"/>
          </a:p>
        </p:txBody>
      </p:sp>
      <p:sp>
        <p:nvSpPr>
          <p:cNvPr id="25" name="Rectangle 24"/>
          <p:cNvSpPr/>
          <p:nvPr/>
        </p:nvSpPr>
        <p:spPr>
          <a:xfrm>
            <a:off x="1447800" y="6071695"/>
            <a:ext cx="293552" cy="2935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447800" y="6441027"/>
            <a:ext cx="293552" cy="29355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TextBox 27"/>
          <p:cNvSpPr txBox="1"/>
          <p:nvPr/>
        </p:nvSpPr>
        <p:spPr>
          <a:xfrm>
            <a:off x="1752600" y="6403137"/>
            <a:ext cx="3165836" cy="307777"/>
          </a:xfrm>
          <a:prstGeom prst="rect">
            <a:avLst/>
          </a:prstGeom>
          <a:noFill/>
        </p:spPr>
        <p:txBody>
          <a:bodyPr wrap="square" rtlCol="0">
            <a:spAutoFit/>
          </a:bodyPr>
          <a:lstStyle/>
          <a:p>
            <a:r>
              <a:rPr lang="zh-CN" altLang="en-US" sz="1400" dirty="0" smtClean="0"/>
              <a:t>线程隔离的数据区</a:t>
            </a:r>
            <a:endParaRPr lang="en-US" sz="1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Tree>
    <p:extLst>
      <p:ext uri="{BB962C8B-B14F-4D97-AF65-F5344CB8AC3E}">
        <p14:creationId xmlns:p14="http://schemas.microsoft.com/office/powerpoint/2010/main" val="3055712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3600" dirty="0">
                <a:latin typeface="STZhongsong (Headings)"/>
              </a:rPr>
              <a:t>再</a:t>
            </a:r>
            <a:r>
              <a:rPr lang="zh-CN" altLang="en-US" sz="3600" dirty="0" smtClean="0">
                <a:latin typeface="STZhongsong (Headings)"/>
              </a:rPr>
              <a:t>谈引用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7" name="TextBox 36"/>
          <p:cNvSpPr txBox="1"/>
          <p:nvPr/>
        </p:nvSpPr>
        <p:spPr>
          <a:xfrm>
            <a:off x="1219200" y="914400"/>
            <a:ext cx="7696200" cy="58169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并</a:t>
            </a:r>
            <a:r>
              <a:rPr lang="zh-CN" altLang="en-US" dirty="0" smtClean="0"/>
              <a:t>非所有引用指向的对象都不会成为垃圾</a:t>
            </a:r>
            <a:endParaRPr lang="en-US" altLang="zh-CN" dirty="0" smtClean="0"/>
          </a:p>
          <a:p>
            <a:pPr marL="285750" indent="-285750">
              <a:lnSpc>
                <a:spcPct val="150000"/>
              </a:lnSpc>
              <a:buFont typeface="Wingdings" panose="05000000000000000000" pitchFamily="2" charset="2"/>
              <a:buChar char="Ø"/>
            </a:pPr>
            <a:r>
              <a:rPr lang="en-US" altLang="zh-CN" dirty="0" smtClean="0"/>
              <a:t>JDK 1.2</a:t>
            </a:r>
            <a:r>
              <a:rPr lang="zh-CN" altLang="en-US" dirty="0" smtClean="0"/>
              <a:t>以前</a:t>
            </a:r>
            <a:endParaRPr lang="en-US" altLang="zh-CN" dirty="0" smtClean="0"/>
          </a:p>
          <a:p>
            <a:pPr lvl="1">
              <a:lnSpc>
                <a:spcPct val="150000"/>
              </a:lnSpc>
            </a:pPr>
            <a:r>
              <a:rPr lang="zh-CN" altLang="en-US" sz="1600" dirty="0" smtClean="0"/>
              <a:t>如果</a:t>
            </a:r>
            <a:r>
              <a:rPr lang="en-US" altLang="zh-CN" sz="1600" dirty="0" smtClean="0"/>
              <a:t>reference</a:t>
            </a:r>
            <a:r>
              <a:rPr lang="zh-CN" altLang="en-US" sz="1600" dirty="0" smtClean="0"/>
              <a:t>类型的数据中存储的数值代表的是另外一块内存的起始地址，就称这块内存代表着一个引用</a:t>
            </a:r>
            <a:endParaRPr lang="en-US" dirty="0"/>
          </a:p>
          <a:p>
            <a:pPr marL="285750" indent="-285750">
              <a:lnSpc>
                <a:spcPct val="150000"/>
              </a:lnSpc>
              <a:buFont typeface="Wingdings" panose="05000000000000000000" pitchFamily="2" charset="2"/>
              <a:buChar char="Ø"/>
            </a:pPr>
            <a:r>
              <a:rPr lang="en-US" dirty="0" smtClean="0"/>
              <a:t>JDK 1.2</a:t>
            </a:r>
            <a:r>
              <a:rPr lang="zh-CN" altLang="en-US" dirty="0" smtClean="0"/>
              <a:t>以后</a:t>
            </a:r>
            <a:endParaRPr lang="en-US" altLang="zh-CN" dirty="0" smtClean="0"/>
          </a:p>
          <a:p>
            <a:pPr marL="742950" lvl="1" indent="-285750">
              <a:lnSpc>
                <a:spcPct val="150000"/>
              </a:lnSpc>
              <a:buFont typeface="Wingdings" panose="05000000000000000000" pitchFamily="2" charset="2"/>
              <a:buChar char="q"/>
            </a:pPr>
            <a:r>
              <a:rPr lang="zh-CN" altLang="en-US" sz="1600" dirty="0" smtClean="0"/>
              <a:t>强引用 </a:t>
            </a:r>
            <a:r>
              <a:rPr lang="en-US" altLang="zh-CN" sz="1600" dirty="0" smtClean="0"/>
              <a:t>(Strong Reference)</a:t>
            </a:r>
          </a:p>
          <a:p>
            <a:pPr lvl="2">
              <a:lnSpc>
                <a:spcPct val="150000"/>
              </a:lnSpc>
            </a:pPr>
            <a:r>
              <a:rPr lang="zh-CN" altLang="en-US" sz="1400" dirty="0" smtClean="0"/>
              <a:t>即一般的引用，只要强引用还存在，垃圾收集器永远不会回收掉被引用的对象</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软引用 </a:t>
            </a:r>
            <a:r>
              <a:rPr lang="en-US" altLang="zh-CN" sz="1600" dirty="0" smtClean="0"/>
              <a:t>(Soft Reference)</a:t>
            </a:r>
          </a:p>
          <a:p>
            <a:pPr lvl="2">
              <a:lnSpc>
                <a:spcPct val="150000"/>
              </a:lnSpc>
            </a:pPr>
            <a:r>
              <a:rPr lang="zh-CN" altLang="en-US" sz="1400" dirty="0"/>
              <a:t>抛</a:t>
            </a:r>
            <a:r>
              <a:rPr lang="zh-CN" altLang="en-US" sz="1400" dirty="0" smtClean="0"/>
              <a:t>出</a:t>
            </a:r>
            <a:r>
              <a:rPr lang="en-US" altLang="zh-CN" sz="1400" dirty="0" smtClean="0"/>
              <a:t>OOM</a:t>
            </a:r>
            <a:r>
              <a:rPr lang="zh-CN" altLang="en-US" sz="1400" dirty="0" smtClean="0"/>
              <a:t>之前释放掉被软引用的对象，如果回收后还没有足够的内存，才会抛出内存溢出异常。适用于缓存</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弱引用 </a:t>
            </a:r>
            <a:r>
              <a:rPr lang="en-US" altLang="zh-CN" sz="1600" dirty="0" smtClean="0"/>
              <a:t>(Week </a:t>
            </a:r>
            <a:r>
              <a:rPr lang="en-US" altLang="zh-CN" sz="1600" dirty="0"/>
              <a:t>Reference</a:t>
            </a:r>
            <a:r>
              <a:rPr lang="en-US" altLang="zh-CN" sz="1600" dirty="0" smtClean="0"/>
              <a:t>)</a:t>
            </a:r>
          </a:p>
          <a:p>
            <a:pPr lvl="2">
              <a:lnSpc>
                <a:spcPct val="150000"/>
              </a:lnSpc>
            </a:pPr>
            <a:r>
              <a:rPr lang="zh-CN" altLang="en-US" sz="1400" dirty="0" smtClean="0"/>
              <a:t>被弱引用关联的对象只能生存到下一次垃圾收集之前，无论当前是否足够，都会被回收掉</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虚引用 </a:t>
            </a:r>
            <a:r>
              <a:rPr lang="en-US" altLang="zh-CN" sz="1600" dirty="0" smtClean="0"/>
              <a:t>(Phantom Reference)</a:t>
            </a:r>
          </a:p>
          <a:p>
            <a:pPr lvl="2">
              <a:lnSpc>
                <a:spcPct val="150000"/>
              </a:lnSpc>
            </a:pPr>
            <a:r>
              <a:rPr lang="zh-CN" altLang="en-US" sz="1400" dirty="0" smtClean="0"/>
              <a:t>也称为幽灵引用或幻影引用，最弱的一种引用。为一个对象设置虚引用关联的唯一 目的就是能在这个对象被回收时收到一个系统通知</a:t>
            </a:r>
            <a:endParaRPr lang="en-US" sz="1600" dirty="0"/>
          </a:p>
        </p:txBody>
      </p:sp>
    </p:spTree>
    <p:extLst>
      <p:ext uri="{BB962C8B-B14F-4D97-AF65-F5344CB8AC3E}">
        <p14:creationId xmlns:p14="http://schemas.microsoft.com/office/powerpoint/2010/main" val="1894326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垃圾收集算法</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914400"/>
            <a:ext cx="7391400" cy="59554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latin typeface="STZhongsong (Headings)"/>
              </a:rPr>
              <a:t>“标记</a:t>
            </a:r>
            <a:r>
              <a:rPr lang="en-US" altLang="zh-CN" dirty="0" smtClean="0">
                <a:latin typeface="STZhongsong (Headings)"/>
              </a:rPr>
              <a:t>-</a:t>
            </a:r>
            <a:r>
              <a:rPr lang="zh-CN" altLang="en-US" dirty="0" smtClean="0">
                <a:latin typeface="STZhongsong (Headings)"/>
              </a:rPr>
              <a:t>清除”（</a:t>
            </a:r>
            <a:r>
              <a:rPr lang="en-US" altLang="zh-CN" dirty="0" smtClean="0">
                <a:latin typeface="STZhongsong (Headings)"/>
              </a:rPr>
              <a:t>Mark-Sweep</a:t>
            </a:r>
            <a:r>
              <a:rPr lang="zh-CN" altLang="en-US" dirty="0" smtClean="0">
                <a:latin typeface="STZhongsong (Headings)"/>
              </a:rPr>
              <a:t>）算法</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两个阶段：先标识垃圾，然后回收</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速度慢，有碎片</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复制（</a:t>
            </a:r>
            <a:r>
              <a:rPr lang="en-US" altLang="zh-CN" dirty="0" smtClean="0">
                <a:latin typeface="STZhongsong (Headings)"/>
              </a:rPr>
              <a:t>Copying</a:t>
            </a:r>
            <a:r>
              <a:rPr lang="zh-CN" altLang="en-US" dirty="0" smtClean="0">
                <a:latin typeface="STZhongsong (Headings)"/>
              </a:rPr>
              <a:t>）算法</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内存分为两部分，回收时先复制再回收</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速度快，无碎片</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空间成本高，当对象存活率较高时就要进行较多的复制操作，效率会变低</a:t>
            </a:r>
            <a:endParaRPr lang="en-US" altLang="zh-CN" sz="1400"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“标记</a:t>
            </a:r>
            <a:r>
              <a:rPr lang="en-US" altLang="zh-CN" dirty="0" smtClean="0">
                <a:latin typeface="STZhongsong (Headings)"/>
              </a:rPr>
              <a:t>-</a:t>
            </a:r>
            <a:r>
              <a:rPr lang="zh-CN" altLang="en-US" dirty="0" smtClean="0">
                <a:latin typeface="STZhongsong (Headings)"/>
              </a:rPr>
              <a:t>整理”（</a:t>
            </a:r>
            <a:r>
              <a:rPr lang="en-US" altLang="zh-CN" dirty="0" smtClean="0">
                <a:latin typeface="STZhongsong (Headings)"/>
              </a:rPr>
              <a:t>Mark-Compact</a:t>
            </a:r>
            <a:r>
              <a:rPr lang="zh-CN" altLang="en-US" dirty="0" smtClean="0">
                <a:latin typeface="STZhongsong (Headings)"/>
              </a:rPr>
              <a:t>）算法</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标记过程与“标记</a:t>
            </a:r>
            <a:r>
              <a:rPr lang="en-US" altLang="zh-CN" sz="1400" dirty="0" smtClean="0">
                <a:latin typeface="STZhongsong (Headings)"/>
              </a:rPr>
              <a:t>-</a:t>
            </a:r>
            <a:r>
              <a:rPr lang="zh-CN" altLang="en-US" sz="1400" dirty="0" smtClean="0">
                <a:latin typeface="STZhongsong (Headings)"/>
              </a:rPr>
              <a:t>清除”算法一样，但后续步骤不是直接进行清理，而是让所有存活对象都向一端移动，然后清理掉末端边界以外的内存</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a:latin typeface="STZhongsong (Headings)"/>
              </a:rPr>
              <a:t>速</a:t>
            </a:r>
            <a:r>
              <a:rPr lang="zh-CN" altLang="en-US" sz="1400" dirty="0" smtClean="0">
                <a:latin typeface="STZhongsong (Headings)"/>
              </a:rPr>
              <a:t>度极慢，无碎片</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en-US" sz="1400" dirty="0" smtClean="0">
                <a:latin typeface="STZhongsong (Headings)"/>
              </a:rPr>
              <a:t>Mark-Sweep-Compact: MSC</a:t>
            </a:r>
            <a:r>
              <a:rPr lang="zh-CN" altLang="en-US" sz="1400" dirty="0" smtClean="0">
                <a:latin typeface="STZhongsong (Headings)"/>
              </a:rPr>
              <a:t>是标记整理中的一种</a:t>
            </a:r>
            <a:endParaRPr lang="en-US" altLang="zh-CN" sz="1400" dirty="0">
              <a:latin typeface="STZhongsong (Headings)"/>
            </a:endParaRPr>
          </a:p>
          <a:p>
            <a:pPr marL="285750" indent="-285750">
              <a:lnSpc>
                <a:spcPct val="150000"/>
              </a:lnSpc>
              <a:buFont typeface="Wingdings" panose="05000000000000000000" pitchFamily="2" charset="2"/>
              <a:buChar char="Ø"/>
            </a:pPr>
            <a:r>
              <a:rPr lang="zh-CN" altLang="en-US" dirty="0">
                <a:latin typeface="STZhongsong (Headings)"/>
              </a:rPr>
              <a:t>分</a:t>
            </a:r>
            <a:r>
              <a:rPr lang="zh-CN" altLang="en-US" dirty="0" smtClean="0">
                <a:latin typeface="STZhongsong (Headings)"/>
              </a:rPr>
              <a:t>代收集（</a:t>
            </a:r>
            <a:r>
              <a:rPr lang="en-US" altLang="zh-CN" dirty="0" smtClean="0">
                <a:latin typeface="STZhongsong (Headings)"/>
              </a:rPr>
              <a:t>Generational Collection</a:t>
            </a:r>
            <a:r>
              <a:rPr lang="zh-CN" altLang="en-US" dirty="0" smtClean="0">
                <a:latin typeface="STZhongsong (Headings)"/>
              </a:rPr>
              <a:t>）算法</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zh-CN" altLang="en-US" sz="1400" dirty="0">
                <a:latin typeface="STZhongsong (Headings)"/>
              </a:rPr>
              <a:t>依</a:t>
            </a:r>
            <a:r>
              <a:rPr lang="zh-CN" altLang="en-US" sz="1400" dirty="0" smtClean="0">
                <a:latin typeface="STZhongsong (Headings)"/>
              </a:rPr>
              <a:t>据对象生命周期特点，采用不同的收集算法</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存活率较</a:t>
            </a:r>
            <a:r>
              <a:rPr lang="zh-CN" altLang="en-US" sz="1400" dirty="0">
                <a:latin typeface="STZhongsong (Headings)"/>
              </a:rPr>
              <a:t>低的新生代使用复制算法</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smtClean="0">
                <a:latin typeface="STZhongsong (Headings)"/>
              </a:rPr>
              <a:t>存</a:t>
            </a:r>
            <a:r>
              <a:rPr lang="zh-CN" altLang="en-US" sz="1400" dirty="0">
                <a:latin typeface="STZhongsong (Headings)"/>
              </a:rPr>
              <a:t>活率较高的老年</a:t>
            </a:r>
            <a:r>
              <a:rPr lang="zh-CN" altLang="en-US" sz="1400" dirty="0" smtClean="0">
                <a:latin typeface="STZhongsong (Headings)"/>
              </a:rPr>
              <a:t>代使用“标记</a:t>
            </a:r>
            <a:r>
              <a:rPr lang="en-US" altLang="zh-CN" sz="1400" dirty="0" smtClean="0">
                <a:latin typeface="STZhongsong (Headings)"/>
              </a:rPr>
              <a:t>-</a:t>
            </a:r>
            <a:r>
              <a:rPr lang="zh-CN" altLang="en-US" sz="1400" dirty="0" smtClean="0">
                <a:latin typeface="STZhongsong (Headings)"/>
              </a:rPr>
              <a:t>清除”或“标记</a:t>
            </a:r>
            <a:r>
              <a:rPr lang="en-US" altLang="zh-CN" sz="1400" dirty="0" smtClean="0">
                <a:latin typeface="STZhongsong (Headings)"/>
              </a:rPr>
              <a:t>-</a:t>
            </a:r>
            <a:r>
              <a:rPr lang="zh-CN" altLang="en-US" sz="1400" dirty="0" smtClean="0">
                <a:latin typeface="STZhongsong (Headings)"/>
              </a:rPr>
              <a:t>整理”算法</a:t>
            </a:r>
            <a:endParaRPr lang="en-US" altLang="zh-CN" sz="1400" dirty="0" smtClean="0">
              <a:latin typeface="STZhongsong (Headings)"/>
            </a:endParaRPr>
          </a:p>
          <a:p>
            <a:pPr marL="742950" lvl="1" indent="-285750">
              <a:lnSpc>
                <a:spcPct val="150000"/>
              </a:lnSpc>
              <a:buFont typeface="Courier New" panose="02070309020205020404" pitchFamily="49" charset="0"/>
              <a:buChar char="o"/>
            </a:pPr>
            <a:r>
              <a:rPr lang="zh-CN" altLang="en-US" sz="1400" dirty="0">
                <a:latin typeface="STZhongsong (Headings)"/>
              </a:rPr>
              <a:t>充</a:t>
            </a:r>
            <a:r>
              <a:rPr lang="zh-CN" altLang="en-US" sz="1400" dirty="0" smtClean="0">
                <a:latin typeface="STZhongsong (Headings)"/>
              </a:rPr>
              <a:t>分发挥了各种算法的优势，同时回避缺点</a:t>
            </a:r>
            <a:endParaRPr lang="en-US" altLang="zh-CN" sz="1400" dirty="0" smtClean="0">
              <a:latin typeface="STZhongsong (Headings)"/>
            </a:endParaRPr>
          </a:p>
        </p:txBody>
      </p:sp>
    </p:spTree>
    <p:extLst>
      <p:ext uri="{BB962C8B-B14F-4D97-AF65-F5344CB8AC3E}">
        <p14:creationId xmlns:p14="http://schemas.microsoft.com/office/powerpoint/2010/main" val="4212344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latin typeface="STZhongsong (Headings)"/>
              </a:rPr>
              <a:t>“标记 </a:t>
            </a:r>
            <a:r>
              <a:rPr lang="en-US" altLang="zh-CN" sz="4400" dirty="0" smtClean="0">
                <a:latin typeface="STZhongsong (Headings)"/>
              </a:rPr>
              <a:t>–</a:t>
            </a:r>
            <a:r>
              <a:rPr lang="zh-CN" altLang="en-US" sz="4400" dirty="0" smtClean="0">
                <a:latin typeface="STZhongsong (Headings)"/>
              </a:rPr>
              <a:t> 清除”</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Rectangle 3"/>
          <p:cNvSpPr/>
          <p:nvPr/>
        </p:nvSpPr>
        <p:spPr>
          <a:xfrm>
            <a:off x="1143000" y="1143000"/>
            <a:ext cx="7848600" cy="5257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30861125"/>
              </p:ext>
            </p:extLst>
          </p:nvPr>
        </p:nvGraphicFramePr>
        <p:xfrm>
          <a:off x="2667000" y="13970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rgbClr val="00B0F0"/>
                    </a:solidFill>
                  </a:tcPr>
                </a:tc>
                <a:tc>
                  <a:txBody>
                    <a:bodyPr/>
                    <a:lstStyle/>
                    <a:p>
                      <a:endParaRPr kumimoji="0" lang="en-US" b="1" kern="1200" dirty="0">
                        <a:solidFill>
                          <a:schemeClr val="lt1"/>
                        </a:solidFill>
                        <a:latin typeface="+mn-lt"/>
                        <a:ea typeface="+mn-ea"/>
                        <a:cs typeface="+mn-cs"/>
                      </a:endParaRPr>
                    </a:p>
                  </a:txBody>
                  <a:tcPr>
                    <a:solidFill>
                      <a:schemeClr val="tx1"/>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r>
              <a:tr h="370840">
                <a:tc>
                  <a:txBody>
                    <a:bodyPr/>
                    <a:lstStyle/>
                    <a:p>
                      <a:pPr marL="0" algn="l" rtl="0" eaLnBrk="1" latinLnBrk="0" hangingPunct="1"/>
                      <a:endParaRPr kumimoji="0" lang="en-US" kern="1200" dirty="0">
                        <a:solidFill>
                          <a:schemeClr val="dk1"/>
                        </a:solidFill>
                        <a:latin typeface="+mn-lt"/>
                        <a:ea typeface="+mn-ea"/>
                        <a:cs typeface="+mn-cs"/>
                      </a:endParaRPr>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tx1"/>
                    </a:solidFill>
                  </a:tcPr>
                </a:tc>
              </a:tr>
              <a:tr h="370840">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3903745"/>
              </p:ext>
            </p:extLst>
          </p:nvPr>
        </p:nvGraphicFramePr>
        <p:xfrm>
          <a:off x="2667000" y="35814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r>
              <a:tr h="370840">
                <a:tc>
                  <a:txBody>
                    <a:bodyPr/>
                    <a:lstStyle/>
                    <a:p>
                      <a:endParaRPr lang="en-US"/>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r h="370840">
                <a:tc>
                  <a:txBody>
                    <a:bodyPr/>
                    <a:lstStyle/>
                    <a:p>
                      <a:endParaRPr lang="en-US"/>
                    </a:p>
                  </a:txBody>
                  <a:tcPr>
                    <a:solidFill>
                      <a:schemeClr val="accent6">
                        <a:lumMod val="20000"/>
                        <a:lumOff val="80000"/>
                      </a:schemeClr>
                    </a:solidFill>
                  </a:tcPr>
                </a:tc>
                <a:tc>
                  <a:txBody>
                    <a:bodyPr/>
                    <a:lstStyle/>
                    <a:p>
                      <a:endParaRPr lang="en-US"/>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r>
            </a:tbl>
          </a:graphicData>
        </a:graphic>
      </p:graphicFrame>
      <p:sp>
        <p:nvSpPr>
          <p:cNvPr id="6" name="Rectangle 5"/>
          <p:cNvSpPr/>
          <p:nvPr/>
        </p:nvSpPr>
        <p:spPr>
          <a:xfrm>
            <a:off x="1219200" y="1428750"/>
            <a:ext cx="1219200"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r"/>
            <a:r>
              <a:rPr lang="zh-CN" altLang="en-US" dirty="0"/>
              <a:t>回收</a:t>
            </a:r>
            <a:r>
              <a:rPr lang="zh-CN" altLang="en-US" dirty="0" smtClean="0"/>
              <a:t>前：</a:t>
            </a:r>
            <a:endParaRPr lang="en-US" dirty="0"/>
          </a:p>
        </p:txBody>
      </p:sp>
      <p:sp>
        <p:nvSpPr>
          <p:cNvPr id="9" name="Rectangle 8"/>
          <p:cNvSpPr/>
          <p:nvPr/>
        </p:nvSpPr>
        <p:spPr>
          <a:xfrm>
            <a:off x="1219200" y="3581400"/>
            <a:ext cx="1219200"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r"/>
            <a:r>
              <a:rPr lang="zh-CN" altLang="en-US" dirty="0"/>
              <a:t>回</a:t>
            </a:r>
            <a:r>
              <a:rPr lang="zh-CN" altLang="en-US" dirty="0" smtClean="0"/>
              <a:t>收后：</a:t>
            </a:r>
            <a:endParaRPr lang="en-US" dirty="0"/>
          </a:p>
        </p:txBody>
      </p:sp>
      <p:sp>
        <p:nvSpPr>
          <p:cNvPr id="8" name="Rectangle 7"/>
          <p:cNvSpPr/>
          <p:nvPr/>
        </p:nvSpPr>
        <p:spPr>
          <a:xfrm>
            <a:off x="2667000" y="5486400"/>
            <a:ext cx="990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存活对象</a:t>
            </a:r>
            <a:endParaRPr lang="en-US" sz="1100" dirty="0"/>
          </a:p>
        </p:txBody>
      </p:sp>
      <p:sp>
        <p:nvSpPr>
          <p:cNvPr id="11" name="Rectangle 10"/>
          <p:cNvSpPr/>
          <p:nvPr/>
        </p:nvSpPr>
        <p:spPr>
          <a:xfrm>
            <a:off x="4191000" y="5486400"/>
            <a:ext cx="990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可回收</a:t>
            </a:r>
            <a:endParaRPr lang="en-US" sz="1100" dirty="0"/>
          </a:p>
        </p:txBody>
      </p:sp>
      <p:sp>
        <p:nvSpPr>
          <p:cNvPr id="12" name="Rectangle 11"/>
          <p:cNvSpPr/>
          <p:nvPr/>
        </p:nvSpPr>
        <p:spPr>
          <a:xfrm>
            <a:off x="5715000" y="5486400"/>
            <a:ext cx="990600" cy="304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未使用</a:t>
            </a:r>
            <a:endParaRPr lang="en-US" sz="1100" dirty="0">
              <a:solidFill>
                <a:schemeClr val="tx1"/>
              </a:solidFill>
            </a:endParaRPr>
          </a:p>
        </p:txBody>
      </p:sp>
    </p:spTree>
    <p:extLst>
      <p:ext uri="{BB962C8B-B14F-4D97-AF65-F5344CB8AC3E}">
        <p14:creationId xmlns:p14="http://schemas.microsoft.com/office/powerpoint/2010/main" val="4185997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复制</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Rectangle 3"/>
          <p:cNvSpPr/>
          <p:nvPr/>
        </p:nvSpPr>
        <p:spPr>
          <a:xfrm>
            <a:off x="1143000" y="1143000"/>
            <a:ext cx="7848600" cy="5257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32097795"/>
              </p:ext>
            </p:extLst>
          </p:nvPr>
        </p:nvGraphicFramePr>
        <p:xfrm>
          <a:off x="2667000" y="13970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tx1"/>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kumimoji="0" lang="en-US" b="1" kern="1200" dirty="0">
                        <a:solidFill>
                          <a:schemeClr val="lt1"/>
                        </a:solidFill>
                        <a:latin typeface="+mn-lt"/>
                        <a:ea typeface="+mn-ea"/>
                        <a:cs typeface="+mn-cs"/>
                      </a:endParaRPr>
                    </a:p>
                  </a:txBody>
                  <a:tcPr>
                    <a:solidFill>
                      <a:schemeClr val="accent2">
                        <a:lumMod val="40000"/>
                        <a:lumOff val="60000"/>
                      </a:schemeClr>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r>
              <a:tr h="370840">
                <a:tc>
                  <a:txBody>
                    <a:bodyPr/>
                    <a:lstStyle/>
                    <a:p>
                      <a:pPr marL="0" algn="l" rtl="0" eaLnBrk="1" latinLnBrk="0" hangingPunct="1"/>
                      <a:endParaRPr kumimoji="0" lang="en-US" kern="1200" dirty="0">
                        <a:solidFill>
                          <a:schemeClr val="dk1"/>
                        </a:solidFill>
                        <a:latin typeface="+mn-lt"/>
                        <a:ea typeface="+mn-ea"/>
                        <a:cs typeface="+mn-cs"/>
                      </a:endParaRPr>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tx1"/>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r>
              <a:tr h="370840">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4704831"/>
              </p:ext>
            </p:extLst>
          </p:nvPr>
        </p:nvGraphicFramePr>
        <p:xfrm>
          <a:off x="2667000" y="35814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r h="370840">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r h="370840">
                <a:tc>
                  <a:txBody>
                    <a:bodyPr/>
                    <a:lstStyle/>
                    <a:p>
                      <a:endParaRPr lang="en-US"/>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r h="370840">
                <a:tc>
                  <a:txBody>
                    <a:bodyPr/>
                    <a:lstStyle/>
                    <a:p>
                      <a:endParaRPr lang="en-US"/>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2">
                        <a:lumMod val="40000"/>
                        <a:lumOff val="6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bl>
          </a:graphicData>
        </a:graphic>
      </p:graphicFrame>
      <p:sp>
        <p:nvSpPr>
          <p:cNvPr id="6" name="Rectangle 5"/>
          <p:cNvSpPr/>
          <p:nvPr/>
        </p:nvSpPr>
        <p:spPr>
          <a:xfrm>
            <a:off x="1219200" y="1428750"/>
            <a:ext cx="1219200"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r"/>
            <a:r>
              <a:rPr lang="zh-CN" altLang="en-US" dirty="0"/>
              <a:t>回收</a:t>
            </a:r>
            <a:r>
              <a:rPr lang="zh-CN" altLang="en-US" dirty="0" smtClean="0"/>
              <a:t>前：</a:t>
            </a:r>
            <a:endParaRPr lang="en-US" dirty="0"/>
          </a:p>
        </p:txBody>
      </p:sp>
      <p:sp>
        <p:nvSpPr>
          <p:cNvPr id="9" name="Rectangle 8"/>
          <p:cNvSpPr/>
          <p:nvPr/>
        </p:nvSpPr>
        <p:spPr>
          <a:xfrm>
            <a:off x="1219200" y="3581400"/>
            <a:ext cx="1219200"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r"/>
            <a:r>
              <a:rPr lang="zh-CN" altLang="en-US" dirty="0"/>
              <a:t>回</a:t>
            </a:r>
            <a:r>
              <a:rPr lang="zh-CN" altLang="en-US" dirty="0" smtClean="0"/>
              <a:t>收后：</a:t>
            </a:r>
            <a:endParaRPr lang="en-US" dirty="0"/>
          </a:p>
        </p:txBody>
      </p:sp>
      <p:sp>
        <p:nvSpPr>
          <p:cNvPr id="8" name="Rectangle 7"/>
          <p:cNvSpPr/>
          <p:nvPr/>
        </p:nvSpPr>
        <p:spPr>
          <a:xfrm>
            <a:off x="2667000" y="5486400"/>
            <a:ext cx="990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存活对象</a:t>
            </a:r>
            <a:endParaRPr lang="en-US" sz="1100" dirty="0"/>
          </a:p>
        </p:txBody>
      </p:sp>
      <p:sp>
        <p:nvSpPr>
          <p:cNvPr id="11" name="Rectangle 10"/>
          <p:cNvSpPr/>
          <p:nvPr/>
        </p:nvSpPr>
        <p:spPr>
          <a:xfrm>
            <a:off x="4191000" y="5486400"/>
            <a:ext cx="990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可回收</a:t>
            </a:r>
            <a:endParaRPr lang="en-US" sz="1100" dirty="0"/>
          </a:p>
        </p:txBody>
      </p:sp>
      <p:sp>
        <p:nvSpPr>
          <p:cNvPr id="12" name="Rectangle 11"/>
          <p:cNvSpPr/>
          <p:nvPr/>
        </p:nvSpPr>
        <p:spPr>
          <a:xfrm>
            <a:off x="5715000" y="5486400"/>
            <a:ext cx="990600" cy="304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未使用</a:t>
            </a:r>
            <a:endParaRPr lang="en-US" sz="1100" dirty="0">
              <a:solidFill>
                <a:schemeClr val="tx1"/>
              </a:solidFill>
            </a:endParaRPr>
          </a:p>
        </p:txBody>
      </p:sp>
      <p:sp>
        <p:nvSpPr>
          <p:cNvPr id="13" name="Rectangle 12"/>
          <p:cNvSpPr/>
          <p:nvPr/>
        </p:nvSpPr>
        <p:spPr>
          <a:xfrm>
            <a:off x="7086600" y="5486400"/>
            <a:ext cx="990600" cy="304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保留区域</a:t>
            </a:r>
            <a:endParaRPr lang="en-US" sz="1100" dirty="0">
              <a:solidFill>
                <a:schemeClr val="tx1"/>
              </a:solidFill>
            </a:endParaRPr>
          </a:p>
        </p:txBody>
      </p:sp>
    </p:spTree>
    <p:extLst>
      <p:ext uri="{BB962C8B-B14F-4D97-AF65-F5344CB8AC3E}">
        <p14:creationId xmlns:p14="http://schemas.microsoft.com/office/powerpoint/2010/main" val="3336468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latin typeface="STZhongsong (Headings)"/>
              </a:rPr>
              <a:t>“标记 </a:t>
            </a:r>
            <a:r>
              <a:rPr lang="en-US" altLang="zh-CN" sz="4400" dirty="0" smtClean="0">
                <a:latin typeface="STZhongsong (Headings)"/>
              </a:rPr>
              <a:t>– </a:t>
            </a:r>
            <a:r>
              <a:rPr lang="zh-CN" altLang="en-US" sz="4400" dirty="0" smtClean="0">
                <a:latin typeface="STZhongsong (Headings)"/>
              </a:rPr>
              <a:t>整理”</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Rectangle 3"/>
          <p:cNvSpPr/>
          <p:nvPr/>
        </p:nvSpPr>
        <p:spPr>
          <a:xfrm>
            <a:off x="1143000" y="1143000"/>
            <a:ext cx="7848600" cy="5257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60248787"/>
              </p:ext>
            </p:extLst>
          </p:nvPr>
        </p:nvGraphicFramePr>
        <p:xfrm>
          <a:off x="2667000" y="13970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rgbClr val="00B0F0"/>
                    </a:solidFill>
                  </a:tcPr>
                </a:tc>
                <a:tc>
                  <a:txBody>
                    <a:bodyPr/>
                    <a:lstStyle/>
                    <a:p>
                      <a:endParaRPr kumimoji="0" lang="en-US" b="1" kern="1200" dirty="0">
                        <a:solidFill>
                          <a:schemeClr val="lt1"/>
                        </a:solidFill>
                        <a:latin typeface="+mn-lt"/>
                        <a:ea typeface="+mn-ea"/>
                        <a:cs typeface="+mn-cs"/>
                      </a:endParaRPr>
                    </a:p>
                  </a:txBody>
                  <a:tcPr>
                    <a:solidFill>
                      <a:schemeClr val="tx1"/>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r>
              <a:tr h="370840">
                <a:tc>
                  <a:txBody>
                    <a:bodyPr/>
                    <a:lstStyle/>
                    <a:p>
                      <a:pPr marL="0" algn="l" rtl="0" eaLnBrk="1" latinLnBrk="0" hangingPunct="1"/>
                      <a:endParaRPr kumimoji="0" lang="en-US" kern="1200" dirty="0">
                        <a:solidFill>
                          <a:schemeClr val="dk1"/>
                        </a:solidFill>
                        <a:latin typeface="+mn-lt"/>
                        <a:ea typeface="+mn-ea"/>
                        <a:cs typeface="+mn-cs"/>
                      </a:endParaRPr>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tx1"/>
                    </a:solidFill>
                  </a:tcPr>
                </a:tc>
              </a:tr>
              <a:tr h="370840">
                <a:tc>
                  <a:txBody>
                    <a:bodyPr/>
                    <a:lstStyle/>
                    <a:p>
                      <a:endParaRPr lang="en-US" dirty="0"/>
                    </a:p>
                  </a:txBody>
                  <a:tcPr>
                    <a:solidFill>
                      <a:schemeClr val="tx1"/>
                    </a:solidFill>
                  </a:tcPr>
                </a:tc>
                <a:tc>
                  <a:txBody>
                    <a:bodyPr/>
                    <a:lstStyle/>
                    <a:p>
                      <a:endParaRPr lang="en-US" dirty="0"/>
                    </a:p>
                  </a:txBody>
                  <a:tcPr>
                    <a:solidFill>
                      <a:schemeClr val="tx1"/>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8372366"/>
              </p:ext>
            </p:extLst>
          </p:nvPr>
        </p:nvGraphicFramePr>
        <p:xfrm>
          <a:off x="2667000" y="3581400"/>
          <a:ext cx="6096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r h="370840">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6">
                        <a:lumMod val="20000"/>
                        <a:lumOff val="80000"/>
                      </a:schemeClr>
                    </a:solidFill>
                  </a:tcPr>
                </a:tc>
              </a:tr>
            </a:tbl>
          </a:graphicData>
        </a:graphic>
      </p:graphicFrame>
      <p:sp>
        <p:nvSpPr>
          <p:cNvPr id="6" name="Rectangle 5"/>
          <p:cNvSpPr/>
          <p:nvPr/>
        </p:nvSpPr>
        <p:spPr>
          <a:xfrm>
            <a:off x="1219200" y="1428750"/>
            <a:ext cx="1219200"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r"/>
            <a:r>
              <a:rPr lang="zh-CN" altLang="en-US" dirty="0"/>
              <a:t>回收</a:t>
            </a:r>
            <a:r>
              <a:rPr lang="zh-CN" altLang="en-US" dirty="0" smtClean="0"/>
              <a:t>前：</a:t>
            </a:r>
            <a:endParaRPr lang="en-US" dirty="0"/>
          </a:p>
        </p:txBody>
      </p:sp>
      <p:sp>
        <p:nvSpPr>
          <p:cNvPr id="9" name="Rectangle 8"/>
          <p:cNvSpPr/>
          <p:nvPr/>
        </p:nvSpPr>
        <p:spPr>
          <a:xfrm>
            <a:off x="1219200" y="3581400"/>
            <a:ext cx="1219200"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r"/>
            <a:r>
              <a:rPr lang="zh-CN" altLang="en-US" dirty="0"/>
              <a:t>回</a:t>
            </a:r>
            <a:r>
              <a:rPr lang="zh-CN" altLang="en-US" dirty="0" smtClean="0"/>
              <a:t>收后：</a:t>
            </a:r>
            <a:endParaRPr lang="en-US" dirty="0"/>
          </a:p>
        </p:txBody>
      </p:sp>
      <p:sp>
        <p:nvSpPr>
          <p:cNvPr id="8" name="Rectangle 7"/>
          <p:cNvSpPr/>
          <p:nvPr/>
        </p:nvSpPr>
        <p:spPr>
          <a:xfrm>
            <a:off x="2667000" y="5486400"/>
            <a:ext cx="990600" cy="304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存活对象</a:t>
            </a:r>
            <a:endParaRPr lang="en-US" sz="1100" dirty="0"/>
          </a:p>
        </p:txBody>
      </p:sp>
      <p:sp>
        <p:nvSpPr>
          <p:cNvPr id="11" name="Rectangle 10"/>
          <p:cNvSpPr/>
          <p:nvPr/>
        </p:nvSpPr>
        <p:spPr>
          <a:xfrm>
            <a:off x="4191000" y="5486400"/>
            <a:ext cx="9906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可回收</a:t>
            </a:r>
            <a:endParaRPr lang="en-US" sz="1100" dirty="0"/>
          </a:p>
        </p:txBody>
      </p:sp>
      <p:sp>
        <p:nvSpPr>
          <p:cNvPr id="12" name="Rectangle 11"/>
          <p:cNvSpPr/>
          <p:nvPr/>
        </p:nvSpPr>
        <p:spPr>
          <a:xfrm>
            <a:off x="5715000" y="5486400"/>
            <a:ext cx="990600" cy="304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未使用</a:t>
            </a:r>
            <a:endParaRPr lang="en-US" sz="1100" dirty="0">
              <a:solidFill>
                <a:schemeClr val="tx1"/>
              </a:solidFill>
            </a:endParaRPr>
          </a:p>
        </p:txBody>
      </p:sp>
    </p:spTree>
    <p:extLst>
      <p:ext uri="{BB962C8B-B14F-4D97-AF65-F5344CB8AC3E}">
        <p14:creationId xmlns:p14="http://schemas.microsoft.com/office/powerpoint/2010/main" val="4057888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方法区回收</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914400"/>
            <a:ext cx="7391400" cy="3062377"/>
          </a:xfrm>
          <a:prstGeom prst="rect">
            <a:avLst/>
          </a:prstGeom>
          <a:noFill/>
        </p:spPr>
        <p:txBody>
          <a:bodyPr wrap="square" rtlCol="0">
            <a:spAutoFit/>
          </a:bodyPr>
          <a:lstStyle/>
          <a:p>
            <a:pPr>
              <a:lnSpc>
                <a:spcPct val="150000"/>
              </a:lnSpc>
            </a:pPr>
            <a:r>
              <a:rPr lang="zh-CN" altLang="en-US" dirty="0" smtClean="0">
                <a:latin typeface="STZhongsong (Headings)"/>
              </a:rPr>
              <a:t>在方法区进行垃圾回收的“性价比”一般比较低，因为此区域主要回收两部分内容：废弃常量和无用的类。回收废弃常量与回收其他年代中的对象类似，但要判断一个类是否无用则条件相当苛刻：</a:t>
            </a:r>
            <a:endParaRPr lang="en-US" altLang="zh-CN" dirty="0" smtClean="0">
              <a:latin typeface="STZhongsong (Headings)"/>
            </a:endParaRPr>
          </a:p>
          <a:p>
            <a:pPr marL="342900" indent="-342900">
              <a:lnSpc>
                <a:spcPct val="200000"/>
              </a:lnSpc>
              <a:buFont typeface="+mj-lt"/>
              <a:buAutoNum type="arabicPeriod"/>
            </a:pPr>
            <a:r>
              <a:rPr lang="zh-CN" altLang="en-US" sz="1400" dirty="0">
                <a:latin typeface="STZhongsong (Headings)"/>
              </a:rPr>
              <a:t>该类所有的实例都已经被回</a:t>
            </a:r>
            <a:r>
              <a:rPr lang="zh-CN" altLang="en-US" sz="1400" dirty="0" smtClean="0">
                <a:latin typeface="STZhongsong (Headings)"/>
              </a:rPr>
              <a:t>收</a:t>
            </a:r>
            <a:r>
              <a:rPr lang="zh-CN" altLang="en-US" sz="1400" dirty="0">
                <a:latin typeface="STZhongsong (Headings)"/>
              </a:rPr>
              <a:t>，</a:t>
            </a:r>
            <a:r>
              <a:rPr lang="en-US" altLang="zh-CN" sz="1400" dirty="0" smtClean="0">
                <a:latin typeface="STZhongsong (Headings)"/>
              </a:rPr>
              <a:t>Java</a:t>
            </a:r>
            <a:r>
              <a:rPr lang="zh-CN" altLang="en-US" sz="1400" dirty="0">
                <a:latin typeface="STZhongsong (Headings)"/>
              </a:rPr>
              <a:t>堆中不存在该类的任何实</a:t>
            </a:r>
            <a:r>
              <a:rPr lang="zh-CN" altLang="en-US" sz="1400" dirty="0" smtClean="0">
                <a:latin typeface="STZhongsong (Headings)"/>
              </a:rPr>
              <a:t>例</a:t>
            </a:r>
            <a:endParaRPr lang="en-US" altLang="zh-CN" sz="1400" dirty="0">
              <a:latin typeface="STZhongsong (Headings)"/>
            </a:endParaRPr>
          </a:p>
          <a:p>
            <a:pPr marL="342900" indent="-342900">
              <a:lnSpc>
                <a:spcPct val="200000"/>
              </a:lnSpc>
              <a:buFont typeface="+mj-lt"/>
              <a:buAutoNum type="arabicPeriod"/>
            </a:pPr>
            <a:r>
              <a:rPr lang="zh-CN" altLang="en-US" sz="1400" dirty="0">
                <a:latin typeface="STZhongsong (Headings)"/>
              </a:rPr>
              <a:t>该类对应的</a:t>
            </a:r>
            <a:r>
              <a:rPr lang="en-US" altLang="zh-CN" sz="1400" dirty="0">
                <a:latin typeface="STZhongsong (Headings)"/>
              </a:rPr>
              <a:t>Class</a:t>
            </a:r>
            <a:r>
              <a:rPr lang="zh-CN" altLang="en-US" sz="1400" dirty="0">
                <a:latin typeface="STZhongsong (Headings)"/>
              </a:rPr>
              <a:t>对象没有在任何地方被引用</a:t>
            </a:r>
            <a:r>
              <a:rPr lang="en-US" altLang="zh-CN" sz="1400" dirty="0">
                <a:latin typeface="STZhongsong (Headings)"/>
              </a:rPr>
              <a:t>(</a:t>
            </a:r>
            <a:r>
              <a:rPr lang="zh-CN" altLang="en-US" sz="1400" dirty="0">
                <a:latin typeface="STZhongsong (Headings)"/>
              </a:rPr>
              <a:t>也就是在任何地方都无法通过反射访问该类的方法</a:t>
            </a:r>
            <a:r>
              <a:rPr lang="en-US" altLang="zh-CN" sz="1400" dirty="0" smtClean="0">
                <a:latin typeface="STZhongsong (Headings)"/>
              </a:rPr>
              <a:t>)</a:t>
            </a:r>
            <a:endParaRPr lang="en-US" altLang="zh-CN" sz="1400" dirty="0">
              <a:latin typeface="STZhongsong (Headings)"/>
            </a:endParaRPr>
          </a:p>
          <a:p>
            <a:pPr marL="342900" indent="-342900">
              <a:lnSpc>
                <a:spcPct val="200000"/>
              </a:lnSpc>
              <a:buFont typeface="+mj-lt"/>
              <a:buAutoNum type="arabicPeriod"/>
            </a:pPr>
            <a:r>
              <a:rPr lang="zh-CN" altLang="en-US" sz="1400" dirty="0">
                <a:latin typeface="STZhongsong (Headings)"/>
              </a:rPr>
              <a:t>加载该类的</a:t>
            </a:r>
            <a:r>
              <a:rPr lang="en-US" altLang="zh-CN" sz="1400" dirty="0" err="1">
                <a:latin typeface="STZhongsong (Headings)"/>
              </a:rPr>
              <a:t>ClassLoader</a:t>
            </a:r>
            <a:r>
              <a:rPr lang="zh-CN" altLang="en-US" sz="1400" dirty="0">
                <a:latin typeface="STZhongsong (Headings)"/>
              </a:rPr>
              <a:t>已经被回</a:t>
            </a:r>
            <a:r>
              <a:rPr lang="zh-CN" altLang="en-US" sz="1400" dirty="0" smtClean="0">
                <a:latin typeface="STZhongsong (Headings)"/>
              </a:rPr>
              <a:t>收</a:t>
            </a:r>
            <a:endParaRPr lang="en-US" altLang="zh-CN" sz="1400" dirty="0" smtClean="0">
              <a:latin typeface="STZhongsong (Headings)"/>
            </a:endParaRPr>
          </a:p>
        </p:txBody>
      </p:sp>
    </p:spTree>
    <p:extLst>
      <p:ext uri="{BB962C8B-B14F-4D97-AF65-F5344CB8AC3E}">
        <p14:creationId xmlns:p14="http://schemas.microsoft.com/office/powerpoint/2010/main" val="34377997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垃圾回收器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947863" y="1143000"/>
            <a:ext cx="4386137" cy="4385816"/>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smtClean="0"/>
              <a:t>当前</a:t>
            </a:r>
            <a:r>
              <a:rPr lang="en-US" altLang="zh-CN" dirty="0" err="1" smtClean="0"/>
              <a:t>HotSpot</a:t>
            </a:r>
            <a:r>
              <a:rPr lang="zh-CN" altLang="en-US" dirty="0" smtClean="0"/>
              <a:t>垃圾回收器主要分为</a:t>
            </a:r>
            <a:r>
              <a:rPr lang="en-US" altLang="zh-CN" dirty="0" smtClean="0"/>
              <a:t>7</a:t>
            </a:r>
            <a:r>
              <a:rPr lang="zh-CN" altLang="en-US" dirty="0" smtClean="0"/>
              <a:t>种：</a:t>
            </a:r>
            <a:endParaRPr lang="en-US" altLang="zh-CN" dirty="0" smtClean="0"/>
          </a:p>
          <a:p>
            <a:pPr marL="742950" lvl="1" indent="-285750">
              <a:lnSpc>
                <a:spcPct val="150000"/>
              </a:lnSpc>
              <a:buFont typeface="Wingdings" panose="05000000000000000000" pitchFamily="2" charset="2"/>
              <a:buChar char="q"/>
            </a:pPr>
            <a:r>
              <a:rPr lang="zh-CN" altLang="en-US" sz="1600" dirty="0"/>
              <a:t>适用</a:t>
            </a:r>
            <a:r>
              <a:rPr lang="zh-CN" altLang="en-US" sz="1600" dirty="0" smtClean="0"/>
              <a:t>于新生代，均采用复制算法</a:t>
            </a:r>
            <a:endParaRPr lang="en-US" altLang="zh-CN" sz="1600" dirty="0" smtClean="0"/>
          </a:p>
          <a:p>
            <a:pPr marL="1200150" lvl="2" indent="-285750">
              <a:lnSpc>
                <a:spcPct val="150000"/>
              </a:lnSpc>
              <a:buFont typeface="Wingdings" panose="05000000000000000000" pitchFamily="2" charset="2"/>
              <a:buChar char="ü"/>
            </a:pPr>
            <a:r>
              <a:rPr lang="en-US" sz="1400" dirty="0" smtClean="0"/>
              <a:t>Serial</a:t>
            </a:r>
          </a:p>
          <a:p>
            <a:pPr marL="1200150" lvl="2" indent="-285750">
              <a:lnSpc>
                <a:spcPct val="150000"/>
              </a:lnSpc>
              <a:buFont typeface="Wingdings" panose="05000000000000000000" pitchFamily="2" charset="2"/>
              <a:buChar char="ü"/>
            </a:pPr>
            <a:r>
              <a:rPr lang="en-US" sz="1400" dirty="0" err="1" smtClean="0"/>
              <a:t>ParNew</a:t>
            </a:r>
            <a:endParaRPr lang="en-US" sz="1400" dirty="0" smtClean="0"/>
          </a:p>
          <a:p>
            <a:pPr marL="1200150" lvl="2" indent="-285750">
              <a:lnSpc>
                <a:spcPct val="150000"/>
              </a:lnSpc>
              <a:buFont typeface="Wingdings" panose="05000000000000000000" pitchFamily="2" charset="2"/>
              <a:buChar char="ü"/>
            </a:pPr>
            <a:r>
              <a:rPr lang="en-US" sz="1400" dirty="0" smtClean="0"/>
              <a:t>Parallel Scavenge</a:t>
            </a:r>
            <a:r>
              <a:rPr lang="zh-CN" altLang="en-US" sz="1400" dirty="0"/>
              <a:t> </a:t>
            </a:r>
            <a:r>
              <a:rPr lang="en-US" altLang="zh-CN" sz="1400" dirty="0" smtClean="0"/>
              <a:t>(PS)</a:t>
            </a:r>
          </a:p>
          <a:p>
            <a:pPr marL="742950" lvl="1" indent="-285750">
              <a:lnSpc>
                <a:spcPct val="150000"/>
              </a:lnSpc>
              <a:buFont typeface="Wingdings" panose="05000000000000000000" pitchFamily="2" charset="2"/>
              <a:buChar char="q"/>
            </a:pPr>
            <a:r>
              <a:rPr lang="zh-CN" altLang="en-US" sz="1600" dirty="0"/>
              <a:t>适用</a:t>
            </a:r>
            <a:r>
              <a:rPr lang="zh-CN" altLang="en-US" sz="1600" dirty="0" smtClean="0"/>
              <a:t>于老年代，均非复制算法</a:t>
            </a:r>
            <a:endParaRPr lang="en-US" altLang="zh-CN" sz="1600" dirty="0" smtClean="0"/>
          </a:p>
          <a:p>
            <a:pPr marL="1200150" lvl="2" indent="-285750">
              <a:lnSpc>
                <a:spcPct val="150000"/>
              </a:lnSpc>
              <a:buFont typeface="Wingdings" panose="05000000000000000000" pitchFamily="2" charset="2"/>
              <a:buChar char="ü"/>
            </a:pPr>
            <a:r>
              <a:rPr lang="en-US" sz="1400" dirty="0" smtClean="0"/>
              <a:t>Serial Old</a:t>
            </a:r>
          </a:p>
          <a:p>
            <a:pPr marL="1200150" lvl="2" indent="-285750">
              <a:lnSpc>
                <a:spcPct val="150000"/>
              </a:lnSpc>
              <a:buFont typeface="Wingdings" panose="05000000000000000000" pitchFamily="2" charset="2"/>
              <a:buChar char="ü"/>
            </a:pPr>
            <a:r>
              <a:rPr lang="en-US" sz="1400" dirty="0" err="1" smtClean="0"/>
              <a:t>Paralled</a:t>
            </a:r>
            <a:r>
              <a:rPr lang="en-US" sz="1400" dirty="0" smtClean="0"/>
              <a:t> Old</a:t>
            </a:r>
          </a:p>
          <a:p>
            <a:pPr marL="1200150" lvl="2" indent="-285750">
              <a:lnSpc>
                <a:spcPct val="150000"/>
              </a:lnSpc>
              <a:buFont typeface="Wingdings" panose="05000000000000000000" pitchFamily="2" charset="2"/>
              <a:buChar char="ü"/>
            </a:pPr>
            <a:r>
              <a:rPr lang="en-US" sz="1400" dirty="0" smtClean="0"/>
              <a:t>CMS</a:t>
            </a:r>
          </a:p>
          <a:p>
            <a:pPr marL="742950" lvl="1" indent="-285750">
              <a:lnSpc>
                <a:spcPct val="150000"/>
              </a:lnSpc>
              <a:buFont typeface="Wingdings" panose="05000000000000000000" pitchFamily="2" charset="2"/>
              <a:buChar char="q"/>
            </a:pPr>
            <a:r>
              <a:rPr lang="zh-CN" altLang="en-US" sz="1600" dirty="0"/>
              <a:t>同</a:t>
            </a:r>
            <a:r>
              <a:rPr lang="zh-CN" altLang="en-US" sz="1600" dirty="0" smtClean="0"/>
              <a:t>时适用</a:t>
            </a:r>
            <a:endParaRPr lang="en-US" altLang="zh-CN" sz="1600" dirty="0" smtClean="0"/>
          </a:p>
          <a:p>
            <a:pPr marL="1200150" lvl="2" indent="-285750">
              <a:lnSpc>
                <a:spcPct val="150000"/>
              </a:lnSpc>
              <a:buFont typeface="Wingdings" panose="05000000000000000000" pitchFamily="2" charset="2"/>
              <a:buChar char="ü"/>
            </a:pPr>
            <a:r>
              <a:rPr lang="en-US" sz="1400" dirty="0" smtClean="0"/>
              <a:t>G1</a:t>
            </a:r>
          </a:p>
          <a:p>
            <a:pPr marL="285750" indent="-285750">
              <a:lnSpc>
                <a:spcPct val="150000"/>
              </a:lnSpc>
              <a:buFont typeface="Wingdings" panose="05000000000000000000" pitchFamily="2" charset="2"/>
              <a:buChar char="Ø"/>
            </a:pPr>
            <a:r>
              <a:rPr lang="zh-CN" altLang="en-US" dirty="0" smtClean="0"/>
              <a:t>连线的收集器代表可搭配使用</a:t>
            </a:r>
            <a:endParaRPr lang="en-US" dirty="0"/>
          </a:p>
        </p:txBody>
      </p:sp>
      <p:sp>
        <p:nvSpPr>
          <p:cNvPr id="5" name="Rectangle 4"/>
          <p:cNvSpPr/>
          <p:nvPr/>
        </p:nvSpPr>
        <p:spPr>
          <a:xfrm>
            <a:off x="5181600" y="1219200"/>
            <a:ext cx="3886200" cy="43096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1219200"/>
            <a:ext cx="3886200" cy="1752600"/>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05600" y="1295400"/>
            <a:ext cx="868443" cy="276999"/>
          </a:xfrm>
          <a:prstGeom prst="rect">
            <a:avLst/>
          </a:prstGeom>
          <a:noFill/>
        </p:spPr>
        <p:txBody>
          <a:bodyPr wrap="none" rtlCol="0">
            <a:spAutoFit/>
          </a:bodyPr>
          <a:lstStyle/>
          <a:p>
            <a:r>
              <a:rPr lang="en-US" sz="1200" dirty="0" smtClean="0"/>
              <a:t>Young Gen</a:t>
            </a:r>
            <a:endParaRPr lang="en-US" sz="1200" dirty="0"/>
          </a:p>
        </p:txBody>
      </p:sp>
      <p:sp>
        <p:nvSpPr>
          <p:cNvPr id="9" name="TextBox 8"/>
          <p:cNvSpPr txBox="1"/>
          <p:nvPr/>
        </p:nvSpPr>
        <p:spPr>
          <a:xfrm>
            <a:off x="8001000" y="5105400"/>
            <a:ext cx="998607" cy="276999"/>
          </a:xfrm>
          <a:prstGeom prst="rect">
            <a:avLst/>
          </a:prstGeom>
          <a:noFill/>
        </p:spPr>
        <p:txBody>
          <a:bodyPr wrap="none" rtlCol="0">
            <a:spAutoFit/>
          </a:bodyPr>
          <a:lstStyle/>
          <a:p>
            <a:r>
              <a:rPr lang="en-US" sz="1200" dirty="0" smtClean="0"/>
              <a:t>Tenured Gen</a:t>
            </a:r>
            <a:endParaRPr lang="en-US" sz="1200" dirty="0"/>
          </a:p>
        </p:txBody>
      </p:sp>
      <p:sp>
        <p:nvSpPr>
          <p:cNvPr id="8" name="Rectangle 7"/>
          <p:cNvSpPr/>
          <p:nvPr/>
        </p:nvSpPr>
        <p:spPr>
          <a:xfrm>
            <a:off x="5410200" y="2057400"/>
            <a:ext cx="838200"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Serial</a:t>
            </a:r>
            <a:endParaRPr lang="en-US" sz="1200" dirty="0"/>
          </a:p>
        </p:txBody>
      </p:sp>
      <p:sp>
        <p:nvSpPr>
          <p:cNvPr id="11" name="Rectangle 10"/>
          <p:cNvSpPr/>
          <p:nvPr/>
        </p:nvSpPr>
        <p:spPr>
          <a:xfrm>
            <a:off x="6400800" y="2057400"/>
            <a:ext cx="838200"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ParNew</a:t>
            </a:r>
            <a:endParaRPr lang="en-US" sz="1200" dirty="0"/>
          </a:p>
        </p:txBody>
      </p:sp>
      <p:sp>
        <p:nvSpPr>
          <p:cNvPr id="12" name="Rectangle 11"/>
          <p:cNvSpPr/>
          <p:nvPr/>
        </p:nvSpPr>
        <p:spPr>
          <a:xfrm>
            <a:off x="7391400" y="2057400"/>
            <a:ext cx="838200"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Parallel</a:t>
            </a:r>
          </a:p>
          <a:p>
            <a:pPr algn="ctr"/>
            <a:r>
              <a:rPr lang="en-US" sz="1200" dirty="0" smtClean="0"/>
              <a:t>Scavenge</a:t>
            </a:r>
            <a:endParaRPr lang="en-US" sz="1200" dirty="0"/>
          </a:p>
        </p:txBody>
      </p:sp>
      <p:sp>
        <p:nvSpPr>
          <p:cNvPr id="13" name="Rectangle 12"/>
          <p:cNvSpPr/>
          <p:nvPr/>
        </p:nvSpPr>
        <p:spPr>
          <a:xfrm>
            <a:off x="5410200" y="3657600"/>
            <a:ext cx="838200"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CMS</a:t>
            </a:r>
            <a:endParaRPr lang="en-US" sz="1200" dirty="0"/>
          </a:p>
        </p:txBody>
      </p:sp>
      <p:sp>
        <p:nvSpPr>
          <p:cNvPr id="14" name="Rectangle 13"/>
          <p:cNvSpPr/>
          <p:nvPr/>
        </p:nvSpPr>
        <p:spPr>
          <a:xfrm>
            <a:off x="7391400" y="3657600"/>
            <a:ext cx="838200"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Parallel Old</a:t>
            </a:r>
            <a:endParaRPr lang="en-US" sz="1200" dirty="0"/>
          </a:p>
        </p:txBody>
      </p:sp>
      <p:sp>
        <p:nvSpPr>
          <p:cNvPr id="15" name="Rectangle 14"/>
          <p:cNvSpPr/>
          <p:nvPr/>
        </p:nvSpPr>
        <p:spPr>
          <a:xfrm>
            <a:off x="6400800" y="4681924"/>
            <a:ext cx="838200"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Serial Old</a:t>
            </a:r>
          </a:p>
          <a:p>
            <a:pPr algn="ctr"/>
            <a:r>
              <a:rPr lang="en-US" sz="1200" dirty="0" smtClean="0"/>
              <a:t>(MSC)</a:t>
            </a:r>
            <a:endParaRPr lang="en-US" sz="1200" dirty="0"/>
          </a:p>
        </p:txBody>
      </p:sp>
      <p:sp>
        <p:nvSpPr>
          <p:cNvPr id="16" name="Rectangle 15"/>
          <p:cNvSpPr/>
          <p:nvPr/>
        </p:nvSpPr>
        <p:spPr>
          <a:xfrm>
            <a:off x="8500303" y="2705100"/>
            <a:ext cx="380999" cy="533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G1</a:t>
            </a:r>
            <a:endParaRPr lang="en-US" sz="1200" dirty="0"/>
          </a:p>
        </p:txBody>
      </p:sp>
      <p:cxnSp>
        <p:nvCxnSpPr>
          <p:cNvPr id="17" name="Straight Connector 16"/>
          <p:cNvCxnSpPr>
            <a:stCxn id="8" idx="2"/>
            <a:endCxn id="13" idx="0"/>
          </p:cNvCxnSpPr>
          <p:nvPr/>
        </p:nvCxnSpPr>
        <p:spPr>
          <a:xfrm>
            <a:off x="5829300" y="2590800"/>
            <a:ext cx="0" cy="10668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5" idx="0"/>
          </p:cNvCxnSpPr>
          <p:nvPr/>
        </p:nvCxnSpPr>
        <p:spPr>
          <a:xfrm>
            <a:off x="5829300" y="2590800"/>
            <a:ext cx="990600" cy="209112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a:endCxn id="13" idx="0"/>
          </p:cNvCxnSpPr>
          <p:nvPr/>
        </p:nvCxnSpPr>
        <p:spPr>
          <a:xfrm flipH="1">
            <a:off x="5829300" y="2590800"/>
            <a:ext cx="990600" cy="10668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15" idx="0"/>
          </p:cNvCxnSpPr>
          <p:nvPr/>
        </p:nvCxnSpPr>
        <p:spPr>
          <a:xfrm>
            <a:off x="6819900" y="2590800"/>
            <a:ext cx="0" cy="209112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a:endCxn id="15" idx="0"/>
          </p:cNvCxnSpPr>
          <p:nvPr/>
        </p:nvCxnSpPr>
        <p:spPr>
          <a:xfrm flipH="1">
            <a:off x="6819900" y="2590800"/>
            <a:ext cx="990600" cy="209112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a:endCxn id="14" idx="0"/>
          </p:cNvCxnSpPr>
          <p:nvPr/>
        </p:nvCxnSpPr>
        <p:spPr>
          <a:xfrm>
            <a:off x="7810500" y="2590800"/>
            <a:ext cx="0" cy="10668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2"/>
            <a:endCxn id="15" idx="1"/>
          </p:cNvCxnSpPr>
          <p:nvPr/>
        </p:nvCxnSpPr>
        <p:spPr>
          <a:xfrm>
            <a:off x="5829300" y="4191000"/>
            <a:ext cx="571500" cy="75762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64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并行与并发</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52663" y="1143000"/>
            <a:ext cx="7053137" cy="2677656"/>
          </a:xfrm>
          <a:prstGeom prst="rect">
            <a:avLst/>
          </a:prstGeom>
          <a:noFill/>
        </p:spPr>
        <p:txBody>
          <a:bodyPr wrap="square" rtlCol="0">
            <a:spAutoFit/>
          </a:bodyPr>
          <a:lstStyle/>
          <a:p>
            <a:pPr>
              <a:lnSpc>
                <a:spcPct val="200000"/>
              </a:lnSpc>
            </a:pPr>
            <a:r>
              <a:rPr lang="zh-CN" altLang="en-US" dirty="0" smtClean="0"/>
              <a:t>除了回收算法以外，还有两种区分回收器的方式，即并行与并发：</a:t>
            </a:r>
            <a:endParaRPr lang="en-US" altLang="zh-CN" dirty="0" smtClean="0"/>
          </a:p>
          <a:p>
            <a:pPr marL="285750" indent="-285750">
              <a:lnSpc>
                <a:spcPct val="200000"/>
              </a:lnSpc>
              <a:buFont typeface="Wingdings" panose="05000000000000000000" pitchFamily="2" charset="2"/>
              <a:buChar char="Ø"/>
            </a:pPr>
            <a:r>
              <a:rPr lang="zh-CN" altLang="en-US" dirty="0" smtClean="0"/>
              <a:t>并行 </a:t>
            </a:r>
            <a:r>
              <a:rPr lang="en-US" altLang="zh-CN" dirty="0" smtClean="0"/>
              <a:t>(Parallel)</a:t>
            </a:r>
            <a:r>
              <a:rPr lang="zh-CN" altLang="en-US" dirty="0" smtClean="0"/>
              <a:t>：</a:t>
            </a:r>
            <a:endParaRPr lang="en-US" altLang="zh-CN" dirty="0" smtClean="0"/>
          </a:p>
          <a:p>
            <a:pPr lvl="1">
              <a:lnSpc>
                <a:spcPct val="200000"/>
              </a:lnSpc>
            </a:pPr>
            <a:r>
              <a:rPr lang="zh-CN" altLang="en-US" sz="1400" dirty="0" smtClean="0"/>
              <a:t>多条垃圾收集线程并行工作，但此时用户线程仍然处于等待状态</a:t>
            </a:r>
            <a:endParaRPr lang="en-US" altLang="zh-CN" sz="1600" dirty="0" smtClean="0"/>
          </a:p>
          <a:p>
            <a:pPr marL="285750" indent="-285750">
              <a:lnSpc>
                <a:spcPct val="200000"/>
              </a:lnSpc>
              <a:buFont typeface="Wingdings" panose="05000000000000000000" pitchFamily="2" charset="2"/>
              <a:buChar char="Ø"/>
            </a:pPr>
            <a:r>
              <a:rPr lang="zh-CN" altLang="en-US" dirty="0" smtClean="0"/>
              <a:t>并发</a:t>
            </a:r>
            <a:r>
              <a:rPr lang="en-US" altLang="zh-CN" dirty="0" smtClean="0"/>
              <a:t> (Concurrent)</a:t>
            </a:r>
            <a:r>
              <a:rPr lang="zh-CN" altLang="en-US" dirty="0" smtClean="0"/>
              <a:t>：</a:t>
            </a:r>
            <a:endParaRPr lang="en-US" altLang="zh-CN" dirty="0" smtClean="0"/>
          </a:p>
          <a:p>
            <a:pPr lvl="1">
              <a:lnSpc>
                <a:spcPct val="200000"/>
              </a:lnSpc>
            </a:pPr>
            <a:r>
              <a:rPr lang="zh-CN" altLang="en-US" sz="1600" dirty="0" smtClean="0"/>
              <a:t>用户线程与垃圾回收线程同时执行，即没有暂停</a:t>
            </a:r>
            <a:endParaRPr lang="en-US" altLang="zh-CN" dirty="0" smtClean="0"/>
          </a:p>
        </p:txBody>
      </p:sp>
    </p:spTree>
    <p:extLst>
      <p:ext uri="{BB962C8B-B14F-4D97-AF65-F5344CB8AC3E}">
        <p14:creationId xmlns:p14="http://schemas.microsoft.com/office/powerpoint/2010/main" val="28234457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Serial</a:t>
            </a:r>
            <a:r>
              <a:rPr lang="zh-CN" altLang="en-US" sz="4400" dirty="0" smtClean="0"/>
              <a:t>串行收集器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58243" y="990600"/>
            <a:ext cx="7099957" cy="3093154"/>
          </a:xfrm>
          <a:prstGeom prst="rect">
            <a:avLst/>
          </a:prstGeom>
          <a:noFill/>
        </p:spPr>
        <p:txBody>
          <a:bodyPr wrap="none" rtlCol="0">
            <a:spAutoFit/>
          </a:bodyPr>
          <a:lstStyle/>
          <a:p>
            <a:pPr>
              <a:lnSpc>
                <a:spcPct val="150000"/>
              </a:lnSpc>
            </a:pPr>
            <a:r>
              <a:rPr lang="en-US" dirty="0" smtClean="0"/>
              <a:t>Serial</a:t>
            </a:r>
            <a:r>
              <a:rPr lang="zh-CN" altLang="en-US" dirty="0" smtClean="0"/>
              <a:t>和</a:t>
            </a:r>
            <a:r>
              <a:rPr lang="en-US" altLang="zh-CN" dirty="0" smtClean="0"/>
              <a:t>Serial Old</a:t>
            </a:r>
            <a:r>
              <a:rPr lang="zh-CN" altLang="en-US" dirty="0" smtClean="0"/>
              <a:t>是分别应用于</a:t>
            </a:r>
            <a:r>
              <a:rPr lang="en-US" altLang="zh-CN" dirty="0" smtClean="0"/>
              <a:t>Young Gen</a:t>
            </a:r>
            <a:r>
              <a:rPr lang="zh-CN" altLang="en-US" dirty="0" smtClean="0"/>
              <a:t>和</a:t>
            </a:r>
            <a:r>
              <a:rPr lang="en-US" altLang="zh-CN" dirty="0" smtClean="0"/>
              <a:t>Tenured Gen</a:t>
            </a:r>
            <a:r>
              <a:rPr lang="zh-CN" altLang="en-US" dirty="0" smtClean="0"/>
              <a:t>的串行收集器</a:t>
            </a:r>
            <a:endParaRPr lang="en-US" altLang="zh-CN" dirty="0" smtClean="0"/>
          </a:p>
          <a:p>
            <a:pPr marL="285750" indent="-285750">
              <a:lnSpc>
                <a:spcPct val="150000"/>
              </a:lnSpc>
              <a:buFont typeface="Wingdings" panose="05000000000000000000" pitchFamily="2" charset="2"/>
              <a:buChar char="Ø"/>
            </a:pPr>
            <a:r>
              <a:rPr lang="zh-CN" altLang="en-US" sz="1600" dirty="0"/>
              <a:t>单线</a:t>
            </a:r>
            <a:r>
              <a:rPr lang="zh-CN" altLang="en-US" sz="1600" dirty="0" smtClean="0"/>
              <a:t>程执行，即非并行</a:t>
            </a:r>
            <a:endParaRPr lang="en-US" altLang="zh-CN" sz="1600" dirty="0" smtClean="0"/>
          </a:p>
          <a:p>
            <a:pPr marL="285750" indent="-285750">
              <a:lnSpc>
                <a:spcPct val="150000"/>
              </a:lnSpc>
              <a:buFont typeface="Wingdings" panose="05000000000000000000" pitchFamily="2" charset="2"/>
              <a:buChar char="Ø"/>
            </a:pPr>
            <a:r>
              <a:rPr lang="zh-CN" altLang="en-US" sz="1600" dirty="0"/>
              <a:t>执</a:t>
            </a:r>
            <a:r>
              <a:rPr lang="zh-CN" altLang="en-US" sz="1600" dirty="0" smtClean="0"/>
              <a:t>行时要暂停用户线程，即非并发</a:t>
            </a:r>
            <a:endParaRPr lang="en-US" altLang="zh-CN" sz="1600" dirty="0" smtClean="0"/>
          </a:p>
          <a:p>
            <a:pPr marL="285750" indent="-285750">
              <a:lnSpc>
                <a:spcPct val="150000"/>
              </a:lnSpc>
              <a:buFont typeface="Wingdings" panose="05000000000000000000" pitchFamily="2" charset="2"/>
              <a:buChar char="Ø"/>
            </a:pPr>
            <a:r>
              <a:rPr lang="en-US" sz="1600" dirty="0" smtClean="0"/>
              <a:t>Serial</a:t>
            </a:r>
            <a:r>
              <a:rPr lang="zh-CN" altLang="en-US" sz="1600" dirty="0"/>
              <a:t>使</a:t>
            </a:r>
            <a:r>
              <a:rPr lang="zh-CN" altLang="en-US" sz="1600" dirty="0" smtClean="0"/>
              <a:t>用复制算法，</a:t>
            </a:r>
            <a:r>
              <a:rPr lang="en-US" altLang="zh-CN" sz="1600" dirty="0" smtClean="0"/>
              <a:t>Serial Old</a:t>
            </a:r>
            <a:r>
              <a:rPr lang="zh-CN" altLang="en-US" sz="1600" dirty="0" smtClean="0"/>
              <a:t>使用标记整理</a:t>
            </a:r>
            <a:endParaRPr lang="en-US" altLang="zh-CN" sz="1600" dirty="0" smtClean="0"/>
          </a:p>
          <a:p>
            <a:pPr marL="285750" indent="-285750">
              <a:lnSpc>
                <a:spcPct val="150000"/>
              </a:lnSpc>
              <a:buFont typeface="Wingdings" panose="05000000000000000000" pitchFamily="2" charset="2"/>
              <a:buChar char="Ø"/>
            </a:pPr>
            <a:r>
              <a:rPr lang="en-US" sz="1600" dirty="0" smtClean="0"/>
              <a:t>-</a:t>
            </a:r>
            <a:r>
              <a:rPr lang="en-US" sz="1600" dirty="0" err="1" smtClean="0"/>
              <a:t>clent</a:t>
            </a:r>
            <a:r>
              <a:rPr lang="zh-CN" altLang="en-US" sz="1600" dirty="0" smtClean="0"/>
              <a:t>模式下的默认收集器组合</a:t>
            </a:r>
            <a:endParaRPr lang="en-US" altLang="zh-CN" sz="1600" dirty="0" smtClean="0"/>
          </a:p>
          <a:p>
            <a:pPr marL="285750" indent="-285750">
              <a:lnSpc>
                <a:spcPct val="150000"/>
              </a:lnSpc>
              <a:buFont typeface="Wingdings" panose="05000000000000000000" pitchFamily="2" charset="2"/>
              <a:buChar char="Ø"/>
            </a:pPr>
            <a:r>
              <a:rPr lang="zh-CN" altLang="en-US" sz="1600" dirty="0"/>
              <a:t>通</a:t>
            </a:r>
            <a:r>
              <a:rPr lang="zh-CN" altLang="en-US" sz="1600" dirty="0" smtClean="0"/>
              <a:t>常使用</a:t>
            </a:r>
            <a:r>
              <a:rPr lang="en-US" altLang="zh-CN" sz="1600" dirty="0" smtClean="0"/>
              <a:t>-XX:+</a:t>
            </a:r>
            <a:r>
              <a:rPr lang="en-US" altLang="zh-CN" sz="1600" dirty="0" err="1" smtClean="0"/>
              <a:t>UseSerialGC</a:t>
            </a:r>
            <a:r>
              <a:rPr lang="zh-CN" altLang="en-US" sz="1600" dirty="0" smtClean="0"/>
              <a:t>开启</a:t>
            </a:r>
            <a:endParaRPr lang="en-US" altLang="zh-CN" sz="1600" dirty="0" smtClean="0"/>
          </a:p>
          <a:p>
            <a:pPr marL="285750" indent="-285750">
              <a:lnSpc>
                <a:spcPct val="150000"/>
              </a:lnSpc>
              <a:buFont typeface="Wingdings" panose="05000000000000000000" pitchFamily="2" charset="2"/>
              <a:buChar char="Ø"/>
            </a:pPr>
            <a:r>
              <a:rPr lang="en-US" sz="1600" dirty="0" smtClean="0"/>
              <a:t>Serial Old</a:t>
            </a:r>
            <a:r>
              <a:rPr lang="zh-CN" altLang="en-US" sz="1600" dirty="0" smtClean="0"/>
              <a:t>会顺带清理</a:t>
            </a:r>
            <a:r>
              <a:rPr lang="en-US" altLang="zh-CN" sz="1600" dirty="0" smtClean="0"/>
              <a:t>Perm Gen</a:t>
            </a:r>
          </a:p>
          <a:p>
            <a:pPr marL="285750" indent="-285750">
              <a:lnSpc>
                <a:spcPct val="150000"/>
              </a:lnSpc>
              <a:buFont typeface="Wingdings" panose="05000000000000000000" pitchFamily="2" charset="2"/>
              <a:buChar char="Ø"/>
            </a:pPr>
            <a:r>
              <a:rPr lang="en-US" sz="1600" dirty="0" smtClean="0"/>
              <a:t>Serial Old</a:t>
            </a:r>
            <a:r>
              <a:rPr lang="zh-CN" altLang="en-US" sz="1600" dirty="0" smtClean="0"/>
              <a:t>会触发</a:t>
            </a:r>
            <a:r>
              <a:rPr lang="en-US" altLang="zh-CN" sz="1600" dirty="0" smtClean="0"/>
              <a:t>Young Gen GC</a:t>
            </a:r>
            <a:endParaRPr lang="en-US" sz="1600" dirty="0"/>
          </a:p>
        </p:txBody>
      </p:sp>
      <p:sp>
        <p:nvSpPr>
          <p:cNvPr id="10" name="Rectangle 9"/>
          <p:cNvSpPr/>
          <p:nvPr/>
        </p:nvSpPr>
        <p:spPr>
          <a:xfrm>
            <a:off x="1358243" y="4267200"/>
            <a:ext cx="7480957"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777801068"/>
              </p:ext>
            </p:extLst>
          </p:nvPr>
        </p:nvGraphicFramePr>
        <p:xfrm>
          <a:off x="1600200" y="4495800"/>
          <a:ext cx="685800" cy="1295400"/>
        </p:xfrm>
        <a:graphic>
          <a:graphicData uri="http://schemas.openxmlformats.org/drawingml/2006/table">
            <a:tbl>
              <a:tblPr>
                <a:tableStyleId>{5C22544A-7EE6-4342-B048-85BDC9FD1C3A}</a:tableStyleId>
              </a:tblPr>
              <a:tblGrid>
                <a:gridCol w="685800"/>
              </a:tblGrid>
              <a:tr h="323850">
                <a:tc>
                  <a:txBody>
                    <a:bodyPr/>
                    <a:lstStyle/>
                    <a:p>
                      <a:pPr algn="ctr"/>
                      <a:r>
                        <a:rPr lang="en-US" sz="1200" dirty="0" smtClean="0"/>
                        <a:t>CPU 0</a:t>
                      </a:r>
                      <a:endParaRPr lang="en-US" sz="1200" dirty="0"/>
                    </a:p>
                  </a:txBody>
                  <a:tcPr anchor="ctr"/>
                </a:tc>
              </a:tr>
              <a:tr h="323850">
                <a:tc>
                  <a:txBody>
                    <a:bodyPr/>
                    <a:lstStyle/>
                    <a:p>
                      <a:pPr algn="ctr"/>
                      <a:r>
                        <a:rPr lang="en-US" sz="1200" dirty="0" smtClean="0"/>
                        <a:t>CPU 1</a:t>
                      </a:r>
                      <a:endParaRPr lang="en-US" sz="1200" dirty="0"/>
                    </a:p>
                  </a:txBody>
                  <a:tcPr anchor="ctr"/>
                </a:tc>
              </a:tr>
              <a:tr h="323850">
                <a:tc>
                  <a:txBody>
                    <a:bodyPr/>
                    <a:lstStyle/>
                    <a:p>
                      <a:pPr algn="ctr"/>
                      <a:r>
                        <a:rPr lang="en-US" sz="1200" dirty="0" smtClean="0"/>
                        <a:t>CPU 2</a:t>
                      </a:r>
                      <a:endParaRPr lang="en-US" sz="1200" dirty="0"/>
                    </a:p>
                  </a:txBody>
                  <a:tcPr anchor="ctr"/>
                </a:tc>
              </a:tr>
              <a:tr h="323850">
                <a:tc>
                  <a:txBody>
                    <a:bodyPr/>
                    <a:lstStyle/>
                    <a:p>
                      <a:pPr algn="ctr"/>
                      <a:r>
                        <a:rPr lang="en-US" sz="1200" dirty="0" smtClean="0"/>
                        <a:t>CPU 3</a:t>
                      </a:r>
                      <a:endParaRPr lang="en-US" sz="1200" dirty="0"/>
                    </a:p>
                  </a:txBody>
                  <a:tcPr anchor="ctr"/>
                </a:tc>
              </a:tr>
            </a:tbl>
          </a:graphicData>
        </a:graphic>
      </p:graphicFrame>
      <p:cxnSp>
        <p:nvCxnSpPr>
          <p:cNvPr id="24" name="Straight Connector 23"/>
          <p:cNvCxnSpPr/>
          <p:nvPr/>
        </p:nvCxnSpPr>
        <p:spPr>
          <a:xfrm>
            <a:off x="3657600" y="44958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286000" y="46482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514600" y="4419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44" name="Straight Arrow Connector 43"/>
          <p:cNvCxnSpPr/>
          <p:nvPr/>
        </p:nvCxnSpPr>
        <p:spPr>
          <a:xfrm>
            <a:off x="2286000" y="50115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14600" y="4782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46" name="Straight Arrow Connector 45"/>
          <p:cNvCxnSpPr/>
          <p:nvPr/>
        </p:nvCxnSpPr>
        <p:spPr>
          <a:xfrm>
            <a:off x="2286000" y="53163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514600" y="50877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48" name="Straight Arrow Connector 47"/>
          <p:cNvCxnSpPr/>
          <p:nvPr/>
        </p:nvCxnSpPr>
        <p:spPr>
          <a:xfrm>
            <a:off x="2286000" y="56388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514600" y="54102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50" name="Straight Connector 49"/>
          <p:cNvCxnSpPr/>
          <p:nvPr/>
        </p:nvCxnSpPr>
        <p:spPr>
          <a:xfrm>
            <a:off x="6019800" y="44958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648200" y="46482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76800" y="4419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53" name="Straight Arrow Connector 52"/>
          <p:cNvCxnSpPr/>
          <p:nvPr/>
        </p:nvCxnSpPr>
        <p:spPr>
          <a:xfrm>
            <a:off x="4648200" y="50115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876800" y="4782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55" name="Straight Arrow Connector 54"/>
          <p:cNvCxnSpPr/>
          <p:nvPr/>
        </p:nvCxnSpPr>
        <p:spPr>
          <a:xfrm>
            <a:off x="4648200" y="53163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876800" y="50877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57" name="Straight Arrow Connector 56"/>
          <p:cNvCxnSpPr/>
          <p:nvPr/>
        </p:nvCxnSpPr>
        <p:spPr>
          <a:xfrm>
            <a:off x="4648200" y="56388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876800" y="54102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59" name="Straight Connector 58"/>
          <p:cNvCxnSpPr/>
          <p:nvPr/>
        </p:nvCxnSpPr>
        <p:spPr>
          <a:xfrm>
            <a:off x="7315200" y="44958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5200" y="46482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543800" y="4419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62" name="Straight Arrow Connector 61"/>
          <p:cNvCxnSpPr/>
          <p:nvPr/>
        </p:nvCxnSpPr>
        <p:spPr>
          <a:xfrm>
            <a:off x="7315200" y="50115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43800" y="4782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64" name="Straight Arrow Connector 63"/>
          <p:cNvCxnSpPr/>
          <p:nvPr/>
        </p:nvCxnSpPr>
        <p:spPr>
          <a:xfrm>
            <a:off x="7315200" y="53163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543800" y="50877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66" name="Straight Arrow Connector 65"/>
          <p:cNvCxnSpPr/>
          <p:nvPr/>
        </p:nvCxnSpPr>
        <p:spPr>
          <a:xfrm>
            <a:off x="7315200" y="56388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543800" y="54102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68" name="Straight Connector 67"/>
          <p:cNvCxnSpPr/>
          <p:nvPr/>
        </p:nvCxnSpPr>
        <p:spPr>
          <a:xfrm>
            <a:off x="4648200" y="44958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3657600" y="51435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810000" y="4876800"/>
            <a:ext cx="614271" cy="230832"/>
          </a:xfrm>
          <a:prstGeom prst="rect">
            <a:avLst/>
          </a:prstGeom>
          <a:noFill/>
        </p:spPr>
        <p:txBody>
          <a:bodyPr wrap="none" rtlCol="0">
            <a:spAutoFit/>
          </a:bodyPr>
          <a:lstStyle/>
          <a:p>
            <a:r>
              <a:rPr lang="en-US" sz="900" dirty="0" smtClean="0"/>
              <a:t>GC </a:t>
            </a:r>
            <a:r>
              <a:rPr lang="zh-CN" altLang="en-US" sz="900" dirty="0" smtClean="0"/>
              <a:t>线程</a:t>
            </a:r>
            <a:endParaRPr lang="en-US" sz="900" dirty="0"/>
          </a:p>
        </p:txBody>
      </p:sp>
      <p:sp>
        <p:nvSpPr>
          <p:cNvPr id="76" name="TextBox 75"/>
          <p:cNvSpPr txBox="1"/>
          <p:nvPr/>
        </p:nvSpPr>
        <p:spPr>
          <a:xfrm>
            <a:off x="3657600" y="5254823"/>
            <a:ext cx="992579" cy="307777"/>
          </a:xfrm>
          <a:prstGeom prst="rect">
            <a:avLst/>
          </a:prstGeom>
          <a:noFill/>
        </p:spPr>
        <p:txBody>
          <a:bodyPr wrap="none" rtlCol="0">
            <a:spAutoFit/>
          </a:bodyPr>
          <a:lstStyle/>
          <a:p>
            <a:r>
              <a:rPr lang="zh-CN" altLang="en-US" sz="700" dirty="0" smtClean="0"/>
              <a:t>新生代采取复制算法</a:t>
            </a:r>
            <a:endParaRPr lang="en-US" altLang="zh-CN" sz="700" dirty="0" smtClean="0"/>
          </a:p>
          <a:p>
            <a:r>
              <a:rPr lang="zh-CN" altLang="en-US" sz="700" dirty="0" smtClean="0"/>
              <a:t>暂停所有用户线程</a:t>
            </a:r>
            <a:endParaRPr lang="en-US" sz="700" dirty="0"/>
          </a:p>
        </p:txBody>
      </p:sp>
      <p:cxnSp>
        <p:nvCxnSpPr>
          <p:cNvPr id="77" name="Straight Arrow Connector 76"/>
          <p:cNvCxnSpPr/>
          <p:nvPr/>
        </p:nvCxnSpPr>
        <p:spPr>
          <a:xfrm>
            <a:off x="6019800" y="5143500"/>
            <a:ext cx="1219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322621" y="4876800"/>
            <a:ext cx="614271" cy="230832"/>
          </a:xfrm>
          <a:prstGeom prst="rect">
            <a:avLst/>
          </a:prstGeom>
          <a:noFill/>
        </p:spPr>
        <p:txBody>
          <a:bodyPr wrap="none" rtlCol="0">
            <a:spAutoFit/>
          </a:bodyPr>
          <a:lstStyle/>
          <a:p>
            <a:r>
              <a:rPr lang="en-US" sz="900" dirty="0" smtClean="0"/>
              <a:t>GC </a:t>
            </a:r>
            <a:r>
              <a:rPr lang="zh-CN" altLang="en-US" sz="900" dirty="0" smtClean="0"/>
              <a:t>线程</a:t>
            </a:r>
            <a:endParaRPr lang="en-US" sz="900" dirty="0"/>
          </a:p>
        </p:txBody>
      </p:sp>
      <p:sp>
        <p:nvSpPr>
          <p:cNvPr id="79" name="TextBox 78"/>
          <p:cNvSpPr txBox="1"/>
          <p:nvPr/>
        </p:nvSpPr>
        <p:spPr>
          <a:xfrm>
            <a:off x="6096000" y="5254823"/>
            <a:ext cx="1172116" cy="307777"/>
          </a:xfrm>
          <a:prstGeom prst="rect">
            <a:avLst/>
          </a:prstGeom>
          <a:noFill/>
        </p:spPr>
        <p:txBody>
          <a:bodyPr wrap="none" rtlCol="0">
            <a:spAutoFit/>
          </a:bodyPr>
          <a:lstStyle/>
          <a:p>
            <a:r>
              <a:rPr lang="zh-CN" altLang="en-US" sz="700" dirty="0" smtClean="0"/>
              <a:t>新生代采取</a:t>
            </a:r>
            <a:r>
              <a:rPr lang="zh-CN" altLang="en-US" sz="700" dirty="0"/>
              <a:t>标</a:t>
            </a:r>
            <a:r>
              <a:rPr lang="zh-CN" altLang="en-US" sz="700" dirty="0" smtClean="0"/>
              <a:t>记整理算法</a:t>
            </a:r>
            <a:endParaRPr lang="en-US" altLang="zh-CN" sz="700" dirty="0" smtClean="0"/>
          </a:p>
          <a:p>
            <a:r>
              <a:rPr lang="zh-CN" altLang="en-US" sz="700" dirty="0" smtClean="0"/>
              <a:t>暂停所有用户线程</a:t>
            </a:r>
            <a:endParaRPr lang="en-US" sz="700" dirty="0"/>
          </a:p>
        </p:txBody>
      </p:sp>
      <p:sp>
        <p:nvSpPr>
          <p:cNvPr id="86" name="TextBox 85"/>
          <p:cNvSpPr txBox="1"/>
          <p:nvPr/>
        </p:nvSpPr>
        <p:spPr>
          <a:xfrm>
            <a:off x="4441895" y="5971401"/>
            <a:ext cx="1273105" cy="276999"/>
          </a:xfrm>
          <a:prstGeom prst="rect">
            <a:avLst/>
          </a:prstGeom>
          <a:noFill/>
        </p:spPr>
        <p:txBody>
          <a:bodyPr wrap="none" rtlCol="0">
            <a:spAutoFit/>
          </a:bodyPr>
          <a:lstStyle/>
          <a:p>
            <a:r>
              <a:rPr lang="en-US" sz="1200" dirty="0" smtClean="0"/>
              <a:t>Serial / Serial Old</a:t>
            </a:r>
            <a:endParaRPr lang="en-US" sz="1200" dirty="0"/>
          </a:p>
        </p:txBody>
      </p:sp>
    </p:spTree>
    <p:extLst>
      <p:ext uri="{BB962C8B-B14F-4D97-AF65-F5344CB8AC3E}">
        <p14:creationId xmlns:p14="http://schemas.microsoft.com/office/powerpoint/2010/main" val="2790717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a:t>Serial</a:t>
            </a:r>
            <a:r>
              <a:rPr lang="zh-CN" altLang="en-US" sz="4400" dirty="0"/>
              <a:t>串行收集器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6934200" cy="40164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优缺点分</a:t>
            </a:r>
            <a:r>
              <a:rPr lang="zh-CN" altLang="en-US" dirty="0" smtClean="0"/>
              <a:t>析</a:t>
            </a:r>
            <a:endParaRPr lang="en-US" altLang="zh-CN" dirty="0" smtClean="0"/>
          </a:p>
          <a:p>
            <a:pPr marL="742950" lvl="1" indent="-285750">
              <a:lnSpc>
                <a:spcPct val="150000"/>
              </a:lnSpc>
              <a:buFont typeface="Wingdings" panose="05000000000000000000" pitchFamily="2" charset="2"/>
              <a:buChar char="q"/>
            </a:pPr>
            <a:r>
              <a:rPr lang="zh-CN" altLang="en-US" sz="1600" dirty="0"/>
              <a:t>优</a:t>
            </a:r>
            <a:r>
              <a:rPr lang="zh-CN" altLang="en-US" sz="1600" dirty="0" smtClean="0"/>
              <a:t>点</a:t>
            </a:r>
            <a:endParaRPr lang="en-US" altLang="zh-CN" sz="1600" dirty="0" smtClean="0"/>
          </a:p>
          <a:p>
            <a:pPr marL="1200150" lvl="2" indent="-285750">
              <a:lnSpc>
                <a:spcPct val="150000"/>
              </a:lnSpc>
              <a:buFont typeface="Wingdings" panose="05000000000000000000" pitchFamily="2" charset="2"/>
              <a:buChar char="ü"/>
            </a:pPr>
            <a:r>
              <a:rPr lang="zh-CN" altLang="en-US" sz="1600" dirty="0"/>
              <a:t>简</a:t>
            </a:r>
            <a:r>
              <a:rPr lang="zh-CN" altLang="en-US" sz="1600" dirty="0" smtClean="0"/>
              <a:t>单直接，收集效率高</a:t>
            </a:r>
            <a:endParaRPr lang="en-US" altLang="zh-CN" sz="1600" dirty="0" smtClean="0"/>
          </a:p>
          <a:p>
            <a:pPr marL="1200150" lvl="2" indent="-285750">
              <a:lnSpc>
                <a:spcPct val="150000"/>
              </a:lnSpc>
              <a:buFont typeface="Wingdings" panose="05000000000000000000" pitchFamily="2" charset="2"/>
              <a:buChar char="ü"/>
            </a:pPr>
            <a:r>
              <a:rPr lang="zh-CN" altLang="en-US" sz="1600" dirty="0"/>
              <a:t>成</a:t>
            </a:r>
            <a:r>
              <a:rPr lang="zh-CN" altLang="en-US" sz="1600" dirty="0" smtClean="0"/>
              <a:t>熟稳定，久经考验</a:t>
            </a:r>
            <a:endParaRPr lang="en-US" altLang="zh-CN" sz="1600" dirty="0" smtClean="0"/>
          </a:p>
          <a:p>
            <a:pPr marL="742950" lvl="1" indent="-285750">
              <a:lnSpc>
                <a:spcPct val="150000"/>
              </a:lnSpc>
              <a:buFont typeface="Wingdings" panose="05000000000000000000" pitchFamily="2" charset="2"/>
              <a:buChar char="q"/>
            </a:pPr>
            <a:r>
              <a:rPr lang="zh-CN" altLang="en-US" sz="1600" dirty="0"/>
              <a:t>缺</a:t>
            </a:r>
            <a:r>
              <a:rPr lang="zh-CN" altLang="en-US" sz="1600" dirty="0" smtClean="0"/>
              <a:t>点</a:t>
            </a:r>
            <a:endParaRPr lang="en-US" altLang="zh-CN" sz="1600" dirty="0" smtClean="0"/>
          </a:p>
          <a:p>
            <a:pPr marL="1200150" lvl="2" indent="-285750">
              <a:lnSpc>
                <a:spcPct val="150000"/>
              </a:lnSpc>
              <a:buFont typeface="Wingdings" panose="05000000000000000000" pitchFamily="2" charset="2"/>
              <a:buChar char="ü"/>
            </a:pPr>
            <a:r>
              <a:rPr lang="en-US" altLang="zh-CN" sz="1600" dirty="0" smtClean="0"/>
              <a:t>CPU</a:t>
            </a:r>
            <a:r>
              <a:rPr lang="zh-CN" altLang="en-US" sz="1600" dirty="0" smtClean="0"/>
              <a:t>情况浪费运算资源</a:t>
            </a:r>
            <a:endParaRPr lang="en-US" altLang="zh-CN" sz="1600" dirty="0" smtClean="0"/>
          </a:p>
          <a:p>
            <a:pPr marL="1200150" lvl="2" indent="-285750">
              <a:lnSpc>
                <a:spcPct val="150000"/>
              </a:lnSpc>
              <a:buFont typeface="Wingdings" panose="05000000000000000000" pitchFamily="2" charset="2"/>
              <a:buChar char="ü"/>
            </a:pPr>
            <a:r>
              <a:rPr lang="zh-CN" altLang="en-US" sz="1600" dirty="0"/>
              <a:t>暂</a:t>
            </a:r>
            <a:r>
              <a:rPr lang="zh-CN" altLang="en-US" sz="1600" dirty="0" smtClean="0"/>
              <a:t>停时间长</a:t>
            </a:r>
            <a:endParaRPr lang="zh-CN" altLang="en-US" sz="1600" dirty="0"/>
          </a:p>
          <a:p>
            <a:pPr marL="285750" indent="-285750">
              <a:lnSpc>
                <a:spcPct val="150000"/>
              </a:lnSpc>
              <a:buFont typeface="Wingdings" panose="05000000000000000000" pitchFamily="2" charset="2"/>
              <a:buChar char="Ø"/>
            </a:pPr>
            <a:r>
              <a:rPr lang="zh-CN" altLang="en-US" dirty="0"/>
              <a:t>日志分</a:t>
            </a:r>
            <a:r>
              <a:rPr lang="zh-CN" altLang="en-US" dirty="0" smtClean="0"/>
              <a:t>析</a:t>
            </a:r>
            <a:endParaRPr lang="en-US" altLang="zh-CN" dirty="0" smtClean="0"/>
          </a:p>
          <a:p>
            <a:pPr marL="742950" lvl="1" indent="-285750">
              <a:lnSpc>
                <a:spcPct val="150000"/>
              </a:lnSpc>
              <a:buFont typeface="Wingdings" panose="05000000000000000000" pitchFamily="2" charset="2"/>
              <a:buChar char="q"/>
            </a:pPr>
            <a:r>
              <a:rPr lang="en-US" sz="1600" dirty="0" smtClean="0"/>
              <a:t>Serial</a:t>
            </a:r>
            <a:r>
              <a:rPr lang="zh-CN" altLang="en-US" sz="1600" dirty="0" smtClean="0"/>
              <a:t>标识为</a:t>
            </a:r>
            <a:r>
              <a:rPr lang="en-US" altLang="zh-CN" sz="1600" dirty="0" err="1" smtClean="0"/>
              <a:t>DefNew</a:t>
            </a:r>
            <a:r>
              <a:rPr lang="zh-CN" altLang="en-US" sz="1600" dirty="0" smtClean="0"/>
              <a:t>，即</a:t>
            </a:r>
            <a:r>
              <a:rPr lang="en-US" altLang="zh-CN" sz="1600" dirty="0" err="1" smtClean="0"/>
              <a:t>Deafult</a:t>
            </a:r>
            <a:r>
              <a:rPr lang="en-US" altLang="zh-CN" sz="1600" dirty="0" smtClean="0"/>
              <a:t> New</a:t>
            </a:r>
          </a:p>
          <a:p>
            <a:pPr lvl="1">
              <a:lnSpc>
                <a:spcPct val="150000"/>
              </a:lnSpc>
            </a:pPr>
            <a:r>
              <a:rPr lang="en-US" sz="1100" dirty="0"/>
              <a:t>[</a:t>
            </a:r>
            <a:r>
              <a:rPr lang="en-US" sz="1100" dirty="0" smtClean="0"/>
              <a:t>GC[</a:t>
            </a:r>
            <a:r>
              <a:rPr lang="en-US" sz="1100" dirty="0" err="1" smtClean="0"/>
              <a:t>DefNew</a:t>
            </a:r>
            <a:r>
              <a:rPr lang="en-US" sz="1100" dirty="0"/>
              <a:t>: 6555K-&gt;4638K(30720K), 0.0780647 secs] 6555K-&gt;4638K(76800K), 0.0781023 secs] [Times: user=0.00 sys=0.00, real=0.08 secs] </a:t>
            </a:r>
          </a:p>
        </p:txBody>
      </p:sp>
    </p:spTree>
    <p:extLst>
      <p:ext uri="{BB962C8B-B14F-4D97-AF65-F5344CB8AC3E}">
        <p14:creationId xmlns:p14="http://schemas.microsoft.com/office/powerpoint/2010/main" val="3244849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43000"/>
            <a:ext cx="80010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1371600"/>
            <a:ext cx="22860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16764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heap</a:t>
            </a:r>
            <a:endParaRPr lang="en-US" dirty="0"/>
          </a:p>
        </p:txBody>
      </p:sp>
      <p:sp>
        <p:nvSpPr>
          <p:cNvPr id="7" name="Rectangle 6"/>
          <p:cNvSpPr/>
          <p:nvPr/>
        </p:nvSpPr>
        <p:spPr>
          <a:xfrm>
            <a:off x="1066800" y="3162300"/>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Method Area</a:t>
            </a:r>
            <a:endParaRPr lang="en-US" dirty="0"/>
          </a:p>
        </p:txBody>
      </p:sp>
      <p:sp>
        <p:nvSpPr>
          <p:cNvPr id="8" name="Rectangle 7"/>
          <p:cNvSpPr/>
          <p:nvPr/>
        </p:nvSpPr>
        <p:spPr>
          <a:xfrm>
            <a:off x="3505200" y="1371600"/>
            <a:ext cx="48768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33800" y="1524000"/>
            <a:ext cx="11430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Thread 1</a:t>
            </a:r>
            <a:endParaRPr lang="en-US" dirty="0"/>
          </a:p>
        </p:txBody>
      </p:sp>
      <p:sp>
        <p:nvSpPr>
          <p:cNvPr id="10" name="Rectangle 9"/>
          <p:cNvSpPr/>
          <p:nvPr/>
        </p:nvSpPr>
        <p:spPr>
          <a:xfrm>
            <a:off x="3810000" y="2133600"/>
            <a:ext cx="990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1" name="Rectangle 10"/>
          <p:cNvSpPr/>
          <p:nvPr/>
        </p:nvSpPr>
        <p:spPr>
          <a:xfrm>
            <a:off x="5029200" y="1447800"/>
            <a:ext cx="11430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Thread 2</a:t>
            </a:r>
            <a:endParaRPr lang="en-US" dirty="0"/>
          </a:p>
        </p:txBody>
      </p:sp>
      <p:sp>
        <p:nvSpPr>
          <p:cNvPr id="12" name="Rectangle 11"/>
          <p:cNvSpPr/>
          <p:nvPr/>
        </p:nvSpPr>
        <p:spPr>
          <a:xfrm>
            <a:off x="5105400" y="2057400"/>
            <a:ext cx="990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13" name="Rectangle 12"/>
          <p:cNvSpPr/>
          <p:nvPr/>
        </p:nvSpPr>
        <p:spPr>
          <a:xfrm>
            <a:off x="6781800" y="1524000"/>
            <a:ext cx="11430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Thread N</a:t>
            </a:r>
            <a:endParaRPr lang="en-US" dirty="0"/>
          </a:p>
        </p:txBody>
      </p:sp>
      <p:sp>
        <p:nvSpPr>
          <p:cNvPr id="14" name="Rectangle 13"/>
          <p:cNvSpPr/>
          <p:nvPr/>
        </p:nvSpPr>
        <p:spPr>
          <a:xfrm>
            <a:off x="6858000" y="2133600"/>
            <a:ext cx="9906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Tree>
    <p:extLst>
      <p:ext uri="{BB962C8B-B14F-4D97-AF65-F5344CB8AC3E}">
        <p14:creationId xmlns:p14="http://schemas.microsoft.com/office/powerpoint/2010/main" val="22585960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a:t>Serial</a:t>
            </a:r>
            <a:r>
              <a:rPr lang="zh-CN" altLang="en-US" sz="4400" dirty="0"/>
              <a:t>串行收集器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6934200" cy="48936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Serial</a:t>
            </a:r>
            <a:r>
              <a:rPr lang="zh-CN" altLang="en-US" dirty="0" smtClean="0"/>
              <a:t>的开启方式</a:t>
            </a:r>
            <a:endParaRPr lang="en-US" altLang="zh-CN" dirty="0" smtClean="0"/>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UseSerialGC</a:t>
            </a:r>
            <a:r>
              <a:rPr lang="zh-CN" altLang="en-US" sz="1600" dirty="0" smtClean="0"/>
              <a:t>：新生代和老年代都是串行收集</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UseConcMarkSweepGC</a:t>
            </a:r>
            <a:r>
              <a:rPr lang="zh-CN" altLang="en-US" sz="1600" dirty="0" smtClean="0"/>
              <a:t>与</a:t>
            </a:r>
            <a:r>
              <a:rPr lang="en-US" altLang="zh-CN" sz="1600" dirty="0" smtClean="0"/>
              <a:t>-XX:-</a:t>
            </a:r>
            <a:r>
              <a:rPr lang="en-US" altLang="zh-CN" sz="1600" dirty="0" err="1" smtClean="0"/>
              <a:t>UseParNewGC</a:t>
            </a:r>
            <a:r>
              <a:rPr lang="zh-CN" altLang="en-US" sz="1600" dirty="0" smtClean="0"/>
              <a:t>搭配使用</a:t>
            </a:r>
            <a:endParaRPr lang="en-US" altLang="zh-CN" sz="1600" dirty="0" smtClean="0"/>
          </a:p>
          <a:p>
            <a:pPr marL="1200150" lvl="2" indent="-285750">
              <a:lnSpc>
                <a:spcPct val="150000"/>
              </a:lnSpc>
              <a:buFont typeface="Courier New" panose="02070309020205020404" pitchFamily="49" charset="0"/>
              <a:buChar char="o"/>
            </a:pPr>
            <a:r>
              <a:rPr lang="zh-CN" altLang="en-US" sz="1400" dirty="0"/>
              <a:t>新生</a:t>
            </a:r>
            <a:r>
              <a:rPr lang="zh-CN" altLang="en-US" sz="1400" dirty="0" smtClean="0"/>
              <a:t>代：</a:t>
            </a:r>
            <a:r>
              <a:rPr lang="en-US" altLang="zh-CN" sz="1400" dirty="0" smtClean="0"/>
              <a:t>Serial</a:t>
            </a:r>
            <a:r>
              <a:rPr lang="zh-CN" altLang="en-US" sz="1400" dirty="0" smtClean="0"/>
              <a:t>收集</a:t>
            </a:r>
            <a:endParaRPr lang="en-US" altLang="zh-CN" sz="1400" dirty="0" smtClean="0"/>
          </a:p>
          <a:p>
            <a:pPr marL="1200150" lvl="2" indent="-285750">
              <a:lnSpc>
                <a:spcPct val="150000"/>
              </a:lnSpc>
              <a:buFont typeface="Courier New" panose="02070309020205020404" pitchFamily="49" charset="0"/>
              <a:buChar char="o"/>
            </a:pPr>
            <a:r>
              <a:rPr lang="zh-CN" altLang="en-US" sz="1400" dirty="0" smtClean="0"/>
              <a:t>老年代：</a:t>
            </a:r>
            <a:r>
              <a:rPr lang="en-US" altLang="zh-CN" sz="1400" dirty="0" smtClean="0"/>
              <a:t>CMS</a:t>
            </a:r>
            <a:r>
              <a:rPr lang="zh-CN" altLang="en-US" sz="1400" dirty="0" smtClean="0"/>
              <a:t>，即并行收集</a:t>
            </a:r>
            <a:endParaRPr lang="en-US" altLang="zh-CN" sz="1600" dirty="0" smtClean="0"/>
          </a:p>
          <a:p>
            <a:pPr marL="285750" indent="-285750">
              <a:lnSpc>
                <a:spcPct val="200000"/>
              </a:lnSpc>
              <a:buFont typeface="Wingdings" panose="05000000000000000000" pitchFamily="2" charset="2"/>
              <a:buChar char="Ø"/>
            </a:pPr>
            <a:r>
              <a:rPr lang="en-US" altLang="zh-CN" dirty="0" smtClean="0"/>
              <a:t>Serial Old</a:t>
            </a:r>
            <a:r>
              <a:rPr lang="zh-CN" altLang="en-US" dirty="0" smtClean="0"/>
              <a:t>的开启方式</a:t>
            </a:r>
            <a:endParaRPr lang="en-US" altLang="zh-CN" dirty="0" smtClean="0"/>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UseSerialGC</a:t>
            </a:r>
            <a:r>
              <a:rPr lang="zh-CN" altLang="en-US" sz="1600" dirty="0" smtClean="0"/>
              <a:t>：同上</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UseParNewGC</a:t>
            </a:r>
            <a:r>
              <a:rPr lang="zh-CN" altLang="en-US" sz="1600" dirty="0" smtClean="0"/>
              <a:t>：新生代采用</a:t>
            </a:r>
            <a:r>
              <a:rPr lang="en-US" altLang="zh-CN" sz="1600" dirty="0" err="1" smtClean="0"/>
              <a:t>ParNew</a:t>
            </a:r>
            <a:r>
              <a:rPr lang="zh-CN" altLang="en-US" sz="1600" dirty="0" smtClean="0"/>
              <a:t>，老年代使用</a:t>
            </a:r>
            <a:r>
              <a:rPr lang="en-US" altLang="zh-CN" sz="1600" dirty="0" err="1" smtClean="0"/>
              <a:t>SerialOld</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UseParallelGC</a:t>
            </a:r>
            <a:r>
              <a:rPr lang="zh-CN" altLang="en-US" sz="1600" dirty="0" smtClean="0"/>
              <a:t>与</a:t>
            </a:r>
            <a:r>
              <a:rPr lang="en-US" altLang="zh-CN" sz="1600" dirty="0" smtClean="0"/>
              <a:t>-XX:-</a:t>
            </a:r>
            <a:r>
              <a:rPr lang="en-US" altLang="zh-CN" sz="1600" dirty="0" err="1" smtClean="0"/>
              <a:t>UseParallelOldGC</a:t>
            </a:r>
            <a:r>
              <a:rPr lang="zh-CN" altLang="en-US" sz="1600" dirty="0" smtClean="0"/>
              <a:t>搭配使用</a:t>
            </a:r>
            <a:endParaRPr lang="en-US" altLang="zh-CN" sz="1600" dirty="0" smtClean="0"/>
          </a:p>
          <a:p>
            <a:pPr marL="1200150" lvl="2" indent="-285750">
              <a:lnSpc>
                <a:spcPct val="150000"/>
              </a:lnSpc>
              <a:buFont typeface="Courier New" panose="02070309020205020404" pitchFamily="49" charset="0"/>
              <a:buChar char="o"/>
            </a:pPr>
            <a:r>
              <a:rPr lang="zh-CN" altLang="en-US" sz="1400" dirty="0"/>
              <a:t>新生</a:t>
            </a:r>
            <a:r>
              <a:rPr lang="zh-CN" altLang="en-US" sz="1400" dirty="0" smtClean="0"/>
              <a:t>代：日志为</a:t>
            </a:r>
            <a:r>
              <a:rPr lang="en-US" altLang="zh-CN" sz="1400" dirty="0" err="1" smtClean="0"/>
              <a:t>PSYoungGen</a:t>
            </a:r>
            <a:r>
              <a:rPr lang="zh-CN" altLang="en-US" sz="1400" dirty="0" smtClean="0"/>
              <a:t>，实际上就是并行收集</a:t>
            </a:r>
            <a:endParaRPr lang="en-US" altLang="zh-CN" sz="1400" dirty="0" smtClean="0"/>
          </a:p>
          <a:p>
            <a:pPr marL="1200150" lvl="2" indent="-285750">
              <a:lnSpc>
                <a:spcPct val="150000"/>
              </a:lnSpc>
              <a:buFont typeface="Courier New" panose="02070309020205020404" pitchFamily="49" charset="0"/>
              <a:buChar char="o"/>
            </a:pPr>
            <a:r>
              <a:rPr lang="zh-CN" altLang="en-US" sz="1400" dirty="0"/>
              <a:t>老年</a:t>
            </a:r>
            <a:r>
              <a:rPr lang="zh-CN" altLang="en-US" sz="1400" dirty="0" smtClean="0"/>
              <a:t>代：日志为</a:t>
            </a:r>
            <a:r>
              <a:rPr lang="en-US" altLang="zh-CN" sz="1400" dirty="0" err="1" smtClean="0"/>
              <a:t>PSOldGen</a:t>
            </a:r>
            <a:r>
              <a:rPr lang="zh-CN" altLang="en-US" sz="1400" dirty="0" smtClean="0"/>
              <a:t>，实际是对</a:t>
            </a:r>
            <a:r>
              <a:rPr lang="en-US" altLang="zh-CN" sz="1400" dirty="0" err="1" smtClean="0"/>
              <a:t>SerialOld</a:t>
            </a:r>
            <a:r>
              <a:rPr lang="zh-CN" altLang="en-US" sz="1400" dirty="0" smtClean="0"/>
              <a:t>的简单包装</a:t>
            </a:r>
            <a:endParaRPr lang="en-US" altLang="zh-CN" sz="1400" dirty="0" smtClean="0"/>
          </a:p>
          <a:p>
            <a:pPr marL="1200150" lvl="2" indent="-285750">
              <a:lnSpc>
                <a:spcPct val="150000"/>
              </a:lnSpc>
              <a:buFont typeface="Courier New" panose="02070309020205020404" pitchFamily="49" charset="0"/>
              <a:buChar char="o"/>
            </a:pPr>
            <a:r>
              <a:rPr lang="zh-CN" altLang="en-US" sz="1400" dirty="0"/>
              <a:t>这</a:t>
            </a:r>
            <a:r>
              <a:rPr lang="zh-CN" altLang="en-US" sz="1400" dirty="0" smtClean="0"/>
              <a:t>种组合在</a:t>
            </a:r>
            <a:r>
              <a:rPr lang="en-US" altLang="zh-CN" sz="1400" dirty="0" smtClean="0"/>
              <a:t>JDK1.5</a:t>
            </a:r>
            <a:r>
              <a:rPr lang="zh-CN" altLang="en-US" sz="1400" dirty="0" smtClean="0"/>
              <a:t>（包括）之前版本是并行收集器的默认组合</a:t>
            </a:r>
            <a:endParaRPr lang="en-US" altLang="zh-CN" sz="1400" dirty="0" smtClean="0"/>
          </a:p>
          <a:p>
            <a:pPr marL="742950" lvl="1" indent="-285750">
              <a:lnSpc>
                <a:spcPct val="150000"/>
              </a:lnSpc>
              <a:buFont typeface="Wingdings" panose="05000000000000000000" pitchFamily="2" charset="2"/>
              <a:buChar char="q"/>
            </a:pPr>
            <a:r>
              <a:rPr lang="en-US" altLang="zh-CN" sz="1600" dirty="0" smtClean="0"/>
              <a:t>CMS</a:t>
            </a:r>
            <a:r>
              <a:rPr lang="zh-CN" altLang="en-US" sz="1600" dirty="0" smtClean="0"/>
              <a:t>失败时会启动</a:t>
            </a:r>
            <a:r>
              <a:rPr lang="en-US" altLang="zh-CN" sz="1600" dirty="0" smtClean="0"/>
              <a:t>Serial Old</a:t>
            </a:r>
            <a:r>
              <a:rPr lang="zh-CN" altLang="en-US" sz="1600" dirty="0" smtClean="0"/>
              <a:t>备用</a:t>
            </a:r>
            <a:endParaRPr lang="en-US" altLang="zh-CN" dirty="0" smtClean="0"/>
          </a:p>
        </p:txBody>
      </p:sp>
    </p:spTree>
    <p:extLst>
      <p:ext uri="{BB962C8B-B14F-4D97-AF65-F5344CB8AC3E}">
        <p14:creationId xmlns:p14="http://schemas.microsoft.com/office/powerpoint/2010/main" val="36695042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620000" cy="38779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t>ParNew</a:t>
            </a:r>
            <a:r>
              <a:rPr lang="zh-CN" altLang="en-US" dirty="0" smtClean="0"/>
              <a:t>、</a:t>
            </a:r>
            <a:r>
              <a:rPr lang="en-US" altLang="zh-CN" dirty="0" smtClean="0"/>
              <a:t>Parallel Scavenge</a:t>
            </a:r>
            <a:r>
              <a:rPr lang="zh-CN" altLang="en-US" dirty="0" smtClean="0"/>
              <a:t>、</a:t>
            </a:r>
            <a:r>
              <a:rPr lang="en-US" altLang="zh-CN" dirty="0" smtClean="0"/>
              <a:t>Parallel Old</a:t>
            </a:r>
            <a:r>
              <a:rPr lang="zh-CN" altLang="en-US" dirty="0" smtClean="0"/>
              <a:t>都是并行收集器，使用于多</a:t>
            </a:r>
            <a:r>
              <a:rPr lang="en-US" altLang="zh-CN" dirty="0" smtClean="0"/>
              <a:t>CPU</a:t>
            </a:r>
            <a:r>
              <a:rPr lang="zh-CN" altLang="en-US" dirty="0" smtClean="0"/>
              <a:t>的情况下，以提高应用吞吐量</a:t>
            </a:r>
            <a:endParaRPr lang="en-US" altLang="zh-CN" dirty="0" smtClean="0"/>
          </a:p>
          <a:p>
            <a:pPr marL="742950" lvl="1" indent="-285750">
              <a:lnSpc>
                <a:spcPct val="150000"/>
              </a:lnSpc>
              <a:buFont typeface="Wingdings" panose="05000000000000000000" pitchFamily="2" charset="2"/>
              <a:buChar char="q"/>
            </a:pPr>
            <a:r>
              <a:rPr lang="zh-CN" altLang="en-US" sz="1600" dirty="0" smtClean="0"/>
              <a:t>在标识垃圾和回收垃圾两个阶段都是多条线程同时执行</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两个阶段都会暂停用户线程</a:t>
            </a:r>
            <a:endParaRPr lang="en-US" altLang="zh-CN" sz="1600" dirty="0" smtClean="0"/>
          </a:p>
          <a:p>
            <a:pPr marL="285750" indent="-285750">
              <a:lnSpc>
                <a:spcPct val="200000"/>
              </a:lnSpc>
              <a:buFont typeface="Wingdings" panose="05000000000000000000" pitchFamily="2" charset="2"/>
              <a:buChar char="Ø"/>
            </a:pPr>
            <a:r>
              <a:rPr lang="zh-CN" altLang="en-US" dirty="0" smtClean="0"/>
              <a:t>三种并行收集器应用于不同的区域</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ParNew</a:t>
            </a:r>
            <a:r>
              <a:rPr lang="zh-CN" altLang="en-US" sz="1600" dirty="0" smtClean="0"/>
              <a:t>、</a:t>
            </a:r>
            <a:r>
              <a:rPr lang="en-US" altLang="zh-CN" sz="1600" dirty="0" err="1" smtClean="0"/>
              <a:t>Paralllel</a:t>
            </a:r>
            <a:r>
              <a:rPr lang="en-US" altLang="zh-CN" sz="1600" dirty="0" smtClean="0"/>
              <a:t> Scavenge</a:t>
            </a:r>
            <a:r>
              <a:rPr lang="zh-CN" altLang="en-US" sz="1600" dirty="0" smtClean="0"/>
              <a:t>用于新生代，属复制算法</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Parallel Old</a:t>
            </a:r>
            <a:r>
              <a:rPr lang="zh-CN" altLang="en-US" sz="1600" dirty="0" smtClean="0"/>
              <a:t>用于老年代，属标记整理算法</a:t>
            </a:r>
            <a:endParaRPr lang="en-US" altLang="zh-CN" sz="1600" dirty="0" smtClean="0"/>
          </a:p>
          <a:p>
            <a:pPr marL="285750" indent="-285750">
              <a:lnSpc>
                <a:spcPct val="200000"/>
              </a:lnSpc>
              <a:buFont typeface="Wingdings" panose="05000000000000000000" pitchFamily="2" charset="2"/>
              <a:buChar char="Ø"/>
            </a:pPr>
            <a:r>
              <a:rPr lang="zh-CN" altLang="en-US" dirty="0" smtClean="0"/>
              <a:t>并行执行的线程数一般与</a:t>
            </a:r>
            <a:r>
              <a:rPr lang="en-US" altLang="zh-CN" dirty="0" smtClean="0"/>
              <a:t>CPU</a:t>
            </a:r>
            <a:r>
              <a:rPr lang="zh-CN" altLang="en-US" dirty="0" smtClean="0"/>
              <a:t>核数相同，由</a:t>
            </a:r>
            <a:r>
              <a:rPr lang="en-US" altLang="zh-CN" dirty="0" smtClean="0"/>
              <a:t>-</a:t>
            </a:r>
            <a:r>
              <a:rPr lang="en-US" altLang="zh-CN" dirty="0" err="1" smtClean="0"/>
              <a:t>XX:ParallelGCThreads</a:t>
            </a:r>
            <a:r>
              <a:rPr lang="zh-CN" altLang="en-US" dirty="0" smtClean="0"/>
              <a:t>设置</a:t>
            </a:r>
            <a:endParaRPr lang="en-US" altLang="zh-CN" dirty="0" smtClean="0"/>
          </a:p>
          <a:p>
            <a:pPr marL="742950" lvl="1" indent="-285750">
              <a:lnSpc>
                <a:spcPct val="150000"/>
              </a:lnSpc>
              <a:buFont typeface="Wingdings" panose="05000000000000000000" pitchFamily="2" charset="2"/>
              <a:buChar char="q"/>
            </a:pPr>
            <a:r>
              <a:rPr lang="en-US" altLang="zh-CN" sz="1600" dirty="0" smtClean="0"/>
              <a:t>CPU</a:t>
            </a:r>
            <a:r>
              <a:rPr lang="zh-CN" altLang="en-US" sz="1600" dirty="0" smtClean="0"/>
              <a:t>数量大于</a:t>
            </a:r>
            <a:r>
              <a:rPr lang="en-US" altLang="zh-CN" sz="1600" dirty="0" smtClean="0"/>
              <a:t>8</a:t>
            </a:r>
            <a:r>
              <a:rPr lang="zh-CN" altLang="en-US" sz="1600" dirty="0" smtClean="0"/>
              <a:t>时为 </a:t>
            </a:r>
            <a:r>
              <a:rPr lang="en-US" altLang="zh-CN" sz="1600" dirty="0" smtClean="0"/>
              <a:t>---&gt; 3 + ((5 * CPU) / 8)</a:t>
            </a:r>
          </a:p>
        </p:txBody>
      </p:sp>
    </p:spTree>
    <p:extLst>
      <p:ext uri="{BB962C8B-B14F-4D97-AF65-F5344CB8AC3E}">
        <p14:creationId xmlns:p14="http://schemas.microsoft.com/office/powerpoint/2010/main" val="4070155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a:t>
            </a:r>
            <a:r>
              <a:rPr lang="zh-CN" altLang="en-US" sz="4400" dirty="0" smtClean="0"/>
              <a:t>器 </a:t>
            </a:r>
            <a:r>
              <a:rPr lang="en-US" altLang="zh-CN" sz="4400" dirty="0" smtClean="0"/>
              <a:t>–</a:t>
            </a:r>
            <a:r>
              <a:rPr lang="zh-CN" altLang="en-US" sz="4400" dirty="0" smtClean="0"/>
              <a:t> </a:t>
            </a:r>
            <a:r>
              <a:rPr lang="en-US" altLang="zh-CN" sz="3200" dirty="0" err="1" smtClean="0"/>
              <a:t>ParNew</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6200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t>ParNew</a:t>
            </a:r>
            <a:endParaRPr lang="en-US" altLang="zh-CN" dirty="0" smtClean="0"/>
          </a:p>
          <a:p>
            <a:pPr marL="742950" lvl="1" indent="-285750">
              <a:lnSpc>
                <a:spcPct val="150000"/>
              </a:lnSpc>
              <a:buFont typeface="Wingdings" panose="05000000000000000000" pitchFamily="2" charset="2"/>
              <a:buChar char="q"/>
            </a:pPr>
            <a:r>
              <a:rPr lang="zh-CN" altLang="en-US" sz="1600" dirty="0"/>
              <a:t>用于新生代，属复制算法</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Serial</a:t>
            </a:r>
            <a:r>
              <a:rPr lang="zh-CN" altLang="en-US" sz="1600" dirty="0"/>
              <a:t>收集器的多线程版</a:t>
            </a:r>
            <a:r>
              <a:rPr lang="zh-CN" altLang="en-US" sz="1600" dirty="0" smtClean="0"/>
              <a:t>本</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其余行为与</a:t>
            </a:r>
            <a:r>
              <a:rPr lang="en-US" altLang="zh-CN" sz="1600" dirty="0"/>
              <a:t>Serial</a:t>
            </a:r>
            <a:r>
              <a:rPr lang="zh-CN" altLang="en-US" sz="1600" dirty="0"/>
              <a:t>收集器完全相</a:t>
            </a:r>
            <a:r>
              <a:rPr lang="zh-CN" altLang="en-US" sz="1600" dirty="0" smtClean="0"/>
              <a:t>同</a:t>
            </a:r>
            <a:endParaRPr lang="en-US" altLang="zh-CN" sz="1600" dirty="0" smtClean="0"/>
          </a:p>
          <a:p>
            <a:pPr marL="1200150" lvl="2" indent="-285750">
              <a:lnSpc>
                <a:spcPct val="150000"/>
              </a:lnSpc>
              <a:buFont typeface="Wingdings" panose="05000000000000000000" pitchFamily="2" charset="2"/>
              <a:buChar char="ü"/>
            </a:pPr>
            <a:r>
              <a:rPr lang="zh-CN" altLang="en-US" sz="1600" dirty="0" smtClean="0"/>
              <a:t>控制参数 </a:t>
            </a:r>
            <a:r>
              <a:rPr lang="en-US" altLang="zh-CN" sz="1600" dirty="0" smtClean="0"/>
              <a:t>(</a:t>
            </a:r>
            <a:r>
              <a:rPr lang="zh-CN" altLang="en-US" sz="1600" dirty="0" smtClean="0"/>
              <a:t>如：</a:t>
            </a:r>
            <a:r>
              <a:rPr lang="en-US" altLang="zh-CN" sz="1600" dirty="0" smtClean="0"/>
              <a:t>-</a:t>
            </a:r>
            <a:r>
              <a:rPr lang="en-US" altLang="zh-CN" sz="1600" dirty="0" err="1" smtClean="0"/>
              <a:t>XX:SurvivorRatio</a:t>
            </a:r>
            <a:r>
              <a:rPr lang="zh-CN" altLang="en-US" sz="1600" dirty="0" smtClean="0"/>
              <a:t>等</a:t>
            </a:r>
            <a:r>
              <a:rPr lang="en-US" altLang="zh-CN" sz="1600" dirty="0" smtClean="0"/>
              <a:t>)</a:t>
            </a:r>
          </a:p>
          <a:p>
            <a:pPr marL="1200150" lvl="2" indent="-285750">
              <a:lnSpc>
                <a:spcPct val="150000"/>
              </a:lnSpc>
              <a:buFont typeface="Wingdings" panose="05000000000000000000" pitchFamily="2" charset="2"/>
              <a:buChar char="ü"/>
            </a:pPr>
            <a:r>
              <a:rPr lang="zh-CN" altLang="en-US" sz="1600" dirty="0"/>
              <a:t>收</a:t>
            </a:r>
            <a:r>
              <a:rPr lang="zh-CN" altLang="en-US" sz="1600" dirty="0" smtClean="0"/>
              <a:t>集算法</a:t>
            </a:r>
            <a:endParaRPr lang="en-US" altLang="zh-CN" sz="1600" dirty="0" smtClean="0"/>
          </a:p>
          <a:p>
            <a:pPr marL="1200150" lvl="2" indent="-285750">
              <a:lnSpc>
                <a:spcPct val="150000"/>
              </a:lnSpc>
              <a:buFont typeface="Wingdings" panose="05000000000000000000" pitchFamily="2" charset="2"/>
              <a:buChar char="ü"/>
            </a:pPr>
            <a:r>
              <a:rPr lang="zh-CN" altLang="en-US" sz="1600" dirty="0"/>
              <a:t>暂</a:t>
            </a:r>
            <a:r>
              <a:rPr lang="zh-CN" altLang="en-US" sz="1600" dirty="0" smtClean="0"/>
              <a:t>停所有用户线程</a:t>
            </a:r>
            <a:endParaRPr lang="en-US" altLang="zh-CN" sz="1600" dirty="0" smtClean="0"/>
          </a:p>
          <a:p>
            <a:pPr marL="1200150" lvl="2" indent="-285750">
              <a:lnSpc>
                <a:spcPct val="150000"/>
              </a:lnSpc>
              <a:buFont typeface="Wingdings" panose="05000000000000000000" pitchFamily="2" charset="2"/>
              <a:buChar char="ü"/>
            </a:pPr>
            <a:r>
              <a:rPr lang="zh-CN" altLang="en-US" sz="1600" dirty="0"/>
              <a:t>对</a:t>
            </a:r>
            <a:r>
              <a:rPr lang="zh-CN" altLang="en-US" sz="1600" dirty="0" smtClean="0"/>
              <a:t>象分配规则</a:t>
            </a:r>
            <a:endParaRPr lang="en-US" altLang="zh-CN" sz="1600" dirty="0" smtClean="0"/>
          </a:p>
          <a:p>
            <a:pPr marL="1200150" lvl="2" indent="-285750">
              <a:lnSpc>
                <a:spcPct val="150000"/>
              </a:lnSpc>
              <a:buFont typeface="Wingdings" panose="05000000000000000000" pitchFamily="2" charset="2"/>
              <a:buChar char="ü"/>
            </a:pPr>
            <a:r>
              <a:rPr lang="zh-CN" altLang="en-US" sz="1600" dirty="0"/>
              <a:t>回</a:t>
            </a:r>
            <a:r>
              <a:rPr lang="zh-CN" altLang="en-US" sz="1600" dirty="0" smtClean="0"/>
              <a:t>收策略</a:t>
            </a:r>
            <a:endParaRPr lang="en-US" altLang="zh-CN" sz="1600" dirty="0" smtClean="0"/>
          </a:p>
          <a:p>
            <a:pPr marL="742950" lvl="1" indent="-285750">
              <a:lnSpc>
                <a:spcPct val="150000"/>
              </a:lnSpc>
              <a:buFont typeface="Wingdings" panose="05000000000000000000" pitchFamily="2" charset="2"/>
              <a:buChar char="q"/>
            </a:pPr>
            <a:r>
              <a:rPr lang="zh-CN" altLang="en-US" sz="1600" dirty="0"/>
              <a:t>除</a:t>
            </a:r>
            <a:r>
              <a:rPr lang="zh-CN" altLang="en-US" sz="1600" dirty="0" smtClean="0"/>
              <a:t>了</a:t>
            </a:r>
            <a:r>
              <a:rPr lang="en-US" altLang="zh-CN" sz="1600" dirty="0" smtClean="0"/>
              <a:t>Serial</a:t>
            </a:r>
            <a:r>
              <a:rPr lang="zh-CN" altLang="en-US" sz="1600" dirty="0" smtClean="0"/>
              <a:t>收集器外，目前只有它能搭配</a:t>
            </a:r>
            <a:r>
              <a:rPr lang="en-US" altLang="zh-CN" sz="1600" dirty="0" smtClean="0"/>
              <a:t>CMS</a:t>
            </a:r>
            <a:r>
              <a:rPr lang="zh-CN" altLang="en-US" sz="1600" dirty="0" smtClean="0"/>
              <a:t>收集器使用</a:t>
            </a:r>
            <a:endParaRPr lang="en-US" altLang="zh-CN" sz="1600" dirty="0" smtClean="0"/>
          </a:p>
        </p:txBody>
      </p:sp>
    </p:spTree>
    <p:extLst>
      <p:ext uri="{BB962C8B-B14F-4D97-AF65-F5344CB8AC3E}">
        <p14:creationId xmlns:p14="http://schemas.microsoft.com/office/powerpoint/2010/main" val="542836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a:t>
            </a:r>
            <a:r>
              <a:rPr lang="zh-CN" altLang="en-US" sz="4400" dirty="0" smtClean="0"/>
              <a:t>器 </a:t>
            </a:r>
            <a:r>
              <a:rPr lang="en-US" altLang="zh-CN" sz="4400" dirty="0" smtClean="0"/>
              <a:t>– </a:t>
            </a:r>
            <a:r>
              <a:rPr lang="en-US" altLang="zh-CN" sz="3200" dirty="0" smtClean="0"/>
              <a:t>PS</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620000" cy="58169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Parallel Scavenge (PS)</a:t>
            </a:r>
          </a:p>
          <a:p>
            <a:pPr marL="742950" lvl="1" indent="-285750">
              <a:lnSpc>
                <a:spcPct val="150000"/>
              </a:lnSpc>
              <a:buFont typeface="Wingdings" panose="05000000000000000000" pitchFamily="2" charset="2"/>
              <a:buChar char="q"/>
            </a:pPr>
            <a:r>
              <a:rPr lang="zh-CN" altLang="en-US" sz="1600" dirty="0"/>
              <a:t>用于新生代，属复制</a:t>
            </a:r>
            <a:r>
              <a:rPr lang="zh-CN" altLang="en-US" sz="1600" dirty="0" smtClean="0"/>
              <a:t>算法</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其他收集器的关注点是尽可能的缩短垃圾收集时用户线程的等待时间，而</a:t>
            </a:r>
            <a:r>
              <a:rPr lang="en-US" altLang="zh-CN" sz="1600" dirty="0" smtClean="0"/>
              <a:t>PS</a:t>
            </a:r>
            <a:r>
              <a:rPr lang="zh-CN" altLang="en-US" sz="1600" dirty="0" smtClean="0"/>
              <a:t>收集器的目标是达到一个可控制的吞吐量</a:t>
            </a:r>
            <a:r>
              <a:rPr lang="en-US" altLang="zh-CN" sz="1600" dirty="0" smtClean="0"/>
              <a:t> (Throughput)</a:t>
            </a:r>
            <a:r>
              <a:rPr lang="zh-CN" altLang="en-US" sz="1600" dirty="0" smtClean="0"/>
              <a:t>，因此</a:t>
            </a:r>
            <a:r>
              <a:rPr lang="en-US" altLang="zh-CN" sz="1600" dirty="0" smtClean="0"/>
              <a:t>PS</a:t>
            </a:r>
            <a:r>
              <a:rPr lang="zh-CN" altLang="en-US" sz="1600" dirty="0" smtClean="0"/>
              <a:t>收集器也被称为“吞吐量优先”收集器</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吞吐量 </a:t>
            </a:r>
            <a:r>
              <a:rPr lang="en-US" altLang="zh-CN" sz="1600" dirty="0" smtClean="0"/>
              <a:t>=</a:t>
            </a:r>
            <a:r>
              <a:rPr lang="zh-CN" altLang="en-US" sz="1600" dirty="0" smtClean="0"/>
              <a:t> 运行用户代码时间 </a:t>
            </a:r>
            <a:r>
              <a:rPr lang="en-US" altLang="zh-CN" sz="1600" dirty="0" smtClean="0"/>
              <a:t>/</a:t>
            </a:r>
            <a:r>
              <a:rPr lang="zh-CN" altLang="en-US" sz="1600" dirty="0" smtClean="0"/>
              <a:t> （</a:t>
            </a:r>
            <a:r>
              <a:rPr lang="zh-CN" altLang="en-US" sz="1600" dirty="0"/>
              <a:t>运行用户代码时</a:t>
            </a:r>
            <a:r>
              <a:rPr lang="zh-CN" altLang="en-US" sz="1600" dirty="0" smtClean="0"/>
              <a:t>间 </a:t>
            </a:r>
            <a:r>
              <a:rPr lang="en-US" altLang="zh-CN" sz="1600" dirty="0" smtClean="0"/>
              <a:t>+</a:t>
            </a:r>
            <a:r>
              <a:rPr lang="zh-CN" altLang="en-US" sz="1600" dirty="0" smtClean="0"/>
              <a:t> 垃圾收集时间）</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唯一实现</a:t>
            </a:r>
            <a:r>
              <a:rPr lang="en-US" altLang="zh-CN" sz="1600" dirty="0" smtClean="0"/>
              <a:t>GC</a:t>
            </a:r>
            <a:r>
              <a:rPr lang="zh-CN" altLang="en-US" sz="1600" dirty="0"/>
              <a:t>工</a:t>
            </a:r>
            <a:r>
              <a:rPr lang="zh-CN" altLang="en-US" sz="1600" dirty="0" smtClean="0"/>
              <a:t>效</a:t>
            </a:r>
            <a:r>
              <a:rPr lang="en-US" altLang="zh-CN" sz="1600" dirty="0" smtClean="0"/>
              <a:t> (GC Ergonomics)</a:t>
            </a:r>
            <a:r>
              <a:rPr lang="zh-CN" altLang="en-US" sz="1600" dirty="0" smtClean="0"/>
              <a:t>的收集器，即收集器会动态调整参数（如：</a:t>
            </a:r>
            <a:r>
              <a:rPr lang="en-US" altLang="zh-CN" sz="1600" dirty="0" err="1" smtClean="0"/>
              <a:t>SurvivorRatio</a:t>
            </a:r>
            <a:r>
              <a:rPr lang="zh-CN" altLang="en-US" sz="1600" dirty="0" smtClean="0"/>
              <a:t>、</a:t>
            </a:r>
            <a:r>
              <a:rPr lang="en-US" altLang="zh-CN" sz="1600" dirty="0" err="1" smtClean="0"/>
              <a:t>PretenureSizeThreshold</a:t>
            </a:r>
            <a:r>
              <a:rPr lang="zh-CN" altLang="en-US" sz="1600" dirty="0"/>
              <a:t>等</a:t>
            </a:r>
            <a:r>
              <a:rPr lang="zh-CN" altLang="en-US" sz="1600" dirty="0" smtClean="0"/>
              <a:t>）以提供最合适的停顿时间或者最大的吞吐量</a:t>
            </a:r>
            <a:endParaRPr lang="en-US" altLang="zh-CN" sz="1600" dirty="0" smtClean="0"/>
          </a:p>
          <a:p>
            <a:pPr marL="742950" lvl="1" indent="-285750">
              <a:lnSpc>
                <a:spcPct val="150000"/>
              </a:lnSpc>
              <a:buFont typeface="Wingdings" panose="05000000000000000000" pitchFamily="2" charset="2"/>
              <a:buChar char="q"/>
            </a:pPr>
            <a:r>
              <a:rPr lang="zh-CN" altLang="en-US" sz="1600" dirty="0"/>
              <a:t>参</a:t>
            </a:r>
            <a:r>
              <a:rPr lang="zh-CN" altLang="en-US" sz="1600" dirty="0" smtClean="0"/>
              <a:t>数设置</a:t>
            </a:r>
            <a:endParaRPr lang="en-US" altLang="zh-CN" sz="1600" dirty="0" smtClean="0"/>
          </a:p>
          <a:p>
            <a:pPr marL="1200150" lvl="2" indent="-285750">
              <a:lnSpc>
                <a:spcPct val="150000"/>
              </a:lnSpc>
              <a:buFont typeface="Courier New" panose="02070309020205020404" pitchFamily="49" charset="0"/>
              <a:buChar char="o"/>
            </a:pPr>
            <a:r>
              <a:rPr lang="en-US" altLang="zh-CN" sz="1200" dirty="0" smtClean="0"/>
              <a:t>-</a:t>
            </a:r>
            <a:r>
              <a:rPr lang="en-US" altLang="zh-CN" sz="1200" dirty="0"/>
              <a:t>XX</a:t>
            </a:r>
            <a:r>
              <a:rPr lang="en-US" altLang="zh-CN" sz="1200" dirty="0" smtClean="0"/>
              <a:t>:+</a:t>
            </a:r>
            <a:r>
              <a:rPr lang="en-US" altLang="zh-CN" sz="1200" dirty="0" err="1" smtClean="0"/>
              <a:t>UseAdaptiveSizePolicy</a:t>
            </a:r>
            <a:r>
              <a:rPr lang="zh-CN" altLang="en-US" sz="1200" dirty="0"/>
              <a:t>：</a:t>
            </a:r>
            <a:r>
              <a:rPr lang="zh-CN" altLang="en-US" sz="1200" dirty="0" smtClean="0"/>
              <a:t>开启</a:t>
            </a:r>
            <a:r>
              <a:rPr lang="en-US" altLang="zh-CN" sz="1200" dirty="0" smtClean="0"/>
              <a:t>GC Ergonomics</a:t>
            </a:r>
          </a:p>
          <a:p>
            <a:pPr marL="1200150" lvl="2" indent="-285750">
              <a:lnSpc>
                <a:spcPct val="150000"/>
              </a:lnSpc>
              <a:buFont typeface="Courier New" panose="02070309020205020404" pitchFamily="49" charset="0"/>
              <a:buChar char="o"/>
            </a:pPr>
            <a:r>
              <a:rPr lang="en-US" altLang="zh-CN" sz="1200" dirty="0" smtClean="0"/>
              <a:t>-</a:t>
            </a:r>
            <a:r>
              <a:rPr lang="en-US" altLang="zh-CN" sz="1200" dirty="0" err="1" smtClean="0"/>
              <a:t>XX:MaxGCPauseMillis</a:t>
            </a:r>
            <a:r>
              <a:rPr lang="en-US" altLang="zh-CN" sz="1200" dirty="0" smtClean="0"/>
              <a:t>=&lt;</a:t>
            </a:r>
            <a:r>
              <a:rPr lang="en-US" altLang="zh-CN" sz="1200" dirty="0" err="1" smtClean="0"/>
              <a:t>nnn</a:t>
            </a:r>
            <a:r>
              <a:rPr lang="en-US" altLang="zh-CN" sz="1200" dirty="0" smtClean="0"/>
              <a:t>&gt;</a:t>
            </a:r>
            <a:r>
              <a:rPr lang="zh-CN" altLang="en-US" sz="1200" dirty="0" smtClean="0"/>
              <a:t>：最大暂停时间，单位毫秒</a:t>
            </a:r>
            <a:endParaRPr lang="en-US" altLang="zh-CN" sz="1200" dirty="0" smtClean="0"/>
          </a:p>
          <a:p>
            <a:pPr marL="1200150" lvl="2" indent="-285750">
              <a:lnSpc>
                <a:spcPct val="150000"/>
              </a:lnSpc>
              <a:buFont typeface="Courier New" panose="02070309020205020404" pitchFamily="49" charset="0"/>
              <a:buChar char="o"/>
            </a:pPr>
            <a:r>
              <a:rPr lang="en-US" altLang="zh-CN" sz="1200" dirty="0" smtClean="0"/>
              <a:t>-</a:t>
            </a:r>
            <a:r>
              <a:rPr lang="en-US" altLang="zh-CN" sz="1200" dirty="0" err="1" smtClean="0"/>
              <a:t>XX:GCTimeRatio</a:t>
            </a:r>
            <a:r>
              <a:rPr lang="en-US" altLang="zh-CN" sz="1200" dirty="0" smtClean="0"/>
              <a:t>=&lt;</a:t>
            </a:r>
            <a:r>
              <a:rPr lang="en-US" altLang="zh-CN" sz="1200" dirty="0" err="1" smtClean="0"/>
              <a:t>nnn</a:t>
            </a:r>
            <a:r>
              <a:rPr lang="en-US" altLang="zh-CN" sz="1200" dirty="0" smtClean="0"/>
              <a:t>&gt;</a:t>
            </a:r>
            <a:r>
              <a:rPr lang="zh-CN" altLang="en-US" sz="1200" dirty="0" smtClean="0"/>
              <a:t>：</a:t>
            </a:r>
            <a:r>
              <a:rPr lang="en-US" altLang="zh-CN" sz="1200" dirty="0" smtClean="0"/>
              <a:t>GC</a:t>
            </a:r>
            <a:r>
              <a:rPr lang="zh-CN" altLang="en-US" sz="1200" dirty="0" smtClean="0"/>
              <a:t>比率，也就是垃圾收集时间占总时间的比率</a:t>
            </a:r>
            <a:endParaRPr lang="en-US" altLang="zh-CN" sz="1200" dirty="0"/>
          </a:p>
          <a:p>
            <a:pPr marL="742950" lvl="1" indent="-285750">
              <a:lnSpc>
                <a:spcPct val="150000"/>
              </a:lnSpc>
              <a:buFont typeface="Wingdings" panose="05000000000000000000" pitchFamily="2" charset="2"/>
              <a:buChar char="q"/>
            </a:pPr>
            <a:r>
              <a:rPr lang="en-US" altLang="zh-CN" sz="1400" dirty="0"/>
              <a:t>JVM</a:t>
            </a:r>
            <a:r>
              <a:rPr lang="zh-CN" altLang="en-US" sz="1400" dirty="0"/>
              <a:t>并非在内存耗尽时才抛出</a:t>
            </a:r>
            <a:r>
              <a:rPr lang="en-US" altLang="zh-CN" sz="1400" dirty="0"/>
              <a:t>OOM</a:t>
            </a:r>
            <a:r>
              <a:rPr lang="zh-CN" altLang="en-US" sz="1400" dirty="0"/>
              <a:t>，当同时满足以下条件时会抛出</a:t>
            </a:r>
            <a:r>
              <a:rPr lang="en-US" altLang="zh-CN" sz="1400" dirty="0" smtClean="0"/>
              <a:t>OOM</a:t>
            </a:r>
          </a:p>
          <a:p>
            <a:pPr marL="1200150" lvl="2" indent="-285750">
              <a:lnSpc>
                <a:spcPct val="150000"/>
              </a:lnSpc>
              <a:buFont typeface="Courier New" panose="02070309020205020404" pitchFamily="49" charset="0"/>
              <a:buChar char="o"/>
            </a:pPr>
            <a:r>
              <a:rPr lang="zh-CN" altLang="en-US" sz="1200" dirty="0"/>
              <a:t>垃圾回收占用</a:t>
            </a:r>
            <a:r>
              <a:rPr lang="en-US" altLang="zh-CN" sz="1200" dirty="0"/>
              <a:t>98%</a:t>
            </a:r>
            <a:r>
              <a:rPr lang="zh-CN" altLang="en-US" sz="1200" dirty="0"/>
              <a:t>以上的时间</a:t>
            </a:r>
          </a:p>
          <a:p>
            <a:pPr marL="1200150" lvl="2" indent="-285750">
              <a:lnSpc>
                <a:spcPct val="150000"/>
              </a:lnSpc>
              <a:buFont typeface="Courier New" panose="02070309020205020404" pitchFamily="49" charset="0"/>
              <a:buChar char="o"/>
            </a:pPr>
            <a:r>
              <a:rPr lang="zh-CN" altLang="en-US" sz="1200" dirty="0"/>
              <a:t>回收了不到</a:t>
            </a:r>
            <a:r>
              <a:rPr lang="en-US" altLang="zh-CN" sz="1200" dirty="0"/>
              <a:t>2%</a:t>
            </a:r>
            <a:r>
              <a:rPr lang="zh-CN" altLang="en-US" sz="1200" dirty="0"/>
              <a:t>的堆内存</a:t>
            </a:r>
          </a:p>
          <a:p>
            <a:pPr marL="1200150" lvl="2" indent="-285750">
              <a:lnSpc>
                <a:spcPct val="150000"/>
              </a:lnSpc>
              <a:buFont typeface="Courier New" panose="02070309020205020404" pitchFamily="49" charset="0"/>
              <a:buChar char="o"/>
            </a:pPr>
            <a:r>
              <a:rPr lang="en-US" altLang="zh-CN" sz="1200" dirty="0"/>
              <a:t>-XX:+</a:t>
            </a:r>
            <a:r>
              <a:rPr lang="en-US" altLang="zh-CN" sz="1200" dirty="0" err="1" smtClean="0"/>
              <a:t>GCOverheadLimit</a:t>
            </a:r>
            <a:endParaRPr lang="en-US" altLang="zh-CN" sz="1200" dirty="0"/>
          </a:p>
        </p:txBody>
      </p:sp>
    </p:spTree>
    <p:extLst>
      <p:ext uri="{BB962C8B-B14F-4D97-AF65-F5344CB8AC3E}">
        <p14:creationId xmlns:p14="http://schemas.microsoft.com/office/powerpoint/2010/main" val="86088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620000" cy="512448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t>ParNew</a:t>
            </a:r>
            <a:r>
              <a:rPr lang="zh-CN" altLang="en-US" dirty="0" smtClean="0"/>
              <a:t>、</a:t>
            </a:r>
            <a:r>
              <a:rPr lang="en-US" altLang="zh-CN" dirty="0" smtClean="0"/>
              <a:t>Parallel Scavenge</a:t>
            </a:r>
            <a:r>
              <a:rPr lang="zh-CN" altLang="en-US" dirty="0" smtClean="0"/>
              <a:t>都是应用于</a:t>
            </a:r>
            <a:r>
              <a:rPr lang="en-US" altLang="zh-CN" dirty="0" smtClean="0"/>
              <a:t>Young Gen</a:t>
            </a:r>
            <a:r>
              <a:rPr lang="zh-CN" altLang="en-US" dirty="0" smtClean="0"/>
              <a:t>的收集器，都采用并行方式，那么二者的区别是什么？</a:t>
            </a:r>
            <a:endParaRPr lang="en-US" altLang="zh-CN" dirty="0" smtClean="0"/>
          </a:p>
          <a:p>
            <a:pPr marL="285750" indent="-285750">
              <a:lnSpc>
                <a:spcPct val="150000"/>
              </a:lnSpc>
              <a:buFont typeface="Wingdings" panose="05000000000000000000" pitchFamily="2" charset="2"/>
              <a:buChar char="Ø"/>
            </a:pPr>
            <a:endParaRPr lang="en-US" altLang="zh-CN" dirty="0" smtClean="0"/>
          </a:p>
          <a:p>
            <a:pPr marL="742950" lvl="1" indent="-285750">
              <a:lnSpc>
                <a:spcPct val="150000"/>
              </a:lnSpc>
              <a:buFont typeface="Wingdings" panose="05000000000000000000" pitchFamily="2" charset="2"/>
              <a:buChar char="q"/>
            </a:pPr>
            <a:r>
              <a:rPr lang="zh-CN" altLang="en-US" sz="1600" dirty="0" smtClean="0"/>
              <a:t>为保证</a:t>
            </a:r>
            <a:r>
              <a:rPr lang="en-US" altLang="zh-CN" sz="1600" dirty="0" smtClean="0"/>
              <a:t>GC</a:t>
            </a:r>
            <a:r>
              <a:rPr lang="zh-CN" altLang="en-US" sz="1600" dirty="0" smtClean="0"/>
              <a:t>间相互协作，</a:t>
            </a:r>
            <a:r>
              <a:rPr lang="en-US" altLang="zh-CN" sz="1600" dirty="0" smtClean="0"/>
              <a:t>GC</a:t>
            </a:r>
            <a:r>
              <a:rPr lang="zh-CN" altLang="en-US" sz="1600" dirty="0" smtClean="0"/>
              <a:t>开发是在一套统一的</a:t>
            </a:r>
            <a:r>
              <a:rPr lang="en-US" altLang="zh-CN" sz="1600" dirty="0" smtClean="0"/>
              <a:t>GC</a:t>
            </a:r>
            <a:r>
              <a:rPr lang="zh-CN" altLang="en-US" sz="1600" dirty="0" smtClean="0"/>
              <a:t>开发框架下进行的</a:t>
            </a:r>
            <a:endParaRPr lang="en-US" altLang="zh-CN" sz="1600" dirty="0" smtClean="0"/>
          </a:p>
          <a:p>
            <a:pPr marL="742950" lvl="1" indent="-285750">
              <a:lnSpc>
                <a:spcPct val="150000"/>
              </a:lnSpc>
              <a:buFont typeface="Wingdings" panose="05000000000000000000" pitchFamily="2" charset="2"/>
              <a:buChar char="q"/>
            </a:pP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PS</a:t>
            </a:r>
            <a:r>
              <a:rPr lang="zh-CN" altLang="en-US" sz="1600" dirty="0" smtClean="0"/>
              <a:t>没有按照框架要求开发，致使它不能与任何其它收集器共同工作，于是又独立封装了</a:t>
            </a:r>
            <a:r>
              <a:rPr lang="en-US" altLang="zh-CN" sz="1600" dirty="0" smtClean="0"/>
              <a:t>Tenured Gen</a:t>
            </a:r>
            <a:r>
              <a:rPr lang="zh-CN" altLang="en-US" sz="1600" dirty="0" smtClean="0"/>
              <a:t>和</a:t>
            </a:r>
            <a:r>
              <a:rPr lang="en-US" altLang="zh-CN" sz="1600" dirty="0" smtClean="0"/>
              <a:t>Perm Gen</a:t>
            </a:r>
            <a:r>
              <a:rPr lang="zh-CN" altLang="en-US" sz="1600" dirty="0" smtClean="0"/>
              <a:t>的收集器，即</a:t>
            </a:r>
            <a:r>
              <a:rPr lang="en-US" altLang="zh-CN" sz="1600" dirty="0" err="1" smtClean="0"/>
              <a:t>PSOldGen</a:t>
            </a:r>
            <a:r>
              <a:rPr lang="zh-CN" altLang="en-US" sz="1600" dirty="0" smtClean="0"/>
              <a:t>和</a:t>
            </a:r>
            <a:r>
              <a:rPr lang="en-US" altLang="zh-CN" sz="1600" dirty="0" err="1" smtClean="0"/>
              <a:t>PSPermGen</a:t>
            </a:r>
            <a:endParaRPr lang="en-US" altLang="zh-CN" sz="1600" dirty="0" smtClean="0"/>
          </a:p>
          <a:p>
            <a:pPr marL="1200150" lvl="2" indent="-285750">
              <a:lnSpc>
                <a:spcPct val="150000"/>
              </a:lnSpc>
              <a:buFont typeface="Wingdings" panose="05000000000000000000" pitchFamily="2" charset="2"/>
              <a:buChar char="ü"/>
            </a:pPr>
            <a:r>
              <a:rPr lang="en-US" altLang="zh-CN" sz="1400" dirty="0" err="1" smtClean="0"/>
              <a:t>PSOldGen</a:t>
            </a:r>
            <a:r>
              <a:rPr lang="zh-CN" altLang="en-US" sz="1400" dirty="0" smtClean="0"/>
              <a:t>：老年代收集器，内部实现是</a:t>
            </a:r>
            <a:r>
              <a:rPr lang="en-US" altLang="zh-CN" sz="1400" dirty="0" smtClean="0"/>
              <a:t>Serial Old</a:t>
            </a:r>
          </a:p>
          <a:p>
            <a:pPr marL="1200150" lvl="2" indent="-285750">
              <a:lnSpc>
                <a:spcPct val="150000"/>
              </a:lnSpc>
              <a:buFont typeface="Wingdings" panose="05000000000000000000" pitchFamily="2" charset="2"/>
              <a:buChar char="ü"/>
            </a:pPr>
            <a:r>
              <a:rPr lang="en-US" altLang="zh-CN" sz="1400" dirty="0" err="1" smtClean="0"/>
              <a:t>PSPermGen</a:t>
            </a:r>
            <a:r>
              <a:rPr lang="zh-CN" altLang="en-US" sz="1400" dirty="0" smtClean="0"/>
              <a:t>：持久代收集器，内部实现也是</a:t>
            </a:r>
            <a:r>
              <a:rPr lang="en-US" altLang="zh-CN" sz="1400" dirty="0" smtClean="0"/>
              <a:t>Serial Old</a:t>
            </a:r>
          </a:p>
          <a:p>
            <a:pPr marL="1200150" lvl="2" indent="-285750">
              <a:lnSpc>
                <a:spcPct val="150000"/>
              </a:lnSpc>
              <a:buFont typeface="Wingdings" panose="05000000000000000000" pitchFamily="2" charset="2"/>
              <a:buChar char="ü"/>
            </a:pPr>
            <a:endParaRPr lang="en-US" altLang="zh-CN" sz="1400" dirty="0" smtClean="0"/>
          </a:p>
          <a:p>
            <a:pPr marL="742950" lvl="1" indent="-285750">
              <a:lnSpc>
                <a:spcPct val="150000"/>
              </a:lnSpc>
              <a:buFont typeface="Wingdings" panose="05000000000000000000" pitchFamily="2" charset="2"/>
              <a:buChar char="q"/>
            </a:pPr>
            <a:r>
              <a:rPr lang="en-US" altLang="zh-CN" sz="1600" dirty="0" err="1"/>
              <a:t>ParNew</a:t>
            </a:r>
            <a:r>
              <a:rPr lang="zh-CN" altLang="en-US" sz="1600" dirty="0"/>
              <a:t>是在框架内开发的，它是为配合</a:t>
            </a:r>
            <a:r>
              <a:rPr lang="en-US" altLang="zh-CN" sz="1600" dirty="0"/>
              <a:t>CMS</a:t>
            </a:r>
            <a:r>
              <a:rPr lang="zh-CN" altLang="en-US" sz="1600" dirty="0"/>
              <a:t>才开发的</a:t>
            </a:r>
            <a:endParaRPr lang="en-US" altLang="zh-CN" sz="1600" dirty="0"/>
          </a:p>
          <a:p>
            <a:pPr marL="1200150" lvl="2" indent="-285750">
              <a:lnSpc>
                <a:spcPct val="150000"/>
              </a:lnSpc>
              <a:buFont typeface="Wingdings" panose="05000000000000000000" pitchFamily="2" charset="2"/>
              <a:buChar char="ü"/>
            </a:pPr>
            <a:r>
              <a:rPr lang="en-US" altLang="zh-CN" sz="1400" dirty="0"/>
              <a:t>CMS</a:t>
            </a:r>
            <a:r>
              <a:rPr lang="zh-CN" altLang="en-US" sz="1400" dirty="0"/>
              <a:t>也是框架内开发的</a:t>
            </a:r>
            <a:r>
              <a:rPr lang="en-US" altLang="zh-CN" sz="1400" dirty="0"/>
              <a:t>GC</a:t>
            </a:r>
            <a:r>
              <a:rPr lang="zh-CN" altLang="en-US" sz="1400" dirty="0"/>
              <a:t>，所以不能与</a:t>
            </a:r>
            <a:r>
              <a:rPr lang="en-US" altLang="zh-CN" sz="1400" dirty="0"/>
              <a:t>PS</a:t>
            </a:r>
            <a:r>
              <a:rPr lang="zh-CN" altLang="en-US" sz="1400" dirty="0"/>
              <a:t>配合工</a:t>
            </a:r>
            <a:r>
              <a:rPr lang="zh-CN" altLang="en-US" sz="1400" dirty="0" smtClean="0"/>
              <a:t>作</a:t>
            </a:r>
            <a:endParaRPr lang="en-US" altLang="zh-CN" sz="1400" dirty="0" smtClean="0"/>
          </a:p>
          <a:p>
            <a:pPr marL="1200150" lvl="2" indent="-285750">
              <a:lnSpc>
                <a:spcPct val="150000"/>
              </a:lnSpc>
              <a:buFont typeface="Wingdings" panose="05000000000000000000" pitchFamily="2" charset="2"/>
              <a:buChar char="ü"/>
            </a:pPr>
            <a:r>
              <a:rPr lang="zh-CN" altLang="en-US" sz="1400" dirty="0"/>
              <a:t>早</a:t>
            </a:r>
            <a:r>
              <a:rPr lang="zh-CN" altLang="en-US" sz="1400" dirty="0" smtClean="0"/>
              <a:t>期</a:t>
            </a:r>
            <a:r>
              <a:rPr lang="en-US" altLang="zh-CN" sz="1400" dirty="0" smtClean="0"/>
              <a:t>Serial</a:t>
            </a:r>
            <a:r>
              <a:rPr lang="zh-CN" altLang="en-US" sz="1400" dirty="0" smtClean="0"/>
              <a:t>叫</a:t>
            </a:r>
            <a:r>
              <a:rPr lang="en-US" altLang="zh-CN" sz="1400" dirty="0" smtClean="0"/>
              <a:t>New</a:t>
            </a:r>
            <a:r>
              <a:rPr lang="zh-CN" altLang="en-US" sz="1400" dirty="0" smtClean="0"/>
              <a:t>，由于</a:t>
            </a:r>
            <a:r>
              <a:rPr lang="en-US" altLang="zh-CN" sz="1400" dirty="0" err="1" smtClean="0"/>
              <a:t>ParNew</a:t>
            </a:r>
            <a:r>
              <a:rPr lang="zh-CN" altLang="en-US" sz="1400" dirty="0" smtClean="0"/>
              <a:t>的加入改为</a:t>
            </a:r>
            <a:r>
              <a:rPr lang="en-US" altLang="zh-CN" sz="1400" dirty="0" err="1" smtClean="0"/>
              <a:t>DefNew</a:t>
            </a:r>
            <a:r>
              <a:rPr lang="zh-CN" altLang="en-US" sz="1400" dirty="0" smtClean="0"/>
              <a:t>，意即</a:t>
            </a:r>
            <a:r>
              <a:rPr lang="en-US" altLang="zh-CN" sz="1400" dirty="0" smtClean="0"/>
              <a:t>Default New</a:t>
            </a:r>
            <a:endParaRPr lang="en-US" altLang="zh-CN" sz="1600" dirty="0" smtClean="0"/>
          </a:p>
          <a:p>
            <a:pPr marL="285750" indent="-285750">
              <a:lnSpc>
                <a:spcPct val="150000"/>
              </a:lnSpc>
              <a:buFont typeface="Wingdings" panose="05000000000000000000" pitchFamily="2" charset="2"/>
              <a:buChar char="Ø"/>
            </a:pPr>
            <a:endParaRPr lang="en-US" altLang="zh-CN" sz="1400" dirty="0" smtClean="0"/>
          </a:p>
        </p:txBody>
      </p:sp>
    </p:spTree>
    <p:extLst>
      <p:ext uri="{BB962C8B-B14F-4D97-AF65-F5344CB8AC3E}">
        <p14:creationId xmlns:p14="http://schemas.microsoft.com/office/powerpoint/2010/main" val="1298349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a:t>
            </a:r>
            <a:r>
              <a:rPr lang="zh-CN" altLang="en-US" sz="4400" dirty="0" smtClean="0"/>
              <a:t>器 </a:t>
            </a:r>
            <a:r>
              <a:rPr lang="en-US" altLang="zh-CN" sz="4400" dirty="0" smtClean="0"/>
              <a:t>– </a:t>
            </a:r>
            <a:r>
              <a:rPr lang="en-US" altLang="zh-CN" sz="3200" dirty="0" smtClean="0"/>
              <a:t>Parallel Old</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620000" cy="310854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dirty="0" smtClean="0"/>
              <a:t>Parallel Old</a:t>
            </a:r>
          </a:p>
          <a:p>
            <a:pPr marL="742950" lvl="1" indent="-285750">
              <a:lnSpc>
                <a:spcPct val="200000"/>
              </a:lnSpc>
              <a:buFont typeface="Wingdings" panose="05000000000000000000" pitchFamily="2" charset="2"/>
              <a:buChar char="q"/>
            </a:pPr>
            <a:r>
              <a:rPr lang="zh-CN" altLang="en-US" sz="1600" dirty="0"/>
              <a:t>用于老年代，</a:t>
            </a:r>
            <a:r>
              <a:rPr lang="zh-CN" altLang="en-US" sz="1600" dirty="0" smtClean="0"/>
              <a:t>属“标记</a:t>
            </a:r>
            <a:r>
              <a:rPr lang="en-US" altLang="zh-CN" sz="1600" dirty="0" smtClean="0"/>
              <a:t>-</a:t>
            </a:r>
            <a:r>
              <a:rPr lang="zh-CN" altLang="en-US" sz="1600" dirty="0" smtClean="0"/>
              <a:t>整理”算法</a:t>
            </a:r>
            <a:endParaRPr lang="en-US" altLang="zh-CN" sz="1600" dirty="0" smtClean="0"/>
          </a:p>
          <a:p>
            <a:pPr marL="742950" lvl="1" indent="-285750">
              <a:lnSpc>
                <a:spcPct val="200000"/>
              </a:lnSpc>
              <a:buFont typeface="Wingdings" panose="05000000000000000000" pitchFamily="2" charset="2"/>
              <a:buChar char="q"/>
            </a:pPr>
            <a:r>
              <a:rPr lang="en-US" altLang="zh-CN" sz="1600" dirty="0" smtClean="0"/>
              <a:t>Parallel Old</a:t>
            </a:r>
            <a:r>
              <a:rPr lang="zh-CN" altLang="en-US" sz="1600" dirty="0" smtClean="0"/>
              <a:t>在</a:t>
            </a:r>
            <a:r>
              <a:rPr lang="en-US" altLang="zh-CN" sz="1600" dirty="0" smtClean="0"/>
              <a:t>JDK 1.6</a:t>
            </a:r>
            <a:r>
              <a:rPr lang="zh-CN" altLang="en-US" sz="1600" dirty="0" smtClean="0"/>
              <a:t>才开始提供，在此之前，新生代的</a:t>
            </a:r>
            <a:r>
              <a:rPr lang="en-US" altLang="zh-CN" sz="1600" dirty="0" smtClean="0"/>
              <a:t>PS</a:t>
            </a:r>
            <a:r>
              <a:rPr lang="zh-CN" altLang="en-US" sz="1600" dirty="0" smtClean="0"/>
              <a:t>一直处于比较尴尬的状态，如果新生代选择了</a:t>
            </a:r>
            <a:r>
              <a:rPr lang="en-US" altLang="zh-CN" sz="1600" dirty="0" smtClean="0"/>
              <a:t>PS</a:t>
            </a:r>
            <a:r>
              <a:rPr lang="zh-CN" altLang="en-US" sz="1600" dirty="0" smtClean="0"/>
              <a:t>，老年代除了</a:t>
            </a:r>
            <a:r>
              <a:rPr lang="en-US" altLang="zh-CN" sz="1600" dirty="0" smtClean="0"/>
              <a:t>Serial Old</a:t>
            </a:r>
            <a:r>
              <a:rPr lang="zh-CN" altLang="en-US" sz="1600" dirty="0" smtClean="0"/>
              <a:t>别无选择</a:t>
            </a:r>
            <a:endParaRPr lang="en-US" altLang="zh-CN" sz="1600" dirty="0" smtClean="0"/>
          </a:p>
          <a:p>
            <a:pPr marL="742950" lvl="1" indent="-285750">
              <a:lnSpc>
                <a:spcPct val="200000"/>
              </a:lnSpc>
              <a:buFont typeface="Wingdings" panose="05000000000000000000" pitchFamily="2" charset="2"/>
              <a:buChar char="q"/>
            </a:pPr>
            <a:r>
              <a:rPr lang="zh-CN" altLang="en-US" sz="1600" dirty="0"/>
              <a:t>早</a:t>
            </a:r>
            <a:r>
              <a:rPr lang="zh-CN" altLang="en-US" sz="1600" dirty="0" smtClean="0"/>
              <a:t>期</a:t>
            </a:r>
            <a:r>
              <a:rPr lang="en-US" altLang="zh-CN" sz="1600" dirty="0" smtClean="0"/>
              <a:t>PS</a:t>
            </a:r>
            <a:r>
              <a:rPr lang="zh-CN" altLang="en-US" sz="1600" dirty="0" smtClean="0"/>
              <a:t>只实现了</a:t>
            </a:r>
            <a:r>
              <a:rPr lang="en-US" altLang="zh-CN" sz="1600" dirty="0" smtClean="0"/>
              <a:t>Young Gen</a:t>
            </a:r>
            <a:r>
              <a:rPr lang="zh-CN" altLang="en-US" sz="1600" dirty="0" smtClean="0"/>
              <a:t>的并行处理，后来为了实现真正意义上的吞吐量优先，增加了</a:t>
            </a:r>
            <a:r>
              <a:rPr lang="en-US" altLang="zh-CN" sz="1600" dirty="0" smtClean="0"/>
              <a:t>Parallel Old</a:t>
            </a:r>
            <a:r>
              <a:rPr lang="zh-CN" altLang="en-US" sz="1600" dirty="0" smtClean="0"/>
              <a:t>，所以</a:t>
            </a:r>
            <a:r>
              <a:rPr lang="en-US" altLang="zh-CN" sz="1600" dirty="0" smtClean="0"/>
              <a:t>Parallel Old</a:t>
            </a:r>
            <a:r>
              <a:rPr lang="zh-CN" altLang="en-US" sz="1600" dirty="0" smtClean="0"/>
              <a:t>也只能与</a:t>
            </a:r>
            <a:r>
              <a:rPr lang="en-US" altLang="zh-CN" sz="1600" dirty="0" smtClean="0"/>
              <a:t>PS</a:t>
            </a:r>
            <a:r>
              <a:rPr lang="zh-CN" altLang="en-US" sz="1600" dirty="0" smtClean="0"/>
              <a:t>合作</a:t>
            </a:r>
            <a:endParaRPr lang="en-US" altLang="zh-CN" sz="1600" dirty="0" smtClean="0"/>
          </a:p>
        </p:txBody>
      </p:sp>
    </p:spTree>
    <p:extLst>
      <p:ext uri="{BB962C8B-B14F-4D97-AF65-F5344CB8AC3E}">
        <p14:creationId xmlns:p14="http://schemas.microsoft.com/office/powerpoint/2010/main" val="1121794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7620000" cy="2492990"/>
          </a:xfrm>
          <a:prstGeom prst="rect">
            <a:avLst/>
          </a:prstGeom>
          <a:noFill/>
        </p:spPr>
        <p:txBody>
          <a:bodyPr wrap="square" rtlCol="0">
            <a:spAutoFit/>
          </a:bodyPr>
          <a:lstStyle/>
          <a:p>
            <a:pPr>
              <a:lnSpc>
                <a:spcPct val="150000"/>
              </a:lnSpc>
            </a:pPr>
            <a:r>
              <a:rPr lang="zh-CN" altLang="en-US" sz="1600" dirty="0" smtClean="0"/>
              <a:t>并行收集的组合比较复杂，包括以下几种：</a:t>
            </a:r>
            <a:endParaRPr lang="en-US" altLang="zh-CN" sz="1600" dirty="0" smtClean="0"/>
          </a:p>
          <a:p>
            <a:pPr marL="285750" indent="-285750">
              <a:lnSpc>
                <a:spcPct val="150000"/>
              </a:lnSpc>
              <a:buFont typeface="Wingdings" panose="05000000000000000000" pitchFamily="2" charset="2"/>
              <a:buChar char="Ø"/>
            </a:pPr>
            <a:r>
              <a:rPr lang="en-US" altLang="zh-CN" sz="1600" dirty="0" smtClean="0"/>
              <a:t>-XX:+</a:t>
            </a:r>
            <a:r>
              <a:rPr lang="en-US" altLang="zh-CN" sz="1600" dirty="0" err="1" smtClean="0"/>
              <a:t>UseParallelGC</a:t>
            </a:r>
            <a:endParaRPr lang="en-US" altLang="zh-CN" sz="1600" dirty="0" smtClean="0"/>
          </a:p>
          <a:p>
            <a:pPr marL="742950" lvl="1" indent="-285750">
              <a:lnSpc>
                <a:spcPct val="150000"/>
              </a:lnSpc>
              <a:buFont typeface="Wingdings" panose="05000000000000000000" pitchFamily="2" charset="2"/>
              <a:buChar char="ü"/>
            </a:pPr>
            <a:r>
              <a:rPr lang="zh-CN" altLang="en-US" sz="1400" dirty="0" smtClean="0"/>
              <a:t>新生代：</a:t>
            </a:r>
            <a:r>
              <a:rPr lang="en-US" altLang="zh-CN" sz="1400" dirty="0" smtClean="0"/>
              <a:t>Parallel Scavenge</a:t>
            </a:r>
          </a:p>
          <a:p>
            <a:pPr marL="742950" lvl="1" indent="-285750">
              <a:lnSpc>
                <a:spcPct val="150000"/>
              </a:lnSpc>
              <a:buFont typeface="Wingdings" panose="05000000000000000000" pitchFamily="2" charset="2"/>
              <a:buChar char="ü"/>
            </a:pPr>
            <a:r>
              <a:rPr lang="zh-CN" altLang="en-US" sz="1400" dirty="0"/>
              <a:t>老年</a:t>
            </a:r>
            <a:r>
              <a:rPr lang="zh-CN" altLang="en-US" sz="1400" dirty="0" smtClean="0"/>
              <a:t>代：</a:t>
            </a:r>
            <a:r>
              <a:rPr lang="en-US" altLang="zh-CN" sz="1400" dirty="0" smtClean="0"/>
              <a:t>JDK 1.5</a:t>
            </a:r>
            <a:r>
              <a:rPr lang="zh-CN" altLang="en-US" sz="1400" dirty="0" smtClean="0"/>
              <a:t>及以前版本是</a:t>
            </a:r>
            <a:r>
              <a:rPr lang="en-US" altLang="zh-CN" sz="1400" dirty="0" smtClean="0"/>
              <a:t>Serial Old</a:t>
            </a:r>
            <a:r>
              <a:rPr lang="zh-CN" altLang="en-US" sz="1400" dirty="0" smtClean="0"/>
              <a:t>，否则为</a:t>
            </a:r>
            <a:r>
              <a:rPr lang="en-US" altLang="zh-CN" sz="1400" dirty="0" smtClean="0"/>
              <a:t>Parallel Old</a:t>
            </a:r>
          </a:p>
          <a:p>
            <a:pPr marL="285750" indent="-285750">
              <a:lnSpc>
                <a:spcPct val="150000"/>
              </a:lnSpc>
              <a:buFont typeface="Wingdings" panose="05000000000000000000" pitchFamily="2" charset="2"/>
              <a:buChar char="Ø"/>
            </a:pPr>
            <a:r>
              <a:rPr lang="en-US" altLang="zh-CN" sz="1600" dirty="0"/>
              <a:t>-XX:+</a:t>
            </a:r>
            <a:r>
              <a:rPr lang="en-US" altLang="zh-CN" sz="1600" dirty="0" err="1"/>
              <a:t>UseParallelOldGC</a:t>
            </a:r>
            <a:endParaRPr lang="en-US" altLang="zh-CN" sz="1600" dirty="0"/>
          </a:p>
          <a:p>
            <a:pPr marL="742950" lvl="1" indent="-285750">
              <a:lnSpc>
                <a:spcPct val="150000"/>
              </a:lnSpc>
              <a:buFont typeface="Wingdings" panose="05000000000000000000" pitchFamily="2" charset="2"/>
              <a:buChar char="ü"/>
            </a:pPr>
            <a:r>
              <a:rPr lang="zh-CN" altLang="en-US" sz="1400" dirty="0"/>
              <a:t>新生代：</a:t>
            </a:r>
            <a:r>
              <a:rPr lang="en-US" altLang="zh-CN" sz="1400" dirty="0"/>
              <a:t>Parallel Scavenge</a:t>
            </a:r>
          </a:p>
          <a:p>
            <a:pPr marL="742950" lvl="1" indent="-285750">
              <a:lnSpc>
                <a:spcPct val="150000"/>
              </a:lnSpc>
              <a:buFont typeface="Wingdings" panose="05000000000000000000" pitchFamily="2" charset="2"/>
              <a:buChar char="ü"/>
            </a:pPr>
            <a:r>
              <a:rPr lang="zh-CN" altLang="en-US" sz="1400" dirty="0"/>
              <a:t>老年代：</a:t>
            </a:r>
            <a:r>
              <a:rPr lang="en-US" altLang="zh-CN" sz="1400" dirty="0"/>
              <a:t>Parallel Old</a:t>
            </a:r>
            <a:endParaRPr lang="en-US" altLang="zh-CN" sz="1400" dirty="0" smtClean="0"/>
          </a:p>
        </p:txBody>
      </p:sp>
      <p:sp>
        <p:nvSpPr>
          <p:cNvPr id="5" name="Rectangle 4"/>
          <p:cNvSpPr/>
          <p:nvPr/>
        </p:nvSpPr>
        <p:spPr>
          <a:xfrm>
            <a:off x="1282043" y="4038600"/>
            <a:ext cx="7480957"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92993927"/>
              </p:ext>
            </p:extLst>
          </p:nvPr>
        </p:nvGraphicFramePr>
        <p:xfrm>
          <a:off x="1524000" y="4267200"/>
          <a:ext cx="685800" cy="1295400"/>
        </p:xfrm>
        <a:graphic>
          <a:graphicData uri="http://schemas.openxmlformats.org/drawingml/2006/table">
            <a:tbl>
              <a:tblPr>
                <a:tableStyleId>{5C22544A-7EE6-4342-B048-85BDC9FD1C3A}</a:tableStyleId>
              </a:tblPr>
              <a:tblGrid>
                <a:gridCol w="685800"/>
              </a:tblGrid>
              <a:tr h="323850">
                <a:tc>
                  <a:txBody>
                    <a:bodyPr/>
                    <a:lstStyle/>
                    <a:p>
                      <a:pPr algn="ctr"/>
                      <a:r>
                        <a:rPr lang="en-US" sz="1200" dirty="0" smtClean="0"/>
                        <a:t>CPU 0</a:t>
                      </a:r>
                      <a:endParaRPr lang="en-US" sz="1200" dirty="0"/>
                    </a:p>
                  </a:txBody>
                  <a:tcPr anchor="ctr"/>
                </a:tc>
              </a:tr>
              <a:tr h="323850">
                <a:tc>
                  <a:txBody>
                    <a:bodyPr/>
                    <a:lstStyle/>
                    <a:p>
                      <a:pPr algn="ctr"/>
                      <a:r>
                        <a:rPr lang="en-US" sz="1200" dirty="0" smtClean="0"/>
                        <a:t>CPU 1</a:t>
                      </a:r>
                      <a:endParaRPr lang="en-US" sz="1200" dirty="0"/>
                    </a:p>
                  </a:txBody>
                  <a:tcPr anchor="ctr"/>
                </a:tc>
              </a:tr>
              <a:tr h="323850">
                <a:tc>
                  <a:txBody>
                    <a:bodyPr/>
                    <a:lstStyle/>
                    <a:p>
                      <a:pPr algn="ctr"/>
                      <a:r>
                        <a:rPr lang="en-US" sz="1200" dirty="0" smtClean="0"/>
                        <a:t>CPU 2</a:t>
                      </a:r>
                      <a:endParaRPr lang="en-US" sz="1200" dirty="0"/>
                    </a:p>
                  </a:txBody>
                  <a:tcPr anchor="ctr"/>
                </a:tc>
              </a:tr>
              <a:tr h="323850">
                <a:tc>
                  <a:txBody>
                    <a:bodyPr/>
                    <a:lstStyle/>
                    <a:p>
                      <a:pPr algn="ctr"/>
                      <a:r>
                        <a:rPr lang="en-US" sz="1200" dirty="0" smtClean="0"/>
                        <a:t>CPU 3</a:t>
                      </a:r>
                      <a:endParaRPr lang="en-US" sz="1200" dirty="0"/>
                    </a:p>
                  </a:txBody>
                  <a:tcPr anchor="ctr"/>
                </a:tc>
              </a:tr>
            </a:tbl>
          </a:graphicData>
        </a:graphic>
      </p:graphicFrame>
      <p:cxnSp>
        <p:nvCxnSpPr>
          <p:cNvPr id="7" name="Straight Connector 6"/>
          <p:cNvCxnSpPr/>
          <p:nvPr/>
        </p:nvCxnSpPr>
        <p:spPr>
          <a:xfrm>
            <a:off x="3581400" y="42672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9800" y="44196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41910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10" name="Straight Arrow Connector 9"/>
          <p:cNvCxnSpPr/>
          <p:nvPr/>
        </p:nvCxnSpPr>
        <p:spPr>
          <a:xfrm>
            <a:off x="2209800" y="47829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8400" y="45543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12" name="Straight Arrow Connector 11"/>
          <p:cNvCxnSpPr/>
          <p:nvPr/>
        </p:nvCxnSpPr>
        <p:spPr>
          <a:xfrm>
            <a:off x="2209800" y="50877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38400" y="4859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14" name="Straight Arrow Connector 13"/>
          <p:cNvCxnSpPr/>
          <p:nvPr/>
        </p:nvCxnSpPr>
        <p:spPr>
          <a:xfrm>
            <a:off x="2209800" y="54102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38400" y="5181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16" name="Straight Connector 15"/>
          <p:cNvCxnSpPr/>
          <p:nvPr/>
        </p:nvCxnSpPr>
        <p:spPr>
          <a:xfrm>
            <a:off x="5943600" y="42672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44196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00600" y="41910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19" name="Straight Arrow Connector 18"/>
          <p:cNvCxnSpPr/>
          <p:nvPr/>
        </p:nvCxnSpPr>
        <p:spPr>
          <a:xfrm>
            <a:off x="4572000" y="47829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00600" y="45543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21" name="Straight Arrow Connector 20"/>
          <p:cNvCxnSpPr/>
          <p:nvPr/>
        </p:nvCxnSpPr>
        <p:spPr>
          <a:xfrm>
            <a:off x="4572000" y="50877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00600" y="4859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23" name="Straight Arrow Connector 22"/>
          <p:cNvCxnSpPr/>
          <p:nvPr/>
        </p:nvCxnSpPr>
        <p:spPr>
          <a:xfrm>
            <a:off x="4572000" y="54102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00600" y="5181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25" name="Straight Connector 24"/>
          <p:cNvCxnSpPr/>
          <p:nvPr/>
        </p:nvCxnSpPr>
        <p:spPr>
          <a:xfrm>
            <a:off x="7239000" y="42672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39000" y="44196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467600" y="41910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28" name="Straight Arrow Connector 27"/>
          <p:cNvCxnSpPr/>
          <p:nvPr/>
        </p:nvCxnSpPr>
        <p:spPr>
          <a:xfrm>
            <a:off x="7239000" y="47829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67600" y="45543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31" name="Straight Arrow Connector 30"/>
          <p:cNvCxnSpPr/>
          <p:nvPr/>
        </p:nvCxnSpPr>
        <p:spPr>
          <a:xfrm>
            <a:off x="7239000" y="50877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67600" y="4859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33" name="Straight Arrow Connector 32"/>
          <p:cNvCxnSpPr/>
          <p:nvPr/>
        </p:nvCxnSpPr>
        <p:spPr>
          <a:xfrm>
            <a:off x="7239000" y="54102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67600" y="5181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35" name="Straight Connector 34"/>
          <p:cNvCxnSpPr/>
          <p:nvPr/>
        </p:nvCxnSpPr>
        <p:spPr>
          <a:xfrm>
            <a:off x="4572000" y="42672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81400" y="44196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657600" y="41910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1</a:t>
            </a:r>
            <a:endParaRPr lang="en-US" sz="900" dirty="0"/>
          </a:p>
        </p:txBody>
      </p:sp>
      <p:cxnSp>
        <p:nvCxnSpPr>
          <p:cNvPr id="39" name="Straight Arrow Connector 38"/>
          <p:cNvCxnSpPr/>
          <p:nvPr/>
        </p:nvCxnSpPr>
        <p:spPr>
          <a:xfrm>
            <a:off x="5943600" y="4419600"/>
            <a:ext cx="1219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2200" y="41529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1</a:t>
            </a:r>
            <a:endParaRPr lang="en-US" sz="900" dirty="0"/>
          </a:p>
        </p:txBody>
      </p:sp>
      <p:sp>
        <p:nvSpPr>
          <p:cNvPr id="42" name="TextBox 41"/>
          <p:cNvSpPr txBox="1"/>
          <p:nvPr/>
        </p:nvSpPr>
        <p:spPr>
          <a:xfrm>
            <a:off x="4365695" y="5742801"/>
            <a:ext cx="2083776" cy="276999"/>
          </a:xfrm>
          <a:prstGeom prst="rect">
            <a:avLst/>
          </a:prstGeom>
          <a:noFill/>
        </p:spPr>
        <p:txBody>
          <a:bodyPr wrap="none" rtlCol="0">
            <a:spAutoFit/>
          </a:bodyPr>
          <a:lstStyle/>
          <a:p>
            <a:r>
              <a:rPr lang="en-US" sz="1200" dirty="0" smtClean="0"/>
              <a:t>Parallel Scavenge / Parallel Old</a:t>
            </a:r>
            <a:endParaRPr lang="en-US" sz="1200" dirty="0"/>
          </a:p>
        </p:txBody>
      </p:sp>
      <p:cxnSp>
        <p:nvCxnSpPr>
          <p:cNvPr id="43" name="Straight Arrow Connector 42"/>
          <p:cNvCxnSpPr/>
          <p:nvPr/>
        </p:nvCxnSpPr>
        <p:spPr>
          <a:xfrm>
            <a:off x="3581400" y="48006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57600" y="45339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2</a:t>
            </a:r>
            <a:endParaRPr lang="en-US" sz="900" dirty="0"/>
          </a:p>
        </p:txBody>
      </p:sp>
      <p:cxnSp>
        <p:nvCxnSpPr>
          <p:cNvPr id="45" name="Straight Arrow Connector 44"/>
          <p:cNvCxnSpPr/>
          <p:nvPr/>
        </p:nvCxnSpPr>
        <p:spPr>
          <a:xfrm>
            <a:off x="3581400" y="51054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57600" y="48387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3</a:t>
            </a:r>
            <a:endParaRPr lang="en-US" sz="900" dirty="0"/>
          </a:p>
        </p:txBody>
      </p:sp>
      <p:cxnSp>
        <p:nvCxnSpPr>
          <p:cNvPr id="47" name="Straight Arrow Connector 46"/>
          <p:cNvCxnSpPr/>
          <p:nvPr/>
        </p:nvCxnSpPr>
        <p:spPr>
          <a:xfrm>
            <a:off x="3581400" y="54102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657600" y="51435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4</a:t>
            </a:r>
            <a:endParaRPr lang="en-US" sz="900" dirty="0"/>
          </a:p>
        </p:txBody>
      </p:sp>
      <p:cxnSp>
        <p:nvCxnSpPr>
          <p:cNvPr id="49" name="Straight Arrow Connector 48"/>
          <p:cNvCxnSpPr/>
          <p:nvPr/>
        </p:nvCxnSpPr>
        <p:spPr>
          <a:xfrm>
            <a:off x="5943600" y="4800600"/>
            <a:ext cx="1219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72200" y="45339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2</a:t>
            </a:r>
            <a:endParaRPr lang="en-US" sz="900" dirty="0"/>
          </a:p>
        </p:txBody>
      </p:sp>
      <p:cxnSp>
        <p:nvCxnSpPr>
          <p:cNvPr id="51" name="Straight Arrow Connector 50"/>
          <p:cNvCxnSpPr/>
          <p:nvPr/>
        </p:nvCxnSpPr>
        <p:spPr>
          <a:xfrm>
            <a:off x="5943600" y="5105400"/>
            <a:ext cx="1219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172200" y="48387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3</a:t>
            </a:r>
            <a:endParaRPr lang="en-US" sz="900" dirty="0"/>
          </a:p>
        </p:txBody>
      </p:sp>
      <p:cxnSp>
        <p:nvCxnSpPr>
          <p:cNvPr id="53" name="Straight Arrow Connector 52"/>
          <p:cNvCxnSpPr/>
          <p:nvPr/>
        </p:nvCxnSpPr>
        <p:spPr>
          <a:xfrm>
            <a:off x="5943600" y="5410200"/>
            <a:ext cx="1219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172200" y="51435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4</a:t>
            </a:r>
            <a:endParaRPr lang="en-US" sz="900" dirty="0"/>
          </a:p>
        </p:txBody>
      </p:sp>
    </p:spTree>
    <p:extLst>
      <p:ext uri="{BB962C8B-B14F-4D97-AF65-F5344CB8AC3E}">
        <p14:creationId xmlns:p14="http://schemas.microsoft.com/office/powerpoint/2010/main" val="1020039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Parallel</a:t>
            </a:r>
            <a:r>
              <a:rPr lang="zh-CN" altLang="en-US" sz="4400" dirty="0" smtClean="0"/>
              <a:t>并行</a:t>
            </a:r>
            <a:r>
              <a:rPr lang="zh-CN" altLang="en-US" sz="4400" dirty="0"/>
              <a:t>收集器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7620000" cy="110799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smtClean="0"/>
              <a:t>-XX:+</a:t>
            </a:r>
            <a:r>
              <a:rPr lang="en-US" altLang="zh-CN" sz="1600" dirty="0" err="1" smtClean="0"/>
              <a:t>UseParNewGC</a:t>
            </a:r>
            <a:endParaRPr lang="en-US" altLang="zh-CN" sz="1600" dirty="0" smtClean="0"/>
          </a:p>
          <a:p>
            <a:pPr marL="742950" lvl="1" indent="-285750">
              <a:lnSpc>
                <a:spcPct val="150000"/>
              </a:lnSpc>
              <a:buFont typeface="Wingdings" panose="05000000000000000000" pitchFamily="2" charset="2"/>
              <a:buChar char="ü"/>
            </a:pPr>
            <a:r>
              <a:rPr lang="zh-CN" altLang="en-US" sz="1400" dirty="0" smtClean="0"/>
              <a:t>新生代：</a:t>
            </a:r>
            <a:r>
              <a:rPr lang="en-US" altLang="zh-CN" sz="1400" dirty="0" err="1" smtClean="0"/>
              <a:t>ParNew</a:t>
            </a:r>
            <a:endParaRPr lang="en-US" altLang="zh-CN" sz="1400" dirty="0" smtClean="0"/>
          </a:p>
          <a:p>
            <a:pPr marL="742950" lvl="1" indent="-285750">
              <a:lnSpc>
                <a:spcPct val="150000"/>
              </a:lnSpc>
              <a:buFont typeface="Wingdings" panose="05000000000000000000" pitchFamily="2" charset="2"/>
              <a:buChar char="ü"/>
            </a:pPr>
            <a:r>
              <a:rPr lang="zh-CN" altLang="en-US" sz="1400" dirty="0"/>
              <a:t>老年</a:t>
            </a:r>
            <a:r>
              <a:rPr lang="zh-CN" altLang="en-US" sz="1400" dirty="0" smtClean="0"/>
              <a:t>代：</a:t>
            </a:r>
            <a:r>
              <a:rPr lang="en-US" altLang="zh-CN" sz="1400" dirty="0" smtClean="0"/>
              <a:t>Serial Old</a:t>
            </a:r>
          </a:p>
        </p:txBody>
      </p:sp>
      <p:sp>
        <p:nvSpPr>
          <p:cNvPr id="5" name="Rectangle 4"/>
          <p:cNvSpPr/>
          <p:nvPr/>
        </p:nvSpPr>
        <p:spPr>
          <a:xfrm>
            <a:off x="1282043" y="3200400"/>
            <a:ext cx="7480957"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79003065"/>
              </p:ext>
            </p:extLst>
          </p:nvPr>
        </p:nvGraphicFramePr>
        <p:xfrm>
          <a:off x="1524000" y="3429000"/>
          <a:ext cx="685800" cy="1295400"/>
        </p:xfrm>
        <a:graphic>
          <a:graphicData uri="http://schemas.openxmlformats.org/drawingml/2006/table">
            <a:tbl>
              <a:tblPr>
                <a:tableStyleId>{5C22544A-7EE6-4342-B048-85BDC9FD1C3A}</a:tableStyleId>
              </a:tblPr>
              <a:tblGrid>
                <a:gridCol w="685800"/>
              </a:tblGrid>
              <a:tr h="323850">
                <a:tc>
                  <a:txBody>
                    <a:bodyPr/>
                    <a:lstStyle/>
                    <a:p>
                      <a:pPr algn="ctr"/>
                      <a:r>
                        <a:rPr lang="en-US" sz="1200" dirty="0" smtClean="0"/>
                        <a:t>CPU 0</a:t>
                      </a:r>
                      <a:endParaRPr lang="en-US" sz="1200" dirty="0"/>
                    </a:p>
                  </a:txBody>
                  <a:tcPr anchor="ctr"/>
                </a:tc>
              </a:tr>
              <a:tr h="323850">
                <a:tc>
                  <a:txBody>
                    <a:bodyPr/>
                    <a:lstStyle/>
                    <a:p>
                      <a:pPr algn="ctr"/>
                      <a:r>
                        <a:rPr lang="en-US" sz="1200" dirty="0" smtClean="0"/>
                        <a:t>CPU 1</a:t>
                      </a:r>
                      <a:endParaRPr lang="en-US" sz="1200" dirty="0"/>
                    </a:p>
                  </a:txBody>
                  <a:tcPr anchor="ctr"/>
                </a:tc>
              </a:tr>
              <a:tr h="323850">
                <a:tc>
                  <a:txBody>
                    <a:bodyPr/>
                    <a:lstStyle/>
                    <a:p>
                      <a:pPr algn="ctr"/>
                      <a:r>
                        <a:rPr lang="en-US" sz="1200" dirty="0" smtClean="0"/>
                        <a:t>CPU 2</a:t>
                      </a:r>
                      <a:endParaRPr lang="en-US" sz="1200" dirty="0"/>
                    </a:p>
                  </a:txBody>
                  <a:tcPr anchor="ctr"/>
                </a:tc>
              </a:tr>
              <a:tr h="323850">
                <a:tc>
                  <a:txBody>
                    <a:bodyPr/>
                    <a:lstStyle/>
                    <a:p>
                      <a:pPr algn="ctr"/>
                      <a:r>
                        <a:rPr lang="en-US" sz="1200" dirty="0" smtClean="0"/>
                        <a:t>CPU 3</a:t>
                      </a:r>
                      <a:endParaRPr lang="en-US" sz="1200" dirty="0"/>
                    </a:p>
                  </a:txBody>
                  <a:tcPr anchor="ctr"/>
                </a:tc>
              </a:tr>
            </a:tbl>
          </a:graphicData>
        </a:graphic>
      </p:graphicFrame>
      <p:cxnSp>
        <p:nvCxnSpPr>
          <p:cNvPr id="7" name="Straight Connector 6"/>
          <p:cNvCxnSpPr/>
          <p:nvPr/>
        </p:nvCxnSpPr>
        <p:spPr>
          <a:xfrm>
            <a:off x="3581400" y="34290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9800" y="35814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33528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10" name="Straight Arrow Connector 9"/>
          <p:cNvCxnSpPr/>
          <p:nvPr/>
        </p:nvCxnSpPr>
        <p:spPr>
          <a:xfrm>
            <a:off x="2209800" y="39447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38400" y="3716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12" name="Straight Arrow Connector 11"/>
          <p:cNvCxnSpPr/>
          <p:nvPr/>
        </p:nvCxnSpPr>
        <p:spPr>
          <a:xfrm>
            <a:off x="2209800" y="42495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38400" y="4020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14" name="Straight Arrow Connector 13"/>
          <p:cNvCxnSpPr/>
          <p:nvPr/>
        </p:nvCxnSpPr>
        <p:spPr>
          <a:xfrm>
            <a:off x="2209800" y="45720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38400" y="43434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16" name="Straight Connector 15"/>
          <p:cNvCxnSpPr/>
          <p:nvPr/>
        </p:nvCxnSpPr>
        <p:spPr>
          <a:xfrm>
            <a:off x="5943600" y="34290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35814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00600" y="33528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19" name="Straight Arrow Connector 18"/>
          <p:cNvCxnSpPr/>
          <p:nvPr/>
        </p:nvCxnSpPr>
        <p:spPr>
          <a:xfrm>
            <a:off x="4572000" y="39447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00600" y="3716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21" name="Straight Arrow Connector 20"/>
          <p:cNvCxnSpPr/>
          <p:nvPr/>
        </p:nvCxnSpPr>
        <p:spPr>
          <a:xfrm>
            <a:off x="4572000" y="42495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00600" y="4020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23" name="Straight Arrow Connector 22"/>
          <p:cNvCxnSpPr/>
          <p:nvPr/>
        </p:nvCxnSpPr>
        <p:spPr>
          <a:xfrm>
            <a:off x="4572000" y="45720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00600" y="43434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25" name="Straight Connector 24"/>
          <p:cNvCxnSpPr/>
          <p:nvPr/>
        </p:nvCxnSpPr>
        <p:spPr>
          <a:xfrm>
            <a:off x="7239000" y="34290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239000" y="35814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467600" y="33528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cxnSp>
        <p:nvCxnSpPr>
          <p:cNvPr id="28" name="Straight Arrow Connector 27"/>
          <p:cNvCxnSpPr/>
          <p:nvPr/>
        </p:nvCxnSpPr>
        <p:spPr>
          <a:xfrm>
            <a:off x="7239000" y="39447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67600" y="3716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cxnSp>
        <p:nvCxnSpPr>
          <p:cNvPr id="31" name="Straight Arrow Connector 30"/>
          <p:cNvCxnSpPr/>
          <p:nvPr/>
        </p:nvCxnSpPr>
        <p:spPr>
          <a:xfrm>
            <a:off x="7239000" y="4249579"/>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67600" y="4020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cxnSp>
        <p:nvCxnSpPr>
          <p:cNvPr id="33" name="Straight Arrow Connector 32"/>
          <p:cNvCxnSpPr/>
          <p:nvPr/>
        </p:nvCxnSpPr>
        <p:spPr>
          <a:xfrm>
            <a:off x="7239000" y="4572000"/>
            <a:ext cx="12954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67600" y="43434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35" name="Straight Connector 34"/>
          <p:cNvCxnSpPr/>
          <p:nvPr/>
        </p:nvCxnSpPr>
        <p:spPr>
          <a:xfrm>
            <a:off x="4572000" y="34290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81400" y="35814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657600" y="33528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1</a:t>
            </a:r>
            <a:endParaRPr lang="en-US" sz="900" dirty="0"/>
          </a:p>
        </p:txBody>
      </p:sp>
      <p:cxnSp>
        <p:nvCxnSpPr>
          <p:cNvPr id="39" name="Straight Arrow Connector 38"/>
          <p:cNvCxnSpPr/>
          <p:nvPr/>
        </p:nvCxnSpPr>
        <p:spPr>
          <a:xfrm>
            <a:off x="5943600" y="4114800"/>
            <a:ext cx="12192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2200" y="3848100"/>
            <a:ext cx="614271" cy="230832"/>
          </a:xfrm>
          <a:prstGeom prst="rect">
            <a:avLst/>
          </a:prstGeom>
          <a:noFill/>
        </p:spPr>
        <p:txBody>
          <a:bodyPr wrap="none" rtlCol="0">
            <a:spAutoFit/>
          </a:bodyPr>
          <a:lstStyle/>
          <a:p>
            <a:r>
              <a:rPr lang="en-US" sz="900" dirty="0" smtClean="0"/>
              <a:t>GC </a:t>
            </a:r>
            <a:r>
              <a:rPr lang="zh-CN" altLang="en-US" sz="900" dirty="0" smtClean="0"/>
              <a:t>线程</a:t>
            </a:r>
            <a:endParaRPr lang="en-US" sz="900" dirty="0"/>
          </a:p>
        </p:txBody>
      </p:sp>
      <p:sp>
        <p:nvSpPr>
          <p:cNvPr id="42" name="TextBox 41"/>
          <p:cNvSpPr txBox="1"/>
          <p:nvPr/>
        </p:nvSpPr>
        <p:spPr>
          <a:xfrm>
            <a:off x="4365695" y="4904601"/>
            <a:ext cx="1442318" cy="276999"/>
          </a:xfrm>
          <a:prstGeom prst="rect">
            <a:avLst/>
          </a:prstGeom>
          <a:noFill/>
        </p:spPr>
        <p:txBody>
          <a:bodyPr wrap="none" rtlCol="0">
            <a:spAutoFit/>
          </a:bodyPr>
          <a:lstStyle/>
          <a:p>
            <a:r>
              <a:rPr lang="en-US" sz="1200" dirty="0" err="1" smtClean="0"/>
              <a:t>ParNew</a:t>
            </a:r>
            <a:r>
              <a:rPr lang="en-US" sz="1200" dirty="0" smtClean="0"/>
              <a:t> / Serial Old</a:t>
            </a:r>
            <a:endParaRPr lang="en-US" sz="1200" dirty="0"/>
          </a:p>
        </p:txBody>
      </p:sp>
      <p:cxnSp>
        <p:nvCxnSpPr>
          <p:cNvPr id="43" name="Straight Arrow Connector 42"/>
          <p:cNvCxnSpPr/>
          <p:nvPr/>
        </p:nvCxnSpPr>
        <p:spPr>
          <a:xfrm>
            <a:off x="3581400" y="39624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57600" y="36957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2</a:t>
            </a:r>
            <a:endParaRPr lang="en-US" sz="900" dirty="0"/>
          </a:p>
        </p:txBody>
      </p:sp>
      <p:cxnSp>
        <p:nvCxnSpPr>
          <p:cNvPr id="45" name="Straight Arrow Connector 44"/>
          <p:cNvCxnSpPr/>
          <p:nvPr/>
        </p:nvCxnSpPr>
        <p:spPr>
          <a:xfrm>
            <a:off x="3581400" y="42672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57600" y="40005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3</a:t>
            </a:r>
            <a:endParaRPr lang="en-US" sz="900" dirty="0"/>
          </a:p>
        </p:txBody>
      </p:sp>
      <p:cxnSp>
        <p:nvCxnSpPr>
          <p:cNvPr id="47" name="Straight Arrow Connector 46"/>
          <p:cNvCxnSpPr/>
          <p:nvPr/>
        </p:nvCxnSpPr>
        <p:spPr>
          <a:xfrm>
            <a:off x="3581400" y="4572000"/>
            <a:ext cx="9144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657600" y="43053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4</a:t>
            </a:r>
            <a:endParaRPr lang="en-US" sz="900" dirty="0"/>
          </a:p>
        </p:txBody>
      </p:sp>
    </p:spTree>
    <p:extLst>
      <p:ext uri="{BB962C8B-B14F-4D97-AF65-F5344CB8AC3E}">
        <p14:creationId xmlns:p14="http://schemas.microsoft.com/office/powerpoint/2010/main" val="3087656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Concurrent</a:t>
            </a:r>
            <a:r>
              <a:rPr lang="zh-CN" altLang="en-US" sz="4400" dirty="0" smtClean="0"/>
              <a:t>并发收</a:t>
            </a:r>
            <a:r>
              <a:rPr lang="zh-CN" altLang="en-US" sz="4400" dirty="0"/>
              <a:t>集器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7620000" cy="46166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t>当前</a:t>
            </a:r>
            <a:r>
              <a:rPr lang="en-US" altLang="zh-CN" dirty="0" err="1" smtClean="0"/>
              <a:t>HotSpot</a:t>
            </a:r>
            <a:r>
              <a:rPr lang="zh-CN" altLang="en-US" dirty="0" smtClean="0"/>
              <a:t>支持的并发收集器有两种，即</a:t>
            </a:r>
            <a:r>
              <a:rPr lang="en-US" altLang="zh-CN" dirty="0" smtClean="0"/>
              <a:t>CMS</a:t>
            </a:r>
            <a:r>
              <a:rPr lang="zh-CN" altLang="en-US" dirty="0" smtClean="0"/>
              <a:t>和</a:t>
            </a:r>
            <a:r>
              <a:rPr lang="en-US" altLang="zh-CN" dirty="0" smtClean="0"/>
              <a:t>G1</a:t>
            </a:r>
          </a:p>
          <a:p>
            <a:pPr marL="742950" lvl="1" indent="-285750">
              <a:lnSpc>
                <a:spcPct val="150000"/>
              </a:lnSpc>
              <a:buFont typeface="Wingdings" panose="05000000000000000000" pitchFamily="2" charset="2"/>
              <a:buChar char="q"/>
            </a:pPr>
            <a:r>
              <a:rPr lang="en-US" altLang="zh-CN" sz="1600" dirty="0" smtClean="0"/>
              <a:t>CMS (Concurrent Mark Sweep)</a:t>
            </a:r>
            <a:r>
              <a:rPr lang="zh-CN" altLang="en-US" sz="1600" dirty="0" smtClean="0"/>
              <a:t>，即并发标记清除，设计意图是希望实现垃圾回收与用户工作线程并发进行，以减少或消除暂停时间</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G1 (Garbage First)</a:t>
            </a:r>
            <a:r>
              <a:rPr lang="zh-CN" altLang="en-US" sz="1600" dirty="0" smtClean="0"/>
              <a:t>，</a:t>
            </a:r>
            <a:r>
              <a:rPr lang="en-US" altLang="zh-CN" sz="1600" dirty="0" smtClean="0"/>
              <a:t>G1</a:t>
            </a:r>
            <a:r>
              <a:rPr lang="zh-CN" altLang="en-US" sz="1600" dirty="0" smtClean="0"/>
              <a:t>将内存分成大小相同的若干区域，在运行时维护一个优先收集列表，总是对垃圾最多的区域进行回收以保证收集效率最高</a:t>
            </a:r>
            <a:endParaRPr lang="en-US" altLang="zh-CN" sz="1600" dirty="0" smtClean="0"/>
          </a:p>
          <a:p>
            <a:pPr lvl="1">
              <a:lnSpc>
                <a:spcPct val="150000"/>
              </a:lnSpc>
            </a:pPr>
            <a:endParaRPr lang="en-US" altLang="zh-CN" sz="1600" dirty="0" smtClean="0"/>
          </a:p>
          <a:p>
            <a:pPr marL="285750" indent="-285750">
              <a:lnSpc>
                <a:spcPct val="150000"/>
              </a:lnSpc>
              <a:buFont typeface="Wingdings" panose="05000000000000000000" pitchFamily="2" charset="2"/>
              <a:buChar char="Ø"/>
            </a:pPr>
            <a:r>
              <a:rPr lang="zh-CN" altLang="en-US" dirty="0" smtClean="0"/>
              <a:t>并发收集器并非理想收集器，需要考虑以下问题</a:t>
            </a:r>
            <a:endParaRPr lang="en-US" altLang="zh-CN" dirty="0" smtClean="0"/>
          </a:p>
          <a:p>
            <a:pPr marL="742950" lvl="1" indent="-285750">
              <a:lnSpc>
                <a:spcPct val="150000"/>
              </a:lnSpc>
              <a:buFont typeface="Wingdings" panose="05000000000000000000" pitchFamily="2" charset="2"/>
              <a:buChar char="q"/>
            </a:pPr>
            <a:r>
              <a:rPr lang="zh-CN" altLang="en-US" sz="1600" dirty="0"/>
              <a:t>并</a:t>
            </a:r>
            <a:r>
              <a:rPr lang="zh-CN" altLang="en-US" sz="1600" dirty="0" smtClean="0"/>
              <a:t>发收集器并未完全消除暂停时间，但暂停时间大幅下降</a:t>
            </a:r>
            <a:endParaRPr lang="en-US" altLang="zh-CN" sz="1600" dirty="0" smtClean="0"/>
          </a:p>
          <a:p>
            <a:pPr marL="742950" lvl="1" indent="-285750">
              <a:lnSpc>
                <a:spcPct val="150000"/>
              </a:lnSpc>
              <a:buFont typeface="Wingdings" panose="05000000000000000000" pitchFamily="2" charset="2"/>
              <a:buChar char="q"/>
            </a:pPr>
            <a:r>
              <a:rPr lang="zh-CN" altLang="en-US" sz="1600" dirty="0"/>
              <a:t>暂</a:t>
            </a:r>
            <a:r>
              <a:rPr lang="zh-CN" altLang="en-US" sz="1600" dirty="0" smtClean="0"/>
              <a:t>停时间降低的同时会导致吞吐量下降，并发收集阶段应用执行的速度也会降低</a:t>
            </a:r>
            <a:endParaRPr lang="en-US" altLang="zh-CN" sz="1600" dirty="0" smtClean="0"/>
          </a:p>
          <a:p>
            <a:pPr marL="742950" lvl="1" indent="-285750">
              <a:lnSpc>
                <a:spcPct val="150000"/>
              </a:lnSpc>
              <a:buFont typeface="Wingdings" panose="05000000000000000000" pitchFamily="2" charset="2"/>
              <a:buChar char="q"/>
            </a:pPr>
            <a:r>
              <a:rPr lang="zh-CN" altLang="en-US" sz="1600" dirty="0"/>
              <a:t>由</a:t>
            </a:r>
            <a:r>
              <a:rPr lang="zh-CN" altLang="en-US" sz="1600" dirty="0" smtClean="0"/>
              <a:t>于并发收集与用户工作线程同时进行，所以不会等到内存完全用光才收集，可能会出现收集未完成但内存已经用光的情况</a:t>
            </a:r>
            <a:endParaRPr lang="en-US" altLang="zh-CN" sz="1600" dirty="0" smtClean="0"/>
          </a:p>
        </p:txBody>
      </p:sp>
    </p:spTree>
    <p:extLst>
      <p:ext uri="{BB962C8B-B14F-4D97-AF65-F5344CB8AC3E}">
        <p14:creationId xmlns:p14="http://schemas.microsoft.com/office/powerpoint/2010/main" val="1544413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Concurrent</a:t>
            </a:r>
            <a:r>
              <a:rPr lang="zh-CN" altLang="en-US" sz="4400" dirty="0" smtClean="0"/>
              <a:t>并发收</a:t>
            </a:r>
            <a:r>
              <a:rPr lang="zh-CN" altLang="en-US" sz="4400" dirty="0"/>
              <a:t>集</a:t>
            </a:r>
            <a:r>
              <a:rPr lang="zh-CN" altLang="en-US" sz="4400" dirty="0" smtClean="0"/>
              <a:t>器 </a:t>
            </a:r>
            <a:r>
              <a:rPr lang="en-US" altLang="zh-CN" sz="6000" dirty="0"/>
              <a:t>– </a:t>
            </a:r>
            <a:r>
              <a:rPr lang="en-US" altLang="zh-CN" sz="3200" dirty="0"/>
              <a:t>CMS</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7620000" cy="346248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smtClean="0"/>
              <a:t>应用于老年代</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以获得最小暂停时间为目的，适用于对响应时间要求很高的应用中</a:t>
            </a:r>
            <a:endParaRPr lang="en-US" altLang="zh-CN" sz="1600" dirty="0" smtClean="0"/>
          </a:p>
          <a:p>
            <a:pPr marL="285750" indent="-285750">
              <a:lnSpc>
                <a:spcPct val="150000"/>
              </a:lnSpc>
              <a:buFont typeface="Wingdings" panose="05000000000000000000" pitchFamily="2" charset="2"/>
              <a:buChar char="Ø"/>
            </a:pPr>
            <a:r>
              <a:rPr lang="zh-CN" altLang="en-US" sz="1600" dirty="0"/>
              <a:t>收</a:t>
            </a:r>
            <a:r>
              <a:rPr lang="zh-CN" altLang="en-US" sz="1600" dirty="0" smtClean="0"/>
              <a:t>集过程分为五个阶段，其中有两个阶段需要暂停用户工作线程</a:t>
            </a:r>
            <a:r>
              <a:rPr lang="en-US" altLang="zh-CN" sz="1600" dirty="0" smtClean="0"/>
              <a:t>(STW)</a:t>
            </a:r>
          </a:p>
          <a:p>
            <a:pPr marL="800100" lvl="1" indent="-342900">
              <a:lnSpc>
                <a:spcPct val="150000"/>
              </a:lnSpc>
              <a:buFont typeface="+mj-lt"/>
              <a:buAutoNum type="arabicPeriod"/>
            </a:pPr>
            <a:r>
              <a:rPr lang="zh-CN" altLang="en-US" sz="1400" dirty="0"/>
              <a:t>初</a:t>
            </a:r>
            <a:r>
              <a:rPr lang="zh-CN" altLang="en-US" sz="1400" dirty="0" smtClean="0"/>
              <a:t>始标记 </a:t>
            </a:r>
            <a:r>
              <a:rPr lang="en-US" altLang="zh-CN" sz="1400" dirty="0" smtClean="0"/>
              <a:t>(Initial Mark, STW)</a:t>
            </a:r>
            <a:r>
              <a:rPr lang="zh-CN" altLang="en-US" sz="1400" dirty="0" smtClean="0"/>
              <a:t>： 标识出</a:t>
            </a:r>
            <a:r>
              <a:rPr lang="en-US" altLang="zh-CN" sz="1400" dirty="0" smtClean="0"/>
              <a:t>GC Roots</a:t>
            </a:r>
            <a:r>
              <a:rPr lang="zh-CN" altLang="en-US" sz="1400" dirty="0" smtClean="0"/>
              <a:t>能直接关联到的对象，速度很快</a:t>
            </a:r>
            <a:endParaRPr lang="en-US" altLang="zh-CN" sz="1400" dirty="0" smtClean="0"/>
          </a:p>
          <a:p>
            <a:pPr marL="800100" lvl="1" indent="-342900">
              <a:lnSpc>
                <a:spcPct val="150000"/>
              </a:lnSpc>
              <a:buFont typeface="+mj-lt"/>
              <a:buAutoNum type="arabicPeriod"/>
            </a:pPr>
            <a:r>
              <a:rPr lang="zh-CN" altLang="en-US" sz="1400" dirty="0"/>
              <a:t>并发标</a:t>
            </a:r>
            <a:r>
              <a:rPr lang="zh-CN" altLang="en-US" sz="1400" dirty="0" smtClean="0"/>
              <a:t>记 </a:t>
            </a:r>
            <a:r>
              <a:rPr lang="en-US" altLang="zh-CN" sz="1400" dirty="0" smtClean="0"/>
              <a:t>(Concurrent Mark)</a:t>
            </a:r>
            <a:r>
              <a:rPr lang="zh-CN" altLang="en-US" sz="1400" dirty="0" smtClean="0"/>
              <a:t>：根据直接关联到的对象进行</a:t>
            </a:r>
            <a:r>
              <a:rPr lang="en-US" altLang="zh-CN" sz="1400" dirty="0" smtClean="0"/>
              <a:t>GC Roots Tracing</a:t>
            </a:r>
            <a:r>
              <a:rPr lang="zh-CN" altLang="en-US" sz="1400" dirty="0" smtClean="0"/>
              <a:t>，找出所有对象</a:t>
            </a:r>
            <a:endParaRPr lang="en-US" altLang="zh-CN" sz="1400" dirty="0" smtClean="0"/>
          </a:p>
          <a:p>
            <a:pPr marL="800100" lvl="1" indent="-342900">
              <a:lnSpc>
                <a:spcPct val="150000"/>
              </a:lnSpc>
              <a:buFont typeface="+mj-lt"/>
              <a:buAutoNum type="arabicPeriod"/>
            </a:pPr>
            <a:r>
              <a:rPr lang="zh-CN" altLang="en-US" sz="1400" dirty="0"/>
              <a:t>重</a:t>
            </a:r>
            <a:r>
              <a:rPr lang="zh-CN" altLang="en-US" sz="1400" dirty="0" smtClean="0"/>
              <a:t>新标记</a:t>
            </a:r>
            <a:r>
              <a:rPr lang="en-US" altLang="zh-CN" sz="1400" dirty="0" smtClean="0"/>
              <a:t> (Remark, STW)</a:t>
            </a:r>
            <a:r>
              <a:rPr lang="zh-CN" altLang="en-US" sz="1400" dirty="0" smtClean="0"/>
              <a:t>：找出在并发标记过程中，新生成的垃圾，暂停时间一般会比初始标记阶段稍长一点，但远比并发标记时间短</a:t>
            </a:r>
            <a:endParaRPr lang="en-US" altLang="zh-CN" sz="1400" dirty="0" smtClean="0"/>
          </a:p>
          <a:p>
            <a:pPr marL="800100" lvl="1" indent="-342900">
              <a:lnSpc>
                <a:spcPct val="150000"/>
              </a:lnSpc>
              <a:buFont typeface="+mj-lt"/>
              <a:buAutoNum type="arabicPeriod"/>
            </a:pPr>
            <a:r>
              <a:rPr lang="zh-CN" altLang="en-US" sz="1400" dirty="0"/>
              <a:t>并</a:t>
            </a:r>
            <a:r>
              <a:rPr lang="zh-CN" altLang="en-US" sz="1400" dirty="0" smtClean="0"/>
              <a:t>发清除</a:t>
            </a:r>
            <a:r>
              <a:rPr lang="en-US" altLang="zh-CN" sz="1400" dirty="0" smtClean="0"/>
              <a:t> (Concurrent Sweep)</a:t>
            </a:r>
            <a:r>
              <a:rPr lang="zh-CN" altLang="en-US" sz="1400" dirty="0"/>
              <a:t>：用户线程被重新激活，同时清理那些无效的对</a:t>
            </a:r>
            <a:r>
              <a:rPr lang="zh-CN" altLang="en-US" sz="1400" dirty="0" smtClean="0"/>
              <a:t>象</a:t>
            </a:r>
            <a:endParaRPr lang="en-US" altLang="zh-CN" sz="1400" dirty="0" smtClean="0"/>
          </a:p>
          <a:p>
            <a:pPr marL="800100" lvl="1" indent="-342900">
              <a:lnSpc>
                <a:spcPct val="150000"/>
              </a:lnSpc>
              <a:buFont typeface="+mj-lt"/>
              <a:buAutoNum type="arabicPeriod"/>
            </a:pPr>
            <a:r>
              <a:rPr lang="zh-CN" altLang="en-US" sz="1400" dirty="0"/>
              <a:t>重</a:t>
            </a:r>
            <a:r>
              <a:rPr lang="zh-CN" altLang="en-US" sz="1400" dirty="0" smtClean="0"/>
              <a:t>置状态 </a:t>
            </a:r>
            <a:r>
              <a:rPr lang="en-US" altLang="zh-CN" sz="1400" dirty="0" smtClean="0"/>
              <a:t>(Rest)</a:t>
            </a:r>
            <a:r>
              <a:rPr lang="zh-CN" altLang="en-US" sz="1400" dirty="0" smtClean="0"/>
              <a:t>：</a:t>
            </a:r>
            <a:r>
              <a:rPr lang="en-US" altLang="zh-CN" sz="1400" dirty="0"/>
              <a:t>CMS</a:t>
            </a:r>
            <a:r>
              <a:rPr lang="zh-CN" altLang="en-US" sz="1400" dirty="0"/>
              <a:t>清除内部状态，为下次回收做准备</a:t>
            </a:r>
            <a:endParaRPr lang="en-US" altLang="zh-CN" sz="1400" dirty="0" smtClean="0"/>
          </a:p>
        </p:txBody>
      </p:sp>
      <p:sp>
        <p:nvSpPr>
          <p:cNvPr id="5" name="Rectangle 4"/>
          <p:cNvSpPr/>
          <p:nvPr/>
        </p:nvSpPr>
        <p:spPr>
          <a:xfrm>
            <a:off x="1282043" y="4724400"/>
            <a:ext cx="7480957"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0535222"/>
              </p:ext>
            </p:extLst>
          </p:nvPr>
        </p:nvGraphicFramePr>
        <p:xfrm>
          <a:off x="1371600" y="4953000"/>
          <a:ext cx="685800" cy="1295400"/>
        </p:xfrm>
        <a:graphic>
          <a:graphicData uri="http://schemas.openxmlformats.org/drawingml/2006/table">
            <a:tbl>
              <a:tblPr>
                <a:tableStyleId>{5C22544A-7EE6-4342-B048-85BDC9FD1C3A}</a:tableStyleId>
              </a:tblPr>
              <a:tblGrid>
                <a:gridCol w="685800"/>
              </a:tblGrid>
              <a:tr h="323850">
                <a:tc>
                  <a:txBody>
                    <a:bodyPr/>
                    <a:lstStyle/>
                    <a:p>
                      <a:pPr algn="ctr"/>
                      <a:r>
                        <a:rPr lang="en-US" sz="1200" dirty="0" smtClean="0"/>
                        <a:t>CPU 0</a:t>
                      </a:r>
                      <a:endParaRPr lang="en-US" sz="1200" dirty="0"/>
                    </a:p>
                  </a:txBody>
                  <a:tcPr anchor="ctr"/>
                </a:tc>
              </a:tr>
              <a:tr h="323850">
                <a:tc>
                  <a:txBody>
                    <a:bodyPr/>
                    <a:lstStyle/>
                    <a:p>
                      <a:pPr algn="ctr"/>
                      <a:r>
                        <a:rPr lang="en-US" sz="1200" dirty="0" smtClean="0"/>
                        <a:t>CPU 1</a:t>
                      </a:r>
                      <a:endParaRPr lang="en-US" sz="1200" dirty="0"/>
                    </a:p>
                  </a:txBody>
                  <a:tcPr anchor="ctr"/>
                </a:tc>
              </a:tr>
              <a:tr h="323850">
                <a:tc>
                  <a:txBody>
                    <a:bodyPr/>
                    <a:lstStyle/>
                    <a:p>
                      <a:pPr algn="ctr"/>
                      <a:r>
                        <a:rPr lang="en-US" sz="1200" dirty="0" smtClean="0"/>
                        <a:t>CPU 2</a:t>
                      </a:r>
                      <a:endParaRPr lang="en-US" sz="1200" dirty="0"/>
                    </a:p>
                  </a:txBody>
                  <a:tcPr anchor="ctr"/>
                </a:tc>
              </a:tr>
              <a:tr h="323850">
                <a:tc>
                  <a:txBody>
                    <a:bodyPr/>
                    <a:lstStyle/>
                    <a:p>
                      <a:pPr algn="ctr"/>
                      <a:r>
                        <a:rPr lang="en-US" sz="1200" dirty="0" smtClean="0"/>
                        <a:t>CPU 3</a:t>
                      </a:r>
                      <a:endParaRPr lang="en-US" sz="1200" dirty="0"/>
                    </a:p>
                  </a:txBody>
                  <a:tcPr anchor="ctr"/>
                </a:tc>
              </a:tr>
            </a:tbl>
          </a:graphicData>
        </a:graphic>
      </p:graphicFrame>
      <p:cxnSp>
        <p:nvCxnSpPr>
          <p:cNvPr id="7" name="Straight Connector 6"/>
          <p:cNvCxnSpPr/>
          <p:nvPr/>
        </p:nvCxnSpPr>
        <p:spPr>
          <a:xfrm>
            <a:off x="2819400" y="49530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057400" y="51054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1200" y="48768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sp>
        <p:nvSpPr>
          <p:cNvPr id="11" name="TextBox 10"/>
          <p:cNvSpPr txBox="1"/>
          <p:nvPr/>
        </p:nvSpPr>
        <p:spPr>
          <a:xfrm>
            <a:off x="1981200" y="5240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sp>
        <p:nvSpPr>
          <p:cNvPr id="13" name="TextBox 12"/>
          <p:cNvSpPr txBox="1"/>
          <p:nvPr/>
        </p:nvSpPr>
        <p:spPr>
          <a:xfrm>
            <a:off x="1981200" y="5544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sp>
        <p:nvSpPr>
          <p:cNvPr id="15" name="TextBox 14"/>
          <p:cNvSpPr txBox="1"/>
          <p:nvPr/>
        </p:nvSpPr>
        <p:spPr>
          <a:xfrm>
            <a:off x="1981200" y="58674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25" name="Straight Connector 24"/>
          <p:cNvCxnSpPr/>
          <p:nvPr/>
        </p:nvCxnSpPr>
        <p:spPr>
          <a:xfrm>
            <a:off x="6477000" y="49530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477000" y="5105400"/>
            <a:ext cx="19050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77000" y="48768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sp>
        <p:nvSpPr>
          <p:cNvPr id="30" name="TextBox 29"/>
          <p:cNvSpPr txBox="1"/>
          <p:nvPr/>
        </p:nvSpPr>
        <p:spPr>
          <a:xfrm>
            <a:off x="6477000" y="5240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sp>
        <p:nvSpPr>
          <p:cNvPr id="32" name="TextBox 31"/>
          <p:cNvSpPr txBox="1"/>
          <p:nvPr/>
        </p:nvSpPr>
        <p:spPr>
          <a:xfrm>
            <a:off x="6477000" y="5544979"/>
            <a:ext cx="697627" cy="246221"/>
          </a:xfrm>
          <a:prstGeom prst="rect">
            <a:avLst/>
          </a:prstGeom>
          <a:noFill/>
        </p:spPr>
        <p:txBody>
          <a:bodyPr wrap="none" rtlCol="0">
            <a:spAutoFit/>
          </a:bodyPr>
          <a:lstStyle/>
          <a:p>
            <a:r>
              <a:rPr lang="zh-CN" altLang="en-US" sz="1000" dirty="0" smtClean="0"/>
              <a:t>并发收集</a:t>
            </a:r>
            <a:endParaRPr lang="en-US" sz="1000" dirty="0"/>
          </a:p>
        </p:txBody>
      </p:sp>
      <p:sp>
        <p:nvSpPr>
          <p:cNvPr id="34" name="TextBox 33"/>
          <p:cNvSpPr txBox="1"/>
          <p:nvPr/>
        </p:nvSpPr>
        <p:spPr>
          <a:xfrm>
            <a:off x="6477000" y="58674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35" name="Straight Connector 34"/>
          <p:cNvCxnSpPr/>
          <p:nvPr/>
        </p:nvCxnSpPr>
        <p:spPr>
          <a:xfrm>
            <a:off x="3505200" y="49530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19400" y="51054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9400" y="48768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1</a:t>
            </a:r>
            <a:endParaRPr lang="en-US" sz="900" dirty="0"/>
          </a:p>
        </p:txBody>
      </p:sp>
      <p:sp>
        <p:nvSpPr>
          <p:cNvPr id="39" name="TextBox 38"/>
          <p:cNvSpPr txBox="1"/>
          <p:nvPr/>
        </p:nvSpPr>
        <p:spPr>
          <a:xfrm>
            <a:off x="4953000" y="4874568"/>
            <a:ext cx="736099" cy="230832"/>
          </a:xfrm>
          <a:prstGeom prst="rect">
            <a:avLst/>
          </a:prstGeom>
          <a:noFill/>
        </p:spPr>
        <p:txBody>
          <a:bodyPr wrap="none" rtlCol="0">
            <a:spAutoFit/>
          </a:bodyPr>
          <a:lstStyle/>
          <a:p>
            <a:r>
              <a:rPr lang="zh-CN" altLang="en-US" sz="900" dirty="0"/>
              <a:t>用户</a:t>
            </a:r>
            <a:r>
              <a:rPr lang="zh-CN" altLang="en-US" sz="900" dirty="0" smtClean="0"/>
              <a:t>线程 </a:t>
            </a:r>
            <a:r>
              <a:rPr lang="en-US" altLang="zh-CN" sz="900" dirty="0" smtClean="0"/>
              <a:t>1</a:t>
            </a:r>
            <a:endParaRPr lang="en-US" sz="900" dirty="0"/>
          </a:p>
        </p:txBody>
      </p:sp>
      <p:sp>
        <p:nvSpPr>
          <p:cNvPr id="40" name="TextBox 39"/>
          <p:cNvSpPr txBox="1"/>
          <p:nvPr/>
        </p:nvSpPr>
        <p:spPr>
          <a:xfrm>
            <a:off x="4440883" y="6428601"/>
            <a:ext cx="1121717" cy="276999"/>
          </a:xfrm>
          <a:prstGeom prst="rect">
            <a:avLst/>
          </a:prstGeom>
          <a:noFill/>
        </p:spPr>
        <p:txBody>
          <a:bodyPr wrap="none" rtlCol="0">
            <a:spAutoFit/>
          </a:bodyPr>
          <a:lstStyle/>
          <a:p>
            <a:r>
              <a:rPr lang="en-US" sz="1200" dirty="0" err="1" smtClean="0"/>
              <a:t>ParNew</a:t>
            </a:r>
            <a:r>
              <a:rPr lang="en-US" sz="1200" dirty="0" smtClean="0"/>
              <a:t> / CMS</a:t>
            </a:r>
            <a:endParaRPr lang="en-US" sz="1200" dirty="0"/>
          </a:p>
        </p:txBody>
      </p:sp>
      <p:sp>
        <p:nvSpPr>
          <p:cNvPr id="42" name="TextBox 41"/>
          <p:cNvSpPr txBox="1"/>
          <p:nvPr/>
        </p:nvSpPr>
        <p:spPr>
          <a:xfrm>
            <a:off x="2819400" y="52197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2</a:t>
            </a:r>
            <a:endParaRPr lang="en-US" sz="900" dirty="0"/>
          </a:p>
        </p:txBody>
      </p:sp>
      <p:sp>
        <p:nvSpPr>
          <p:cNvPr id="44" name="TextBox 43"/>
          <p:cNvSpPr txBox="1"/>
          <p:nvPr/>
        </p:nvSpPr>
        <p:spPr>
          <a:xfrm>
            <a:off x="2819400" y="55245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3</a:t>
            </a:r>
            <a:endParaRPr lang="en-US" sz="900" dirty="0"/>
          </a:p>
        </p:txBody>
      </p:sp>
      <p:sp>
        <p:nvSpPr>
          <p:cNvPr id="46" name="TextBox 45"/>
          <p:cNvSpPr txBox="1"/>
          <p:nvPr/>
        </p:nvSpPr>
        <p:spPr>
          <a:xfrm>
            <a:off x="2819400" y="5829300"/>
            <a:ext cx="704039" cy="230832"/>
          </a:xfrm>
          <a:prstGeom prst="rect">
            <a:avLst/>
          </a:prstGeom>
          <a:noFill/>
        </p:spPr>
        <p:txBody>
          <a:bodyPr wrap="none" rtlCol="0">
            <a:spAutoFit/>
          </a:bodyPr>
          <a:lstStyle/>
          <a:p>
            <a:r>
              <a:rPr lang="en-US" sz="900" dirty="0" smtClean="0"/>
              <a:t>GC </a:t>
            </a:r>
            <a:r>
              <a:rPr lang="zh-CN" altLang="en-US" sz="900" dirty="0" smtClean="0"/>
              <a:t>线程 </a:t>
            </a:r>
            <a:r>
              <a:rPr lang="en-US" altLang="zh-CN" sz="900" dirty="0" smtClean="0"/>
              <a:t>4</a:t>
            </a:r>
            <a:endParaRPr lang="en-US" sz="900" dirty="0"/>
          </a:p>
        </p:txBody>
      </p:sp>
      <p:sp>
        <p:nvSpPr>
          <p:cNvPr id="48" name="TextBox 47"/>
          <p:cNvSpPr txBox="1"/>
          <p:nvPr/>
        </p:nvSpPr>
        <p:spPr>
          <a:xfrm>
            <a:off x="4953000" y="5219700"/>
            <a:ext cx="736099" cy="230832"/>
          </a:xfrm>
          <a:prstGeom prst="rect">
            <a:avLst/>
          </a:prstGeom>
          <a:noFill/>
        </p:spPr>
        <p:txBody>
          <a:bodyPr wrap="none" rtlCol="0">
            <a:spAutoFit/>
          </a:bodyPr>
          <a:lstStyle/>
          <a:p>
            <a:r>
              <a:rPr lang="zh-CN" altLang="en-US" sz="900" dirty="0"/>
              <a:t>用户</a:t>
            </a:r>
            <a:r>
              <a:rPr lang="zh-CN" altLang="en-US" sz="900" dirty="0" smtClean="0"/>
              <a:t>线程 </a:t>
            </a:r>
            <a:r>
              <a:rPr lang="en-US" altLang="zh-CN" sz="900" dirty="0" smtClean="0"/>
              <a:t>2</a:t>
            </a:r>
            <a:endParaRPr lang="en-US" sz="900" dirty="0"/>
          </a:p>
        </p:txBody>
      </p:sp>
      <p:sp>
        <p:nvSpPr>
          <p:cNvPr id="50" name="TextBox 49"/>
          <p:cNvSpPr txBox="1"/>
          <p:nvPr/>
        </p:nvSpPr>
        <p:spPr>
          <a:xfrm>
            <a:off x="4953000" y="5524500"/>
            <a:ext cx="646331" cy="230832"/>
          </a:xfrm>
          <a:prstGeom prst="rect">
            <a:avLst/>
          </a:prstGeom>
          <a:noFill/>
        </p:spPr>
        <p:txBody>
          <a:bodyPr wrap="none" rtlCol="0">
            <a:spAutoFit/>
          </a:bodyPr>
          <a:lstStyle/>
          <a:p>
            <a:r>
              <a:rPr lang="zh-CN" altLang="en-US" sz="900" dirty="0" smtClean="0"/>
              <a:t>并发标记</a:t>
            </a:r>
            <a:endParaRPr lang="en-US" sz="900" dirty="0"/>
          </a:p>
        </p:txBody>
      </p:sp>
      <p:sp>
        <p:nvSpPr>
          <p:cNvPr id="52" name="TextBox 51"/>
          <p:cNvSpPr txBox="1"/>
          <p:nvPr/>
        </p:nvSpPr>
        <p:spPr>
          <a:xfrm>
            <a:off x="4953000" y="5829300"/>
            <a:ext cx="736099" cy="230832"/>
          </a:xfrm>
          <a:prstGeom prst="rect">
            <a:avLst/>
          </a:prstGeom>
          <a:noFill/>
        </p:spPr>
        <p:txBody>
          <a:bodyPr wrap="none" rtlCol="0">
            <a:spAutoFit/>
          </a:bodyPr>
          <a:lstStyle/>
          <a:p>
            <a:r>
              <a:rPr lang="zh-CN" altLang="en-US" sz="900" dirty="0"/>
              <a:t>用户</a:t>
            </a:r>
            <a:r>
              <a:rPr lang="zh-CN" altLang="en-US" sz="900" dirty="0" smtClean="0"/>
              <a:t>线程 </a:t>
            </a:r>
            <a:r>
              <a:rPr lang="en-US" altLang="zh-CN" sz="900" dirty="0" smtClean="0"/>
              <a:t>4</a:t>
            </a:r>
            <a:endParaRPr lang="en-US" sz="900" dirty="0"/>
          </a:p>
        </p:txBody>
      </p:sp>
      <p:cxnSp>
        <p:nvCxnSpPr>
          <p:cNvPr id="57" name="Straight Connector 56"/>
          <p:cNvCxnSpPr/>
          <p:nvPr/>
        </p:nvCxnSpPr>
        <p:spPr>
          <a:xfrm>
            <a:off x="4267200" y="49530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953000" y="49530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267200" y="5363289"/>
            <a:ext cx="646331" cy="230832"/>
          </a:xfrm>
          <a:prstGeom prst="rect">
            <a:avLst/>
          </a:prstGeom>
          <a:noFill/>
        </p:spPr>
        <p:txBody>
          <a:bodyPr wrap="none" rtlCol="0">
            <a:spAutoFit/>
          </a:bodyPr>
          <a:lstStyle/>
          <a:p>
            <a:r>
              <a:rPr lang="zh-CN" altLang="en-US" sz="900" dirty="0" smtClean="0"/>
              <a:t>初始标记</a:t>
            </a:r>
            <a:endParaRPr lang="en-US" sz="900" dirty="0"/>
          </a:p>
        </p:txBody>
      </p:sp>
      <p:cxnSp>
        <p:nvCxnSpPr>
          <p:cNvPr id="72" name="Straight Arrow Connector 71"/>
          <p:cNvCxnSpPr/>
          <p:nvPr/>
        </p:nvCxnSpPr>
        <p:spPr>
          <a:xfrm>
            <a:off x="2057400" y="54864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057400" y="57912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2057400" y="60960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2819400" y="54864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819400" y="57912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2819400" y="60960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288483" y="5639916"/>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4953000" y="5098107"/>
            <a:ext cx="780239" cy="729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4953000" y="5486400"/>
            <a:ext cx="780239"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953000" y="6096000"/>
            <a:ext cx="780239"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953000" y="5792316"/>
            <a:ext cx="7802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772961" y="4953000"/>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791200" y="51054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772961" y="4876800"/>
            <a:ext cx="646331" cy="230832"/>
          </a:xfrm>
          <a:prstGeom prst="rect">
            <a:avLst/>
          </a:prstGeom>
          <a:noFill/>
        </p:spPr>
        <p:txBody>
          <a:bodyPr wrap="none" rtlCol="0">
            <a:spAutoFit/>
          </a:bodyPr>
          <a:lstStyle/>
          <a:p>
            <a:r>
              <a:rPr lang="zh-CN" altLang="en-US" sz="900" dirty="0" smtClean="0"/>
              <a:t>重新标记</a:t>
            </a:r>
            <a:endParaRPr lang="en-US" sz="900" dirty="0"/>
          </a:p>
        </p:txBody>
      </p:sp>
      <p:cxnSp>
        <p:nvCxnSpPr>
          <p:cNvPr id="99" name="Straight Arrow Connector 98"/>
          <p:cNvCxnSpPr/>
          <p:nvPr/>
        </p:nvCxnSpPr>
        <p:spPr>
          <a:xfrm>
            <a:off x="5791200" y="54864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5791200" y="57912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791200" y="6096000"/>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3505200" y="51054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505200" y="54864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505200" y="57912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505200" y="60960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470187" y="48768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sp>
        <p:nvSpPr>
          <p:cNvPr id="107" name="TextBox 106"/>
          <p:cNvSpPr txBox="1"/>
          <p:nvPr/>
        </p:nvSpPr>
        <p:spPr>
          <a:xfrm>
            <a:off x="3470187" y="5240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sp>
        <p:nvSpPr>
          <p:cNvPr id="108" name="TextBox 107"/>
          <p:cNvSpPr txBox="1"/>
          <p:nvPr/>
        </p:nvSpPr>
        <p:spPr>
          <a:xfrm>
            <a:off x="3470187" y="55449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sp>
        <p:nvSpPr>
          <p:cNvPr id="109" name="TextBox 108"/>
          <p:cNvSpPr txBox="1"/>
          <p:nvPr/>
        </p:nvSpPr>
        <p:spPr>
          <a:xfrm>
            <a:off x="3470187" y="58674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sp>
        <p:nvSpPr>
          <p:cNvPr id="110" name="TextBox 109"/>
          <p:cNvSpPr txBox="1"/>
          <p:nvPr/>
        </p:nvSpPr>
        <p:spPr>
          <a:xfrm>
            <a:off x="5754469" y="5255568"/>
            <a:ext cx="646331" cy="230832"/>
          </a:xfrm>
          <a:prstGeom prst="rect">
            <a:avLst/>
          </a:prstGeom>
          <a:noFill/>
        </p:spPr>
        <p:txBody>
          <a:bodyPr wrap="none" rtlCol="0">
            <a:spAutoFit/>
          </a:bodyPr>
          <a:lstStyle/>
          <a:p>
            <a:r>
              <a:rPr lang="zh-CN" altLang="en-US" sz="900" dirty="0" smtClean="0"/>
              <a:t>重新标记</a:t>
            </a:r>
            <a:endParaRPr lang="en-US" sz="900" dirty="0"/>
          </a:p>
        </p:txBody>
      </p:sp>
      <p:sp>
        <p:nvSpPr>
          <p:cNvPr id="111" name="TextBox 110"/>
          <p:cNvSpPr txBox="1"/>
          <p:nvPr/>
        </p:nvSpPr>
        <p:spPr>
          <a:xfrm>
            <a:off x="5754469" y="5560368"/>
            <a:ext cx="646331" cy="230832"/>
          </a:xfrm>
          <a:prstGeom prst="rect">
            <a:avLst/>
          </a:prstGeom>
          <a:noFill/>
        </p:spPr>
        <p:txBody>
          <a:bodyPr wrap="none" rtlCol="0">
            <a:spAutoFit/>
          </a:bodyPr>
          <a:lstStyle/>
          <a:p>
            <a:r>
              <a:rPr lang="zh-CN" altLang="en-US" sz="900" dirty="0" smtClean="0"/>
              <a:t>重新标记</a:t>
            </a:r>
            <a:endParaRPr lang="en-US" sz="900" dirty="0"/>
          </a:p>
        </p:txBody>
      </p:sp>
      <p:sp>
        <p:nvSpPr>
          <p:cNvPr id="112" name="TextBox 111"/>
          <p:cNvSpPr txBox="1"/>
          <p:nvPr/>
        </p:nvSpPr>
        <p:spPr>
          <a:xfrm>
            <a:off x="5754469" y="5865168"/>
            <a:ext cx="646331" cy="230832"/>
          </a:xfrm>
          <a:prstGeom prst="rect">
            <a:avLst/>
          </a:prstGeom>
          <a:noFill/>
        </p:spPr>
        <p:txBody>
          <a:bodyPr wrap="none" rtlCol="0">
            <a:spAutoFit/>
          </a:bodyPr>
          <a:lstStyle/>
          <a:p>
            <a:r>
              <a:rPr lang="zh-CN" altLang="en-US" sz="900" dirty="0" smtClean="0"/>
              <a:t>重新标记</a:t>
            </a:r>
            <a:endParaRPr lang="en-US" sz="900" dirty="0"/>
          </a:p>
        </p:txBody>
      </p:sp>
      <p:cxnSp>
        <p:nvCxnSpPr>
          <p:cNvPr id="118" name="Straight Arrow Connector 117"/>
          <p:cNvCxnSpPr/>
          <p:nvPr/>
        </p:nvCxnSpPr>
        <p:spPr>
          <a:xfrm>
            <a:off x="6495492" y="5792316"/>
            <a:ext cx="77852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239000" y="5544979"/>
            <a:ext cx="697627" cy="246221"/>
          </a:xfrm>
          <a:prstGeom prst="rect">
            <a:avLst/>
          </a:prstGeom>
          <a:noFill/>
        </p:spPr>
        <p:txBody>
          <a:bodyPr wrap="none" rtlCol="0">
            <a:spAutoFit/>
          </a:bodyPr>
          <a:lstStyle/>
          <a:p>
            <a:r>
              <a:rPr lang="zh-CN" altLang="en-US" sz="1000" dirty="0" smtClean="0"/>
              <a:t>重置状态</a:t>
            </a:r>
            <a:endParaRPr lang="en-US" sz="1000" dirty="0"/>
          </a:p>
        </p:txBody>
      </p:sp>
      <p:cxnSp>
        <p:nvCxnSpPr>
          <p:cNvPr id="129" name="Straight Arrow Connector 128"/>
          <p:cNvCxnSpPr/>
          <p:nvPr/>
        </p:nvCxnSpPr>
        <p:spPr>
          <a:xfrm>
            <a:off x="7298679" y="5792316"/>
            <a:ext cx="60861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315200" y="5544979"/>
            <a:ext cx="0" cy="39862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6477000" y="5486400"/>
            <a:ext cx="19050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6477000" y="6096000"/>
            <a:ext cx="19050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7924800" y="5562600"/>
            <a:ext cx="0" cy="39862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7924800" y="5791200"/>
            <a:ext cx="45720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78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3600" dirty="0" smtClean="0"/>
              <a:t>程</a:t>
            </a:r>
            <a:r>
              <a:rPr lang="zh-CN" altLang="en-US" sz="3600" dirty="0"/>
              <a:t>序计数</a:t>
            </a:r>
            <a:r>
              <a:rPr lang="zh-CN" altLang="en-US" sz="3600" dirty="0" smtClean="0"/>
              <a:t>器</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1600200"/>
            <a:ext cx="7391400" cy="1754326"/>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smtClean="0">
                <a:latin typeface="STZhongsong (Headings)"/>
              </a:rPr>
              <a:t>每个线程的私有空间，很小</a:t>
            </a:r>
            <a:endParaRPr lang="en-US" altLang="zh-CN" dirty="0" smtClean="0">
              <a:latin typeface="STZhongsong (Headings)"/>
            </a:endParaRPr>
          </a:p>
          <a:p>
            <a:pPr marL="285750" indent="-285750">
              <a:lnSpc>
                <a:spcPct val="200000"/>
              </a:lnSpc>
              <a:buFont typeface="Wingdings" panose="05000000000000000000" pitchFamily="2" charset="2"/>
              <a:buChar char="Ø"/>
            </a:pPr>
            <a:r>
              <a:rPr lang="zh-CN" altLang="en-US" dirty="0" smtClean="0">
                <a:latin typeface="STZhongsong (Headings)"/>
              </a:rPr>
              <a:t>存储线程运行的地址</a:t>
            </a:r>
            <a:endParaRPr lang="en-US" altLang="zh-CN" dirty="0" smtClean="0">
              <a:latin typeface="STZhongsong (Headings)"/>
            </a:endParaRPr>
          </a:p>
          <a:p>
            <a:pPr marL="285750" indent="-285750">
              <a:lnSpc>
                <a:spcPct val="200000"/>
              </a:lnSpc>
              <a:buFont typeface="Wingdings" panose="05000000000000000000" pitchFamily="2" charset="2"/>
              <a:buChar char="Ø"/>
            </a:pPr>
            <a:r>
              <a:rPr lang="en-US" altLang="zh-CN" dirty="0" smtClean="0">
                <a:latin typeface="STZhongsong (Headings)"/>
              </a:rPr>
              <a:t>JVM</a:t>
            </a:r>
            <a:r>
              <a:rPr lang="zh-CN" altLang="en-US" dirty="0" smtClean="0">
                <a:latin typeface="STZhongsong (Headings)"/>
              </a:rPr>
              <a:t>规范中唯一没有规定任何内存异常的区域</a:t>
            </a:r>
            <a:endParaRPr lang="en-US" dirty="0">
              <a:latin typeface="STZhongsong (Headings)"/>
            </a:endParaRPr>
          </a:p>
        </p:txBody>
      </p:sp>
    </p:spTree>
    <p:extLst>
      <p:ext uri="{BB962C8B-B14F-4D97-AF65-F5344CB8AC3E}">
        <p14:creationId xmlns:p14="http://schemas.microsoft.com/office/powerpoint/2010/main" val="3264414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Concurrent</a:t>
            </a:r>
            <a:r>
              <a:rPr lang="zh-CN" altLang="en-US" sz="4400" dirty="0" smtClean="0"/>
              <a:t>并发收</a:t>
            </a:r>
            <a:r>
              <a:rPr lang="zh-CN" altLang="en-US" sz="4400" dirty="0"/>
              <a:t>集</a:t>
            </a:r>
            <a:r>
              <a:rPr lang="zh-CN" altLang="en-US" sz="4400" dirty="0" smtClean="0"/>
              <a:t>器 </a:t>
            </a:r>
            <a:r>
              <a:rPr lang="en-US" altLang="zh-CN" sz="6000" dirty="0"/>
              <a:t>– </a:t>
            </a:r>
            <a:r>
              <a:rPr lang="en-US" altLang="zh-CN" sz="3200" dirty="0"/>
              <a:t>CMS</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1066800"/>
            <a:ext cx="7620000" cy="447814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串</a:t>
            </a:r>
            <a:r>
              <a:rPr lang="zh-CN" altLang="en-US" dirty="0" smtClean="0"/>
              <a:t>行和并行收集器在收集</a:t>
            </a:r>
            <a:r>
              <a:rPr lang="en-US" altLang="zh-CN" dirty="0" smtClean="0"/>
              <a:t>Tenured Gen</a:t>
            </a:r>
            <a:r>
              <a:rPr lang="zh-CN" altLang="en-US" dirty="0" smtClean="0"/>
              <a:t>时，都会顺带收集</a:t>
            </a:r>
            <a:r>
              <a:rPr lang="en-US" altLang="zh-CN" dirty="0" smtClean="0"/>
              <a:t>Perm Gen</a:t>
            </a:r>
            <a:r>
              <a:rPr lang="zh-CN" altLang="en-US" dirty="0" smtClean="0"/>
              <a:t>，但</a:t>
            </a:r>
            <a:r>
              <a:rPr lang="en-US" altLang="zh-CN" dirty="0" smtClean="0"/>
              <a:t>CMS</a:t>
            </a:r>
            <a:r>
              <a:rPr lang="zh-CN" altLang="en-US" dirty="0" smtClean="0"/>
              <a:t>默认不会同时收集</a:t>
            </a:r>
            <a:r>
              <a:rPr lang="en-US" altLang="zh-CN" dirty="0" smtClean="0"/>
              <a:t>Perm Gen</a:t>
            </a:r>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CMSClassUnloadingEnabled</a:t>
            </a:r>
            <a:r>
              <a:rPr lang="zh-CN" altLang="en-US" sz="1600" dirty="0" smtClean="0"/>
              <a:t>：同时回收</a:t>
            </a:r>
            <a:r>
              <a:rPr lang="en-US" altLang="zh-CN" sz="1600" dirty="0" smtClean="0"/>
              <a:t>Perm Gen</a:t>
            </a:r>
          </a:p>
          <a:p>
            <a:pPr marL="742950" lvl="1" indent="-285750">
              <a:lnSpc>
                <a:spcPct val="150000"/>
              </a:lnSpc>
              <a:buFont typeface="Wingdings" panose="05000000000000000000" pitchFamily="2" charset="2"/>
              <a:buChar char="q"/>
            </a:pPr>
            <a:r>
              <a:rPr lang="zh-CN" altLang="en-US" sz="1600" dirty="0"/>
              <a:t>内</a:t>
            </a:r>
            <a:r>
              <a:rPr lang="zh-CN" altLang="en-US" sz="1600" dirty="0" smtClean="0"/>
              <a:t>存不足时会进行</a:t>
            </a:r>
            <a:r>
              <a:rPr lang="en-US" altLang="zh-CN" sz="1600" dirty="0" smtClean="0"/>
              <a:t>Full GC</a:t>
            </a:r>
            <a:r>
              <a:rPr lang="zh-CN" altLang="en-US" sz="1600" dirty="0" smtClean="0"/>
              <a:t>的同时对</a:t>
            </a:r>
            <a:r>
              <a:rPr lang="en-US" altLang="zh-CN" sz="1600" dirty="0" smtClean="0"/>
              <a:t>Perm Gen</a:t>
            </a:r>
            <a:r>
              <a:rPr lang="zh-CN" altLang="en-US" sz="1600" dirty="0" smtClean="0"/>
              <a:t>回收</a:t>
            </a:r>
            <a:endParaRPr lang="en-US" altLang="zh-CN" sz="1600" dirty="0" smtClean="0"/>
          </a:p>
          <a:p>
            <a:pPr marL="285750" indent="-285750">
              <a:lnSpc>
                <a:spcPct val="150000"/>
              </a:lnSpc>
              <a:buFont typeface="Wingdings" panose="05000000000000000000" pitchFamily="2" charset="2"/>
              <a:buChar char="Ø"/>
            </a:pPr>
            <a:r>
              <a:rPr lang="en-US" altLang="zh-CN" dirty="0" smtClean="0"/>
              <a:t>CMS</a:t>
            </a:r>
            <a:r>
              <a:rPr lang="zh-CN" altLang="en-US" dirty="0" smtClean="0"/>
              <a:t>初始标记时默认是单线程的，可通过以下参数开启并行初始标记</a:t>
            </a:r>
            <a:endParaRPr lang="en-US" altLang="zh-CN" dirty="0" smtClean="0"/>
          </a:p>
          <a:p>
            <a:pPr marL="742950" lvl="1" indent="-285750">
              <a:lnSpc>
                <a:spcPct val="150000"/>
              </a:lnSpc>
              <a:buFont typeface="Wingdings" panose="05000000000000000000" pitchFamily="2" charset="2"/>
              <a:buChar char="q"/>
            </a:pPr>
            <a:r>
              <a:rPr lang="en-US" altLang="zh-CN" sz="1600" dirty="0" smtClean="0"/>
              <a:t>-XX:+</a:t>
            </a:r>
            <a:r>
              <a:rPr lang="en-US" altLang="zh-CN" sz="1600" dirty="0" err="1" smtClean="0"/>
              <a:t>CMSParallelInitialMarkEnabled</a:t>
            </a:r>
            <a:endParaRPr lang="en-US" altLang="zh-CN" sz="1600" dirty="0" smtClean="0"/>
          </a:p>
          <a:p>
            <a:pPr marL="742950" lvl="1" indent="-285750">
              <a:lnSpc>
                <a:spcPct val="150000"/>
              </a:lnSpc>
              <a:buFont typeface="Wingdings" panose="05000000000000000000" pitchFamily="2" charset="2"/>
              <a:buChar char="q"/>
            </a:pPr>
            <a:r>
              <a:rPr lang="zh-CN" altLang="en-US" sz="1600" dirty="0"/>
              <a:t>默</a:t>
            </a:r>
            <a:r>
              <a:rPr lang="zh-CN" altLang="en-US" sz="1600" dirty="0" smtClean="0"/>
              <a:t>认未开启，不建议开启，因为初始标记很快</a:t>
            </a:r>
            <a:endParaRPr lang="en-US" altLang="zh-CN" sz="1600" dirty="0" smtClean="0"/>
          </a:p>
          <a:p>
            <a:pPr marL="285750" indent="-285750">
              <a:lnSpc>
                <a:spcPct val="150000"/>
              </a:lnSpc>
              <a:buFont typeface="Wingdings" panose="05000000000000000000" pitchFamily="2" charset="2"/>
              <a:buChar char="Ø"/>
            </a:pPr>
            <a:r>
              <a:rPr lang="en-US" altLang="zh-CN" dirty="0" smtClean="0"/>
              <a:t>CMS</a:t>
            </a:r>
            <a:r>
              <a:rPr lang="zh-CN" altLang="en-US" dirty="0" smtClean="0"/>
              <a:t>并发标记和并发收集可以是并行，并行线程数量由</a:t>
            </a:r>
            <a:r>
              <a:rPr lang="en-US" altLang="zh-CN" sz="1400" dirty="0" smtClean="0"/>
              <a:t>-</a:t>
            </a:r>
            <a:r>
              <a:rPr lang="en-US" altLang="zh-CN" sz="1400" dirty="0" err="1" smtClean="0"/>
              <a:t>XX:ConcGCThreads</a:t>
            </a:r>
            <a:r>
              <a:rPr lang="zh-CN" altLang="en-US" dirty="0"/>
              <a:t>指</a:t>
            </a:r>
            <a:r>
              <a:rPr lang="zh-CN" altLang="en-US" dirty="0" smtClean="0"/>
              <a:t>定，默认启动的回收线程数量是（</a:t>
            </a:r>
            <a:r>
              <a:rPr lang="en-US" altLang="zh-CN" dirty="0" smtClean="0"/>
              <a:t>CPU</a:t>
            </a:r>
            <a:r>
              <a:rPr lang="zh-CN" altLang="en-US" dirty="0"/>
              <a:t>数</a:t>
            </a:r>
            <a:r>
              <a:rPr lang="zh-CN" altLang="en-US" dirty="0" smtClean="0"/>
              <a:t>量</a:t>
            </a:r>
            <a:r>
              <a:rPr lang="en-US" altLang="zh-CN" dirty="0" smtClean="0"/>
              <a:t> + 3</a:t>
            </a:r>
            <a:r>
              <a:rPr lang="zh-CN" altLang="en-US" dirty="0" smtClean="0"/>
              <a:t>）</a:t>
            </a:r>
            <a:r>
              <a:rPr lang="en-US" altLang="zh-CN" dirty="0" smtClean="0"/>
              <a:t>/ 4</a:t>
            </a:r>
          </a:p>
          <a:p>
            <a:pPr marL="285750" indent="-285750">
              <a:lnSpc>
                <a:spcPct val="150000"/>
              </a:lnSpc>
              <a:buFont typeface="Wingdings" panose="05000000000000000000" pitchFamily="2" charset="2"/>
              <a:buChar char="Ø"/>
            </a:pPr>
            <a:r>
              <a:rPr lang="zh-CN" altLang="en-US" dirty="0" smtClean="0"/>
              <a:t>与</a:t>
            </a:r>
            <a:r>
              <a:rPr lang="en-US" altLang="zh-CN" dirty="0" smtClean="0"/>
              <a:t>PS</a:t>
            </a:r>
            <a:r>
              <a:rPr lang="zh-CN" altLang="en-US" dirty="0" smtClean="0"/>
              <a:t>相同，若</a:t>
            </a:r>
            <a:r>
              <a:rPr lang="en-US" altLang="zh-CN" dirty="0" smtClean="0"/>
              <a:t>CMS</a:t>
            </a:r>
            <a:r>
              <a:rPr lang="zh-CN" altLang="en-US" dirty="0" smtClean="0"/>
              <a:t>花费</a:t>
            </a:r>
            <a:r>
              <a:rPr lang="en-US" altLang="zh-CN" dirty="0" smtClean="0"/>
              <a:t>98%</a:t>
            </a:r>
            <a:r>
              <a:rPr lang="zh-CN" altLang="en-US" dirty="0" smtClean="0"/>
              <a:t>的时间收集不到</a:t>
            </a:r>
            <a:r>
              <a:rPr lang="en-US" altLang="zh-CN" dirty="0" smtClean="0"/>
              <a:t>2%</a:t>
            </a:r>
            <a:r>
              <a:rPr lang="zh-CN" altLang="en-US" dirty="0" smtClean="0"/>
              <a:t>的内存时就会抛出</a:t>
            </a:r>
            <a:r>
              <a:rPr lang="en-US" altLang="zh-CN" dirty="0" smtClean="0"/>
              <a:t>OOM</a:t>
            </a:r>
            <a:r>
              <a:rPr lang="zh-CN" altLang="en-US" dirty="0" smtClean="0"/>
              <a:t>，不同的是，并发收集的时间是不算在内的</a:t>
            </a:r>
            <a:endParaRPr lang="en-US" altLang="zh-CN" dirty="0" smtClean="0"/>
          </a:p>
        </p:txBody>
      </p:sp>
    </p:spTree>
    <p:extLst>
      <p:ext uri="{BB962C8B-B14F-4D97-AF65-F5344CB8AC3E}">
        <p14:creationId xmlns:p14="http://schemas.microsoft.com/office/powerpoint/2010/main" val="33086256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smtClean="0"/>
              <a:t>Concurrent</a:t>
            </a:r>
            <a:r>
              <a:rPr lang="zh-CN" altLang="en-US" sz="4400" dirty="0" smtClean="0"/>
              <a:t>并发收</a:t>
            </a:r>
            <a:r>
              <a:rPr lang="zh-CN" altLang="en-US" sz="4400" dirty="0"/>
              <a:t>集</a:t>
            </a:r>
            <a:r>
              <a:rPr lang="zh-CN" altLang="en-US" sz="4400" dirty="0" smtClean="0"/>
              <a:t>器 </a:t>
            </a:r>
            <a:r>
              <a:rPr lang="en-US" altLang="zh-CN" sz="6000" dirty="0"/>
              <a:t>– </a:t>
            </a:r>
            <a:r>
              <a:rPr lang="en-US" altLang="zh-CN" sz="3200" dirty="0"/>
              <a:t>CMS</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990600"/>
            <a:ext cx="7620000" cy="50321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t>缺点</a:t>
            </a:r>
            <a:endParaRPr lang="en-US" altLang="zh-CN" dirty="0" smtClean="0"/>
          </a:p>
          <a:p>
            <a:pPr marL="742950" lvl="1" indent="-285750">
              <a:lnSpc>
                <a:spcPct val="150000"/>
              </a:lnSpc>
              <a:buFont typeface="Wingdings" panose="05000000000000000000" pitchFamily="2" charset="2"/>
              <a:buChar char="q"/>
            </a:pPr>
            <a:r>
              <a:rPr lang="zh-CN" altLang="en-US" sz="1600" dirty="0" smtClean="0"/>
              <a:t>对</a:t>
            </a:r>
            <a:r>
              <a:rPr lang="en-US" altLang="zh-CN" sz="1600" dirty="0" smtClean="0"/>
              <a:t>CPU</a:t>
            </a:r>
            <a:r>
              <a:rPr lang="zh-CN" altLang="en-US" sz="1600" dirty="0" smtClean="0"/>
              <a:t>资源非常敏感，在并发阶段，它虽然不会导致用户线程停顿，但会因为占用了一部分线程（或者说</a:t>
            </a:r>
            <a:r>
              <a:rPr lang="en-US" altLang="zh-CN" sz="1600" dirty="0" smtClean="0"/>
              <a:t>CPU</a:t>
            </a:r>
            <a:r>
              <a:rPr lang="zh-CN" altLang="en-US" sz="1600" dirty="0" smtClean="0"/>
              <a:t>资源）而导致应用程序变慢，总吞吐量会降低</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无法处理浮动垃圾 </a:t>
            </a:r>
            <a:r>
              <a:rPr lang="en-US" altLang="zh-CN" sz="1600" dirty="0" smtClean="0"/>
              <a:t>(Floating Garbage)</a:t>
            </a:r>
            <a:r>
              <a:rPr lang="zh-CN" altLang="en-US" sz="1600" dirty="0" smtClean="0"/>
              <a:t>，可能出现“</a:t>
            </a:r>
            <a:r>
              <a:rPr lang="en-US" altLang="zh-CN" sz="1600" dirty="0" smtClean="0"/>
              <a:t>Concurrent Mode Failure</a:t>
            </a:r>
            <a:r>
              <a:rPr lang="zh-CN" altLang="en-US" sz="1600" dirty="0" smtClean="0"/>
              <a:t>”失败而导致另一次</a:t>
            </a:r>
            <a:r>
              <a:rPr lang="en-US" altLang="zh-CN" sz="1600" dirty="0" smtClean="0"/>
              <a:t>Full GC</a:t>
            </a:r>
            <a:r>
              <a:rPr lang="zh-CN" altLang="en-US" sz="1600" dirty="0" smtClean="0"/>
              <a:t>的产生</a:t>
            </a:r>
            <a:endParaRPr lang="en-US" altLang="zh-CN" sz="1600" dirty="0" smtClean="0"/>
          </a:p>
          <a:p>
            <a:pPr marL="1200150" lvl="2" indent="-285750">
              <a:lnSpc>
                <a:spcPct val="150000"/>
              </a:lnSpc>
              <a:buFont typeface="Courier New" panose="02070309020205020404" pitchFamily="49" charset="0"/>
              <a:buChar char="o"/>
            </a:pPr>
            <a:r>
              <a:rPr lang="zh-CN" altLang="en-US" sz="1200" dirty="0" smtClean="0"/>
              <a:t>浮动垃圾：在并发清理阶段，用户工作线程在同时运行，会有新的垃圾不断产生，这部分垃圾出现在标记阶段后，</a:t>
            </a:r>
            <a:r>
              <a:rPr lang="en-US" altLang="zh-CN" sz="1200" dirty="0" smtClean="0"/>
              <a:t>CMS</a:t>
            </a:r>
            <a:r>
              <a:rPr lang="zh-CN" altLang="en-US" sz="1200" dirty="0" smtClean="0"/>
              <a:t>无法在当次收集中清理掉</a:t>
            </a:r>
            <a:endParaRPr lang="en-US" altLang="zh-CN" sz="1200" dirty="0" smtClean="0"/>
          </a:p>
          <a:p>
            <a:pPr marL="1200150" lvl="2" indent="-285750">
              <a:lnSpc>
                <a:spcPct val="150000"/>
              </a:lnSpc>
              <a:buFont typeface="Courier New" panose="02070309020205020404" pitchFamily="49" charset="0"/>
              <a:buChar char="o"/>
            </a:pPr>
            <a:r>
              <a:rPr lang="zh-CN" altLang="en-US" sz="1200" dirty="0"/>
              <a:t>垃</a:t>
            </a:r>
            <a:r>
              <a:rPr lang="zh-CN" altLang="en-US" sz="1200" dirty="0" smtClean="0"/>
              <a:t>圾清理阶段，</a:t>
            </a:r>
            <a:r>
              <a:rPr lang="zh-CN" altLang="en-US" sz="1200" dirty="0"/>
              <a:t>用户工作线</a:t>
            </a:r>
            <a:r>
              <a:rPr lang="zh-CN" altLang="en-US" sz="1200" dirty="0" smtClean="0"/>
              <a:t>程也在</a:t>
            </a:r>
            <a:r>
              <a:rPr lang="zh-CN" altLang="en-US" sz="1200" dirty="0"/>
              <a:t>同时运</a:t>
            </a:r>
            <a:r>
              <a:rPr lang="zh-CN" altLang="en-US" sz="1200" dirty="0" smtClean="0"/>
              <a:t>行，那就需要预留有足够的内存空间给用户线程，如果预留空间不足，就会出现“</a:t>
            </a:r>
            <a:r>
              <a:rPr lang="en-US" altLang="zh-CN" sz="1200" dirty="0" smtClean="0"/>
              <a:t>Concurrent Mode Failure</a:t>
            </a:r>
            <a:r>
              <a:rPr lang="zh-CN" altLang="en-US" sz="1200" dirty="0" smtClean="0"/>
              <a:t>”失败，此时</a:t>
            </a:r>
            <a:r>
              <a:rPr lang="en-US" altLang="zh-CN" sz="1200" dirty="0" smtClean="0"/>
              <a:t>VM</a:t>
            </a:r>
            <a:r>
              <a:rPr lang="zh-CN" altLang="en-US" sz="1200" dirty="0" smtClean="0"/>
              <a:t>将启动后备预案，即临时启用</a:t>
            </a:r>
            <a:r>
              <a:rPr lang="en-US" altLang="zh-CN" sz="1200" dirty="0" smtClean="0"/>
              <a:t>Serial Old</a:t>
            </a:r>
            <a:r>
              <a:rPr lang="zh-CN" altLang="en-US" sz="1200" dirty="0" smtClean="0"/>
              <a:t>收集器</a:t>
            </a:r>
            <a:endParaRPr lang="en-US" altLang="zh-CN" sz="1200" dirty="0" smtClean="0"/>
          </a:p>
          <a:p>
            <a:pPr marL="742950" lvl="1" indent="-285750">
              <a:lnSpc>
                <a:spcPct val="150000"/>
              </a:lnSpc>
              <a:buFont typeface="Wingdings" panose="05000000000000000000" pitchFamily="2" charset="2"/>
              <a:buChar char="q"/>
            </a:pPr>
            <a:r>
              <a:rPr lang="zh-CN" altLang="en-US" sz="1600" dirty="0" smtClean="0"/>
              <a:t>由于</a:t>
            </a:r>
            <a:r>
              <a:rPr lang="en-US" altLang="zh-CN" sz="1600" dirty="0" smtClean="0"/>
              <a:t>CMS</a:t>
            </a:r>
            <a:r>
              <a:rPr lang="zh-CN" altLang="en-US" sz="1600" dirty="0" smtClean="0"/>
              <a:t>是基于“标记</a:t>
            </a:r>
            <a:r>
              <a:rPr lang="en-US" altLang="zh-CN" sz="1600" dirty="0" smtClean="0"/>
              <a:t>-</a:t>
            </a:r>
            <a:r>
              <a:rPr lang="zh-CN" altLang="en-US" sz="1600" dirty="0" smtClean="0"/>
              <a:t>清除”算法，就意味着会有大量空间碎片产生，当有大对象时，可能不得不提前触发一次</a:t>
            </a:r>
            <a:r>
              <a:rPr lang="en-US" altLang="zh-CN" sz="1600" dirty="0" smtClean="0"/>
              <a:t>Full GC</a:t>
            </a:r>
            <a:r>
              <a:rPr lang="zh-CN" altLang="en-US" sz="1600" dirty="0" smtClean="0"/>
              <a:t>，为了解决这个问题，可设置：</a:t>
            </a:r>
            <a:endParaRPr lang="en-US" altLang="zh-CN" sz="1600" dirty="0" smtClean="0"/>
          </a:p>
          <a:p>
            <a:pPr marL="1200150" lvl="2" indent="-285750">
              <a:lnSpc>
                <a:spcPct val="150000"/>
              </a:lnSpc>
              <a:buFont typeface="Courier New" panose="02070309020205020404" pitchFamily="49" charset="0"/>
              <a:buChar char="o"/>
            </a:pPr>
            <a:r>
              <a:rPr lang="en-US" altLang="zh-CN" sz="1200" dirty="0" smtClean="0"/>
              <a:t>-</a:t>
            </a:r>
            <a:r>
              <a:rPr lang="en-US" altLang="zh-CN" sz="1200" dirty="0"/>
              <a:t>XX</a:t>
            </a:r>
            <a:r>
              <a:rPr lang="en-US" altLang="zh-CN" sz="1200" dirty="0" smtClean="0"/>
              <a:t>:+</a:t>
            </a:r>
            <a:r>
              <a:rPr lang="en-US" altLang="zh-CN" sz="1200" dirty="0" err="1" smtClean="0"/>
              <a:t>UseCMSCompactAtFullCollection</a:t>
            </a:r>
            <a:r>
              <a:rPr lang="zh-CN" altLang="en-US" sz="1200" dirty="0" smtClean="0"/>
              <a:t>，默认开启，用于在</a:t>
            </a:r>
            <a:r>
              <a:rPr lang="en-US" altLang="zh-CN" sz="1200" dirty="0" smtClean="0"/>
              <a:t>CMS</a:t>
            </a:r>
            <a:r>
              <a:rPr lang="zh-CN" altLang="en-US" sz="1200" dirty="0" smtClean="0"/>
              <a:t>顶不住要进行</a:t>
            </a:r>
            <a:r>
              <a:rPr lang="en-US" altLang="zh-CN" sz="1200" dirty="0" err="1" smtClean="0"/>
              <a:t>FullGC</a:t>
            </a:r>
            <a:r>
              <a:rPr lang="zh-CN" altLang="en-US" sz="1200" dirty="0" smtClean="0"/>
              <a:t>时开启碎片的合并整理，这个过程是无法并发的，碎片问题解决了，但停顿时间不得不变长</a:t>
            </a:r>
            <a:endParaRPr lang="en-US" altLang="zh-CN" sz="1200" dirty="0" smtClean="0"/>
          </a:p>
        </p:txBody>
      </p:sp>
    </p:spTree>
    <p:extLst>
      <p:ext uri="{BB962C8B-B14F-4D97-AF65-F5344CB8AC3E}">
        <p14:creationId xmlns:p14="http://schemas.microsoft.com/office/powerpoint/2010/main" val="16569488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分区收</a:t>
            </a:r>
            <a:r>
              <a:rPr lang="zh-CN" altLang="en-US" sz="4400" dirty="0"/>
              <a:t>集</a:t>
            </a:r>
            <a:r>
              <a:rPr lang="zh-CN" altLang="en-US" sz="4400" dirty="0" smtClean="0"/>
              <a:t>器 </a:t>
            </a:r>
            <a:r>
              <a:rPr lang="en-US" altLang="zh-CN" sz="6000" dirty="0"/>
              <a:t>– </a:t>
            </a:r>
            <a:r>
              <a:rPr lang="en-US" altLang="zh-CN" sz="3200" dirty="0" smtClean="0"/>
              <a:t>G1</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pic>
        <p:nvPicPr>
          <p:cNvPr id="1026" name="Picture 2" descr="C:\Users\JY34325\Desktop\conventional_gc_layou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6800"/>
            <a:ext cx="42291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Y34325\Desktop\g1_gc_layou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2781300"/>
            <a:ext cx="64579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521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分区收</a:t>
            </a:r>
            <a:r>
              <a:rPr lang="zh-CN" altLang="en-US" sz="4400" dirty="0"/>
              <a:t>集</a:t>
            </a:r>
            <a:r>
              <a:rPr lang="zh-CN" altLang="en-US" sz="4400" dirty="0" smtClean="0"/>
              <a:t>器 </a:t>
            </a:r>
            <a:r>
              <a:rPr lang="en-US" altLang="zh-CN" sz="6000" dirty="0"/>
              <a:t>– </a:t>
            </a:r>
            <a:r>
              <a:rPr lang="en-US" altLang="zh-CN" sz="3200" dirty="0" smtClean="0"/>
              <a:t>G1</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990600"/>
            <a:ext cx="7620000" cy="44319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G1</a:t>
            </a:r>
            <a:r>
              <a:rPr lang="zh-CN" altLang="en-US" dirty="0" smtClean="0"/>
              <a:t>适用于服务器端多处理器且内存量巨大的应用，能够根据设定的暂停时间，以尽可能高的吞吐量目标调整回收策略</a:t>
            </a:r>
            <a:endParaRPr lang="en-US" altLang="zh-CN" dirty="0" smtClean="0"/>
          </a:p>
          <a:p>
            <a:pPr marL="285750" indent="-285750">
              <a:lnSpc>
                <a:spcPct val="150000"/>
              </a:lnSpc>
              <a:buFont typeface="Wingdings" panose="05000000000000000000" pitchFamily="2" charset="2"/>
              <a:buChar char="Ø"/>
            </a:pPr>
            <a:r>
              <a:rPr lang="en-US" altLang="zh-CN" dirty="0" smtClean="0"/>
              <a:t>G1</a:t>
            </a:r>
            <a:r>
              <a:rPr lang="zh-CN" altLang="en-US" dirty="0" smtClean="0"/>
              <a:t>将内存分为多个大小相等的独立区域 </a:t>
            </a:r>
            <a:r>
              <a:rPr lang="en-US" altLang="zh-CN" dirty="0" smtClean="0"/>
              <a:t>(Region)</a:t>
            </a:r>
            <a:r>
              <a:rPr lang="zh-CN" altLang="en-US" dirty="0" smtClean="0"/>
              <a:t>，分代管理在</a:t>
            </a:r>
            <a:r>
              <a:rPr lang="en-US" altLang="zh-CN" dirty="0" smtClean="0"/>
              <a:t>G1</a:t>
            </a:r>
            <a:r>
              <a:rPr lang="zh-CN" altLang="en-US" dirty="0" smtClean="0"/>
              <a:t>中只是概念性的</a:t>
            </a:r>
            <a:endParaRPr lang="en-US" altLang="zh-CN" dirty="0" smtClean="0"/>
          </a:p>
          <a:p>
            <a:pPr marL="742950" lvl="1" indent="-285750">
              <a:lnSpc>
                <a:spcPct val="150000"/>
              </a:lnSpc>
              <a:buFont typeface="Wingdings" panose="05000000000000000000" pitchFamily="2" charset="2"/>
              <a:buChar char="q"/>
            </a:pPr>
            <a:r>
              <a:rPr lang="zh-CN" altLang="en-US" sz="1600" dirty="0" smtClean="0"/>
              <a:t>各代并非只有一个</a:t>
            </a:r>
            <a:r>
              <a:rPr lang="zh-CN" altLang="en-US" sz="1600" dirty="0"/>
              <a:t>区域</a:t>
            </a:r>
            <a:r>
              <a:rPr lang="zh-CN" altLang="en-US" sz="1600" dirty="0" smtClean="0"/>
              <a:t>，它们是一部分区域</a:t>
            </a:r>
            <a:r>
              <a:rPr lang="en-US" altLang="zh-CN" sz="1600" dirty="0" smtClean="0"/>
              <a:t> (</a:t>
            </a:r>
            <a:r>
              <a:rPr lang="zh-CN" altLang="en-US" sz="1600" dirty="0" smtClean="0"/>
              <a:t>不需要连续</a:t>
            </a:r>
            <a:r>
              <a:rPr lang="en-US" altLang="zh-CN" sz="1600" dirty="0" smtClean="0"/>
              <a:t>)</a:t>
            </a:r>
            <a:r>
              <a:rPr lang="zh-CN" altLang="en-US" sz="1600" dirty="0" smtClean="0"/>
              <a:t>的集合</a:t>
            </a:r>
            <a:endParaRPr lang="en-US" altLang="zh-CN" sz="1600" dirty="0" smtClean="0"/>
          </a:p>
          <a:p>
            <a:pPr marL="742950" lvl="1" indent="-285750">
              <a:lnSpc>
                <a:spcPct val="150000"/>
              </a:lnSpc>
              <a:buFont typeface="Wingdings" panose="05000000000000000000" pitchFamily="2" charset="2"/>
              <a:buChar char="q"/>
            </a:pPr>
            <a:r>
              <a:rPr lang="zh-CN" altLang="en-US" sz="1600" dirty="0"/>
              <a:t>新</a:t>
            </a:r>
            <a:r>
              <a:rPr lang="zh-CN" altLang="en-US" sz="1600" dirty="0" smtClean="0"/>
              <a:t>增</a:t>
            </a:r>
            <a:r>
              <a:rPr lang="en-US" altLang="zh-CN" sz="1600" dirty="0" smtClean="0"/>
              <a:t>Humongous</a:t>
            </a:r>
            <a:r>
              <a:rPr lang="zh-CN" altLang="en-US" sz="1600" dirty="0" smtClean="0"/>
              <a:t>区域存储巨大对象，即大小大于等于</a:t>
            </a:r>
            <a:r>
              <a:rPr lang="en-US" altLang="zh-CN" sz="1600" dirty="0" smtClean="0"/>
              <a:t>Region</a:t>
            </a:r>
            <a:r>
              <a:rPr lang="zh-CN" altLang="en-US" sz="1600" dirty="0" smtClean="0"/>
              <a:t>一半的对象</a:t>
            </a: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会根据区域垃圾的价值大小进行排队，优先清理</a:t>
            </a:r>
            <a:r>
              <a:rPr lang="zh-CN" altLang="en-US" sz="1600" dirty="0"/>
              <a:t>价值</a:t>
            </a:r>
            <a:r>
              <a:rPr lang="zh-CN" altLang="en-US" sz="1600" dirty="0" smtClean="0"/>
              <a:t>最大的区域</a:t>
            </a:r>
            <a:endParaRPr lang="en-US" altLang="zh-CN" sz="1600" dirty="0" smtClean="0"/>
          </a:p>
          <a:p>
            <a:pPr marL="742950" lvl="1" indent="-285750">
              <a:lnSpc>
                <a:spcPct val="150000"/>
              </a:lnSpc>
              <a:buFont typeface="Wingdings" panose="05000000000000000000" pitchFamily="2" charset="2"/>
              <a:buChar char="q"/>
            </a:pPr>
            <a:r>
              <a:rPr lang="zh-CN" altLang="en-US" sz="1600" dirty="0"/>
              <a:t>一</a:t>
            </a:r>
            <a:r>
              <a:rPr lang="zh-CN" altLang="en-US" sz="1600" dirty="0" smtClean="0"/>
              <a:t>个</a:t>
            </a:r>
            <a:r>
              <a:rPr lang="en-US" altLang="zh-CN" sz="1600" dirty="0" smtClean="0"/>
              <a:t>Region</a:t>
            </a:r>
            <a:r>
              <a:rPr lang="zh-CN" altLang="en-US" sz="1600" dirty="0" smtClean="0"/>
              <a:t>的大小可通过</a:t>
            </a:r>
            <a:r>
              <a:rPr lang="en-US" altLang="zh-CN" sz="1600" dirty="0" smtClean="0"/>
              <a:t>-XX:G1HeapRegionSize</a:t>
            </a:r>
            <a:r>
              <a:rPr lang="zh-CN" altLang="en-US" sz="1600" dirty="0" smtClean="0"/>
              <a:t>设定，取值范围</a:t>
            </a:r>
            <a:r>
              <a:rPr lang="en-US" altLang="zh-CN" sz="1600" dirty="0" smtClean="0"/>
              <a:t>[1MB, 32MB]</a:t>
            </a:r>
            <a:r>
              <a:rPr lang="zh-CN" altLang="en-US" sz="1600" dirty="0" smtClean="0"/>
              <a:t>，如果不设定，</a:t>
            </a:r>
            <a:r>
              <a:rPr lang="en-US" altLang="zh-CN" sz="1600" dirty="0" smtClean="0"/>
              <a:t>G1</a:t>
            </a:r>
            <a:r>
              <a:rPr lang="zh-CN" altLang="en-US" sz="1600" dirty="0" smtClean="0"/>
              <a:t>会根据</a:t>
            </a:r>
            <a:r>
              <a:rPr lang="en-US" altLang="zh-CN" sz="1600" dirty="0" smtClean="0"/>
              <a:t>Heap</a:t>
            </a:r>
            <a:r>
              <a:rPr lang="zh-CN" altLang="en-US" sz="1600" dirty="0" smtClean="0"/>
              <a:t>大小自动决定</a:t>
            </a:r>
            <a:endParaRPr lang="en-US" altLang="zh-CN" dirty="0" smtClean="0"/>
          </a:p>
          <a:p>
            <a:pPr marL="285750" indent="-285750">
              <a:lnSpc>
                <a:spcPct val="150000"/>
              </a:lnSpc>
              <a:buFont typeface="Wingdings" panose="05000000000000000000" pitchFamily="2" charset="2"/>
              <a:buChar char="Ø"/>
            </a:pPr>
            <a:r>
              <a:rPr lang="en-US" altLang="zh-CN" dirty="0" smtClean="0"/>
              <a:t>G1</a:t>
            </a:r>
            <a:r>
              <a:rPr lang="zh-CN" altLang="en-US" dirty="0" smtClean="0"/>
              <a:t>的设计目标是取代</a:t>
            </a:r>
            <a:r>
              <a:rPr lang="en-US" altLang="zh-CN" dirty="0" smtClean="0"/>
              <a:t>CMS</a:t>
            </a:r>
          </a:p>
          <a:p>
            <a:pPr marL="285750" indent="-285750">
              <a:lnSpc>
                <a:spcPct val="150000"/>
              </a:lnSpc>
              <a:buFont typeface="Wingdings" panose="05000000000000000000" pitchFamily="2" charset="2"/>
              <a:buChar char="Ø"/>
            </a:pPr>
            <a:r>
              <a:rPr lang="zh-CN" altLang="en-US" dirty="0" smtClean="0"/>
              <a:t>通过</a:t>
            </a:r>
            <a:r>
              <a:rPr lang="en-US" altLang="zh-CN" dirty="0" smtClean="0"/>
              <a:t>-XX:+UseG1GC</a:t>
            </a:r>
            <a:r>
              <a:rPr lang="zh-CN" altLang="en-US" dirty="0" smtClean="0"/>
              <a:t>参数来启用</a:t>
            </a:r>
            <a:endParaRPr lang="en-US" altLang="zh-CN" dirty="0" smtClean="0"/>
          </a:p>
        </p:txBody>
      </p:sp>
    </p:spTree>
    <p:extLst>
      <p:ext uri="{BB962C8B-B14F-4D97-AF65-F5344CB8AC3E}">
        <p14:creationId xmlns:p14="http://schemas.microsoft.com/office/powerpoint/2010/main" val="28526469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分区收</a:t>
            </a:r>
            <a:r>
              <a:rPr lang="zh-CN" altLang="en-US" sz="4400" dirty="0"/>
              <a:t>集</a:t>
            </a:r>
            <a:r>
              <a:rPr lang="zh-CN" altLang="en-US" sz="4400" dirty="0" smtClean="0"/>
              <a:t>器 </a:t>
            </a:r>
            <a:r>
              <a:rPr lang="en-US" altLang="zh-CN" sz="6000" dirty="0"/>
              <a:t>– </a:t>
            </a:r>
            <a:r>
              <a:rPr lang="en-US" altLang="zh-CN" sz="3200" dirty="0" smtClean="0"/>
              <a:t>G1</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990600"/>
            <a:ext cx="76200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t>与其他收集器相比，</a:t>
            </a:r>
            <a:r>
              <a:rPr lang="en-US" altLang="zh-CN" dirty="0" smtClean="0"/>
              <a:t>G1</a:t>
            </a:r>
            <a:r>
              <a:rPr lang="zh-CN" altLang="en-US" dirty="0" smtClean="0"/>
              <a:t>具备如下特点：</a:t>
            </a:r>
            <a:endParaRPr lang="en-US" altLang="zh-CN" dirty="0" smtClean="0"/>
          </a:p>
          <a:p>
            <a:pPr marL="742950" lvl="1" indent="-285750">
              <a:lnSpc>
                <a:spcPct val="150000"/>
              </a:lnSpc>
              <a:buFont typeface="Wingdings" panose="05000000000000000000" pitchFamily="2" charset="2"/>
              <a:buChar char="q"/>
            </a:pPr>
            <a:r>
              <a:rPr lang="zh-CN" altLang="en-US" sz="1600" dirty="0"/>
              <a:t>并</a:t>
            </a:r>
            <a:r>
              <a:rPr lang="zh-CN" altLang="en-US" sz="1600" dirty="0" smtClean="0"/>
              <a:t>行与并发</a:t>
            </a:r>
            <a:endParaRPr lang="en-US" altLang="zh-CN" sz="1600" dirty="0" smtClean="0"/>
          </a:p>
          <a:p>
            <a:pPr marL="742950" lvl="1" indent="-285750">
              <a:lnSpc>
                <a:spcPct val="150000"/>
              </a:lnSpc>
              <a:buFont typeface="Wingdings" panose="05000000000000000000" pitchFamily="2" charset="2"/>
              <a:buChar char="q"/>
            </a:pPr>
            <a:r>
              <a:rPr lang="zh-CN" altLang="en-US" sz="1600" dirty="0"/>
              <a:t>分</a:t>
            </a:r>
            <a:r>
              <a:rPr lang="zh-CN" altLang="en-US" sz="1600" dirty="0" smtClean="0"/>
              <a:t>代收集：分代概念在</a:t>
            </a:r>
            <a:r>
              <a:rPr lang="en-US" altLang="zh-CN" sz="1600" dirty="0" smtClean="0"/>
              <a:t>G1</a:t>
            </a:r>
            <a:r>
              <a:rPr lang="zh-CN" altLang="en-US" sz="1600" dirty="0" smtClean="0"/>
              <a:t>中依然得以保留，</a:t>
            </a:r>
            <a:r>
              <a:rPr lang="en-US" altLang="zh-CN" sz="1600" dirty="0" smtClean="0"/>
              <a:t>G1</a:t>
            </a:r>
            <a:r>
              <a:rPr lang="zh-CN" altLang="en-US" sz="1600" dirty="0" smtClean="0"/>
              <a:t>可以不需要其他收集器的配合就能独立管理整个堆</a:t>
            </a:r>
            <a:endParaRPr lang="en-US" altLang="zh-CN" sz="1600" dirty="0" smtClean="0"/>
          </a:p>
          <a:p>
            <a:pPr marL="742950" lvl="1" indent="-285750">
              <a:lnSpc>
                <a:spcPct val="150000"/>
              </a:lnSpc>
              <a:buFont typeface="Wingdings" panose="05000000000000000000" pitchFamily="2" charset="2"/>
              <a:buChar char="q"/>
            </a:pPr>
            <a:r>
              <a:rPr lang="zh-CN" altLang="en-US" sz="1600" dirty="0"/>
              <a:t>空</a:t>
            </a:r>
            <a:r>
              <a:rPr lang="zh-CN" altLang="en-US" sz="1600" dirty="0" smtClean="0"/>
              <a:t>间整合：与</a:t>
            </a:r>
            <a:r>
              <a:rPr lang="en-US" altLang="zh-CN" sz="1600" dirty="0" smtClean="0"/>
              <a:t>CMS</a:t>
            </a:r>
            <a:r>
              <a:rPr lang="zh-CN" altLang="en-US" sz="1600" dirty="0" smtClean="0"/>
              <a:t>的“标记</a:t>
            </a:r>
            <a:r>
              <a:rPr lang="en-US" altLang="zh-CN" sz="1600" dirty="0" smtClean="0"/>
              <a:t>-</a:t>
            </a:r>
            <a:r>
              <a:rPr lang="zh-CN" altLang="en-US" sz="1600" dirty="0"/>
              <a:t>清除</a:t>
            </a:r>
            <a:r>
              <a:rPr lang="zh-CN" altLang="en-US" sz="1600" dirty="0" smtClean="0"/>
              <a:t>”不同，</a:t>
            </a:r>
            <a:r>
              <a:rPr lang="en-US" altLang="zh-CN" sz="1600" dirty="0" smtClean="0"/>
              <a:t>G1</a:t>
            </a:r>
            <a:r>
              <a:rPr lang="zh-CN" altLang="en-US" sz="1600" dirty="0" smtClean="0"/>
              <a:t>从整理上来看是基于“标记</a:t>
            </a:r>
            <a:r>
              <a:rPr lang="en-US" altLang="zh-CN" sz="1600" dirty="0" smtClean="0"/>
              <a:t>-</a:t>
            </a:r>
            <a:r>
              <a:rPr lang="zh-CN" altLang="en-US" sz="1600" dirty="0" smtClean="0"/>
              <a:t>整理”的，从局部（两个</a:t>
            </a:r>
            <a:r>
              <a:rPr lang="en-US" altLang="zh-CN" sz="1600" dirty="0" smtClean="0"/>
              <a:t>Region</a:t>
            </a:r>
            <a:r>
              <a:rPr lang="zh-CN" altLang="en-US" sz="1600" dirty="0" smtClean="0"/>
              <a:t>之间）上来看是基于“复制”算法的，这意味着</a:t>
            </a:r>
            <a:r>
              <a:rPr lang="en-US" altLang="zh-CN" sz="1600" dirty="0" smtClean="0"/>
              <a:t>G1</a:t>
            </a:r>
            <a:r>
              <a:rPr lang="zh-CN" altLang="en-US" sz="1600" dirty="0" smtClean="0"/>
              <a:t>不会产生空间碎片</a:t>
            </a:r>
            <a:endParaRPr lang="en-US" altLang="zh-CN" sz="1600" dirty="0" smtClean="0"/>
          </a:p>
          <a:p>
            <a:pPr marL="742950" lvl="1" indent="-285750">
              <a:lnSpc>
                <a:spcPct val="150000"/>
              </a:lnSpc>
              <a:buFont typeface="Wingdings" panose="05000000000000000000" pitchFamily="2" charset="2"/>
              <a:buChar char="q"/>
            </a:pPr>
            <a:r>
              <a:rPr lang="zh-CN" altLang="en-US" sz="1600" dirty="0"/>
              <a:t>可预</a:t>
            </a:r>
            <a:r>
              <a:rPr lang="zh-CN" altLang="en-US" sz="1600" dirty="0" smtClean="0"/>
              <a:t>测的停顿：能让使用者明确指定一个长度为</a:t>
            </a:r>
            <a:r>
              <a:rPr lang="en-US" altLang="zh-CN" sz="1600" dirty="0" smtClean="0"/>
              <a:t>M</a:t>
            </a:r>
            <a:r>
              <a:rPr lang="zh-CN" altLang="en-US" sz="1600" dirty="0" smtClean="0"/>
              <a:t>毫秒的时间段内，消耗在垃圾收集的时间不得超过</a:t>
            </a:r>
            <a:r>
              <a:rPr lang="en-US" altLang="zh-CN" sz="1600" dirty="0" smtClean="0"/>
              <a:t>N</a:t>
            </a:r>
            <a:r>
              <a:rPr lang="zh-CN" altLang="en-US" sz="1600" dirty="0" smtClean="0"/>
              <a:t>毫</a:t>
            </a:r>
            <a:r>
              <a:rPr lang="zh-CN" altLang="en-US" sz="1600" dirty="0"/>
              <a:t>秒（参数</a:t>
            </a:r>
            <a:r>
              <a:rPr lang="en-US" altLang="zh-CN" sz="1600" dirty="0"/>
              <a:t>-</a:t>
            </a:r>
            <a:r>
              <a:rPr lang="en-US" altLang="zh-CN" sz="1600" dirty="0" err="1"/>
              <a:t>XX:MaxGCPauseMillis</a:t>
            </a:r>
            <a:r>
              <a:rPr lang="zh-CN" altLang="en-US" sz="1600" dirty="0"/>
              <a:t>指</a:t>
            </a:r>
            <a:r>
              <a:rPr lang="zh-CN" altLang="en-US" sz="1600" dirty="0" smtClean="0"/>
              <a:t>定目</a:t>
            </a:r>
            <a:r>
              <a:rPr lang="zh-CN" altLang="en-US" sz="1600" dirty="0"/>
              <a:t>标停顿时间，默认值</a:t>
            </a:r>
            <a:r>
              <a:rPr lang="en-US" altLang="zh-CN" sz="1600" dirty="0"/>
              <a:t>200ms</a:t>
            </a:r>
            <a:r>
              <a:rPr lang="zh-CN" altLang="en-US" sz="1600" dirty="0"/>
              <a:t>，不过它不是硬性条件，只是期望</a:t>
            </a:r>
            <a:r>
              <a:rPr lang="zh-CN" altLang="en-US" sz="1600" dirty="0" smtClean="0"/>
              <a:t>值）</a:t>
            </a:r>
            <a:endParaRPr lang="en-US" altLang="zh-CN" sz="1600" dirty="0" smtClean="0"/>
          </a:p>
        </p:txBody>
      </p:sp>
    </p:spTree>
    <p:extLst>
      <p:ext uri="{BB962C8B-B14F-4D97-AF65-F5344CB8AC3E}">
        <p14:creationId xmlns:p14="http://schemas.microsoft.com/office/powerpoint/2010/main" val="3338751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分区收</a:t>
            </a:r>
            <a:r>
              <a:rPr lang="zh-CN" altLang="en-US" sz="4400" dirty="0"/>
              <a:t>集</a:t>
            </a:r>
            <a:r>
              <a:rPr lang="zh-CN" altLang="en-US" sz="4400" dirty="0" smtClean="0"/>
              <a:t>器 </a:t>
            </a:r>
            <a:r>
              <a:rPr lang="en-US" altLang="zh-CN" sz="6000" dirty="0"/>
              <a:t>– </a:t>
            </a:r>
            <a:r>
              <a:rPr lang="en-US" altLang="zh-CN" sz="3200" dirty="0" smtClean="0"/>
              <a:t>G1</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990600"/>
            <a:ext cx="7620000" cy="40164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GC</a:t>
            </a:r>
            <a:r>
              <a:rPr lang="zh-CN" altLang="en-US" dirty="0" smtClean="0"/>
              <a:t>模式：</a:t>
            </a:r>
            <a:r>
              <a:rPr lang="en-US" altLang="zh-CN" dirty="0" smtClean="0"/>
              <a:t>Young </a:t>
            </a:r>
            <a:r>
              <a:rPr lang="en-US" altLang="zh-CN" dirty="0"/>
              <a:t>GC</a:t>
            </a:r>
            <a:r>
              <a:rPr lang="zh-CN" altLang="en-US" dirty="0"/>
              <a:t>和</a:t>
            </a:r>
            <a:r>
              <a:rPr lang="en-US" altLang="zh-CN" dirty="0"/>
              <a:t>Mixed GC</a:t>
            </a:r>
            <a:r>
              <a:rPr lang="zh-CN" altLang="en-US" dirty="0"/>
              <a:t>，两种都是完全</a:t>
            </a:r>
            <a:r>
              <a:rPr lang="en-US" altLang="zh-CN" dirty="0"/>
              <a:t>Stop The World</a:t>
            </a:r>
            <a:r>
              <a:rPr lang="zh-CN" altLang="en-US" dirty="0" smtClean="0"/>
              <a:t>的</a:t>
            </a:r>
            <a:endParaRPr lang="en-US" altLang="zh-CN" dirty="0" smtClean="0"/>
          </a:p>
          <a:p>
            <a:pPr marL="742950" lvl="1" indent="-285750">
              <a:lnSpc>
                <a:spcPct val="150000"/>
              </a:lnSpc>
              <a:buFont typeface="Wingdings" panose="05000000000000000000" pitchFamily="2" charset="2"/>
              <a:buChar char="q"/>
            </a:pPr>
            <a:r>
              <a:rPr lang="en-US" altLang="zh-CN" sz="1600" dirty="0"/>
              <a:t>Young GC</a:t>
            </a:r>
            <a:r>
              <a:rPr lang="zh-CN" altLang="en-US" sz="1600" dirty="0"/>
              <a:t>：选定所有年轻代里的</a:t>
            </a:r>
            <a:r>
              <a:rPr lang="en-US" altLang="zh-CN" sz="1600" dirty="0"/>
              <a:t>Region</a:t>
            </a:r>
            <a:r>
              <a:rPr lang="zh-CN" altLang="en-US" sz="1600" dirty="0"/>
              <a:t>。通过控制年轻代的</a:t>
            </a:r>
            <a:r>
              <a:rPr lang="en-US" altLang="zh-CN" sz="1600" dirty="0"/>
              <a:t>region</a:t>
            </a:r>
            <a:r>
              <a:rPr lang="zh-CN" altLang="en-US" sz="1600" dirty="0"/>
              <a:t>个数，即年轻代内存大小，来控制</a:t>
            </a:r>
            <a:r>
              <a:rPr lang="en-US" altLang="zh-CN" sz="1600" dirty="0"/>
              <a:t>young GC</a:t>
            </a:r>
            <a:r>
              <a:rPr lang="zh-CN" altLang="en-US" sz="1600" dirty="0"/>
              <a:t>的时间开销</a:t>
            </a:r>
          </a:p>
          <a:p>
            <a:pPr marL="742950" lvl="1" indent="-285750">
              <a:lnSpc>
                <a:spcPct val="150000"/>
              </a:lnSpc>
              <a:buFont typeface="Wingdings" panose="05000000000000000000" pitchFamily="2" charset="2"/>
              <a:buChar char="q"/>
            </a:pPr>
            <a:r>
              <a:rPr lang="en-US" altLang="zh-CN" sz="1600" dirty="0"/>
              <a:t>Mixed GC</a:t>
            </a:r>
            <a:r>
              <a:rPr lang="zh-CN" altLang="en-US" sz="1600" dirty="0"/>
              <a:t>：选定所有年轻代里的</a:t>
            </a:r>
            <a:r>
              <a:rPr lang="en-US" altLang="zh-CN" sz="1600" dirty="0"/>
              <a:t>Region</a:t>
            </a:r>
            <a:r>
              <a:rPr lang="zh-CN" altLang="en-US" sz="1600" dirty="0"/>
              <a:t>，外加根据</a:t>
            </a:r>
            <a:r>
              <a:rPr lang="en-US" altLang="zh-CN" sz="1600" dirty="0"/>
              <a:t>global concurrent marking</a:t>
            </a:r>
            <a:r>
              <a:rPr lang="zh-CN" altLang="en-US" sz="1600" dirty="0"/>
              <a:t>统计得出收集收益高的若干老年代</a:t>
            </a:r>
            <a:r>
              <a:rPr lang="en-US" altLang="zh-CN" sz="1600" dirty="0"/>
              <a:t>Region</a:t>
            </a:r>
            <a:r>
              <a:rPr lang="zh-CN" altLang="en-US" sz="1600" dirty="0"/>
              <a:t>。在用户指定的开销目标范围内尽可能选择收益高的老年代</a:t>
            </a:r>
            <a:r>
              <a:rPr lang="en-US" altLang="zh-CN" sz="1600" dirty="0" smtClean="0"/>
              <a:t>Region</a:t>
            </a:r>
          </a:p>
          <a:p>
            <a:pPr marL="285750" indent="-285750">
              <a:lnSpc>
                <a:spcPct val="150000"/>
              </a:lnSpc>
              <a:buFont typeface="Wingdings" panose="05000000000000000000" pitchFamily="2" charset="2"/>
              <a:buChar char="Ø"/>
            </a:pPr>
            <a:r>
              <a:rPr lang="en-US" altLang="zh-CN" dirty="0"/>
              <a:t>Mixed GC</a:t>
            </a:r>
            <a:r>
              <a:rPr lang="zh-CN" altLang="en-US" dirty="0"/>
              <a:t>不是</a:t>
            </a:r>
            <a:r>
              <a:rPr lang="en-US" altLang="zh-CN" dirty="0"/>
              <a:t>full GC</a:t>
            </a:r>
            <a:r>
              <a:rPr lang="zh-CN" altLang="en-US" dirty="0"/>
              <a:t>，它只能回收部分老年代的</a:t>
            </a:r>
            <a:r>
              <a:rPr lang="en-US" altLang="zh-CN" dirty="0"/>
              <a:t>Region</a:t>
            </a:r>
            <a:r>
              <a:rPr lang="zh-CN" altLang="en-US" dirty="0"/>
              <a:t>，如</a:t>
            </a:r>
            <a:r>
              <a:rPr lang="zh-CN" altLang="en-US" dirty="0" smtClean="0"/>
              <a:t>果</a:t>
            </a:r>
            <a:r>
              <a:rPr lang="en-US" altLang="zh-CN" dirty="0" smtClean="0"/>
              <a:t>Mixed </a:t>
            </a:r>
            <a:r>
              <a:rPr lang="en-US" altLang="zh-CN" dirty="0"/>
              <a:t>GC</a:t>
            </a:r>
            <a:r>
              <a:rPr lang="zh-CN" altLang="en-US" dirty="0"/>
              <a:t>实在无法跟上程序分配内存的速度，导致老年代填满无法继续进行</a:t>
            </a:r>
            <a:r>
              <a:rPr lang="en-US" altLang="zh-CN" dirty="0"/>
              <a:t>Mixed GC</a:t>
            </a:r>
            <a:r>
              <a:rPr lang="zh-CN" altLang="en-US" dirty="0"/>
              <a:t>，就会使</a:t>
            </a:r>
            <a:r>
              <a:rPr lang="zh-CN" altLang="en-US" dirty="0" smtClean="0"/>
              <a:t>用</a:t>
            </a:r>
            <a:r>
              <a:rPr lang="en-US" altLang="zh-CN" dirty="0" smtClean="0"/>
              <a:t>Serial Old </a:t>
            </a:r>
            <a:r>
              <a:rPr lang="en-US" altLang="zh-CN" dirty="0"/>
              <a:t>GC</a:t>
            </a:r>
            <a:r>
              <a:rPr lang="zh-CN" altLang="en-US" dirty="0" smtClean="0"/>
              <a:t>（</a:t>
            </a:r>
            <a:r>
              <a:rPr lang="en-US" altLang="zh-CN" dirty="0" smtClean="0"/>
              <a:t>Full </a:t>
            </a:r>
            <a:r>
              <a:rPr lang="en-US" altLang="zh-CN" dirty="0"/>
              <a:t>GC</a:t>
            </a:r>
            <a:r>
              <a:rPr lang="zh-CN" altLang="en-US" dirty="0"/>
              <a:t>）来收集整</a:t>
            </a:r>
            <a:r>
              <a:rPr lang="zh-CN" altLang="en-US" dirty="0" smtClean="0"/>
              <a:t>个</a:t>
            </a:r>
            <a:r>
              <a:rPr lang="en-US" altLang="zh-CN" dirty="0" smtClean="0"/>
              <a:t>Heap</a:t>
            </a:r>
            <a:r>
              <a:rPr lang="zh-CN" altLang="en-US" dirty="0" smtClean="0"/>
              <a:t>。</a:t>
            </a:r>
            <a:r>
              <a:rPr lang="en-US" altLang="zh-CN" dirty="0" smtClean="0"/>
              <a:t>G1</a:t>
            </a:r>
            <a:r>
              <a:rPr lang="zh-CN" altLang="en-US" dirty="0"/>
              <a:t>是不提</a:t>
            </a:r>
            <a:r>
              <a:rPr lang="zh-CN" altLang="en-US" dirty="0" smtClean="0"/>
              <a:t>供</a:t>
            </a:r>
            <a:r>
              <a:rPr lang="en-US" altLang="zh-CN" dirty="0" smtClean="0"/>
              <a:t>Full </a:t>
            </a:r>
            <a:r>
              <a:rPr lang="en-US" altLang="zh-CN" dirty="0"/>
              <a:t>GC</a:t>
            </a:r>
            <a:r>
              <a:rPr lang="zh-CN" altLang="en-US" dirty="0" smtClean="0"/>
              <a:t>的</a:t>
            </a:r>
            <a:endParaRPr lang="en-US" altLang="zh-CN" dirty="0" smtClean="0"/>
          </a:p>
        </p:txBody>
      </p:sp>
    </p:spTree>
    <p:extLst>
      <p:ext uri="{BB962C8B-B14F-4D97-AF65-F5344CB8AC3E}">
        <p14:creationId xmlns:p14="http://schemas.microsoft.com/office/powerpoint/2010/main" val="34429199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分区收</a:t>
            </a:r>
            <a:r>
              <a:rPr lang="zh-CN" altLang="en-US" sz="4400" dirty="0"/>
              <a:t>集</a:t>
            </a:r>
            <a:r>
              <a:rPr lang="zh-CN" altLang="en-US" sz="4400" dirty="0" smtClean="0"/>
              <a:t>器 </a:t>
            </a:r>
            <a:r>
              <a:rPr lang="en-US" altLang="zh-CN" sz="6000" dirty="0"/>
              <a:t>– </a:t>
            </a:r>
            <a:r>
              <a:rPr lang="en-US" altLang="zh-CN" sz="3200" dirty="0" smtClean="0"/>
              <a:t>G1</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95400" y="990600"/>
            <a:ext cx="7620000" cy="3554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Global Concurrent Marking</a:t>
            </a:r>
            <a:r>
              <a:rPr lang="zh-CN" altLang="en-US" dirty="0"/>
              <a:t>：</a:t>
            </a:r>
            <a:r>
              <a:rPr lang="zh-CN" altLang="en-US" dirty="0" smtClean="0"/>
              <a:t>它</a:t>
            </a:r>
            <a:r>
              <a:rPr lang="zh-CN" altLang="en-US" dirty="0"/>
              <a:t>的执行过程类似</a:t>
            </a:r>
            <a:r>
              <a:rPr lang="en-US" altLang="zh-CN" dirty="0"/>
              <a:t>CMS</a:t>
            </a:r>
            <a:r>
              <a:rPr lang="zh-CN" altLang="en-US" dirty="0"/>
              <a:t>，但是不同的是，在</a:t>
            </a:r>
            <a:r>
              <a:rPr lang="en-US" altLang="zh-CN" dirty="0"/>
              <a:t>G1 GC</a:t>
            </a:r>
            <a:r>
              <a:rPr lang="zh-CN" altLang="en-US" dirty="0"/>
              <a:t>中，它主要是为</a:t>
            </a:r>
            <a:r>
              <a:rPr lang="en-US" altLang="zh-CN" dirty="0"/>
              <a:t>Mixed GC</a:t>
            </a:r>
            <a:r>
              <a:rPr lang="zh-CN" altLang="en-US" dirty="0"/>
              <a:t>提供标记服务的，并不是一次</a:t>
            </a:r>
            <a:r>
              <a:rPr lang="en-US" altLang="zh-CN" dirty="0"/>
              <a:t>GC</a:t>
            </a:r>
            <a:r>
              <a:rPr lang="zh-CN" altLang="en-US" dirty="0"/>
              <a:t>过程的一个必须环节</a:t>
            </a:r>
            <a:r>
              <a:rPr lang="zh-CN" altLang="en-US" dirty="0" smtClean="0"/>
              <a:t>。执</a:t>
            </a:r>
            <a:r>
              <a:rPr lang="zh-CN" altLang="en-US" dirty="0"/>
              <a:t>行过程分</a:t>
            </a:r>
            <a:r>
              <a:rPr lang="zh-CN" altLang="en-US" dirty="0" smtClean="0"/>
              <a:t>为：</a:t>
            </a:r>
            <a:endParaRPr lang="zh-CN" altLang="en-US" dirty="0"/>
          </a:p>
          <a:p>
            <a:pPr marL="800100" lvl="1" indent="-342900">
              <a:buFont typeface="+mj-lt"/>
              <a:buAutoNum type="arabicPeriod"/>
            </a:pPr>
            <a:r>
              <a:rPr lang="zh-CN" altLang="en-US" sz="1600" dirty="0"/>
              <a:t>初始标记</a:t>
            </a:r>
            <a:r>
              <a:rPr lang="zh-CN" altLang="en-US" sz="1600" dirty="0" smtClean="0"/>
              <a:t>（</a:t>
            </a:r>
            <a:r>
              <a:rPr lang="en-US" altLang="zh-CN" sz="1600" dirty="0" smtClean="0"/>
              <a:t>Initial Marking</a:t>
            </a:r>
            <a:r>
              <a:rPr lang="zh-CN" altLang="en-US" sz="1600" dirty="0" smtClean="0"/>
              <a:t>，</a:t>
            </a:r>
            <a:r>
              <a:rPr lang="en-US" altLang="zh-CN" sz="1600" dirty="0"/>
              <a:t>STW</a:t>
            </a:r>
            <a:r>
              <a:rPr lang="zh-CN" altLang="en-US" sz="1600" dirty="0" smtClean="0"/>
              <a:t>）：它</a:t>
            </a:r>
            <a:r>
              <a:rPr lang="zh-CN" altLang="en-US" sz="1600" dirty="0"/>
              <a:t>标记了从</a:t>
            </a:r>
            <a:r>
              <a:rPr lang="en-US" altLang="zh-CN" sz="1600" dirty="0"/>
              <a:t>GC Root</a:t>
            </a:r>
            <a:r>
              <a:rPr lang="zh-CN" altLang="en-US" sz="1600" dirty="0"/>
              <a:t>开始直接可达的对</a:t>
            </a:r>
            <a:r>
              <a:rPr lang="zh-CN" altLang="en-US" sz="1600" dirty="0" smtClean="0"/>
              <a:t>象</a:t>
            </a:r>
            <a:endParaRPr lang="zh-CN" altLang="en-US" sz="1600" dirty="0"/>
          </a:p>
          <a:p>
            <a:pPr marL="800100" lvl="1" indent="-342900">
              <a:buFont typeface="+mj-lt"/>
              <a:buAutoNum type="arabicPeriod"/>
            </a:pPr>
            <a:r>
              <a:rPr lang="zh-CN" altLang="en-US" sz="1600" dirty="0"/>
              <a:t>并发标记（</a:t>
            </a:r>
            <a:r>
              <a:rPr lang="en-US" altLang="zh-CN" sz="1600" dirty="0"/>
              <a:t>Concurrent Marking</a:t>
            </a:r>
            <a:r>
              <a:rPr lang="zh-CN" altLang="en-US" sz="1600" dirty="0" smtClean="0"/>
              <a:t>）：这</a:t>
            </a:r>
            <a:r>
              <a:rPr lang="zh-CN" altLang="en-US" sz="1600" dirty="0"/>
              <a:t>个阶段从</a:t>
            </a:r>
            <a:r>
              <a:rPr lang="en-US" altLang="zh-CN" sz="1600" dirty="0"/>
              <a:t>GC Root</a:t>
            </a:r>
            <a:r>
              <a:rPr lang="zh-CN" altLang="en-US" sz="1600" dirty="0"/>
              <a:t>开始对</a:t>
            </a:r>
            <a:r>
              <a:rPr lang="en-US" altLang="zh-CN" sz="1600" dirty="0"/>
              <a:t>heap</a:t>
            </a:r>
            <a:r>
              <a:rPr lang="zh-CN" altLang="en-US" sz="1600" dirty="0"/>
              <a:t>中的对象标记，标记线程与应用程序线程并行执行，并且收集各个</a:t>
            </a:r>
            <a:r>
              <a:rPr lang="en-US" altLang="zh-CN" sz="1600" dirty="0"/>
              <a:t>Region</a:t>
            </a:r>
            <a:r>
              <a:rPr lang="zh-CN" altLang="en-US" sz="1600" dirty="0"/>
              <a:t>的存活对象信</a:t>
            </a:r>
            <a:r>
              <a:rPr lang="zh-CN" altLang="en-US" sz="1600" dirty="0" smtClean="0"/>
              <a:t>息</a:t>
            </a:r>
            <a:endParaRPr lang="zh-CN" altLang="en-US" sz="1600" dirty="0"/>
          </a:p>
          <a:p>
            <a:pPr marL="800100" lvl="1" indent="-342900">
              <a:buFont typeface="+mj-lt"/>
              <a:buAutoNum type="arabicPeriod"/>
            </a:pPr>
            <a:r>
              <a:rPr lang="zh-CN" altLang="en-US" sz="1600" dirty="0"/>
              <a:t>最终标记</a:t>
            </a:r>
            <a:r>
              <a:rPr lang="zh-CN" altLang="en-US" sz="1600" dirty="0" smtClean="0"/>
              <a:t>（</a:t>
            </a:r>
            <a:r>
              <a:rPr lang="en-US" altLang="zh-CN" sz="1600" dirty="0" smtClean="0"/>
              <a:t>Final Marking</a:t>
            </a:r>
            <a:r>
              <a:rPr lang="zh-CN" altLang="en-US" sz="1600" dirty="0" smtClean="0"/>
              <a:t>，</a:t>
            </a:r>
            <a:r>
              <a:rPr lang="en-US" altLang="zh-CN" sz="1600" dirty="0"/>
              <a:t>STW</a:t>
            </a:r>
            <a:r>
              <a:rPr lang="zh-CN" altLang="en-US" sz="1600" dirty="0" smtClean="0"/>
              <a:t>）：标</a:t>
            </a:r>
            <a:r>
              <a:rPr lang="zh-CN" altLang="en-US" sz="1600" dirty="0"/>
              <a:t>记那些在并发标记阶段发生变化的对象，将被回</a:t>
            </a:r>
            <a:r>
              <a:rPr lang="zh-CN" altLang="en-US" sz="1600" dirty="0" smtClean="0"/>
              <a:t>收</a:t>
            </a:r>
            <a:endParaRPr lang="en-US" altLang="zh-CN" sz="1600" dirty="0" smtClean="0"/>
          </a:p>
          <a:p>
            <a:pPr marL="800100" lvl="1" indent="-342900">
              <a:buFont typeface="+mj-lt"/>
              <a:buAutoNum type="arabicPeriod"/>
            </a:pPr>
            <a:r>
              <a:rPr lang="zh-CN" altLang="en-US" sz="1600" dirty="0"/>
              <a:t>独</a:t>
            </a:r>
            <a:r>
              <a:rPr lang="zh-CN" altLang="en-US" sz="1600" dirty="0" smtClean="0"/>
              <a:t>占清理（</a:t>
            </a:r>
            <a:r>
              <a:rPr lang="en-US" altLang="zh-CN" sz="1600" dirty="0" smtClean="0"/>
              <a:t>Cleanup</a:t>
            </a:r>
            <a:r>
              <a:rPr lang="zh-CN" altLang="en-US" sz="1600" dirty="0" smtClean="0"/>
              <a:t>）：清除部分垃圾</a:t>
            </a:r>
            <a:endParaRPr lang="zh-CN" altLang="en-US" sz="1600" dirty="0"/>
          </a:p>
          <a:p>
            <a:pPr marL="800100" lvl="1" indent="-342900">
              <a:buFont typeface="+mj-lt"/>
              <a:buAutoNum type="arabicPeriod"/>
            </a:pPr>
            <a:r>
              <a:rPr lang="zh-CN" altLang="en-US" sz="1600" dirty="0"/>
              <a:t>并发</a:t>
            </a:r>
            <a:r>
              <a:rPr lang="zh-CN" altLang="en-US" sz="1600" dirty="0" smtClean="0"/>
              <a:t>回收（</a:t>
            </a:r>
            <a:r>
              <a:rPr lang="en-US" altLang="zh-CN" sz="1600" dirty="0" smtClean="0"/>
              <a:t>Concurrent Cleanup</a:t>
            </a:r>
            <a:r>
              <a:rPr lang="zh-CN" altLang="en-US" sz="1600" dirty="0" smtClean="0"/>
              <a:t>）：清</a:t>
            </a:r>
            <a:r>
              <a:rPr lang="zh-CN" altLang="en-US" sz="1600" dirty="0"/>
              <a:t>除空</a:t>
            </a:r>
            <a:r>
              <a:rPr lang="en-US" altLang="zh-CN" sz="1600" dirty="0"/>
              <a:t>Region</a:t>
            </a:r>
            <a:r>
              <a:rPr lang="zh-CN" altLang="en-US" sz="1600" dirty="0"/>
              <a:t>（没有存活对象的</a:t>
            </a:r>
            <a:r>
              <a:rPr lang="zh-CN" altLang="en-US" sz="1600" dirty="0" smtClean="0"/>
              <a:t>）</a:t>
            </a:r>
            <a:endParaRPr lang="en-US" altLang="zh-CN" sz="1600" dirty="0" smtClean="0"/>
          </a:p>
        </p:txBody>
      </p:sp>
      <p:sp>
        <p:nvSpPr>
          <p:cNvPr id="5" name="Rectangle 4"/>
          <p:cNvSpPr/>
          <p:nvPr/>
        </p:nvSpPr>
        <p:spPr>
          <a:xfrm>
            <a:off x="1828800" y="4828401"/>
            <a:ext cx="6858000" cy="1877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39303227"/>
              </p:ext>
            </p:extLst>
          </p:nvPr>
        </p:nvGraphicFramePr>
        <p:xfrm>
          <a:off x="2286000" y="5057001"/>
          <a:ext cx="685800" cy="1295400"/>
        </p:xfrm>
        <a:graphic>
          <a:graphicData uri="http://schemas.openxmlformats.org/drawingml/2006/table">
            <a:tbl>
              <a:tblPr>
                <a:tableStyleId>{5C22544A-7EE6-4342-B048-85BDC9FD1C3A}</a:tableStyleId>
              </a:tblPr>
              <a:tblGrid>
                <a:gridCol w="685800"/>
              </a:tblGrid>
              <a:tr h="323850">
                <a:tc>
                  <a:txBody>
                    <a:bodyPr/>
                    <a:lstStyle/>
                    <a:p>
                      <a:pPr algn="ctr"/>
                      <a:r>
                        <a:rPr lang="en-US" sz="1200" dirty="0" smtClean="0"/>
                        <a:t>CPU 0</a:t>
                      </a:r>
                      <a:endParaRPr lang="en-US" sz="1200" dirty="0"/>
                    </a:p>
                  </a:txBody>
                  <a:tcPr anchor="ctr"/>
                </a:tc>
              </a:tr>
              <a:tr h="323850">
                <a:tc>
                  <a:txBody>
                    <a:bodyPr/>
                    <a:lstStyle/>
                    <a:p>
                      <a:pPr algn="ctr"/>
                      <a:r>
                        <a:rPr lang="en-US" sz="1200" dirty="0" smtClean="0"/>
                        <a:t>CPU 1</a:t>
                      </a:r>
                      <a:endParaRPr lang="en-US" sz="1200" dirty="0"/>
                    </a:p>
                  </a:txBody>
                  <a:tcPr anchor="ctr"/>
                </a:tc>
              </a:tr>
              <a:tr h="323850">
                <a:tc>
                  <a:txBody>
                    <a:bodyPr/>
                    <a:lstStyle/>
                    <a:p>
                      <a:pPr algn="ctr"/>
                      <a:r>
                        <a:rPr lang="en-US" sz="1200" dirty="0" smtClean="0"/>
                        <a:t>CPU 2</a:t>
                      </a:r>
                      <a:endParaRPr lang="en-US" sz="1200" dirty="0"/>
                    </a:p>
                  </a:txBody>
                  <a:tcPr anchor="ctr"/>
                </a:tc>
              </a:tr>
              <a:tr h="323850">
                <a:tc>
                  <a:txBody>
                    <a:bodyPr/>
                    <a:lstStyle/>
                    <a:p>
                      <a:pPr algn="ctr"/>
                      <a:r>
                        <a:rPr lang="en-US" sz="1200" dirty="0" smtClean="0"/>
                        <a:t>CPU 3</a:t>
                      </a:r>
                      <a:endParaRPr lang="en-US" sz="1200" dirty="0"/>
                    </a:p>
                  </a:txBody>
                  <a:tcPr anchor="ctr"/>
                </a:tc>
              </a:tr>
            </a:tbl>
          </a:graphicData>
        </a:graphic>
      </p:graphicFrame>
      <p:sp>
        <p:nvSpPr>
          <p:cNvPr id="9" name="TextBox 8"/>
          <p:cNvSpPr txBox="1"/>
          <p:nvPr/>
        </p:nvSpPr>
        <p:spPr>
          <a:xfrm>
            <a:off x="6588213" y="4980801"/>
            <a:ext cx="697627" cy="246221"/>
          </a:xfrm>
          <a:prstGeom prst="rect">
            <a:avLst/>
          </a:prstGeom>
          <a:noFill/>
        </p:spPr>
        <p:txBody>
          <a:bodyPr wrap="none" rtlCol="0">
            <a:spAutoFit/>
          </a:bodyPr>
          <a:lstStyle/>
          <a:p>
            <a:r>
              <a:rPr lang="zh-CN" altLang="en-US" sz="1000" dirty="0" smtClean="0"/>
              <a:t>并发回收</a:t>
            </a:r>
            <a:endParaRPr lang="en-US" sz="1000" dirty="0"/>
          </a:p>
        </p:txBody>
      </p:sp>
      <p:sp>
        <p:nvSpPr>
          <p:cNvPr id="10" name="TextBox 9"/>
          <p:cNvSpPr txBox="1"/>
          <p:nvPr/>
        </p:nvSpPr>
        <p:spPr>
          <a:xfrm>
            <a:off x="6588213" y="5344180"/>
            <a:ext cx="697627" cy="246221"/>
          </a:xfrm>
          <a:prstGeom prst="rect">
            <a:avLst/>
          </a:prstGeom>
          <a:noFill/>
        </p:spPr>
        <p:txBody>
          <a:bodyPr wrap="none" rtlCol="0">
            <a:spAutoFit/>
          </a:bodyPr>
          <a:lstStyle/>
          <a:p>
            <a:r>
              <a:rPr lang="zh-CN" altLang="en-US" sz="1000" dirty="0"/>
              <a:t>并发回收</a:t>
            </a:r>
            <a:endParaRPr lang="en-US" sz="1000" dirty="0"/>
          </a:p>
        </p:txBody>
      </p:sp>
      <p:sp>
        <p:nvSpPr>
          <p:cNvPr id="11" name="TextBox 10"/>
          <p:cNvSpPr txBox="1"/>
          <p:nvPr/>
        </p:nvSpPr>
        <p:spPr>
          <a:xfrm>
            <a:off x="6588213" y="5648980"/>
            <a:ext cx="697627" cy="246221"/>
          </a:xfrm>
          <a:prstGeom prst="rect">
            <a:avLst/>
          </a:prstGeom>
          <a:noFill/>
        </p:spPr>
        <p:txBody>
          <a:bodyPr wrap="none" rtlCol="0">
            <a:spAutoFit/>
          </a:bodyPr>
          <a:lstStyle/>
          <a:p>
            <a:r>
              <a:rPr lang="zh-CN" altLang="en-US" sz="1000" dirty="0"/>
              <a:t>并发回收</a:t>
            </a:r>
            <a:endParaRPr lang="en-US" sz="1000" dirty="0"/>
          </a:p>
        </p:txBody>
      </p:sp>
      <p:sp>
        <p:nvSpPr>
          <p:cNvPr id="12" name="TextBox 11"/>
          <p:cNvSpPr txBox="1"/>
          <p:nvPr/>
        </p:nvSpPr>
        <p:spPr>
          <a:xfrm>
            <a:off x="6588213" y="5971401"/>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20" name="Straight Arrow Connector 19"/>
          <p:cNvCxnSpPr/>
          <p:nvPr/>
        </p:nvCxnSpPr>
        <p:spPr>
          <a:xfrm>
            <a:off x="5960374" y="52094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60374" y="4980801"/>
            <a:ext cx="646331" cy="230832"/>
          </a:xfrm>
          <a:prstGeom prst="rect">
            <a:avLst/>
          </a:prstGeom>
          <a:noFill/>
        </p:spPr>
        <p:txBody>
          <a:bodyPr wrap="none" rtlCol="0">
            <a:spAutoFit/>
          </a:bodyPr>
          <a:lstStyle/>
          <a:p>
            <a:r>
              <a:rPr lang="zh-CN" altLang="en-US" sz="900" dirty="0"/>
              <a:t>独占</a:t>
            </a:r>
            <a:r>
              <a:rPr lang="zh-CN" altLang="en-US" sz="900" dirty="0" smtClean="0"/>
              <a:t>回收</a:t>
            </a:r>
            <a:endParaRPr lang="en-US" sz="900" dirty="0"/>
          </a:p>
        </p:txBody>
      </p:sp>
      <p:sp>
        <p:nvSpPr>
          <p:cNvPr id="22" name="TextBox 21"/>
          <p:cNvSpPr txBox="1"/>
          <p:nvPr/>
        </p:nvSpPr>
        <p:spPr>
          <a:xfrm>
            <a:off x="4454613" y="4978569"/>
            <a:ext cx="736099" cy="230832"/>
          </a:xfrm>
          <a:prstGeom prst="rect">
            <a:avLst/>
          </a:prstGeom>
          <a:noFill/>
        </p:spPr>
        <p:txBody>
          <a:bodyPr wrap="none" rtlCol="0">
            <a:spAutoFit/>
          </a:bodyPr>
          <a:lstStyle/>
          <a:p>
            <a:r>
              <a:rPr lang="zh-CN" altLang="en-US" sz="900" dirty="0"/>
              <a:t>用户</a:t>
            </a:r>
            <a:r>
              <a:rPr lang="zh-CN" altLang="en-US" sz="900" dirty="0" smtClean="0"/>
              <a:t>线程 </a:t>
            </a:r>
            <a:r>
              <a:rPr lang="en-US" altLang="zh-CN" sz="900" dirty="0" smtClean="0"/>
              <a:t>1</a:t>
            </a:r>
            <a:endParaRPr lang="en-US" sz="900" dirty="0"/>
          </a:p>
        </p:txBody>
      </p:sp>
      <p:sp>
        <p:nvSpPr>
          <p:cNvPr id="23" name="TextBox 22"/>
          <p:cNvSpPr txBox="1"/>
          <p:nvPr/>
        </p:nvSpPr>
        <p:spPr>
          <a:xfrm>
            <a:off x="5034776" y="6380202"/>
            <a:ext cx="375424" cy="276999"/>
          </a:xfrm>
          <a:prstGeom prst="rect">
            <a:avLst/>
          </a:prstGeom>
          <a:noFill/>
        </p:spPr>
        <p:txBody>
          <a:bodyPr wrap="none" rtlCol="0">
            <a:spAutoFit/>
          </a:bodyPr>
          <a:lstStyle/>
          <a:p>
            <a:r>
              <a:rPr lang="en-US" sz="1200" dirty="0" smtClean="0"/>
              <a:t>G1</a:t>
            </a:r>
            <a:endParaRPr lang="en-US" sz="1200" dirty="0"/>
          </a:p>
        </p:txBody>
      </p:sp>
      <p:sp>
        <p:nvSpPr>
          <p:cNvPr id="24" name="TextBox 23"/>
          <p:cNvSpPr txBox="1"/>
          <p:nvPr/>
        </p:nvSpPr>
        <p:spPr>
          <a:xfrm>
            <a:off x="5960374" y="5323701"/>
            <a:ext cx="646331" cy="230832"/>
          </a:xfrm>
          <a:prstGeom prst="rect">
            <a:avLst/>
          </a:prstGeom>
          <a:noFill/>
        </p:spPr>
        <p:txBody>
          <a:bodyPr wrap="none" rtlCol="0">
            <a:spAutoFit/>
          </a:bodyPr>
          <a:lstStyle/>
          <a:p>
            <a:r>
              <a:rPr lang="zh-CN" altLang="en-US" sz="900" dirty="0"/>
              <a:t>独占回收</a:t>
            </a:r>
            <a:endParaRPr lang="en-US" sz="900" dirty="0"/>
          </a:p>
        </p:txBody>
      </p:sp>
      <p:sp>
        <p:nvSpPr>
          <p:cNvPr id="25" name="TextBox 24"/>
          <p:cNvSpPr txBox="1"/>
          <p:nvPr/>
        </p:nvSpPr>
        <p:spPr>
          <a:xfrm>
            <a:off x="5960374" y="5628501"/>
            <a:ext cx="646331" cy="230832"/>
          </a:xfrm>
          <a:prstGeom prst="rect">
            <a:avLst/>
          </a:prstGeom>
          <a:noFill/>
        </p:spPr>
        <p:txBody>
          <a:bodyPr wrap="none" rtlCol="0">
            <a:spAutoFit/>
          </a:bodyPr>
          <a:lstStyle/>
          <a:p>
            <a:r>
              <a:rPr lang="zh-CN" altLang="en-US" sz="900" dirty="0"/>
              <a:t>独占回收</a:t>
            </a:r>
            <a:endParaRPr lang="en-US" sz="900" dirty="0"/>
          </a:p>
        </p:txBody>
      </p:sp>
      <p:sp>
        <p:nvSpPr>
          <p:cNvPr id="27" name="TextBox 26"/>
          <p:cNvSpPr txBox="1"/>
          <p:nvPr/>
        </p:nvSpPr>
        <p:spPr>
          <a:xfrm>
            <a:off x="4454613" y="5323701"/>
            <a:ext cx="736099" cy="230832"/>
          </a:xfrm>
          <a:prstGeom prst="rect">
            <a:avLst/>
          </a:prstGeom>
          <a:noFill/>
        </p:spPr>
        <p:txBody>
          <a:bodyPr wrap="none" rtlCol="0">
            <a:spAutoFit/>
          </a:bodyPr>
          <a:lstStyle/>
          <a:p>
            <a:r>
              <a:rPr lang="zh-CN" altLang="en-US" sz="900" dirty="0"/>
              <a:t>用户</a:t>
            </a:r>
            <a:r>
              <a:rPr lang="zh-CN" altLang="en-US" sz="900" dirty="0" smtClean="0"/>
              <a:t>线程 </a:t>
            </a:r>
            <a:r>
              <a:rPr lang="en-US" altLang="zh-CN" sz="900" dirty="0" smtClean="0"/>
              <a:t>2</a:t>
            </a:r>
            <a:endParaRPr lang="en-US" sz="900" dirty="0"/>
          </a:p>
        </p:txBody>
      </p:sp>
      <p:sp>
        <p:nvSpPr>
          <p:cNvPr id="28" name="TextBox 27"/>
          <p:cNvSpPr txBox="1"/>
          <p:nvPr/>
        </p:nvSpPr>
        <p:spPr>
          <a:xfrm>
            <a:off x="4454613" y="5628501"/>
            <a:ext cx="646331" cy="230832"/>
          </a:xfrm>
          <a:prstGeom prst="rect">
            <a:avLst/>
          </a:prstGeom>
          <a:noFill/>
        </p:spPr>
        <p:txBody>
          <a:bodyPr wrap="none" rtlCol="0">
            <a:spAutoFit/>
          </a:bodyPr>
          <a:lstStyle/>
          <a:p>
            <a:r>
              <a:rPr lang="zh-CN" altLang="en-US" sz="900" dirty="0" smtClean="0"/>
              <a:t>并发标记</a:t>
            </a:r>
            <a:endParaRPr lang="en-US" sz="900" dirty="0"/>
          </a:p>
        </p:txBody>
      </p:sp>
      <p:sp>
        <p:nvSpPr>
          <p:cNvPr id="30" name="TextBox 29"/>
          <p:cNvSpPr txBox="1"/>
          <p:nvPr/>
        </p:nvSpPr>
        <p:spPr>
          <a:xfrm>
            <a:off x="4454613" y="5933301"/>
            <a:ext cx="736099" cy="230832"/>
          </a:xfrm>
          <a:prstGeom prst="rect">
            <a:avLst/>
          </a:prstGeom>
          <a:noFill/>
        </p:spPr>
        <p:txBody>
          <a:bodyPr wrap="none" rtlCol="0">
            <a:spAutoFit/>
          </a:bodyPr>
          <a:lstStyle/>
          <a:p>
            <a:r>
              <a:rPr lang="zh-CN" altLang="en-US" sz="900" dirty="0"/>
              <a:t>用户</a:t>
            </a:r>
            <a:r>
              <a:rPr lang="zh-CN" altLang="en-US" sz="900" dirty="0" smtClean="0"/>
              <a:t>线程 </a:t>
            </a:r>
            <a:r>
              <a:rPr lang="en-US" altLang="zh-CN" sz="900" dirty="0" smtClean="0"/>
              <a:t>4</a:t>
            </a:r>
            <a:endParaRPr lang="en-US" sz="900" dirty="0"/>
          </a:p>
        </p:txBody>
      </p:sp>
      <p:cxnSp>
        <p:nvCxnSpPr>
          <p:cNvPr id="31" name="Straight Connector 30"/>
          <p:cNvCxnSpPr/>
          <p:nvPr/>
        </p:nvCxnSpPr>
        <p:spPr>
          <a:xfrm>
            <a:off x="3768813" y="5057001"/>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54613" y="5057001"/>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768813" y="5467290"/>
            <a:ext cx="646331" cy="230832"/>
          </a:xfrm>
          <a:prstGeom prst="rect">
            <a:avLst/>
          </a:prstGeom>
          <a:noFill/>
        </p:spPr>
        <p:txBody>
          <a:bodyPr wrap="none" rtlCol="0">
            <a:spAutoFit/>
          </a:bodyPr>
          <a:lstStyle/>
          <a:p>
            <a:r>
              <a:rPr lang="zh-CN" altLang="en-US" sz="900" dirty="0" smtClean="0"/>
              <a:t>初始标记</a:t>
            </a:r>
            <a:endParaRPr lang="en-US" sz="900" dirty="0"/>
          </a:p>
        </p:txBody>
      </p:sp>
      <p:cxnSp>
        <p:nvCxnSpPr>
          <p:cNvPr id="36" name="Straight Arrow Connector 35"/>
          <p:cNvCxnSpPr/>
          <p:nvPr/>
        </p:nvCxnSpPr>
        <p:spPr>
          <a:xfrm>
            <a:off x="6588213" y="6200001"/>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960374" y="55904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960374" y="58952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90096" y="5743917"/>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454613" y="5202108"/>
            <a:ext cx="780239" cy="7293"/>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454613" y="5590401"/>
            <a:ext cx="780239"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454613" y="6200001"/>
            <a:ext cx="780239"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454613" y="5896317"/>
            <a:ext cx="7802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274574" y="5057001"/>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292813" y="52094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74574" y="4980801"/>
            <a:ext cx="646331" cy="230832"/>
          </a:xfrm>
          <a:prstGeom prst="rect">
            <a:avLst/>
          </a:prstGeom>
          <a:noFill/>
        </p:spPr>
        <p:txBody>
          <a:bodyPr wrap="none" rtlCol="0">
            <a:spAutoFit/>
          </a:bodyPr>
          <a:lstStyle/>
          <a:p>
            <a:r>
              <a:rPr lang="zh-CN" altLang="en-US" sz="900" dirty="0" smtClean="0"/>
              <a:t>最终标记</a:t>
            </a:r>
            <a:endParaRPr lang="en-US" sz="900" dirty="0"/>
          </a:p>
        </p:txBody>
      </p:sp>
      <p:cxnSp>
        <p:nvCxnSpPr>
          <p:cNvPr id="48" name="Straight Arrow Connector 47"/>
          <p:cNvCxnSpPr/>
          <p:nvPr/>
        </p:nvCxnSpPr>
        <p:spPr>
          <a:xfrm>
            <a:off x="5292813" y="55904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292813" y="58952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292813" y="62000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006813" y="5209401"/>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006813" y="5590401"/>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006813" y="5895201"/>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006813" y="6200001"/>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971800" y="4980801"/>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sp>
        <p:nvSpPr>
          <p:cNvPr id="56" name="TextBox 55"/>
          <p:cNvSpPr txBox="1"/>
          <p:nvPr/>
        </p:nvSpPr>
        <p:spPr>
          <a:xfrm>
            <a:off x="2971800" y="534418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sp>
        <p:nvSpPr>
          <p:cNvPr id="57" name="TextBox 56"/>
          <p:cNvSpPr txBox="1"/>
          <p:nvPr/>
        </p:nvSpPr>
        <p:spPr>
          <a:xfrm>
            <a:off x="2971800" y="564898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sp>
        <p:nvSpPr>
          <p:cNvPr id="58" name="TextBox 57"/>
          <p:cNvSpPr txBox="1"/>
          <p:nvPr/>
        </p:nvSpPr>
        <p:spPr>
          <a:xfrm>
            <a:off x="2971800" y="5971401"/>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sp>
        <p:nvSpPr>
          <p:cNvPr id="59" name="TextBox 58"/>
          <p:cNvSpPr txBox="1"/>
          <p:nvPr/>
        </p:nvSpPr>
        <p:spPr>
          <a:xfrm>
            <a:off x="5256082" y="5359569"/>
            <a:ext cx="646331" cy="230832"/>
          </a:xfrm>
          <a:prstGeom prst="rect">
            <a:avLst/>
          </a:prstGeom>
          <a:noFill/>
        </p:spPr>
        <p:txBody>
          <a:bodyPr wrap="none" rtlCol="0">
            <a:spAutoFit/>
          </a:bodyPr>
          <a:lstStyle/>
          <a:p>
            <a:r>
              <a:rPr lang="zh-CN" altLang="en-US" sz="900" dirty="0"/>
              <a:t>最终标</a:t>
            </a:r>
            <a:r>
              <a:rPr lang="zh-CN" altLang="en-US" sz="900" dirty="0" smtClean="0"/>
              <a:t>记</a:t>
            </a:r>
            <a:endParaRPr lang="en-US" sz="900" dirty="0"/>
          </a:p>
        </p:txBody>
      </p:sp>
      <p:sp>
        <p:nvSpPr>
          <p:cNvPr id="60" name="TextBox 59"/>
          <p:cNvSpPr txBox="1"/>
          <p:nvPr/>
        </p:nvSpPr>
        <p:spPr>
          <a:xfrm>
            <a:off x="5256082" y="5664369"/>
            <a:ext cx="646331" cy="230832"/>
          </a:xfrm>
          <a:prstGeom prst="rect">
            <a:avLst/>
          </a:prstGeom>
          <a:noFill/>
        </p:spPr>
        <p:txBody>
          <a:bodyPr wrap="none" rtlCol="0">
            <a:spAutoFit/>
          </a:bodyPr>
          <a:lstStyle/>
          <a:p>
            <a:r>
              <a:rPr lang="zh-CN" altLang="en-US" sz="900" dirty="0"/>
              <a:t>最终标</a:t>
            </a:r>
            <a:r>
              <a:rPr lang="zh-CN" altLang="en-US" sz="900" dirty="0" smtClean="0"/>
              <a:t>记</a:t>
            </a:r>
            <a:endParaRPr lang="en-US" sz="900" dirty="0"/>
          </a:p>
        </p:txBody>
      </p:sp>
      <p:sp>
        <p:nvSpPr>
          <p:cNvPr id="61" name="TextBox 60"/>
          <p:cNvSpPr txBox="1"/>
          <p:nvPr/>
        </p:nvSpPr>
        <p:spPr>
          <a:xfrm>
            <a:off x="5256082" y="5969169"/>
            <a:ext cx="646331" cy="230832"/>
          </a:xfrm>
          <a:prstGeom prst="rect">
            <a:avLst/>
          </a:prstGeom>
          <a:noFill/>
        </p:spPr>
        <p:txBody>
          <a:bodyPr wrap="none" rtlCol="0">
            <a:spAutoFit/>
          </a:bodyPr>
          <a:lstStyle/>
          <a:p>
            <a:r>
              <a:rPr lang="zh-CN" altLang="en-US" sz="900" dirty="0"/>
              <a:t>最终标</a:t>
            </a:r>
            <a:r>
              <a:rPr lang="zh-CN" altLang="en-US" sz="900" dirty="0" smtClean="0"/>
              <a:t>记</a:t>
            </a:r>
            <a:endParaRPr lang="en-US" sz="900" dirty="0"/>
          </a:p>
        </p:txBody>
      </p:sp>
      <p:cxnSp>
        <p:nvCxnSpPr>
          <p:cNvPr id="70" name="Straight Connector 69"/>
          <p:cNvCxnSpPr/>
          <p:nvPr/>
        </p:nvCxnSpPr>
        <p:spPr>
          <a:xfrm>
            <a:off x="6588213" y="5057001"/>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943600" y="5057001"/>
            <a:ext cx="0" cy="1295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983069" y="5933301"/>
            <a:ext cx="646331" cy="230832"/>
          </a:xfrm>
          <a:prstGeom prst="rect">
            <a:avLst/>
          </a:prstGeom>
          <a:noFill/>
        </p:spPr>
        <p:txBody>
          <a:bodyPr wrap="none" rtlCol="0">
            <a:spAutoFit/>
          </a:bodyPr>
          <a:lstStyle/>
          <a:p>
            <a:r>
              <a:rPr lang="zh-CN" altLang="en-US" sz="900" dirty="0"/>
              <a:t>独占回收</a:t>
            </a:r>
            <a:endParaRPr lang="en-US" sz="900" dirty="0"/>
          </a:p>
        </p:txBody>
      </p:sp>
      <p:cxnSp>
        <p:nvCxnSpPr>
          <p:cNvPr id="76" name="Straight Arrow Connector 75"/>
          <p:cNvCxnSpPr/>
          <p:nvPr/>
        </p:nvCxnSpPr>
        <p:spPr>
          <a:xfrm>
            <a:off x="5983069" y="6200001"/>
            <a:ext cx="627839"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315200" y="51816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315200" y="49530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1</a:t>
            </a:r>
            <a:endParaRPr lang="en-US" sz="1000" dirty="0"/>
          </a:p>
        </p:txBody>
      </p:sp>
      <p:sp>
        <p:nvSpPr>
          <p:cNvPr id="79" name="TextBox 78"/>
          <p:cNvSpPr txBox="1"/>
          <p:nvPr/>
        </p:nvSpPr>
        <p:spPr>
          <a:xfrm>
            <a:off x="7315200" y="53163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2</a:t>
            </a:r>
            <a:endParaRPr lang="en-US" sz="1000" dirty="0"/>
          </a:p>
        </p:txBody>
      </p:sp>
      <p:sp>
        <p:nvSpPr>
          <p:cNvPr id="80" name="TextBox 79"/>
          <p:cNvSpPr txBox="1"/>
          <p:nvPr/>
        </p:nvSpPr>
        <p:spPr>
          <a:xfrm>
            <a:off x="7315200" y="5621179"/>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3</a:t>
            </a:r>
            <a:endParaRPr lang="en-US" sz="1000" dirty="0"/>
          </a:p>
        </p:txBody>
      </p:sp>
      <p:sp>
        <p:nvSpPr>
          <p:cNvPr id="81" name="TextBox 80"/>
          <p:cNvSpPr txBox="1"/>
          <p:nvPr/>
        </p:nvSpPr>
        <p:spPr>
          <a:xfrm>
            <a:off x="7315200" y="5943600"/>
            <a:ext cx="797013" cy="246221"/>
          </a:xfrm>
          <a:prstGeom prst="rect">
            <a:avLst/>
          </a:prstGeom>
          <a:noFill/>
        </p:spPr>
        <p:txBody>
          <a:bodyPr wrap="none" rtlCol="0">
            <a:spAutoFit/>
          </a:bodyPr>
          <a:lstStyle/>
          <a:p>
            <a:r>
              <a:rPr lang="zh-CN" altLang="en-US" sz="1000" dirty="0" smtClean="0"/>
              <a:t>用户线程</a:t>
            </a:r>
            <a:r>
              <a:rPr lang="zh-CN" altLang="en-US" sz="1000" dirty="0"/>
              <a:t> </a:t>
            </a:r>
            <a:r>
              <a:rPr lang="en-US" altLang="zh-CN" sz="1000" dirty="0" smtClean="0"/>
              <a:t>4</a:t>
            </a:r>
            <a:endParaRPr lang="en-US" sz="1000" dirty="0"/>
          </a:p>
        </p:txBody>
      </p:sp>
      <p:cxnSp>
        <p:nvCxnSpPr>
          <p:cNvPr id="82" name="Straight Arrow Connector 81"/>
          <p:cNvCxnSpPr/>
          <p:nvPr/>
        </p:nvCxnSpPr>
        <p:spPr>
          <a:xfrm>
            <a:off x="7315200" y="55626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7315200" y="58674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15200" y="6172200"/>
            <a:ext cx="720813"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5200" y="5029200"/>
            <a:ext cx="0" cy="129540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594387" y="5181600"/>
            <a:ext cx="72081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594387" y="5562600"/>
            <a:ext cx="72081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594387" y="5867400"/>
            <a:ext cx="72081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1395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分区收</a:t>
            </a:r>
            <a:r>
              <a:rPr lang="zh-CN" altLang="en-US" sz="4400" dirty="0"/>
              <a:t>集</a:t>
            </a:r>
            <a:r>
              <a:rPr lang="zh-CN" altLang="en-US" sz="4400" dirty="0" smtClean="0"/>
              <a:t>器 </a:t>
            </a:r>
            <a:r>
              <a:rPr lang="en-US" altLang="zh-CN" sz="6000" dirty="0"/>
              <a:t>– </a:t>
            </a:r>
            <a:r>
              <a:rPr lang="en-US" altLang="zh-CN" sz="3200" dirty="0" smtClean="0"/>
              <a:t>G1</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a:effectLst>
                  <a:outerShdw blurRad="38100" dist="38100" dir="2700000" algn="tl">
                    <a:srgbClr val="000000">
                      <a:alpha val="43137"/>
                    </a:srgbClr>
                  </a:outerShdw>
                </a:effectLst>
                <a:latin typeface="STZhongsong (Headings)"/>
              </a:rPr>
              <a:t>垃圾回收</a:t>
            </a:r>
            <a:endParaRPr lang="en-US" sz="4000" dirty="0">
              <a:effectLst>
                <a:outerShdw blurRad="38100" dist="38100" dir="2700000" algn="tl">
                  <a:srgbClr val="000000">
                    <a:alpha val="43137"/>
                  </a:srgbClr>
                </a:outerShdw>
              </a:effectLst>
              <a:latin typeface="STZhongsong (Headings)"/>
            </a:endParaRPr>
          </a:p>
        </p:txBody>
      </p:sp>
      <p:graphicFrame>
        <p:nvGraphicFramePr>
          <p:cNvPr id="3" name="Table 2"/>
          <p:cNvGraphicFramePr>
            <a:graphicFrameLocks noGrp="1"/>
          </p:cNvGraphicFramePr>
          <p:nvPr>
            <p:extLst>
              <p:ext uri="{D42A27DB-BD31-4B8C-83A1-F6EECF244321}">
                <p14:modId xmlns:p14="http://schemas.microsoft.com/office/powerpoint/2010/main" val="1234967277"/>
              </p:ext>
            </p:extLst>
          </p:nvPr>
        </p:nvGraphicFramePr>
        <p:xfrm>
          <a:off x="1219200" y="1397000"/>
          <a:ext cx="7696200" cy="3235960"/>
        </p:xfrm>
        <a:graphic>
          <a:graphicData uri="http://schemas.openxmlformats.org/drawingml/2006/table">
            <a:tbl>
              <a:tblPr firstRow="1" bandRow="1">
                <a:tableStyleId>{21E4AEA4-8DFA-4A89-87EB-49C32662AFE0}</a:tableStyleId>
              </a:tblPr>
              <a:tblGrid>
                <a:gridCol w="2897393"/>
                <a:gridCol w="4798807"/>
              </a:tblGrid>
              <a:tr h="515948">
                <a:tc>
                  <a:txBody>
                    <a:bodyPr/>
                    <a:lstStyle/>
                    <a:p>
                      <a:pPr algn="ctr"/>
                      <a:r>
                        <a:rPr lang="zh-CN" altLang="en-US" dirty="0" smtClean="0">
                          <a:solidFill>
                            <a:schemeClr val="tx1"/>
                          </a:solidFill>
                        </a:rPr>
                        <a:t>参数</a:t>
                      </a:r>
                      <a:endParaRPr lang="en-US" dirty="0">
                        <a:solidFill>
                          <a:schemeClr val="tx1"/>
                        </a:solidFill>
                      </a:endParaRPr>
                    </a:p>
                  </a:txBody>
                  <a:tcPr anchor="ctr"/>
                </a:tc>
                <a:tc>
                  <a:txBody>
                    <a:bodyPr/>
                    <a:lstStyle/>
                    <a:p>
                      <a:pPr algn="ctr"/>
                      <a:r>
                        <a:rPr lang="zh-CN" altLang="en-US" dirty="0" smtClean="0">
                          <a:solidFill>
                            <a:schemeClr val="tx1"/>
                          </a:solidFill>
                        </a:rPr>
                        <a:t>含义</a:t>
                      </a:r>
                      <a:endParaRPr lang="en-US" dirty="0">
                        <a:solidFill>
                          <a:schemeClr val="tx1"/>
                        </a:solidFill>
                      </a:endParaRPr>
                    </a:p>
                  </a:txBody>
                  <a:tcPr anchor="ctr"/>
                </a:tc>
              </a:tr>
              <a:tr h="373052">
                <a:tc>
                  <a:txBody>
                    <a:bodyPr/>
                    <a:lstStyle/>
                    <a:p>
                      <a:r>
                        <a:rPr lang="en-US" sz="1400" dirty="0" smtClean="0"/>
                        <a:t>-XX:G1HeapRegionSize=n</a:t>
                      </a:r>
                      <a:endParaRPr lang="en-US" sz="1400" dirty="0"/>
                    </a:p>
                  </a:txBody>
                  <a:tcPr/>
                </a:tc>
                <a:tc>
                  <a:txBody>
                    <a:bodyPr/>
                    <a:lstStyle/>
                    <a:p>
                      <a:r>
                        <a:rPr lang="zh-CN" altLang="en-US" sz="1400" dirty="0" smtClean="0"/>
                        <a:t>设置</a:t>
                      </a:r>
                      <a:r>
                        <a:rPr lang="en-US" sz="1400" dirty="0" smtClean="0"/>
                        <a:t>Region</a:t>
                      </a:r>
                      <a:r>
                        <a:rPr lang="zh-CN" altLang="en-US" sz="1400" dirty="0" smtClean="0"/>
                        <a:t>大小，并非最终值</a:t>
                      </a:r>
                      <a:endParaRPr lang="en-US" sz="1400" dirty="0"/>
                    </a:p>
                  </a:txBody>
                  <a:tcPr/>
                </a:tc>
              </a:tr>
              <a:tr h="390504">
                <a:tc>
                  <a:txBody>
                    <a:bodyPr/>
                    <a:lstStyle/>
                    <a:p>
                      <a:r>
                        <a:rPr lang="en-US" sz="1400" dirty="0" smtClean="0"/>
                        <a:t>-</a:t>
                      </a:r>
                      <a:r>
                        <a:rPr lang="en-US" sz="1400" dirty="0" err="1" smtClean="0"/>
                        <a:t>XX:MaxGCPauseMillis</a:t>
                      </a:r>
                      <a:endParaRPr lang="en-US" sz="1400" dirty="0"/>
                    </a:p>
                  </a:txBody>
                  <a:tcPr/>
                </a:tc>
                <a:tc>
                  <a:txBody>
                    <a:bodyPr/>
                    <a:lstStyle/>
                    <a:p>
                      <a:r>
                        <a:rPr lang="zh-CN" altLang="en-US" sz="1400" dirty="0" smtClean="0"/>
                        <a:t>设置</a:t>
                      </a:r>
                      <a:r>
                        <a:rPr lang="en-US" altLang="zh-CN" sz="1400" dirty="0" smtClean="0"/>
                        <a:t>G1</a:t>
                      </a:r>
                      <a:r>
                        <a:rPr lang="zh-CN" altLang="en-US" sz="1400" dirty="0" smtClean="0"/>
                        <a:t>收集过程目标时间，默认值</a:t>
                      </a:r>
                      <a:r>
                        <a:rPr lang="en-US" altLang="zh-CN" sz="1400" dirty="0" smtClean="0"/>
                        <a:t>200ms</a:t>
                      </a:r>
                      <a:r>
                        <a:rPr lang="zh-CN" altLang="en-US" sz="1400" dirty="0" smtClean="0"/>
                        <a:t>，不是硬性条件</a:t>
                      </a:r>
                      <a:endParaRPr lang="en-US" sz="1400" dirty="0"/>
                    </a:p>
                  </a:txBody>
                  <a:tcPr/>
                </a:tc>
              </a:tr>
              <a:tr h="371496">
                <a:tc>
                  <a:txBody>
                    <a:bodyPr/>
                    <a:lstStyle/>
                    <a:p>
                      <a:r>
                        <a:rPr lang="en-US" sz="1400" dirty="0" smtClean="0"/>
                        <a:t>-XX:G1NewSizePercent</a:t>
                      </a:r>
                      <a:endParaRPr lang="en-US" sz="1400" dirty="0"/>
                    </a:p>
                  </a:txBody>
                  <a:tcPr/>
                </a:tc>
                <a:tc>
                  <a:txBody>
                    <a:bodyPr/>
                    <a:lstStyle/>
                    <a:p>
                      <a:r>
                        <a:rPr lang="zh-CN" altLang="en-US" sz="1400" dirty="0" smtClean="0"/>
                        <a:t>新生代最小值，默认值</a:t>
                      </a:r>
                      <a:r>
                        <a:rPr lang="en-US" altLang="zh-CN" sz="1400" dirty="0" smtClean="0"/>
                        <a:t>5%</a:t>
                      </a:r>
                      <a:endParaRPr lang="en-US" sz="1400" dirty="0"/>
                    </a:p>
                  </a:txBody>
                  <a:tcPr/>
                </a:tc>
              </a:tr>
              <a:tr h="381000">
                <a:tc>
                  <a:txBody>
                    <a:bodyPr/>
                    <a:lstStyle/>
                    <a:p>
                      <a:r>
                        <a:rPr lang="en-US" sz="1400" dirty="0" smtClean="0"/>
                        <a:t>-XX:G1MaxNewSizePercent</a:t>
                      </a:r>
                      <a:endParaRPr lang="en-US" sz="1400" dirty="0"/>
                    </a:p>
                  </a:txBody>
                  <a:tcPr/>
                </a:tc>
                <a:tc>
                  <a:txBody>
                    <a:bodyPr/>
                    <a:lstStyle/>
                    <a:p>
                      <a:r>
                        <a:rPr lang="zh-CN" altLang="en-US" sz="1400" dirty="0" smtClean="0"/>
                        <a:t>新生代最大值，默认值</a:t>
                      </a:r>
                      <a:r>
                        <a:rPr lang="en-US" altLang="zh-CN" sz="1400" dirty="0" smtClean="0"/>
                        <a:t>60%</a:t>
                      </a:r>
                      <a:endParaRPr lang="en-US" sz="1400" dirty="0"/>
                    </a:p>
                  </a:txBody>
                  <a:tcPr/>
                </a:tc>
              </a:tr>
              <a:tr h="381000">
                <a:tc>
                  <a:txBody>
                    <a:bodyPr/>
                    <a:lstStyle/>
                    <a:p>
                      <a:r>
                        <a:rPr lang="en-US" sz="1400" dirty="0" smtClean="0"/>
                        <a:t>-</a:t>
                      </a:r>
                      <a:r>
                        <a:rPr lang="en-US" sz="1400" dirty="0" err="1" smtClean="0"/>
                        <a:t>XX:ParallelGCThreads</a:t>
                      </a:r>
                      <a:endParaRPr lang="en-US" sz="1400" dirty="0"/>
                    </a:p>
                  </a:txBody>
                  <a:tcPr/>
                </a:tc>
                <a:tc>
                  <a:txBody>
                    <a:bodyPr/>
                    <a:lstStyle/>
                    <a:p>
                      <a:r>
                        <a:rPr lang="en-US" altLang="zh-CN" sz="1400" dirty="0" smtClean="0"/>
                        <a:t>STW</a:t>
                      </a:r>
                      <a:r>
                        <a:rPr lang="zh-CN" altLang="en-US" sz="1400" dirty="0" smtClean="0"/>
                        <a:t>期间，并行</a:t>
                      </a:r>
                      <a:r>
                        <a:rPr lang="en-US" altLang="zh-CN" sz="1400" dirty="0" smtClean="0"/>
                        <a:t>GC</a:t>
                      </a:r>
                      <a:r>
                        <a:rPr lang="zh-CN" altLang="en-US" sz="1400" dirty="0" smtClean="0"/>
                        <a:t>线程数</a:t>
                      </a:r>
                      <a:endParaRPr lang="en-US" sz="1400" dirty="0"/>
                    </a:p>
                  </a:txBody>
                  <a:tcPr/>
                </a:tc>
              </a:tr>
              <a:tr h="304800">
                <a:tc>
                  <a:txBody>
                    <a:bodyPr/>
                    <a:lstStyle/>
                    <a:p>
                      <a:r>
                        <a:rPr lang="en-US" sz="1400" dirty="0" smtClean="0"/>
                        <a:t>-</a:t>
                      </a:r>
                      <a:r>
                        <a:rPr lang="en-US" sz="1400" dirty="0" err="1" smtClean="0"/>
                        <a:t>XX:ConcGCThreads</a:t>
                      </a:r>
                      <a:r>
                        <a:rPr lang="en-US" sz="1400" dirty="0" smtClean="0"/>
                        <a:t>=n</a:t>
                      </a:r>
                      <a:endParaRPr lang="en-US" sz="1400" dirty="0"/>
                    </a:p>
                  </a:txBody>
                  <a:tcPr/>
                </a:tc>
                <a:tc>
                  <a:txBody>
                    <a:bodyPr/>
                    <a:lstStyle/>
                    <a:p>
                      <a:r>
                        <a:rPr lang="zh-CN" altLang="en-US" sz="1400" dirty="0" smtClean="0"/>
                        <a:t>并发标记阶段，并行执行的线程数</a:t>
                      </a:r>
                      <a:endParaRPr lang="en-US" sz="1400" dirty="0"/>
                    </a:p>
                  </a:txBody>
                  <a:tcPr/>
                </a:tc>
              </a:tr>
              <a:tr h="515948">
                <a:tc>
                  <a:txBody>
                    <a:bodyPr/>
                    <a:lstStyle/>
                    <a:p>
                      <a:r>
                        <a:rPr lang="en-US" sz="1400" dirty="0" smtClean="0"/>
                        <a:t>-</a:t>
                      </a:r>
                      <a:r>
                        <a:rPr lang="en-US" sz="1400" dirty="0" err="1" smtClean="0"/>
                        <a:t>XX:InitiatingHeapOccupancyPercent</a:t>
                      </a:r>
                      <a:endParaRPr lang="en-US" sz="1400" dirty="0"/>
                    </a:p>
                  </a:txBody>
                  <a:tcPr/>
                </a:tc>
                <a:tc>
                  <a:txBody>
                    <a:bodyPr/>
                    <a:lstStyle/>
                    <a:p>
                      <a:r>
                        <a:rPr lang="zh-CN" altLang="en-US" sz="1400" dirty="0" smtClean="0"/>
                        <a:t>设置触发标记周期的 </a:t>
                      </a:r>
                      <a:r>
                        <a:rPr lang="en-US" altLang="zh-CN" sz="1400" dirty="0" smtClean="0"/>
                        <a:t>Java </a:t>
                      </a:r>
                      <a:r>
                        <a:rPr lang="zh-CN" altLang="en-US" sz="1400" dirty="0" smtClean="0"/>
                        <a:t>堆占用率阈值，默认占用率是整个 </a:t>
                      </a:r>
                      <a:r>
                        <a:rPr lang="en-US" altLang="zh-CN" sz="1400" dirty="0" smtClean="0"/>
                        <a:t>Java </a:t>
                      </a:r>
                      <a:r>
                        <a:rPr lang="zh-CN" altLang="en-US" sz="1400" dirty="0" smtClean="0"/>
                        <a:t>堆的 </a:t>
                      </a:r>
                      <a:r>
                        <a:rPr lang="en-US" altLang="zh-CN" sz="1400" dirty="0" smtClean="0"/>
                        <a:t>45%</a:t>
                      </a:r>
                      <a:endParaRPr lang="en-US" sz="1400" dirty="0"/>
                    </a:p>
                  </a:txBody>
                  <a:tcPr/>
                </a:tc>
              </a:tr>
            </a:tbl>
          </a:graphicData>
        </a:graphic>
      </p:graphicFrame>
    </p:spTree>
    <p:extLst>
      <p:ext uri="{BB962C8B-B14F-4D97-AF65-F5344CB8AC3E}">
        <p14:creationId xmlns:p14="http://schemas.microsoft.com/office/powerpoint/2010/main" val="41597137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zh-CN" altLang="en-US" sz="4400" dirty="0" smtClean="0"/>
              <a:t>工具</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6547305" cy="397031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dirty="0" smtClean="0"/>
              <a:t>命令行工具</a:t>
            </a:r>
            <a:endParaRPr lang="en-US" altLang="zh-CN" dirty="0" smtClean="0"/>
          </a:p>
          <a:p>
            <a:pPr marL="742950" lvl="1" indent="-285750">
              <a:lnSpc>
                <a:spcPct val="150000"/>
              </a:lnSpc>
              <a:buFont typeface="Wingdings" panose="05000000000000000000" pitchFamily="2" charset="2"/>
              <a:buChar char="q"/>
            </a:pPr>
            <a:r>
              <a:rPr lang="en-US" sz="1600" dirty="0" err="1"/>
              <a:t>j</a:t>
            </a:r>
            <a:r>
              <a:rPr lang="en-US" sz="1600" dirty="0" err="1" smtClean="0"/>
              <a:t>ps</a:t>
            </a:r>
            <a:r>
              <a:rPr lang="zh-CN" altLang="en-US" sz="1600" dirty="0" smtClean="0"/>
              <a:t>查看</a:t>
            </a:r>
            <a:r>
              <a:rPr lang="en-US" altLang="zh-CN" sz="1600" dirty="0" smtClean="0"/>
              <a:t>java</a:t>
            </a:r>
            <a:r>
              <a:rPr lang="zh-CN" altLang="en-US" sz="1600" dirty="0" smtClean="0"/>
              <a:t>进程</a:t>
            </a:r>
            <a:endParaRPr lang="en-US" altLang="zh-CN" sz="1600" dirty="0" smtClean="0"/>
          </a:p>
          <a:p>
            <a:pPr marL="742950" lvl="1" indent="-285750">
              <a:lnSpc>
                <a:spcPct val="150000"/>
              </a:lnSpc>
              <a:buFont typeface="Wingdings" panose="05000000000000000000" pitchFamily="2" charset="2"/>
              <a:buChar char="q"/>
            </a:pPr>
            <a:r>
              <a:rPr lang="en-US" sz="1600" dirty="0" err="1"/>
              <a:t>j</a:t>
            </a:r>
            <a:r>
              <a:rPr lang="en-US" sz="1600" dirty="0" err="1" smtClean="0"/>
              <a:t>info</a:t>
            </a:r>
            <a:r>
              <a:rPr lang="zh-CN" altLang="en-US" sz="1600" dirty="0" smtClean="0"/>
              <a:t>查看命令行参数</a:t>
            </a:r>
            <a:endParaRPr lang="en-US" altLang="zh-CN" sz="1600" dirty="0" smtClean="0"/>
          </a:p>
          <a:p>
            <a:pPr marL="742950" lvl="1" indent="-285750">
              <a:lnSpc>
                <a:spcPct val="150000"/>
              </a:lnSpc>
              <a:buFont typeface="Wingdings" panose="05000000000000000000" pitchFamily="2" charset="2"/>
              <a:buChar char="q"/>
            </a:pPr>
            <a:r>
              <a:rPr lang="en-US" sz="1600" dirty="0" err="1"/>
              <a:t>j</a:t>
            </a:r>
            <a:r>
              <a:rPr lang="en-US" sz="1600" dirty="0" err="1" smtClean="0"/>
              <a:t>stat</a:t>
            </a:r>
            <a:r>
              <a:rPr lang="zh-CN" altLang="en-US" sz="1600" dirty="0"/>
              <a:t>主</a:t>
            </a:r>
            <a:r>
              <a:rPr lang="zh-CN" altLang="en-US" sz="1600" dirty="0" smtClean="0"/>
              <a:t>要用于</a:t>
            </a:r>
            <a:r>
              <a:rPr lang="en-US" altLang="zh-CN" sz="1600" dirty="0" err="1" smtClean="0"/>
              <a:t>gc</a:t>
            </a:r>
            <a:r>
              <a:rPr lang="zh-CN" altLang="en-US" sz="1600" dirty="0"/>
              <a:t>监</a:t>
            </a:r>
            <a:r>
              <a:rPr lang="zh-CN" altLang="en-US" sz="1600" dirty="0" smtClean="0"/>
              <a:t>测</a:t>
            </a:r>
            <a:endParaRPr lang="en-US" altLang="zh-CN" sz="1600" dirty="0" smtClean="0"/>
          </a:p>
          <a:p>
            <a:pPr marL="742950" lvl="1" indent="-285750">
              <a:lnSpc>
                <a:spcPct val="150000"/>
              </a:lnSpc>
              <a:buFont typeface="Wingdings" panose="05000000000000000000" pitchFamily="2" charset="2"/>
              <a:buChar char="q"/>
            </a:pPr>
            <a:r>
              <a:rPr lang="en-US" altLang="zh-CN" sz="1600" dirty="0" err="1"/>
              <a:t>j</a:t>
            </a:r>
            <a:r>
              <a:rPr lang="en-US" altLang="zh-CN" sz="1600" dirty="0" err="1" smtClean="0"/>
              <a:t>stack</a:t>
            </a:r>
            <a:r>
              <a:rPr lang="zh-CN" altLang="en-US" sz="1600" dirty="0" smtClean="0"/>
              <a:t>主要用于线程监测</a:t>
            </a:r>
            <a:endParaRPr lang="en-US" altLang="zh-CN" sz="1600" dirty="0" smtClean="0"/>
          </a:p>
          <a:p>
            <a:pPr marL="742950" lvl="1" indent="-285750">
              <a:lnSpc>
                <a:spcPct val="150000"/>
              </a:lnSpc>
              <a:buFont typeface="Wingdings" panose="05000000000000000000" pitchFamily="2" charset="2"/>
              <a:buChar char="q"/>
            </a:pPr>
            <a:r>
              <a:rPr lang="en-US" altLang="zh-CN" sz="1600" dirty="0" err="1"/>
              <a:t>j</a:t>
            </a:r>
            <a:r>
              <a:rPr lang="en-US" altLang="zh-CN" sz="1600" dirty="0" err="1" smtClean="0"/>
              <a:t>map</a:t>
            </a:r>
            <a:r>
              <a:rPr lang="zh-CN" altLang="en-US" sz="1600" dirty="0" smtClean="0"/>
              <a:t>主要用于内存检测</a:t>
            </a:r>
            <a:endParaRPr lang="en-US" altLang="zh-CN" sz="1600" dirty="0" smtClean="0"/>
          </a:p>
          <a:p>
            <a:pPr marL="742950" lvl="1" indent="-285750">
              <a:lnSpc>
                <a:spcPct val="150000"/>
              </a:lnSpc>
              <a:buFont typeface="Wingdings" panose="05000000000000000000" pitchFamily="2" charset="2"/>
              <a:buChar char="q"/>
            </a:pPr>
            <a:r>
              <a:rPr lang="en-US" altLang="zh-CN" sz="1600" dirty="0" err="1"/>
              <a:t>j</a:t>
            </a:r>
            <a:r>
              <a:rPr lang="en-US" altLang="zh-CN" sz="1600" dirty="0" err="1" smtClean="0"/>
              <a:t>hat</a:t>
            </a:r>
            <a:r>
              <a:rPr lang="zh-CN" altLang="en-US" sz="1600" dirty="0" smtClean="0"/>
              <a:t>主要用于分析</a:t>
            </a:r>
            <a:r>
              <a:rPr lang="en-US" altLang="zh-CN" sz="1600" dirty="0" err="1" smtClean="0"/>
              <a:t>jmap</a:t>
            </a:r>
            <a:r>
              <a:rPr lang="zh-CN" altLang="en-US" sz="1600" dirty="0" smtClean="0"/>
              <a:t>产生的</a:t>
            </a:r>
            <a:r>
              <a:rPr lang="en-US" altLang="zh-CN" sz="1600" dirty="0" smtClean="0"/>
              <a:t>dump</a:t>
            </a:r>
            <a:r>
              <a:rPr lang="zh-CN" altLang="en-US" sz="1600" dirty="0" smtClean="0"/>
              <a:t>并提供</a:t>
            </a:r>
            <a:r>
              <a:rPr lang="en-US" altLang="zh-CN" sz="1600" dirty="0" smtClean="0"/>
              <a:t>web</a:t>
            </a:r>
            <a:r>
              <a:rPr lang="zh-CN" altLang="en-US" sz="1600" dirty="0" smtClean="0"/>
              <a:t>页面查看分析结果</a:t>
            </a:r>
            <a:endParaRPr lang="en-US" altLang="zh-CN" dirty="0" smtClean="0"/>
          </a:p>
          <a:p>
            <a:pPr marL="285750" indent="-285750">
              <a:lnSpc>
                <a:spcPct val="150000"/>
              </a:lnSpc>
              <a:buFont typeface="Wingdings" panose="05000000000000000000" pitchFamily="2" charset="2"/>
              <a:buChar char="Ø"/>
            </a:pPr>
            <a:r>
              <a:rPr lang="zh-CN" altLang="en-US" dirty="0"/>
              <a:t>可</a:t>
            </a:r>
            <a:r>
              <a:rPr lang="zh-CN" altLang="en-US" dirty="0" smtClean="0"/>
              <a:t>视化工具</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jconsole</a:t>
            </a:r>
            <a:endParaRPr lang="en-US" altLang="zh-CN" sz="1600" dirty="0" smtClean="0"/>
          </a:p>
          <a:p>
            <a:pPr marL="742950" lvl="1" indent="-285750">
              <a:lnSpc>
                <a:spcPct val="150000"/>
              </a:lnSpc>
              <a:buFont typeface="Wingdings" panose="05000000000000000000" pitchFamily="2" charset="2"/>
              <a:buChar char="q"/>
            </a:pPr>
            <a:r>
              <a:rPr lang="en-US" altLang="zh-CN" sz="1600" dirty="0" err="1" smtClean="0"/>
              <a:t>VisualVM</a:t>
            </a:r>
            <a:endParaRPr lang="en-US" altLang="zh-CN" dirty="0" smtClean="0"/>
          </a:p>
        </p:txBody>
      </p:sp>
    </p:spTree>
    <p:extLst>
      <p:ext uri="{BB962C8B-B14F-4D97-AF65-F5344CB8AC3E}">
        <p14:creationId xmlns:p14="http://schemas.microsoft.com/office/powerpoint/2010/main" val="19015783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err="1" smtClean="0"/>
              <a:t>jps</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429348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t>f</a:t>
            </a:r>
            <a:r>
              <a:rPr lang="en-US" altLang="zh-CN" dirty="0" smtClean="0"/>
              <a:t>ormat</a:t>
            </a:r>
            <a:r>
              <a:rPr lang="zh-CN" altLang="en-US" dirty="0" smtClean="0"/>
              <a:t>：</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jps</a:t>
            </a:r>
            <a:r>
              <a:rPr lang="en-US" altLang="zh-CN" sz="1600" dirty="0" smtClean="0"/>
              <a:t> [ options ] [ </a:t>
            </a:r>
            <a:r>
              <a:rPr lang="en-US" altLang="zh-CN" sz="1600" dirty="0" err="1" smtClean="0"/>
              <a:t>hostid</a:t>
            </a:r>
            <a:r>
              <a:rPr lang="en-US" altLang="zh-CN" sz="1600" dirty="0" smtClean="0"/>
              <a:t> ]</a:t>
            </a:r>
            <a:endParaRPr lang="en-US" altLang="zh-CN" dirty="0" smtClean="0"/>
          </a:p>
          <a:p>
            <a:pPr marL="285750" indent="-285750">
              <a:lnSpc>
                <a:spcPct val="150000"/>
              </a:lnSpc>
              <a:buFont typeface="Wingdings" panose="05000000000000000000" pitchFamily="2" charset="2"/>
              <a:buChar char="Ø"/>
            </a:pPr>
            <a:r>
              <a:rPr lang="en-US" altLang="zh-CN" dirty="0"/>
              <a:t>o</a:t>
            </a:r>
            <a:r>
              <a:rPr lang="en-US" altLang="zh-CN" dirty="0" smtClean="0"/>
              <a:t>ptions</a:t>
            </a:r>
            <a:r>
              <a:rPr lang="zh-CN" altLang="en-US" dirty="0" smtClean="0"/>
              <a:t>：</a:t>
            </a:r>
            <a:endParaRPr lang="en-US" altLang="zh-CN" dirty="0" smtClean="0"/>
          </a:p>
          <a:p>
            <a:pPr lvl="1">
              <a:lnSpc>
                <a:spcPct val="150000"/>
              </a:lnSpc>
            </a:pPr>
            <a:endParaRPr lang="en-US" altLang="zh-CN" sz="1600" dirty="0" smtClean="0"/>
          </a:p>
          <a:p>
            <a:pPr lvl="1">
              <a:lnSpc>
                <a:spcPct val="150000"/>
              </a:lnSpc>
            </a:pPr>
            <a:endParaRPr lang="en-US" altLang="zh-CN" sz="1600" dirty="0"/>
          </a:p>
          <a:p>
            <a:pPr lvl="1">
              <a:lnSpc>
                <a:spcPct val="150000"/>
              </a:lnSpc>
            </a:pPr>
            <a:endParaRPr lang="en-US" altLang="zh-CN" sz="1600" dirty="0" smtClean="0"/>
          </a:p>
          <a:p>
            <a:pPr lvl="1">
              <a:lnSpc>
                <a:spcPct val="150000"/>
              </a:lnSpc>
            </a:pPr>
            <a:endParaRPr lang="en-US" altLang="zh-CN" sz="1600" dirty="0" smtClean="0"/>
          </a:p>
          <a:p>
            <a:pPr lvl="1">
              <a:lnSpc>
                <a:spcPct val="150000"/>
              </a:lnSpc>
            </a:pPr>
            <a:endParaRPr lang="en-US" altLang="zh-CN" sz="1600" dirty="0"/>
          </a:p>
          <a:p>
            <a:pPr marL="285750" indent="-285750">
              <a:lnSpc>
                <a:spcPct val="150000"/>
              </a:lnSpc>
              <a:buFont typeface="Wingdings" panose="05000000000000000000" pitchFamily="2" charset="2"/>
              <a:buChar char="Ø"/>
            </a:pPr>
            <a:r>
              <a:rPr lang="en-US" altLang="zh-CN" dirty="0" err="1" smtClean="0"/>
              <a:t>hostid</a:t>
            </a:r>
            <a:endParaRPr lang="en-US" altLang="zh-CN" dirty="0" smtClean="0"/>
          </a:p>
          <a:p>
            <a:pPr marL="742950" lvl="1" indent="-285750">
              <a:lnSpc>
                <a:spcPct val="150000"/>
              </a:lnSpc>
              <a:buFont typeface="Wingdings" panose="05000000000000000000" pitchFamily="2" charset="2"/>
              <a:buChar char="q"/>
            </a:pPr>
            <a:r>
              <a:rPr lang="en-US" altLang="zh-CN" sz="1600" dirty="0" smtClean="0"/>
              <a:t>[protocol: ] [ [//] hostname] [:port] [/</a:t>
            </a:r>
            <a:r>
              <a:rPr lang="en-US" altLang="zh-CN" sz="1600" dirty="0" err="1" smtClean="0"/>
              <a:t>servername</a:t>
            </a:r>
            <a:r>
              <a:rPr lang="en-US" altLang="zh-CN" sz="1600" dirty="0" smtClean="0"/>
              <a:t>]</a:t>
            </a:r>
          </a:p>
          <a:p>
            <a:pPr marL="742950" lvl="1" indent="-285750">
              <a:lnSpc>
                <a:spcPct val="150000"/>
              </a:lnSpc>
              <a:buFont typeface="Wingdings" panose="05000000000000000000" pitchFamily="2" charset="2"/>
              <a:buChar char="q"/>
            </a:pPr>
            <a:r>
              <a:rPr lang="zh-CN" altLang="en-US" sz="1600" dirty="0"/>
              <a:t>默</a:t>
            </a:r>
            <a:r>
              <a:rPr lang="zh-CN" altLang="en-US" sz="1600" dirty="0" smtClean="0"/>
              <a:t>认协议是</a:t>
            </a:r>
            <a:r>
              <a:rPr lang="en-US" altLang="zh-CN" sz="1600" dirty="0" smtClean="0"/>
              <a:t>RMI</a:t>
            </a:r>
            <a:r>
              <a:rPr lang="zh-CN" altLang="en-US" sz="1600" dirty="0" smtClean="0"/>
              <a:t>，</a:t>
            </a:r>
            <a:r>
              <a:rPr lang="en-US" altLang="zh-CN" sz="1600" dirty="0" smtClean="0"/>
              <a:t>1099</a:t>
            </a:r>
            <a:r>
              <a:rPr lang="zh-CN" altLang="en-US" sz="1600" dirty="0"/>
              <a:t>端口</a:t>
            </a:r>
            <a:endParaRPr lang="en-US" altLang="zh-CN"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1915660032"/>
              </p:ext>
            </p:extLst>
          </p:nvPr>
        </p:nvGraphicFramePr>
        <p:xfrm>
          <a:off x="1752600" y="2362200"/>
          <a:ext cx="6781800" cy="1656080"/>
        </p:xfrm>
        <a:graphic>
          <a:graphicData uri="http://schemas.openxmlformats.org/drawingml/2006/table">
            <a:tbl>
              <a:tblPr>
                <a:tableStyleId>{5C22544A-7EE6-4342-B048-85BDC9FD1C3A}</a:tableStyleId>
              </a:tblPr>
              <a:tblGrid>
                <a:gridCol w="1371600"/>
                <a:gridCol w="5410200"/>
              </a:tblGrid>
              <a:tr h="0">
                <a:tc>
                  <a:txBody>
                    <a:bodyPr/>
                    <a:lstStyle/>
                    <a:p>
                      <a:r>
                        <a:rPr lang="en-US" sz="1600" dirty="0" smtClean="0"/>
                        <a:t>-q</a:t>
                      </a:r>
                      <a:endParaRPr lang="en-US" sz="1600" dirty="0"/>
                    </a:p>
                  </a:txBody>
                  <a:tcPr/>
                </a:tc>
                <a:tc>
                  <a:txBody>
                    <a:bodyPr/>
                    <a:lstStyle/>
                    <a:p>
                      <a:r>
                        <a:rPr lang="zh-CN" altLang="en-US" sz="1600" dirty="0" smtClean="0"/>
                        <a:t>仅显示进程</a:t>
                      </a:r>
                      <a:r>
                        <a:rPr lang="en-US" altLang="zh-CN" sz="1600" dirty="0" smtClean="0"/>
                        <a:t>ID</a:t>
                      </a:r>
                      <a:r>
                        <a:rPr lang="zh-CN" altLang="en-US" sz="1600" dirty="0" smtClean="0"/>
                        <a:t>，省略主类的名称</a:t>
                      </a:r>
                      <a:endParaRPr lang="en-US" sz="1600" dirty="0"/>
                    </a:p>
                  </a:txBody>
                  <a:tcPr/>
                </a:tc>
              </a:tr>
              <a:tr h="370840">
                <a:tc>
                  <a:txBody>
                    <a:bodyPr/>
                    <a:lstStyle/>
                    <a:p>
                      <a:r>
                        <a:rPr lang="en-US" sz="1600" dirty="0" smtClean="0"/>
                        <a:t>-m</a:t>
                      </a:r>
                      <a:endParaRPr lang="en-US" sz="1600" dirty="0"/>
                    </a:p>
                  </a:txBody>
                  <a:tcPr/>
                </a:tc>
                <a:tc>
                  <a:txBody>
                    <a:bodyPr/>
                    <a:lstStyle/>
                    <a:p>
                      <a:r>
                        <a:rPr lang="zh-CN" altLang="en-US" sz="1600" dirty="0" smtClean="0"/>
                        <a:t>显示虚拟机启动时传递给</a:t>
                      </a:r>
                      <a:r>
                        <a:rPr lang="en-US" altLang="zh-CN" sz="1600" dirty="0" smtClean="0"/>
                        <a:t>main</a:t>
                      </a:r>
                      <a:r>
                        <a:rPr lang="zh-CN" altLang="en-US" sz="1600" dirty="0" smtClean="0"/>
                        <a:t>方法的参数</a:t>
                      </a:r>
                      <a:endParaRPr lang="en-US" sz="1600" dirty="0"/>
                    </a:p>
                  </a:txBody>
                  <a:tcPr/>
                </a:tc>
              </a:tr>
              <a:tr h="370840">
                <a:tc>
                  <a:txBody>
                    <a:bodyPr/>
                    <a:lstStyle/>
                    <a:p>
                      <a:r>
                        <a:rPr lang="en-US" sz="1600" dirty="0" smtClean="0"/>
                        <a:t>-l</a:t>
                      </a:r>
                      <a:endParaRPr lang="en-US" sz="1600" dirty="0"/>
                    </a:p>
                  </a:txBody>
                  <a:tcPr/>
                </a:tc>
                <a:tc>
                  <a:txBody>
                    <a:bodyPr/>
                    <a:lstStyle/>
                    <a:p>
                      <a:r>
                        <a:rPr lang="zh-CN" altLang="en-US" sz="1600" dirty="0" smtClean="0"/>
                        <a:t>输出完全的包名，应用主类名，如果进程执行的是</a:t>
                      </a:r>
                      <a:r>
                        <a:rPr lang="en-US" altLang="zh-CN" sz="1600" dirty="0" smtClean="0"/>
                        <a:t>jar</a:t>
                      </a:r>
                      <a:r>
                        <a:rPr lang="zh-CN" altLang="en-US" sz="1600" dirty="0" smtClean="0"/>
                        <a:t>包，输出</a:t>
                      </a:r>
                      <a:r>
                        <a:rPr lang="en-US" altLang="zh-CN" sz="1600" dirty="0" smtClean="0"/>
                        <a:t>jar</a:t>
                      </a:r>
                      <a:r>
                        <a:rPr lang="zh-CN" altLang="en-US" sz="1600" dirty="0" smtClean="0"/>
                        <a:t>的完全路径名</a:t>
                      </a:r>
                      <a:endParaRPr lang="en-US" sz="1600" dirty="0"/>
                    </a:p>
                  </a:txBody>
                  <a:tcPr/>
                </a:tc>
              </a:tr>
              <a:tr h="370840">
                <a:tc>
                  <a:txBody>
                    <a:bodyPr/>
                    <a:lstStyle/>
                    <a:p>
                      <a:r>
                        <a:rPr lang="en-US" sz="1600" dirty="0" smtClean="0"/>
                        <a:t>-v</a:t>
                      </a:r>
                      <a:endParaRPr lang="en-US" sz="1600" dirty="0"/>
                    </a:p>
                  </a:txBody>
                  <a:tcPr/>
                </a:tc>
                <a:tc>
                  <a:txBody>
                    <a:bodyPr/>
                    <a:lstStyle/>
                    <a:p>
                      <a:r>
                        <a:rPr lang="zh-CN" altLang="en-US" sz="1600" dirty="0" smtClean="0"/>
                        <a:t>输出虚拟机进程启动时</a:t>
                      </a:r>
                      <a:r>
                        <a:rPr lang="en-US" altLang="zh-CN" sz="1600" dirty="0" smtClean="0"/>
                        <a:t>JVM</a:t>
                      </a:r>
                      <a:r>
                        <a:rPr lang="zh-CN" altLang="en-US" sz="1600" dirty="0" smtClean="0"/>
                        <a:t>参数</a:t>
                      </a:r>
                      <a:endParaRPr lang="en-US" sz="1600" dirty="0"/>
                    </a:p>
                  </a:txBody>
                  <a:tcPr/>
                </a:tc>
              </a:tr>
            </a:tbl>
          </a:graphicData>
        </a:graphic>
      </p:graphicFrame>
    </p:spTree>
    <p:extLst>
      <p:ext uri="{BB962C8B-B14F-4D97-AF65-F5344CB8AC3E}">
        <p14:creationId xmlns:p14="http://schemas.microsoft.com/office/powerpoint/2010/main" val="2554320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en-US" altLang="zh-CN" sz="3600" dirty="0"/>
              <a:t>Java</a:t>
            </a:r>
            <a:r>
              <a:rPr lang="zh-CN" altLang="en-US" sz="3600" dirty="0"/>
              <a:t>虚拟机栈</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1600200"/>
            <a:ext cx="7391400"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smtClean="0">
                <a:latin typeface="STZhongsong (Headings)"/>
              </a:rPr>
              <a:t>线程私有内存，生命周期与线程相</a:t>
            </a:r>
            <a:r>
              <a:rPr lang="zh-CN" altLang="en-US" dirty="0">
                <a:latin typeface="STZhongsong (Headings)"/>
              </a:rPr>
              <a:t>同。它描述的是</a:t>
            </a:r>
            <a:r>
              <a:rPr lang="en-US" altLang="zh-CN" dirty="0">
                <a:latin typeface="STZhongsong (Headings)"/>
              </a:rPr>
              <a:t>Java</a:t>
            </a:r>
            <a:r>
              <a:rPr lang="zh-CN" altLang="en-US" dirty="0">
                <a:latin typeface="STZhongsong (Headings)"/>
              </a:rPr>
              <a:t>方法执行的内存模型：每个方法在执行的同时都会创建一个栈桢</a:t>
            </a:r>
            <a:endParaRPr lang="en-US" altLang="zh-CN" dirty="0" smtClean="0">
              <a:latin typeface="STZhongsong (Headings)"/>
            </a:endParaRPr>
          </a:p>
          <a:p>
            <a:pPr marL="285750" indent="-285750">
              <a:lnSpc>
                <a:spcPct val="150000"/>
              </a:lnSpc>
              <a:buFont typeface="Wingdings" panose="05000000000000000000" pitchFamily="2" charset="2"/>
              <a:buChar char="Ø"/>
            </a:pPr>
            <a:r>
              <a:rPr lang="en-US" dirty="0" err="1" smtClean="0">
                <a:latin typeface="STZhongsong (Headings)"/>
              </a:rPr>
              <a:t>StackOverflowError</a:t>
            </a:r>
            <a:r>
              <a:rPr lang="zh-CN" altLang="en-US" dirty="0">
                <a:latin typeface="STZhongsong (Headings)"/>
              </a:rPr>
              <a:t>，线程请求的栈深度大于虚拟机所允许的深</a:t>
            </a:r>
            <a:r>
              <a:rPr lang="zh-CN" altLang="en-US" dirty="0" smtClean="0">
                <a:latin typeface="STZhongsong (Headings)"/>
              </a:rPr>
              <a:t>度，如递归调用</a:t>
            </a:r>
            <a:endParaRPr lang="en-US" altLang="zh-CN" dirty="0" smtClean="0">
              <a:latin typeface="STZhongsong (Headings)"/>
            </a:endParaRPr>
          </a:p>
          <a:p>
            <a:pPr marL="285750" indent="-285750">
              <a:lnSpc>
                <a:spcPct val="150000"/>
              </a:lnSpc>
              <a:buFont typeface="Wingdings" panose="05000000000000000000" pitchFamily="2" charset="2"/>
              <a:buChar char="Ø"/>
            </a:pPr>
            <a:r>
              <a:rPr lang="en-US" altLang="zh-CN" dirty="0" err="1" smtClean="0">
                <a:latin typeface="STZhongsong (Headings)"/>
              </a:rPr>
              <a:t>OutOfMemoryError</a:t>
            </a:r>
            <a:r>
              <a:rPr lang="zh-CN" altLang="en-US" dirty="0" smtClean="0">
                <a:latin typeface="STZhongsong (Headings)"/>
              </a:rPr>
              <a:t>，虚</a:t>
            </a:r>
            <a:r>
              <a:rPr lang="zh-CN" altLang="en-US" dirty="0">
                <a:latin typeface="STZhongsong (Headings)"/>
              </a:rPr>
              <a:t>拟机</a:t>
            </a:r>
            <a:r>
              <a:rPr lang="zh-CN" altLang="en-US" dirty="0" smtClean="0">
                <a:latin typeface="STZhongsong (Headings)"/>
              </a:rPr>
              <a:t>栈动</a:t>
            </a:r>
            <a:r>
              <a:rPr lang="zh-CN" altLang="en-US" dirty="0">
                <a:latin typeface="STZhongsong (Headings)"/>
              </a:rPr>
              <a:t>态扩</a:t>
            </a:r>
            <a:r>
              <a:rPr lang="zh-CN" altLang="en-US" dirty="0" smtClean="0">
                <a:latin typeface="STZhongsong (Headings)"/>
              </a:rPr>
              <a:t>展时</a:t>
            </a:r>
            <a:r>
              <a:rPr lang="zh-CN" altLang="en-US" dirty="0">
                <a:latin typeface="STZhongsong (Headings)"/>
              </a:rPr>
              <a:t>无法申请到足够的内存</a:t>
            </a:r>
            <a:r>
              <a:rPr lang="zh-CN" altLang="en-US" dirty="0" smtClean="0">
                <a:latin typeface="STZhongsong (Headings)"/>
              </a:rPr>
              <a:t>，此</a:t>
            </a:r>
            <a:r>
              <a:rPr lang="zh-CN" altLang="en-US" dirty="0">
                <a:latin typeface="STZhongsong (Headings)"/>
              </a:rPr>
              <a:t>种情况相对而言很少出</a:t>
            </a:r>
            <a:r>
              <a:rPr lang="zh-CN" altLang="en-US" dirty="0" smtClean="0">
                <a:latin typeface="STZhongsong (Headings)"/>
              </a:rPr>
              <a:t>现。</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通过</a:t>
            </a:r>
            <a:r>
              <a:rPr lang="en-US" altLang="zh-CN" dirty="0" smtClean="0">
                <a:latin typeface="STZhongsong (Headings)"/>
              </a:rPr>
              <a:t>-</a:t>
            </a:r>
            <a:r>
              <a:rPr lang="en-US" altLang="zh-CN" dirty="0" err="1" smtClean="0">
                <a:latin typeface="STZhongsong (Headings)"/>
              </a:rPr>
              <a:t>Xss</a:t>
            </a:r>
            <a:r>
              <a:rPr lang="zh-CN" altLang="en-US" dirty="0" smtClean="0">
                <a:latin typeface="STZhongsong (Headings)"/>
              </a:rPr>
              <a:t>或</a:t>
            </a:r>
            <a:r>
              <a:rPr lang="en-US" altLang="zh-CN" dirty="0" smtClean="0">
                <a:latin typeface="STZhongsong (Headings)"/>
              </a:rPr>
              <a:t>-</a:t>
            </a:r>
            <a:r>
              <a:rPr lang="en-US" altLang="zh-CN" dirty="0" err="1" smtClean="0">
                <a:latin typeface="STZhongsong (Headings)"/>
              </a:rPr>
              <a:t>XX:ThreadStackSize</a:t>
            </a:r>
            <a:r>
              <a:rPr lang="zh-CN" altLang="en-US" dirty="0" smtClean="0">
                <a:latin typeface="STZhongsong (Headings)"/>
              </a:rPr>
              <a:t>设置每个线程栈的大小，默认大小</a:t>
            </a:r>
            <a:r>
              <a:rPr lang="en-US" altLang="zh-CN" dirty="0" smtClean="0">
                <a:latin typeface="STZhongsong (Headings)"/>
              </a:rPr>
              <a:t>512k </a:t>
            </a:r>
            <a:r>
              <a:rPr lang="zh-CN" altLang="en-US" dirty="0" smtClean="0">
                <a:latin typeface="STZhongsong (Headings)"/>
              </a:rPr>
              <a:t>（</a:t>
            </a:r>
            <a:r>
              <a:rPr lang="en-US" altLang="zh-CN" dirty="0" smtClean="0">
                <a:latin typeface="STZhongsong (Headings)"/>
              </a:rPr>
              <a:t>32-bit </a:t>
            </a:r>
            <a:r>
              <a:rPr lang="en-US" altLang="zh-CN" dirty="0" err="1" smtClean="0">
                <a:latin typeface="STZhongsong (Headings)"/>
              </a:rPr>
              <a:t>vm</a:t>
            </a:r>
            <a:r>
              <a:rPr lang="zh-CN" altLang="en-US" dirty="0">
                <a:latin typeface="STZhongsong (Headings)"/>
              </a:rPr>
              <a:t>）</a:t>
            </a:r>
            <a:r>
              <a:rPr lang="zh-CN" altLang="en-US" dirty="0" smtClean="0">
                <a:latin typeface="STZhongsong (Headings)"/>
              </a:rPr>
              <a:t>，</a:t>
            </a:r>
            <a:r>
              <a:rPr lang="en-US" altLang="zh-CN" dirty="0" smtClean="0">
                <a:latin typeface="STZhongsong (Headings)"/>
              </a:rPr>
              <a:t>1024k</a:t>
            </a:r>
            <a:r>
              <a:rPr lang="zh-CN" altLang="en-US" dirty="0" smtClean="0">
                <a:latin typeface="STZhongsong (Headings)"/>
              </a:rPr>
              <a:t>（</a:t>
            </a:r>
            <a:r>
              <a:rPr lang="en-US" altLang="zh-CN" dirty="0" smtClean="0">
                <a:latin typeface="STZhongsong (Headings)"/>
              </a:rPr>
              <a:t>64-bit </a:t>
            </a:r>
            <a:r>
              <a:rPr lang="en-US" altLang="zh-CN" dirty="0" err="1" smtClean="0">
                <a:latin typeface="STZhongsong (Headings)"/>
              </a:rPr>
              <a:t>vm</a:t>
            </a:r>
            <a:r>
              <a:rPr lang="zh-CN" altLang="en-US" dirty="0" smtClean="0">
                <a:latin typeface="STZhongsong (Headings)"/>
              </a:rPr>
              <a:t>）</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en-US" dirty="0" smtClean="0">
                <a:latin typeface="STZhongsong (Headings)"/>
              </a:rPr>
              <a:t>-</a:t>
            </a:r>
            <a:r>
              <a:rPr lang="en-US" dirty="0" err="1" smtClean="0">
                <a:latin typeface="STZhongsong (Headings)"/>
              </a:rPr>
              <a:t>Xss</a:t>
            </a:r>
            <a:r>
              <a:rPr lang="zh-CN" altLang="en-US" dirty="0" smtClean="0">
                <a:latin typeface="STZhongsong (Headings)"/>
              </a:rPr>
              <a:t>影响主线程</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en-US" dirty="0" smtClean="0">
                <a:latin typeface="STZhongsong (Headings)"/>
              </a:rPr>
              <a:t>-</a:t>
            </a:r>
            <a:r>
              <a:rPr lang="en-US" dirty="0" err="1" smtClean="0">
                <a:latin typeface="STZhongsong (Headings)"/>
              </a:rPr>
              <a:t>XX:ThreadStackSize</a:t>
            </a:r>
            <a:r>
              <a:rPr lang="zh-CN" altLang="en-US" dirty="0" smtClean="0">
                <a:latin typeface="STZhongsong (Headings)"/>
              </a:rPr>
              <a:t>不影响主线程，</a:t>
            </a:r>
            <a:r>
              <a:rPr lang="en-US" altLang="zh-CN" dirty="0" err="1" smtClean="0">
                <a:latin typeface="STZhongsong (Headings)"/>
              </a:rPr>
              <a:t>pd</a:t>
            </a:r>
            <a:r>
              <a:rPr lang="en-US" altLang="zh-CN" dirty="0" smtClean="0">
                <a:latin typeface="STZhongsong (Headings)"/>
              </a:rPr>
              <a:t> product</a:t>
            </a:r>
            <a:endParaRPr lang="en-US" dirty="0">
              <a:latin typeface="STZhongsong (Headings)"/>
            </a:endParaRPr>
          </a:p>
        </p:txBody>
      </p:sp>
    </p:spTree>
    <p:extLst>
      <p:ext uri="{BB962C8B-B14F-4D97-AF65-F5344CB8AC3E}">
        <p14:creationId xmlns:p14="http://schemas.microsoft.com/office/powerpoint/2010/main" val="8074561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err="1" smtClean="0"/>
              <a:t>jinfo</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433965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a:t>j</a:t>
            </a:r>
            <a:r>
              <a:rPr lang="en-US" altLang="zh-CN" dirty="0" err="1" smtClean="0"/>
              <a:t>info</a:t>
            </a:r>
            <a:r>
              <a:rPr lang="zh-CN" altLang="en-US" dirty="0" smtClean="0"/>
              <a:t>用于在运行时查看或设置进程参数</a:t>
            </a:r>
            <a:endParaRPr lang="en-US" altLang="zh-CN" dirty="0" smtClean="0"/>
          </a:p>
          <a:p>
            <a:pPr marL="742950" lvl="1" indent="-285750">
              <a:lnSpc>
                <a:spcPct val="150000"/>
              </a:lnSpc>
              <a:buFont typeface="Wingdings" panose="05000000000000000000" pitchFamily="2" charset="2"/>
              <a:buChar char="q"/>
            </a:pPr>
            <a:r>
              <a:rPr lang="zh-CN" altLang="en-US" sz="1600" dirty="0" smtClean="0"/>
              <a:t>查看命令帮助：</a:t>
            </a:r>
            <a:r>
              <a:rPr lang="en-US" altLang="zh-CN" sz="1600" dirty="0" err="1" smtClean="0"/>
              <a:t>jinfo</a:t>
            </a:r>
            <a:r>
              <a:rPr lang="en-US" altLang="zh-CN" sz="1600" dirty="0" smtClean="0"/>
              <a:t> </a:t>
            </a:r>
            <a:r>
              <a:rPr lang="zh-CN" altLang="en-US" sz="1600" dirty="0" smtClean="0"/>
              <a:t>或 </a:t>
            </a:r>
            <a:r>
              <a:rPr lang="en-US" altLang="zh-CN" sz="1600" dirty="0" err="1" smtClean="0"/>
              <a:t>jinfo</a:t>
            </a:r>
            <a:r>
              <a:rPr lang="en-US" altLang="zh-CN" sz="1600" dirty="0" smtClean="0"/>
              <a:t> –h | -help</a:t>
            </a:r>
          </a:p>
          <a:p>
            <a:pPr marL="742950" lvl="1" indent="-285750">
              <a:lnSpc>
                <a:spcPct val="150000"/>
              </a:lnSpc>
              <a:buFont typeface="Wingdings" panose="05000000000000000000" pitchFamily="2" charset="2"/>
              <a:buChar char="q"/>
            </a:pPr>
            <a:r>
              <a:rPr lang="zh-CN" altLang="en-US" sz="1600" dirty="0"/>
              <a:t>查</a:t>
            </a:r>
            <a:r>
              <a:rPr lang="zh-CN" altLang="en-US" sz="1600" dirty="0" smtClean="0"/>
              <a:t>看所有参数：</a:t>
            </a:r>
            <a:r>
              <a:rPr lang="en-US" altLang="zh-CN" sz="1600" dirty="0" err="1" smtClean="0"/>
              <a:t>jinfo</a:t>
            </a:r>
            <a:r>
              <a:rPr lang="en-US" altLang="zh-CN" sz="1600" dirty="0" smtClean="0"/>
              <a:t> &lt;</a:t>
            </a:r>
            <a:r>
              <a:rPr lang="en-US" altLang="zh-CN" sz="1600" dirty="0" err="1" smtClean="0"/>
              <a:t>pid</a:t>
            </a:r>
            <a:r>
              <a:rPr lang="en-US" altLang="zh-CN" sz="1600" dirty="0" smtClean="0"/>
              <a:t>&gt;</a:t>
            </a:r>
            <a:endParaRPr lang="en-US" altLang="zh-CN" dirty="0" smtClean="0"/>
          </a:p>
          <a:p>
            <a:pPr marL="285750" indent="-285750">
              <a:lnSpc>
                <a:spcPct val="150000"/>
              </a:lnSpc>
              <a:buFont typeface="Wingdings" panose="05000000000000000000" pitchFamily="2" charset="2"/>
              <a:buChar char="Ø"/>
            </a:pPr>
            <a:r>
              <a:rPr lang="zh-CN" altLang="en-US" dirty="0" smtClean="0"/>
              <a:t>查看进程系统属性</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jinfo</a:t>
            </a:r>
            <a:r>
              <a:rPr lang="en-US" altLang="zh-CN" sz="1600" dirty="0" smtClean="0"/>
              <a:t> –</a:t>
            </a:r>
            <a:r>
              <a:rPr lang="en-US" altLang="zh-CN" sz="1600" dirty="0" err="1" smtClean="0"/>
              <a:t>sysprops</a:t>
            </a:r>
            <a:r>
              <a:rPr lang="en-US" altLang="zh-CN" sz="1600" dirty="0" smtClean="0"/>
              <a:t> &lt;</a:t>
            </a:r>
            <a:r>
              <a:rPr lang="en-US" altLang="zh-CN" sz="1600" dirty="0" err="1" smtClean="0"/>
              <a:t>pid</a:t>
            </a:r>
            <a:r>
              <a:rPr lang="en-US" altLang="zh-CN" sz="1600" dirty="0" smtClean="0"/>
              <a:t>&gt;</a:t>
            </a:r>
            <a:endParaRPr lang="en-US" altLang="zh-CN" sz="1600" dirty="0"/>
          </a:p>
          <a:p>
            <a:pPr marL="285750" indent="-285750">
              <a:lnSpc>
                <a:spcPct val="150000"/>
              </a:lnSpc>
              <a:buFont typeface="Wingdings" panose="05000000000000000000" pitchFamily="2" charset="2"/>
              <a:buChar char="Ø"/>
            </a:pPr>
            <a:r>
              <a:rPr lang="zh-CN" altLang="en-US" dirty="0" smtClean="0"/>
              <a:t>查看进程命令行参数</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jinfo</a:t>
            </a:r>
            <a:r>
              <a:rPr lang="en-US" altLang="zh-CN" sz="1600" dirty="0" smtClean="0"/>
              <a:t> –flag &lt;name&gt; &lt;</a:t>
            </a:r>
            <a:r>
              <a:rPr lang="en-US" altLang="zh-CN" sz="1600" dirty="0" err="1" smtClean="0"/>
              <a:t>pid</a:t>
            </a:r>
            <a:r>
              <a:rPr lang="en-US" altLang="zh-CN" sz="1600" dirty="0" smtClean="0"/>
              <a:t>&gt;</a:t>
            </a:r>
          </a:p>
          <a:p>
            <a:pPr marL="285750" indent="-285750">
              <a:lnSpc>
                <a:spcPct val="150000"/>
              </a:lnSpc>
              <a:buFont typeface="Wingdings" panose="05000000000000000000" pitchFamily="2" charset="2"/>
              <a:buChar char="Ø"/>
            </a:pPr>
            <a:r>
              <a:rPr lang="zh-CN" altLang="en-US" dirty="0" smtClean="0"/>
              <a:t>修改进程命令行参数</a:t>
            </a:r>
            <a:endParaRPr lang="en-US" altLang="zh-CN" dirty="0" smtClean="0"/>
          </a:p>
          <a:p>
            <a:pPr marL="742950" lvl="1" indent="-285750">
              <a:lnSpc>
                <a:spcPct val="150000"/>
              </a:lnSpc>
              <a:buFont typeface="Wingdings" panose="05000000000000000000" pitchFamily="2" charset="2"/>
              <a:buChar char="q"/>
            </a:pPr>
            <a:r>
              <a:rPr lang="en-US" altLang="zh-CN" sz="1600" dirty="0" err="1"/>
              <a:t>j</a:t>
            </a:r>
            <a:r>
              <a:rPr lang="en-US" altLang="zh-CN" sz="1600" dirty="0" err="1" smtClean="0"/>
              <a:t>info</a:t>
            </a:r>
            <a:r>
              <a:rPr lang="en-US" altLang="zh-CN" sz="1600" dirty="0" smtClean="0"/>
              <a:t> –flag [+|-] &lt;name&gt; &lt;</a:t>
            </a:r>
            <a:r>
              <a:rPr lang="en-US" altLang="zh-CN" sz="1600" dirty="0" err="1" smtClean="0"/>
              <a:t>pid</a:t>
            </a:r>
            <a:r>
              <a:rPr lang="en-US" altLang="zh-CN" sz="1600" dirty="0" smtClean="0"/>
              <a:t>&gt;</a:t>
            </a:r>
          </a:p>
          <a:p>
            <a:pPr marL="742950" lvl="1" indent="-285750">
              <a:lnSpc>
                <a:spcPct val="150000"/>
              </a:lnSpc>
              <a:buFont typeface="Wingdings" panose="05000000000000000000" pitchFamily="2" charset="2"/>
              <a:buChar char="q"/>
            </a:pPr>
            <a:r>
              <a:rPr lang="en-US" altLang="zh-CN" sz="1600" dirty="0" err="1" smtClean="0"/>
              <a:t>jinfo</a:t>
            </a:r>
            <a:r>
              <a:rPr lang="en-US" altLang="zh-CN" sz="1600" dirty="0" smtClean="0"/>
              <a:t> –flag &lt;name&gt;=&lt;value&gt; &lt;</a:t>
            </a:r>
            <a:r>
              <a:rPr lang="en-US" altLang="zh-CN" sz="1600" dirty="0" err="1" smtClean="0"/>
              <a:t>pid</a:t>
            </a:r>
            <a:r>
              <a:rPr lang="en-US" altLang="zh-CN" sz="1600" dirty="0" smtClean="0"/>
              <a:t>&gt;</a:t>
            </a:r>
          </a:p>
          <a:p>
            <a:pPr marL="742950" lvl="1" indent="-285750">
              <a:lnSpc>
                <a:spcPct val="150000"/>
              </a:lnSpc>
              <a:buFont typeface="Wingdings" panose="05000000000000000000" pitchFamily="2" charset="2"/>
              <a:buChar char="q"/>
            </a:pPr>
            <a:r>
              <a:rPr lang="zh-CN" altLang="en-US" sz="1600" dirty="0"/>
              <a:t>可修</a:t>
            </a:r>
            <a:r>
              <a:rPr lang="zh-CN" altLang="en-US" sz="1600" dirty="0" smtClean="0"/>
              <a:t>改的参数必须是</a:t>
            </a:r>
            <a:r>
              <a:rPr lang="en-US" altLang="zh-CN" sz="1600" dirty="0" err="1" smtClean="0"/>
              <a:t>managable</a:t>
            </a:r>
            <a:r>
              <a:rPr lang="zh-CN" altLang="en-US" sz="1600" dirty="0" smtClean="0"/>
              <a:t>的参数</a:t>
            </a:r>
            <a:endParaRPr lang="en-US" altLang="zh-CN" sz="1600" dirty="0" smtClean="0"/>
          </a:p>
        </p:txBody>
      </p:sp>
    </p:spTree>
    <p:extLst>
      <p:ext uri="{BB962C8B-B14F-4D97-AF65-F5344CB8AC3E}">
        <p14:creationId xmlns:p14="http://schemas.microsoft.com/office/powerpoint/2010/main" val="35479196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err="1" smtClean="0"/>
              <a:t>jstat</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50321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t>jstat</a:t>
            </a:r>
            <a:r>
              <a:rPr lang="zh-CN" altLang="en-US" dirty="0" smtClean="0"/>
              <a:t>用于在运行时统计进程的一些数据，包括类加载、编译、</a:t>
            </a:r>
            <a:r>
              <a:rPr lang="en-US" altLang="zh-CN" dirty="0" smtClean="0"/>
              <a:t>GC</a:t>
            </a:r>
            <a:r>
              <a:rPr lang="zh-CN" altLang="en-US" dirty="0" smtClean="0"/>
              <a:t>等重要信息</a:t>
            </a:r>
            <a:endParaRPr lang="en-US" altLang="zh-CN" dirty="0" smtClean="0"/>
          </a:p>
          <a:p>
            <a:pPr marL="285750" indent="-285750">
              <a:lnSpc>
                <a:spcPct val="150000"/>
              </a:lnSpc>
              <a:buFont typeface="Wingdings" panose="05000000000000000000" pitchFamily="2" charset="2"/>
              <a:buChar char="Ø"/>
            </a:pPr>
            <a:r>
              <a:rPr lang="en-US" altLang="zh-CN" dirty="0"/>
              <a:t>f</a:t>
            </a:r>
            <a:r>
              <a:rPr lang="en-US" altLang="zh-CN" dirty="0" smtClean="0"/>
              <a:t>ormat</a:t>
            </a:r>
            <a:r>
              <a:rPr lang="zh-CN" altLang="en-US" dirty="0" smtClean="0"/>
              <a:t>：</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jstat</a:t>
            </a:r>
            <a:r>
              <a:rPr lang="en-US" altLang="zh-CN" sz="1600" dirty="0" smtClean="0"/>
              <a:t> [ option </a:t>
            </a:r>
            <a:r>
              <a:rPr lang="en-US" altLang="zh-CN" sz="1600" dirty="0" err="1" smtClean="0"/>
              <a:t>vmid</a:t>
            </a:r>
            <a:r>
              <a:rPr lang="en-US" altLang="zh-CN" sz="1600" dirty="0" smtClean="0"/>
              <a:t> [ interval [</a:t>
            </a:r>
            <a:r>
              <a:rPr lang="en-US" altLang="zh-CN" sz="1600" dirty="0" err="1" smtClean="0"/>
              <a:t>s|ms</a:t>
            </a:r>
            <a:r>
              <a:rPr lang="en-US" altLang="zh-CN" sz="1600" dirty="0" smtClean="0"/>
              <a:t>] [count] ] ]</a:t>
            </a:r>
          </a:p>
          <a:p>
            <a:pPr marL="742950" lvl="1" indent="-285750">
              <a:lnSpc>
                <a:spcPct val="150000"/>
              </a:lnSpc>
              <a:buFont typeface="Wingdings" panose="05000000000000000000" pitchFamily="2" charset="2"/>
              <a:buChar char="q"/>
            </a:pPr>
            <a:r>
              <a:rPr lang="zh-CN" altLang="en-US" sz="1600" dirty="0"/>
              <a:t>参</a:t>
            </a:r>
            <a:r>
              <a:rPr lang="zh-CN" altLang="en-US" sz="1600" dirty="0" smtClean="0"/>
              <a:t>数</a:t>
            </a:r>
            <a:r>
              <a:rPr lang="en-US" altLang="zh-CN" sz="1600" dirty="0" smtClean="0"/>
              <a:t>interval</a:t>
            </a:r>
            <a:r>
              <a:rPr lang="zh-CN" altLang="en-US" sz="1600" dirty="0" smtClean="0"/>
              <a:t>和</a:t>
            </a:r>
            <a:r>
              <a:rPr lang="en-US" altLang="zh-CN" sz="1600" dirty="0" smtClean="0"/>
              <a:t>count</a:t>
            </a:r>
            <a:r>
              <a:rPr lang="zh-CN" altLang="en-US" sz="1600" dirty="0"/>
              <a:t>代</a:t>
            </a:r>
            <a:r>
              <a:rPr lang="zh-CN" altLang="en-US" sz="1600" dirty="0" smtClean="0"/>
              <a:t>表查询间隔和次数，若省略，说明只查询一次</a:t>
            </a:r>
            <a:endParaRPr lang="en-US" altLang="zh-CN" sz="1600" dirty="0" smtClean="0"/>
          </a:p>
          <a:p>
            <a:pPr marL="742950" lvl="1" indent="-285750">
              <a:lnSpc>
                <a:spcPct val="150000"/>
              </a:lnSpc>
              <a:buFont typeface="Wingdings" panose="05000000000000000000" pitchFamily="2" charset="2"/>
              <a:buChar char="q"/>
            </a:pPr>
            <a:r>
              <a:rPr lang="zh-CN" altLang="en-US" sz="1600" dirty="0"/>
              <a:t>假</a:t>
            </a:r>
            <a:r>
              <a:rPr lang="zh-CN" altLang="en-US" sz="1600" dirty="0" smtClean="0"/>
              <a:t>设需要每</a:t>
            </a:r>
            <a:r>
              <a:rPr lang="en-US" altLang="zh-CN" sz="1600" dirty="0" smtClean="0"/>
              <a:t>250</a:t>
            </a:r>
            <a:r>
              <a:rPr lang="zh-CN" altLang="en-US" sz="1600" dirty="0" smtClean="0"/>
              <a:t>毫秒查询一次进程</a:t>
            </a:r>
            <a:r>
              <a:rPr lang="en-US" altLang="zh-CN" sz="1600" dirty="0" smtClean="0"/>
              <a:t>2764</a:t>
            </a:r>
            <a:r>
              <a:rPr lang="zh-CN" altLang="en-US" sz="1600" dirty="0" smtClean="0"/>
              <a:t>垃圾收情况，一共查询</a:t>
            </a:r>
            <a:r>
              <a:rPr lang="en-US" altLang="zh-CN" sz="1600" dirty="0" smtClean="0"/>
              <a:t>20</a:t>
            </a:r>
            <a:r>
              <a:rPr lang="zh-CN" altLang="en-US" sz="1600" dirty="0" smtClean="0"/>
              <a:t>次，则：</a:t>
            </a:r>
            <a:endParaRPr lang="en-US" altLang="zh-CN" sz="1600" dirty="0" smtClean="0"/>
          </a:p>
          <a:p>
            <a:pPr marL="1200150" lvl="2" indent="-285750">
              <a:lnSpc>
                <a:spcPct val="150000"/>
              </a:lnSpc>
              <a:buFont typeface="Wingdings" panose="05000000000000000000" pitchFamily="2" charset="2"/>
              <a:buChar char="ü"/>
            </a:pPr>
            <a:r>
              <a:rPr lang="en-US" altLang="zh-CN" sz="1400" dirty="0" err="1" smtClean="0"/>
              <a:t>jstat</a:t>
            </a:r>
            <a:r>
              <a:rPr lang="en-US" altLang="zh-CN" sz="1400" dirty="0" smtClean="0"/>
              <a:t> –</a:t>
            </a:r>
            <a:r>
              <a:rPr lang="en-US" altLang="zh-CN" sz="1400" dirty="0" err="1" smtClean="0"/>
              <a:t>gc</a:t>
            </a:r>
            <a:r>
              <a:rPr lang="en-US" altLang="zh-CN" sz="1400" dirty="0" smtClean="0"/>
              <a:t> 2764 250 20</a:t>
            </a:r>
            <a:endParaRPr lang="en-US" altLang="zh-CN" sz="1400" dirty="0"/>
          </a:p>
          <a:p>
            <a:pPr marL="285750" indent="-285750">
              <a:lnSpc>
                <a:spcPct val="150000"/>
              </a:lnSpc>
              <a:buFont typeface="Wingdings" panose="05000000000000000000" pitchFamily="2" charset="2"/>
              <a:buChar char="Ø"/>
            </a:pPr>
            <a:r>
              <a:rPr lang="en-US" altLang="zh-CN" dirty="0" smtClean="0"/>
              <a:t>options</a:t>
            </a:r>
            <a:r>
              <a:rPr lang="zh-CN" altLang="en-US" dirty="0" smtClean="0"/>
              <a:t>：</a:t>
            </a:r>
            <a:endParaRPr lang="en-US" altLang="zh-CN" dirty="0" smtClean="0"/>
          </a:p>
          <a:p>
            <a:pPr marL="742950" lvl="1" indent="-285750">
              <a:lnSpc>
                <a:spcPct val="150000"/>
              </a:lnSpc>
              <a:buFont typeface="Wingdings" panose="05000000000000000000" pitchFamily="2" charset="2"/>
              <a:buChar char="q"/>
            </a:pPr>
            <a:r>
              <a:rPr lang="en-US" altLang="zh-CN" sz="1600" dirty="0" smtClean="0"/>
              <a:t>-class</a:t>
            </a:r>
            <a:r>
              <a:rPr lang="zh-CN" altLang="en-US" sz="1600" dirty="0" smtClean="0"/>
              <a:t>：检测类加载情况</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-complier</a:t>
            </a:r>
            <a:r>
              <a:rPr lang="zh-CN" altLang="en-US" sz="1600" dirty="0" smtClean="0"/>
              <a:t>：检测</a:t>
            </a:r>
            <a:r>
              <a:rPr lang="en-US" altLang="zh-CN" sz="1600" dirty="0" smtClean="0"/>
              <a:t>JIT</a:t>
            </a:r>
            <a:r>
              <a:rPr lang="zh-CN" altLang="en-US" sz="1600" dirty="0" smtClean="0"/>
              <a:t>编译情况</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a:t>
            </a:r>
            <a:r>
              <a:rPr lang="en-US" altLang="zh-CN" sz="1600" dirty="0" err="1" smtClean="0"/>
              <a:t>gc</a:t>
            </a:r>
            <a:r>
              <a:rPr lang="zh-CN" altLang="en-US" sz="1600" dirty="0" smtClean="0"/>
              <a:t>、</a:t>
            </a:r>
            <a:r>
              <a:rPr lang="en-US" altLang="zh-CN" sz="1600" dirty="0" err="1" smtClean="0"/>
              <a:t>gcutil</a:t>
            </a:r>
            <a:r>
              <a:rPr lang="zh-CN" altLang="en-US" sz="1600" dirty="0" smtClean="0"/>
              <a:t>、</a:t>
            </a:r>
            <a:r>
              <a:rPr lang="en-US" altLang="zh-CN" sz="1600" dirty="0" err="1" smtClean="0"/>
              <a:t>gccapacity</a:t>
            </a:r>
            <a:r>
              <a:rPr lang="zh-CN" altLang="en-US" sz="1600" dirty="0" smtClean="0"/>
              <a:t>、</a:t>
            </a:r>
            <a:r>
              <a:rPr lang="en-US" altLang="zh-CN" sz="1600" dirty="0" err="1" smtClean="0"/>
              <a:t>gcnew</a:t>
            </a:r>
            <a:r>
              <a:rPr lang="zh-CN" altLang="en-US" sz="1600" dirty="0" smtClean="0"/>
              <a:t>、</a:t>
            </a:r>
            <a:r>
              <a:rPr lang="en-US" altLang="zh-CN" sz="1600" dirty="0" err="1" smtClean="0"/>
              <a:t>gcnewcapacity</a:t>
            </a:r>
            <a:r>
              <a:rPr lang="zh-CN" altLang="en-US" sz="1600" dirty="0" smtClean="0"/>
              <a:t>等：监测</a:t>
            </a:r>
            <a:r>
              <a:rPr lang="en-US" altLang="zh-CN" sz="1600" dirty="0" smtClean="0"/>
              <a:t>GC</a:t>
            </a:r>
          </a:p>
          <a:p>
            <a:pPr marL="742950" lvl="1" indent="-285750">
              <a:lnSpc>
                <a:spcPct val="150000"/>
              </a:lnSpc>
              <a:buFont typeface="Wingdings" panose="05000000000000000000" pitchFamily="2" charset="2"/>
              <a:buChar char="q"/>
            </a:pPr>
            <a:r>
              <a:rPr lang="en-US" altLang="zh-CN" sz="1600" dirty="0" smtClean="0"/>
              <a:t>-</a:t>
            </a:r>
            <a:r>
              <a:rPr lang="en-US" altLang="zh-CN" sz="1600" dirty="0" err="1" smtClean="0"/>
              <a:t>printcompilation</a:t>
            </a:r>
            <a:r>
              <a:rPr lang="zh-CN" altLang="en-US" sz="1600" dirty="0" smtClean="0"/>
              <a:t>：</a:t>
            </a:r>
            <a:r>
              <a:rPr lang="en-US" altLang="zh-CN" sz="1600" dirty="0" smtClean="0"/>
              <a:t>VM</a:t>
            </a:r>
            <a:r>
              <a:rPr lang="zh-CN" altLang="en-US" sz="1600" dirty="0" smtClean="0"/>
              <a:t>编译情况</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-t</a:t>
            </a:r>
            <a:r>
              <a:rPr lang="zh-CN" altLang="en-US" sz="1600" dirty="0" smtClean="0"/>
              <a:t>输出时显示时间戳</a:t>
            </a:r>
            <a:endParaRPr lang="en-US" altLang="zh-CN" sz="1600" dirty="0" smtClean="0"/>
          </a:p>
        </p:txBody>
      </p:sp>
    </p:spTree>
    <p:extLst>
      <p:ext uri="{BB962C8B-B14F-4D97-AF65-F5344CB8AC3E}">
        <p14:creationId xmlns:p14="http://schemas.microsoft.com/office/powerpoint/2010/main" val="5523717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err="1" smtClean="0"/>
              <a:t>jstack</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t>jstack</a:t>
            </a:r>
            <a:r>
              <a:rPr lang="zh-CN" altLang="en-US" dirty="0" smtClean="0"/>
              <a:t>可以监测正在运行的线程，输出内容包括：</a:t>
            </a:r>
            <a:endParaRPr lang="en-US" altLang="zh-CN" dirty="0" smtClean="0"/>
          </a:p>
          <a:p>
            <a:pPr marL="742950" lvl="1" indent="-285750">
              <a:lnSpc>
                <a:spcPct val="150000"/>
              </a:lnSpc>
              <a:buFont typeface="Wingdings" panose="05000000000000000000" pitchFamily="2" charset="2"/>
              <a:buChar char="q"/>
            </a:pPr>
            <a:r>
              <a:rPr lang="zh-CN" altLang="en-US" sz="1600" dirty="0"/>
              <a:t>线</a:t>
            </a:r>
            <a:r>
              <a:rPr lang="zh-CN" altLang="en-US" sz="1600" dirty="0" smtClean="0"/>
              <a:t>程基本信息：如线程名称、优先级、</a:t>
            </a:r>
            <a:r>
              <a:rPr lang="en-US" altLang="zh-CN" sz="1600" dirty="0" smtClean="0"/>
              <a:t>ID</a:t>
            </a:r>
            <a:r>
              <a:rPr lang="zh-CN" altLang="en-US" sz="1600" dirty="0" smtClean="0"/>
              <a:t>等</a:t>
            </a:r>
            <a:endParaRPr lang="en-US" altLang="zh-CN" sz="1600" dirty="0" smtClean="0"/>
          </a:p>
          <a:p>
            <a:pPr marL="742950" lvl="1" indent="-285750">
              <a:lnSpc>
                <a:spcPct val="150000"/>
              </a:lnSpc>
              <a:buFont typeface="Wingdings" panose="05000000000000000000" pitchFamily="2" charset="2"/>
              <a:buChar char="q"/>
            </a:pPr>
            <a:r>
              <a:rPr lang="zh-CN" altLang="en-US" sz="1600" dirty="0"/>
              <a:t>线</a:t>
            </a:r>
            <a:r>
              <a:rPr lang="zh-CN" altLang="en-US" sz="1600" dirty="0" smtClean="0"/>
              <a:t>程状态：</a:t>
            </a:r>
            <a:r>
              <a:rPr lang="en-US" altLang="zh-CN" sz="1600" dirty="0" smtClean="0"/>
              <a:t>RUNNABLE</a:t>
            </a:r>
            <a:r>
              <a:rPr lang="zh-CN" altLang="en-US" sz="1600" dirty="0" smtClean="0"/>
              <a:t>、</a:t>
            </a:r>
            <a:r>
              <a:rPr lang="en-US" altLang="zh-CN" sz="1600" dirty="0" smtClean="0"/>
              <a:t>BLOCKED</a:t>
            </a:r>
            <a:r>
              <a:rPr lang="zh-CN" altLang="en-US" sz="1600" dirty="0" smtClean="0"/>
              <a:t>、</a:t>
            </a:r>
            <a:r>
              <a:rPr lang="en-US" altLang="zh-CN" sz="1600" dirty="0" smtClean="0"/>
              <a:t>TIME_WAITED</a:t>
            </a:r>
            <a:r>
              <a:rPr lang="zh-CN" altLang="en-US" sz="1600" dirty="0" smtClean="0"/>
              <a:t>等</a:t>
            </a:r>
            <a:endParaRPr lang="en-US" altLang="zh-CN" sz="1600" dirty="0" smtClean="0"/>
          </a:p>
          <a:p>
            <a:pPr marL="285750" indent="-285750">
              <a:lnSpc>
                <a:spcPct val="150000"/>
              </a:lnSpc>
              <a:buFont typeface="Wingdings" panose="05000000000000000000" pitchFamily="2" charset="2"/>
              <a:buChar char="Ø"/>
            </a:pPr>
            <a:r>
              <a:rPr lang="en-US" altLang="zh-CN" dirty="0"/>
              <a:t>f</a:t>
            </a:r>
            <a:r>
              <a:rPr lang="en-US" altLang="zh-CN" dirty="0" smtClean="0"/>
              <a:t>ormat</a:t>
            </a:r>
            <a:r>
              <a:rPr lang="zh-CN" altLang="en-US" dirty="0" smtClean="0"/>
              <a:t>：</a:t>
            </a:r>
            <a:endParaRPr lang="en-US" altLang="zh-CN" dirty="0" smtClean="0"/>
          </a:p>
          <a:p>
            <a:pPr marL="742950" lvl="1" indent="-285750">
              <a:lnSpc>
                <a:spcPct val="150000"/>
              </a:lnSpc>
              <a:buFont typeface="Wingdings" panose="05000000000000000000" pitchFamily="2" charset="2"/>
              <a:buChar char="q"/>
            </a:pPr>
            <a:r>
              <a:rPr lang="en-US" altLang="zh-CN" sz="1600" dirty="0" err="1" smtClean="0"/>
              <a:t>jstack</a:t>
            </a:r>
            <a:r>
              <a:rPr lang="en-US" altLang="zh-CN" sz="1600" dirty="0" smtClean="0"/>
              <a:t> [ option ] </a:t>
            </a:r>
            <a:r>
              <a:rPr lang="en-US" altLang="zh-CN" sz="1600" dirty="0" err="1" smtClean="0"/>
              <a:t>pid</a:t>
            </a:r>
            <a:endParaRPr lang="en-US" altLang="zh-CN" sz="1600" dirty="0" smtClean="0"/>
          </a:p>
          <a:p>
            <a:pPr marL="742950" lvl="1" indent="-285750">
              <a:lnSpc>
                <a:spcPct val="150000"/>
              </a:lnSpc>
              <a:buFont typeface="Wingdings" panose="05000000000000000000" pitchFamily="2" charset="2"/>
              <a:buChar char="q"/>
            </a:pPr>
            <a:r>
              <a:rPr lang="en-US" altLang="zh-CN" sz="1600" dirty="0" err="1" smtClean="0"/>
              <a:t>jstack</a:t>
            </a:r>
            <a:r>
              <a:rPr lang="en-US" altLang="zh-CN" sz="1600" dirty="0" smtClean="0"/>
              <a:t> [ option ] executable core</a:t>
            </a:r>
          </a:p>
          <a:p>
            <a:pPr marL="742950" lvl="1" indent="-285750">
              <a:lnSpc>
                <a:spcPct val="150000"/>
              </a:lnSpc>
              <a:buFont typeface="Wingdings" panose="05000000000000000000" pitchFamily="2" charset="2"/>
              <a:buChar char="q"/>
            </a:pPr>
            <a:r>
              <a:rPr lang="en-US" altLang="zh-CN" sz="1600" dirty="0" err="1"/>
              <a:t>jstack</a:t>
            </a:r>
            <a:r>
              <a:rPr lang="en-US" altLang="zh-CN" sz="1600" dirty="0"/>
              <a:t> [ option ] </a:t>
            </a:r>
            <a:r>
              <a:rPr lang="en-US" altLang="zh-CN" sz="1600" dirty="0" smtClean="0"/>
              <a:t>[server-id@]remote-hostname-or-IP</a:t>
            </a:r>
          </a:p>
          <a:p>
            <a:pPr marL="742950" lvl="1" indent="-285750">
              <a:lnSpc>
                <a:spcPct val="150000"/>
              </a:lnSpc>
              <a:buFont typeface="Wingdings" panose="05000000000000000000" pitchFamily="2" charset="2"/>
              <a:buChar char="q"/>
            </a:pPr>
            <a:r>
              <a:rPr lang="en-US" altLang="zh-CN" sz="1600" dirty="0" smtClean="0"/>
              <a:t>Windows</a:t>
            </a:r>
            <a:r>
              <a:rPr lang="zh-CN" altLang="en-US" sz="1600" dirty="0" smtClean="0"/>
              <a:t>平台仅支持：</a:t>
            </a:r>
            <a:r>
              <a:rPr lang="en-US" altLang="zh-CN" sz="1600" dirty="0" err="1" smtClean="0"/>
              <a:t>jstack</a:t>
            </a:r>
            <a:r>
              <a:rPr lang="en-US" altLang="zh-CN" sz="1600" dirty="0" smtClean="0"/>
              <a:t> [-l] </a:t>
            </a:r>
            <a:r>
              <a:rPr lang="en-US" altLang="zh-CN" sz="1600" dirty="0" err="1" smtClean="0"/>
              <a:t>pid</a:t>
            </a:r>
            <a:endParaRPr lang="en-US" altLang="zh-CN" sz="14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06121"/>
            <a:ext cx="7702379"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4638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err="1" smtClean="0"/>
              <a:t>jmap</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a:t>j</a:t>
            </a:r>
            <a:r>
              <a:rPr lang="en-US" altLang="zh-CN" dirty="0" err="1" smtClean="0"/>
              <a:t>map</a:t>
            </a:r>
            <a:r>
              <a:rPr lang="zh-CN" altLang="en-US" dirty="0" smtClean="0"/>
              <a:t>用于在运行时生成堆转储快照，快照将直接在命令行中打印出来，或者以文件的形式保存</a:t>
            </a:r>
            <a:endParaRPr lang="en-US" altLang="zh-CN" dirty="0" smtClean="0"/>
          </a:p>
          <a:p>
            <a:pPr marL="742950" lvl="1" indent="-285750">
              <a:lnSpc>
                <a:spcPct val="150000"/>
              </a:lnSpc>
              <a:buFont typeface="Wingdings" panose="05000000000000000000" pitchFamily="2" charset="2"/>
              <a:buChar char="q"/>
            </a:pPr>
            <a:r>
              <a:rPr lang="zh-CN" altLang="en-US" sz="1600" dirty="0" smtClean="0"/>
              <a:t>查看堆各个区域大小：</a:t>
            </a:r>
            <a:r>
              <a:rPr lang="en-US" altLang="zh-CN" sz="1600" dirty="0" err="1" smtClean="0"/>
              <a:t>jmap</a:t>
            </a:r>
            <a:r>
              <a:rPr lang="en-US" altLang="zh-CN" sz="1600" dirty="0" smtClean="0"/>
              <a:t> –heap &lt;</a:t>
            </a:r>
            <a:r>
              <a:rPr lang="en-US" altLang="zh-CN" sz="1600" dirty="0" err="1" smtClean="0"/>
              <a:t>pid</a:t>
            </a:r>
            <a:r>
              <a:rPr lang="en-US" altLang="zh-CN" sz="1600" dirty="0" smtClean="0"/>
              <a:t>&gt;</a:t>
            </a:r>
          </a:p>
          <a:p>
            <a:pPr marL="742950" lvl="1" indent="-285750">
              <a:lnSpc>
                <a:spcPct val="150000"/>
              </a:lnSpc>
              <a:buFont typeface="Wingdings" panose="05000000000000000000" pitchFamily="2" charset="2"/>
              <a:buChar char="q"/>
            </a:pPr>
            <a:r>
              <a:rPr lang="zh-CN" altLang="en-US" sz="1600" dirty="0" smtClean="0"/>
              <a:t>查看堆内对象分布：</a:t>
            </a:r>
            <a:r>
              <a:rPr lang="en-US" altLang="zh-CN" sz="1600" dirty="0" err="1" smtClean="0"/>
              <a:t>jmap</a:t>
            </a:r>
            <a:r>
              <a:rPr lang="en-US" altLang="zh-CN" sz="1600" dirty="0" smtClean="0"/>
              <a:t> –</a:t>
            </a:r>
            <a:r>
              <a:rPr lang="en-US" altLang="zh-CN" sz="1600" dirty="0" err="1" smtClean="0"/>
              <a:t>histo</a:t>
            </a:r>
            <a:r>
              <a:rPr lang="en-US" altLang="zh-CN" sz="1600" dirty="0" smtClean="0"/>
              <a:t> &lt;</a:t>
            </a:r>
            <a:r>
              <a:rPr lang="en-US" altLang="zh-CN" sz="1600" dirty="0" err="1" smtClean="0"/>
              <a:t>pid</a:t>
            </a:r>
            <a:r>
              <a:rPr lang="en-US" altLang="zh-CN" sz="1600" dirty="0" smtClean="0"/>
              <a:t>&gt;</a:t>
            </a:r>
          </a:p>
          <a:p>
            <a:pPr marL="742950" lvl="1" indent="-285750">
              <a:lnSpc>
                <a:spcPct val="150000"/>
              </a:lnSpc>
              <a:buFont typeface="Wingdings" panose="05000000000000000000" pitchFamily="2" charset="2"/>
              <a:buChar char="q"/>
            </a:pPr>
            <a:r>
              <a:rPr lang="zh-CN" altLang="en-US" sz="1600" dirty="0"/>
              <a:t>查</a:t>
            </a:r>
            <a:r>
              <a:rPr lang="zh-CN" altLang="en-US" sz="1600" dirty="0" smtClean="0"/>
              <a:t>看</a:t>
            </a:r>
            <a:r>
              <a:rPr lang="en-US" altLang="zh-CN" sz="1600" dirty="0" err="1" smtClean="0"/>
              <a:t>PermGen</a:t>
            </a:r>
            <a:r>
              <a:rPr lang="zh-CN" altLang="en-US" sz="1600" dirty="0" smtClean="0"/>
              <a:t>类加载情况：</a:t>
            </a:r>
            <a:r>
              <a:rPr lang="en-US" altLang="zh-CN" sz="1600" dirty="0" err="1" smtClean="0"/>
              <a:t>jmap</a:t>
            </a:r>
            <a:r>
              <a:rPr lang="en-US" altLang="zh-CN" sz="1600" dirty="0" smtClean="0"/>
              <a:t> –</a:t>
            </a:r>
            <a:r>
              <a:rPr lang="en-US" altLang="zh-CN" sz="1600" dirty="0" err="1" smtClean="0"/>
              <a:t>permstat</a:t>
            </a:r>
            <a:r>
              <a:rPr lang="en-US" altLang="zh-CN" sz="1600" dirty="0" smtClean="0"/>
              <a:t> &lt;</a:t>
            </a:r>
            <a:r>
              <a:rPr lang="en-US" altLang="zh-CN" sz="1600" dirty="0" err="1" smtClean="0"/>
              <a:t>pid</a:t>
            </a:r>
            <a:r>
              <a:rPr lang="en-US" altLang="zh-CN" sz="1600" dirty="0" smtClean="0"/>
              <a:t>&gt;</a:t>
            </a:r>
            <a:r>
              <a:rPr lang="zh-CN" altLang="en-US" sz="1600" dirty="0" smtClean="0"/>
              <a:t>，仅在</a:t>
            </a:r>
            <a:r>
              <a:rPr lang="en-US" altLang="zh-CN" sz="1600" dirty="0" smtClean="0"/>
              <a:t>Linux/Solaris</a:t>
            </a:r>
            <a:r>
              <a:rPr lang="zh-CN" altLang="en-US" sz="1600" dirty="0" smtClean="0"/>
              <a:t>平台下有效</a:t>
            </a:r>
            <a:endParaRPr lang="en-US" altLang="zh-CN" sz="1600" dirty="0" smtClean="0"/>
          </a:p>
          <a:p>
            <a:pPr lvl="1">
              <a:lnSpc>
                <a:spcPct val="150000"/>
              </a:lnSpc>
            </a:pPr>
            <a:endParaRPr lang="en-US" altLang="zh-CN" sz="1600" dirty="0" smtClean="0"/>
          </a:p>
          <a:p>
            <a:pPr lvl="1">
              <a:lnSpc>
                <a:spcPct val="150000"/>
              </a:lnSpc>
            </a:pPr>
            <a:endParaRPr lang="en-US" altLang="zh-CN" sz="1600" dirty="0" smtClean="0"/>
          </a:p>
          <a:p>
            <a:pPr lvl="1">
              <a:lnSpc>
                <a:spcPct val="150000"/>
              </a:lnSpc>
            </a:pPr>
            <a:endParaRPr lang="en-US" altLang="zh-CN" sz="1600" dirty="0"/>
          </a:p>
          <a:p>
            <a:pPr lvl="1">
              <a:lnSpc>
                <a:spcPct val="150000"/>
              </a:lnSpc>
            </a:pPr>
            <a:endParaRPr lang="en-US" altLang="zh-CN" sz="1600" dirty="0" smtClean="0"/>
          </a:p>
          <a:p>
            <a:pPr marL="742950" lvl="1" indent="-285750">
              <a:lnSpc>
                <a:spcPct val="150000"/>
              </a:lnSpc>
              <a:buFont typeface="Wingdings" panose="05000000000000000000" pitchFamily="2" charset="2"/>
              <a:buChar char="q"/>
            </a:pPr>
            <a:r>
              <a:rPr lang="zh-CN" altLang="en-US" sz="1600" dirty="0" smtClean="0"/>
              <a:t>运行时生成内存的快照文件：</a:t>
            </a:r>
            <a:r>
              <a:rPr lang="en-US" altLang="zh-CN" sz="1600" dirty="0" err="1" smtClean="0"/>
              <a:t>jmap</a:t>
            </a:r>
            <a:r>
              <a:rPr lang="en-US" altLang="zh-CN" sz="1600" dirty="0" smtClean="0"/>
              <a:t> –dump:[live,]format=</a:t>
            </a:r>
            <a:r>
              <a:rPr lang="en-US" altLang="zh-CN" sz="1600" dirty="0" err="1" smtClean="0"/>
              <a:t>b,file</a:t>
            </a:r>
            <a:r>
              <a:rPr lang="en-US" altLang="zh-CN" sz="1600" dirty="0" smtClean="0"/>
              <a:t>=&lt;filename&gt;</a:t>
            </a:r>
            <a:r>
              <a:rPr lang="en-US" altLang="zh-CN" dirty="0"/>
              <a:t> </a:t>
            </a:r>
            <a:r>
              <a:rPr lang="en-US" altLang="zh-CN" dirty="0" err="1" smtClean="0"/>
              <a:t>pid</a:t>
            </a:r>
            <a:endParaRPr lang="en-US" altLang="zh-CN" sz="1600" dirty="0"/>
          </a:p>
          <a:p>
            <a:pPr marL="285750" indent="-285750">
              <a:lnSpc>
                <a:spcPct val="150000"/>
              </a:lnSpc>
              <a:buFont typeface="Wingdings" panose="05000000000000000000" pitchFamily="2" charset="2"/>
              <a:buChar char="Ø"/>
            </a:pPr>
            <a:r>
              <a:rPr lang="zh-CN" altLang="en-US" dirty="0" smtClean="0"/>
              <a:t>除了</a:t>
            </a:r>
            <a:r>
              <a:rPr lang="en-US" altLang="zh-CN" dirty="0" err="1" smtClean="0"/>
              <a:t>jmap</a:t>
            </a:r>
            <a:r>
              <a:rPr lang="zh-CN" altLang="en-US" dirty="0" smtClean="0"/>
              <a:t>命令可以转储文件之外，还可以通过以下参数：</a:t>
            </a:r>
            <a:endParaRPr lang="en-US" altLang="zh-CN" dirty="0" smtClean="0"/>
          </a:p>
          <a:p>
            <a:pPr marL="742950" lvl="1" indent="-285750">
              <a:lnSpc>
                <a:spcPct val="150000"/>
              </a:lnSpc>
              <a:buFont typeface="Wingdings" panose="05000000000000000000" pitchFamily="2" charset="2"/>
              <a:buChar char="Ø"/>
            </a:pPr>
            <a:r>
              <a:rPr lang="en-US" altLang="zh-CN" sz="1600" dirty="0" smtClean="0"/>
              <a:t>-XX:+</a:t>
            </a:r>
            <a:r>
              <a:rPr lang="en-US" altLang="zh-CN" sz="1600" dirty="0" err="1" smtClean="0"/>
              <a:t>HeapDumpOnOutOfMemoryError</a:t>
            </a:r>
            <a:endParaRPr lang="en-US" altLang="zh-CN" sz="16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409950"/>
            <a:ext cx="6477000" cy="1303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7642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altLang="zh-CN" sz="4400" dirty="0" err="1" smtClean="0"/>
              <a:t>jhat</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a:t>j</a:t>
            </a:r>
            <a:r>
              <a:rPr lang="en-US" altLang="zh-CN" dirty="0" err="1" smtClean="0"/>
              <a:t>hat</a:t>
            </a:r>
            <a:r>
              <a:rPr lang="en-US" altLang="zh-CN" dirty="0" smtClean="0"/>
              <a:t> (Java Heap Analysis Tool)</a:t>
            </a:r>
            <a:r>
              <a:rPr lang="zh-CN" altLang="en-US" dirty="0" smtClean="0"/>
              <a:t>用于对</a:t>
            </a:r>
            <a:r>
              <a:rPr lang="en-US" altLang="zh-CN" dirty="0" err="1" smtClean="0"/>
              <a:t>jmap</a:t>
            </a:r>
            <a:r>
              <a:rPr lang="en-US" altLang="zh-CN" dirty="0" smtClean="0"/>
              <a:t> –dump</a:t>
            </a:r>
            <a:r>
              <a:rPr lang="zh-CN" altLang="en-US" dirty="0" smtClean="0"/>
              <a:t>生成的文件进行分析，并在</a:t>
            </a:r>
            <a:r>
              <a:rPr lang="en-US" altLang="zh-CN" dirty="0" smtClean="0"/>
              <a:t>7000</a:t>
            </a:r>
            <a:r>
              <a:rPr lang="zh-CN" altLang="en-US" dirty="0"/>
              <a:t>端</a:t>
            </a:r>
            <a:r>
              <a:rPr lang="zh-CN" altLang="en-US" dirty="0" smtClean="0"/>
              <a:t>口生成服务，可通过浏览器访问</a:t>
            </a:r>
            <a:endParaRPr lang="en-US" altLang="zh-CN" dirty="0" smtClean="0"/>
          </a:p>
          <a:p>
            <a:pPr marL="742950" lvl="1" indent="-285750">
              <a:lnSpc>
                <a:spcPct val="150000"/>
              </a:lnSpc>
              <a:buFont typeface="Wingdings" panose="05000000000000000000" pitchFamily="2" charset="2"/>
              <a:buChar char="q"/>
            </a:pPr>
            <a:r>
              <a:rPr lang="zh-CN" altLang="en-US" sz="1600" dirty="0" smtClean="0"/>
              <a:t>基本格式：</a:t>
            </a:r>
            <a:r>
              <a:rPr lang="en-US" altLang="zh-CN" sz="1600" dirty="0" err="1" smtClean="0"/>
              <a:t>jhat</a:t>
            </a:r>
            <a:r>
              <a:rPr lang="en-US" altLang="zh-CN" sz="1600" dirty="0" smtClean="0"/>
              <a:t> &lt;file&gt;</a:t>
            </a:r>
          </a:p>
          <a:p>
            <a:pPr marL="742950" lvl="1" indent="-285750">
              <a:lnSpc>
                <a:spcPct val="150000"/>
              </a:lnSpc>
              <a:buFont typeface="Wingdings" panose="05000000000000000000" pitchFamily="2" charset="2"/>
              <a:buChar char="q"/>
            </a:pPr>
            <a:r>
              <a:rPr lang="zh-CN" altLang="en-US" sz="1600" dirty="0" smtClean="0"/>
              <a:t>启动端口：</a:t>
            </a:r>
            <a:r>
              <a:rPr lang="en-US" altLang="zh-CN" sz="1600" dirty="0" err="1" smtClean="0"/>
              <a:t>jhat</a:t>
            </a:r>
            <a:r>
              <a:rPr lang="en-US" altLang="zh-CN" sz="1600" dirty="0" smtClean="0"/>
              <a:t> –port 9898 </a:t>
            </a:r>
            <a:r>
              <a:rPr lang="en-US" altLang="zh-CN" sz="1600" dirty="0" err="1" smtClean="0"/>
              <a:t>dump.bin</a:t>
            </a:r>
            <a:endParaRPr lang="en-US" altLang="zh-CN" sz="1600" dirty="0"/>
          </a:p>
          <a:p>
            <a:pPr marL="285750" indent="-285750">
              <a:lnSpc>
                <a:spcPct val="150000"/>
              </a:lnSpc>
              <a:buFont typeface="Wingdings" panose="05000000000000000000" pitchFamily="2" charset="2"/>
              <a:buChar char="Ø"/>
            </a:pPr>
            <a:r>
              <a:rPr lang="en-US" altLang="zh-CN" dirty="0" err="1"/>
              <a:t>j</a:t>
            </a:r>
            <a:r>
              <a:rPr lang="en-US" altLang="zh-CN" dirty="0" err="1" smtClean="0"/>
              <a:t>hat</a:t>
            </a:r>
            <a:r>
              <a:rPr lang="en-US" altLang="zh-CN" dirty="0" smtClean="0"/>
              <a:t> </a:t>
            </a:r>
            <a:r>
              <a:rPr lang="zh-CN" altLang="en-US" dirty="0" smtClean="0"/>
              <a:t>定义了</a:t>
            </a:r>
            <a:r>
              <a:rPr lang="en-US" altLang="zh-CN" dirty="0" err="1" smtClean="0"/>
              <a:t>oql</a:t>
            </a:r>
            <a:r>
              <a:rPr lang="zh-CN" altLang="en-US" dirty="0" smtClean="0"/>
              <a:t>语言，具体请参见：</a:t>
            </a:r>
            <a:endParaRPr lang="en-US" altLang="zh-CN" dirty="0" smtClean="0"/>
          </a:p>
          <a:p>
            <a:pPr marL="742950" lvl="1" indent="-285750">
              <a:lnSpc>
                <a:spcPct val="150000"/>
              </a:lnSpc>
              <a:buFont typeface="Wingdings" panose="05000000000000000000" pitchFamily="2" charset="2"/>
              <a:buChar char="Ø"/>
            </a:pPr>
            <a:r>
              <a:rPr lang="en-US" altLang="zh-CN" sz="1600" dirty="0" smtClean="0"/>
              <a:t>http://localhost:7000/oqlhelp</a:t>
            </a:r>
          </a:p>
        </p:txBody>
      </p:sp>
    </p:spTree>
    <p:extLst>
      <p:ext uri="{BB962C8B-B14F-4D97-AF65-F5344CB8AC3E}">
        <p14:creationId xmlns:p14="http://schemas.microsoft.com/office/powerpoint/2010/main" val="38262501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sz="4400" dirty="0" err="1" smtClean="0"/>
              <a:t>jconsole</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914400"/>
            <a:ext cx="7391400" cy="60478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err="1" smtClean="0"/>
              <a:t>JConsole</a:t>
            </a:r>
            <a:r>
              <a:rPr lang="zh-CN" altLang="en-US" dirty="0" smtClean="0"/>
              <a:t>是以</a:t>
            </a:r>
            <a:r>
              <a:rPr lang="en-US" altLang="zh-CN" dirty="0" smtClean="0"/>
              <a:t>JMX</a:t>
            </a:r>
            <a:r>
              <a:rPr lang="zh-CN" altLang="en-US" dirty="0" smtClean="0"/>
              <a:t>规范为基础监控</a:t>
            </a:r>
            <a:r>
              <a:rPr lang="en-US" altLang="zh-CN" dirty="0" smtClean="0"/>
              <a:t>JVM</a:t>
            </a:r>
            <a:r>
              <a:rPr lang="zh-CN" altLang="en-US" dirty="0" smtClean="0"/>
              <a:t>的</a:t>
            </a:r>
            <a:r>
              <a:rPr lang="en-US" altLang="zh-CN" dirty="0" smtClean="0"/>
              <a:t>GUI</a:t>
            </a:r>
            <a:r>
              <a:rPr lang="zh-CN" altLang="en-US" dirty="0" smtClean="0"/>
              <a:t>工具</a:t>
            </a:r>
            <a:endParaRPr lang="en-US" altLang="zh-CN" dirty="0" smtClean="0"/>
          </a:p>
          <a:p>
            <a:pPr marL="742950" lvl="1" indent="-285750">
              <a:lnSpc>
                <a:spcPct val="150000"/>
              </a:lnSpc>
              <a:buFont typeface="Wingdings" panose="05000000000000000000" pitchFamily="2" charset="2"/>
              <a:buChar char="q"/>
            </a:pPr>
            <a:r>
              <a:rPr lang="zh-CN" altLang="en-US" sz="1400" dirty="0" smtClean="0"/>
              <a:t>可监控本地</a:t>
            </a:r>
            <a:r>
              <a:rPr lang="en-US" altLang="zh-CN" sz="1400" dirty="0" smtClean="0"/>
              <a:t>Java</a:t>
            </a:r>
            <a:r>
              <a:rPr lang="zh-CN" altLang="en-US" sz="1400" dirty="0" smtClean="0"/>
              <a:t>程序，也可监控远程</a:t>
            </a:r>
            <a:r>
              <a:rPr lang="en-US" altLang="zh-CN" sz="1400" dirty="0" smtClean="0"/>
              <a:t>Java</a:t>
            </a:r>
            <a:r>
              <a:rPr lang="zh-CN" altLang="en-US" sz="1400" dirty="0" smtClean="0"/>
              <a:t>程序</a:t>
            </a:r>
            <a:endParaRPr lang="en-US" altLang="zh-CN" sz="1600" dirty="0" smtClean="0"/>
          </a:p>
          <a:p>
            <a:pPr marL="285750" indent="-285750">
              <a:lnSpc>
                <a:spcPct val="150000"/>
              </a:lnSpc>
              <a:buFont typeface="Wingdings" panose="05000000000000000000" pitchFamily="2" charset="2"/>
              <a:buChar char="Ø"/>
            </a:pPr>
            <a:r>
              <a:rPr lang="zh-CN" altLang="en-US" dirty="0" smtClean="0"/>
              <a:t>本地连接方式</a:t>
            </a:r>
            <a:endParaRPr lang="en-US" altLang="zh-CN" dirty="0" smtClean="0"/>
          </a:p>
          <a:p>
            <a:pPr marL="742950" lvl="1" indent="-285750">
              <a:lnSpc>
                <a:spcPct val="150000"/>
              </a:lnSpc>
              <a:buFont typeface="Wingdings" panose="05000000000000000000" pitchFamily="2" charset="2"/>
              <a:buChar char="q"/>
            </a:pPr>
            <a:r>
              <a:rPr lang="zh-CN" altLang="en-US" sz="1400" dirty="0" smtClean="0"/>
              <a:t>直接启动，通过</a:t>
            </a:r>
            <a:r>
              <a:rPr lang="en-US" altLang="zh-CN" sz="1400" dirty="0" smtClean="0"/>
              <a:t>GUI</a:t>
            </a:r>
            <a:r>
              <a:rPr lang="zh-CN" altLang="en-US" sz="1400" dirty="0" smtClean="0"/>
              <a:t>操作选择要监控的本机程序</a:t>
            </a:r>
            <a:endParaRPr lang="en-US" altLang="zh-CN" sz="1400" dirty="0" smtClean="0"/>
          </a:p>
          <a:p>
            <a:pPr marL="742950" lvl="1" indent="-285750">
              <a:lnSpc>
                <a:spcPct val="150000"/>
              </a:lnSpc>
              <a:buFont typeface="Wingdings" panose="05000000000000000000" pitchFamily="2" charset="2"/>
              <a:buChar char="q"/>
            </a:pPr>
            <a:r>
              <a:rPr lang="zh-CN" altLang="en-US" sz="1400" dirty="0"/>
              <a:t>命令</a:t>
            </a:r>
            <a:r>
              <a:rPr lang="zh-CN" altLang="en-US" sz="1400" dirty="0" smtClean="0"/>
              <a:t>行启动，通过参数传入进程</a:t>
            </a:r>
            <a:r>
              <a:rPr lang="en-US" altLang="zh-CN" sz="1400" dirty="0" smtClean="0"/>
              <a:t>ID</a:t>
            </a:r>
            <a:r>
              <a:rPr lang="zh-CN" altLang="en-US" sz="1400" dirty="0" smtClean="0"/>
              <a:t>，即</a:t>
            </a:r>
            <a:r>
              <a:rPr lang="en-US" altLang="zh-CN" sz="1400" dirty="0" err="1" smtClean="0"/>
              <a:t>jconsole</a:t>
            </a:r>
            <a:r>
              <a:rPr lang="en-US" altLang="zh-CN" sz="1400" dirty="0" smtClean="0"/>
              <a:t> &lt;</a:t>
            </a:r>
            <a:r>
              <a:rPr lang="en-US" altLang="zh-CN" sz="1400" dirty="0" err="1" smtClean="0"/>
              <a:t>pid</a:t>
            </a:r>
            <a:r>
              <a:rPr lang="en-US" altLang="zh-CN" sz="1400" dirty="0" smtClean="0"/>
              <a:t>&gt;</a:t>
            </a:r>
          </a:p>
          <a:p>
            <a:pPr marL="285750" indent="-285750">
              <a:lnSpc>
                <a:spcPct val="150000"/>
              </a:lnSpc>
              <a:buFont typeface="Wingdings" panose="05000000000000000000" pitchFamily="2" charset="2"/>
              <a:buChar char="Ø"/>
            </a:pPr>
            <a:r>
              <a:rPr lang="zh-CN" altLang="en-US" dirty="0" smtClean="0"/>
              <a:t>远程连接方式</a:t>
            </a:r>
            <a:endParaRPr lang="en-US" altLang="zh-CN" dirty="0" smtClean="0"/>
          </a:p>
          <a:p>
            <a:pPr marL="742950" lvl="1" indent="-285750">
              <a:lnSpc>
                <a:spcPct val="150000"/>
              </a:lnSpc>
              <a:buFont typeface="Wingdings" panose="05000000000000000000" pitchFamily="2" charset="2"/>
              <a:buChar char="q"/>
            </a:pPr>
            <a:r>
              <a:rPr lang="en-US" altLang="zh-CN" sz="1400" dirty="0" err="1" smtClean="0"/>
              <a:t>JConsole</a:t>
            </a:r>
            <a:r>
              <a:rPr lang="zh-CN" altLang="en-US" sz="1400" dirty="0" smtClean="0"/>
              <a:t>启动后选择远程连接，设置</a:t>
            </a:r>
            <a:r>
              <a:rPr lang="en-US" altLang="zh-CN" sz="1400" dirty="0" smtClean="0"/>
              <a:t>IP</a:t>
            </a:r>
            <a:r>
              <a:rPr lang="zh-CN" altLang="en-US" sz="1400" dirty="0" smtClean="0"/>
              <a:t>、端口、用户名和密码</a:t>
            </a:r>
            <a:endParaRPr lang="en-US" altLang="zh-CN" sz="1400" dirty="0" smtClean="0"/>
          </a:p>
          <a:p>
            <a:pPr marL="742950" lvl="1" indent="-285750">
              <a:lnSpc>
                <a:spcPct val="150000"/>
              </a:lnSpc>
              <a:buFont typeface="Wingdings" panose="05000000000000000000" pitchFamily="2" charset="2"/>
              <a:buChar char="q"/>
            </a:pPr>
            <a:r>
              <a:rPr lang="zh-CN" altLang="en-US" sz="1400" dirty="0" smtClean="0"/>
              <a:t>被连接的</a:t>
            </a:r>
            <a:r>
              <a:rPr lang="en-US" altLang="zh-CN" sz="1400" dirty="0" smtClean="0"/>
              <a:t>Java</a:t>
            </a:r>
            <a:r>
              <a:rPr lang="zh-CN" altLang="en-US" sz="1400" dirty="0" smtClean="0"/>
              <a:t>程序需要开启</a:t>
            </a:r>
            <a:r>
              <a:rPr lang="en-US" altLang="zh-CN" sz="1400" dirty="0" smtClean="0"/>
              <a:t>JMX</a:t>
            </a:r>
          </a:p>
          <a:p>
            <a:pPr marL="285750" indent="-285750">
              <a:lnSpc>
                <a:spcPct val="150000"/>
              </a:lnSpc>
              <a:buFont typeface="Wingdings" panose="05000000000000000000" pitchFamily="2" charset="2"/>
              <a:buChar char="Ø"/>
            </a:pPr>
            <a:r>
              <a:rPr lang="en-US" altLang="zh-CN" dirty="0" smtClean="0"/>
              <a:t>JMX</a:t>
            </a:r>
            <a:r>
              <a:rPr lang="zh-CN" altLang="en-US" dirty="0" smtClean="0"/>
              <a:t>远程连接需要设置端口、连接方式等信息，默认情况下会去加载“</a:t>
            </a:r>
            <a:r>
              <a:rPr lang="en-US" altLang="zh-CN" dirty="0" smtClean="0"/>
              <a:t>\</a:t>
            </a:r>
            <a:r>
              <a:rPr lang="en-US" altLang="zh-CN" dirty="0" err="1" smtClean="0"/>
              <a:t>jre</a:t>
            </a:r>
            <a:r>
              <a:rPr lang="en-US" altLang="zh-CN" dirty="0" smtClean="0"/>
              <a:t>\lib\management</a:t>
            </a:r>
            <a:r>
              <a:rPr lang="zh-CN" altLang="en-US" dirty="0" smtClean="0"/>
              <a:t>”目录下</a:t>
            </a:r>
            <a:r>
              <a:rPr lang="en-US" altLang="zh-CN" dirty="0" err="1" smtClean="0"/>
              <a:t>management.propertie</a:t>
            </a:r>
            <a:r>
              <a:rPr lang="en-US" altLang="zh-CN" sz="1600" dirty="0" err="1" smtClean="0"/>
              <a:t>s</a:t>
            </a:r>
            <a:endParaRPr lang="en-US" altLang="zh-CN" sz="1600" dirty="0" smtClean="0"/>
          </a:p>
          <a:p>
            <a:pPr marL="742950" lvl="1" indent="-285750">
              <a:lnSpc>
                <a:spcPct val="150000"/>
              </a:lnSpc>
              <a:buFont typeface="Wingdings" panose="05000000000000000000" pitchFamily="2" charset="2"/>
              <a:buChar char="q"/>
            </a:pPr>
            <a:r>
              <a:rPr lang="zh-CN" altLang="en-US" sz="1200" dirty="0" smtClean="0"/>
              <a:t>可通过</a:t>
            </a:r>
            <a:r>
              <a:rPr lang="en-US" altLang="zh-CN" sz="1200" dirty="0" smtClean="0"/>
              <a:t>-</a:t>
            </a:r>
            <a:r>
              <a:rPr lang="en-US" altLang="zh-CN" sz="1200" dirty="0" err="1" smtClean="0"/>
              <a:t>Dcom.sun.management.config.file</a:t>
            </a:r>
            <a:r>
              <a:rPr lang="zh-CN" altLang="en-US" sz="1200" dirty="0" smtClean="0"/>
              <a:t>修改配置文件路径</a:t>
            </a:r>
            <a:endParaRPr lang="en-US" altLang="zh-CN" sz="1200" dirty="0" smtClean="0"/>
          </a:p>
          <a:p>
            <a:pPr marL="742950" lvl="1" indent="-285750">
              <a:lnSpc>
                <a:spcPct val="150000"/>
              </a:lnSpc>
              <a:buFont typeface="Wingdings" panose="05000000000000000000" pitchFamily="2" charset="2"/>
              <a:buChar char="q"/>
            </a:pPr>
            <a:r>
              <a:rPr lang="zh-CN" altLang="en-US" sz="1200" dirty="0" smtClean="0"/>
              <a:t>在该文件中设置的内容也可以直接通过命令行修改</a:t>
            </a:r>
            <a:endParaRPr lang="en-US" altLang="zh-CN" sz="1200" dirty="0" smtClean="0"/>
          </a:p>
          <a:p>
            <a:pPr marL="285750" indent="-285750">
              <a:lnSpc>
                <a:spcPct val="150000"/>
              </a:lnSpc>
              <a:buFont typeface="Wingdings" panose="05000000000000000000" pitchFamily="2" charset="2"/>
              <a:buChar char="Ø"/>
            </a:pPr>
            <a:r>
              <a:rPr lang="zh-CN" altLang="en-US" dirty="0" smtClean="0"/>
              <a:t>可设置的参数</a:t>
            </a:r>
            <a:endParaRPr lang="en-US" altLang="zh-CN" dirty="0" smtClean="0"/>
          </a:p>
          <a:p>
            <a:pPr marL="800100" lvl="1" indent="-342900">
              <a:lnSpc>
                <a:spcPct val="150000"/>
              </a:lnSpc>
              <a:buFont typeface="Wingdings" panose="05000000000000000000" pitchFamily="2" charset="2"/>
              <a:buChar char="q"/>
            </a:pPr>
            <a:r>
              <a:rPr lang="zh-CN" altLang="en-US" sz="1200" dirty="0"/>
              <a:t>端</a:t>
            </a:r>
            <a:r>
              <a:rPr lang="zh-CN" altLang="en-US" sz="1200" dirty="0" smtClean="0"/>
              <a:t>口：</a:t>
            </a:r>
            <a:r>
              <a:rPr lang="en-US" altLang="zh-CN" sz="1200" dirty="0" smtClean="0"/>
              <a:t>-</a:t>
            </a:r>
            <a:r>
              <a:rPr lang="en-US" altLang="zh-CN" sz="1200" dirty="0" err="1" smtClean="0"/>
              <a:t>Dcom.sun.management.jmxremote.port</a:t>
            </a:r>
            <a:r>
              <a:rPr lang="en-US" altLang="zh-CN" sz="1200" dirty="0" smtClean="0"/>
              <a:t>=8849</a:t>
            </a:r>
          </a:p>
          <a:p>
            <a:pPr marL="800100" lvl="1" indent="-342900">
              <a:lnSpc>
                <a:spcPct val="150000"/>
              </a:lnSpc>
              <a:buFont typeface="Wingdings" panose="05000000000000000000" pitchFamily="2" charset="2"/>
              <a:buChar char="q"/>
            </a:pPr>
            <a:r>
              <a:rPr lang="en-US" altLang="zh-CN" sz="1200" dirty="0" smtClean="0"/>
              <a:t>SSL</a:t>
            </a:r>
            <a:r>
              <a:rPr lang="zh-CN" altLang="en-US" sz="1200" dirty="0" smtClean="0"/>
              <a:t>：</a:t>
            </a:r>
            <a:r>
              <a:rPr lang="en-US" altLang="zh-CN" sz="1200" dirty="0" smtClean="0"/>
              <a:t>-</a:t>
            </a:r>
            <a:r>
              <a:rPr lang="en-US" altLang="zh-CN" sz="1200" dirty="0" err="1" smtClean="0"/>
              <a:t>Dcom.sun.management.jmxremote.ssl</a:t>
            </a:r>
            <a:r>
              <a:rPr lang="en-US" altLang="zh-CN" sz="1200" dirty="0" smtClean="0"/>
              <a:t>=false</a:t>
            </a:r>
          </a:p>
          <a:p>
            <a:pPr marL="800100" lvl="1" indent="-342900">
              <a:lnSpc>
                <a:spcPct val="150000"/>
              </a:lnSpc>
              <a:buFont typeface="Wingdings" panose="05000000000000000000" pitchFamily="2" charset="2"/>
              <a:buChar char="q"/>
            </a:pPr>
            <a:r>
              <a:rPr lang="zh-CN" altLang="en-US" sz="1200" dirty="0"/>
              <a:t>登</a:t>
            </a:r>
            <a:r>
              <a:rPr lang="zh-CN" altLang="en-US" sz="1200" dirty="0" smtClean="0"/>
              <a:t>录：</a:t>
            </a:r>
            <a:r>
              <a:rPr lang="en-US" altLang="zh-CN" sz="1200" dirty="0" smtClean="0"/>
              <a:t>-</a:t>
            </a:r>
            <a:r>
              <a:rPr lang="en-US" altLang="zh-CN" sz="1200" dirty="0" err="1" smtClean="0"/>
              <a:t>Dcom.sun.management.jmxremote.authenticate</a:t>
            </a:r>
            <a:r>
              <a:rPr lang="en-US" altLang="zh-CN" sz="1200" dirty="0" smtClean="0"/>
              <a:t>=false</a:t>
            </a:r>
          </a:p>
          <a:p>
            <a:pPr marL="800100" lvl="1" indent="-342900">
              <a:lnSpc>
                <a:spcPct val="150000"/>
              </a:lnSpc>
              <a:buFont typeface="Wingdings" panose="05000000000000000000" pitchFamily="2" charset="2"/>
              <a:buChar char="q"/>
            </a:pPr>
            <a:r>
              <a:rPr lang="zh-CN" altLang="en-US" sz="1200" dirty="0"/>
              <a:t>密</a:t>
            </a:r>
            <a:r>
              <a:rPr lang="zh-CN" altLang="en-US" sz="1200" dirty="0" smtClean="0"/>
              <a:t>码文件：</a:t>
            </a:r>
            <a:r>
              <a:rPr lang="en-US" altLang="zh-CN" sz="1200" dirty="0" smtClean="0"/>
              <a:t>-</a:t>
            </a:r>
            <a:r>
              <a:rPr lang="en-US" altLang="zh-CN" sz="1200" dirty="0" err="1" smtClean="0"/>
              <a:t>Dcom.sun.management.jmxremote.password.file</a:t>
            </a:r>
            <a:r>
              <a:rPr lang="en-US" altLang="zh-CN" sz="1200" dirty="0" smtClean="0"/>
              <a:t>=&lt;file&gt;</a:t>
            </a:r>
          </a:p>
        </p:txBody>
      </p:sp>
    </p:spTree>
    <p:extLst>
      <p:ext uri="{BB962C8B-B14F-4D97-AF65-F5344CB8AC3E}">
        <p14:creationId xmlns:p14="http://schemas.microsoft.com/office/powerpoint/2010/main" val="38262501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sz="4400" dirty="0" err="1" smtClean="0"/>
              <a:t>jvisualvm</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350865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Java </a:t>
            </a:r>
            <a:r>
              <a:rPr lang="en-US" altLang="zh-CN" dirty="0" err="1" smtClean="0"/>
              <a:t>VisualVM</a:t>
            </a:r>
            <a:r>
              <a:rPr lang="zh-CN" altLang="en-US" dirty="0" smtClean="0"/>
              <a:t>是整合了以上工具的可视化监控工具</a:t>
            </a:r>
            <a:endParaRPr lang="en-US" altLang="zh-CN" dirty="0" smtClean="0"/>
          </a:p>
          <a:p>
            <a:pPr marL="285750" indent="-285750">
              <a:lnSpc>
                <a:spcPct val="150000"/>
              </a:lnSpc>
              <a:buFont typeface="Wingdings" panose="05000000000000000000" pitchFamily="2" charset="2"/>
              <a:buChar char="Ø"/>
            </a:pPr>
            <a:r>
              <a:rPr lang="zh-CN" altLang="en-US" dirty="0" smtClean="0"/>
              <a:t>可通过插件扩展支持，</a:t>
            </a:r>
            <a:r>
              <a:rPr lang="en-US" altLang="zh-CN" dirty="0" err="1" smtClean="0"/>
              <a:t>VisualVM</a:t>
            </a:r>
            <a:r>
              <a:rPr lang="zh-CN" altLang="en-US" dirty="0" smtClean="0"/>
              <a:t>可以做到：</a:t>
            </a:r>
            <a:endParaRPr lang="en-US" altLang="zh-CN" dirty="0" smtClean="0"/>
          </a:p>
          <a:p>
            <a:pPr marL="742950" lvl="1" indent="-285750">
              <a:lnSpc>
                <a:spcPct val="150000"/>
              </a:lnSpc>
              <a:buFont typeface="Wingdings" panose="05000000000000000000" pitchFamily="2" charset="2"/>
              <a:buChar char="q"/>
            </a:pPr>
            <a:r>
              <a:rPr lang="zh-CN" altLang="en-US" sz="1600" dirty="0" smtClean="0"/>
              <a:t>显示虚拟机进程以及进程的配置、环境信息（</a:t>
            </a:r>
            <a:r>
              <a:rPr lang="en-US" altLang="zh-CN" sz="1600" dirty="0" err="1" smtClean="0"/>
              <a:t>jps</a:t>
            </a:r>
            <a:r>
              <a:rPr lang="zh-CN" altLang="en-US" sz="1600" dirty="0" smtClean="0"/>
              <a:t>、</a:t>
            </a:r>
            <a:r>
              <a:rPr lang="en-US" altLang="zh-CN" sz="1600" dirty="0" err="1" smtClean="0"/>
              <a:t>jinfo</a:t>
            </a:r>
            <a:r>
              <a:rPr lang="zh-CN" altLang="en-US" sz="1600" dirty="0" smtClean="0"/>
              <a:t>）</a:t>
            </a:r>
            <a:endParaRPr lang="en-US" altLang="zh-CN" sz="1600" dirty="0" smtClean="0"/>
          </a:p>
          <a:p>
            <a:pPr marL="742950" lvl="1" indent="-285750">
              <a:lnSpc>
                <a:spcPct val="150000"/>
              </a:lnSpc>
              <a:buFont typeface="Wingdings" panose="05000000000000000000" pitchFamily="2" charset="2"/>
              <a:buChar char="q"/>
            </a:pPr>
            <a:r>
              <a:rPr lang="zh-CN" altLang="en-US" sz="1600" dirty="0"/>
              <a:t>监</a:t>
            </a:r>
            <a:r>
              <a:rPr lang="zh-CN" altLang="en-US" sz="1600" dirty="0" smtClean="0"/>
              <a:t>视应用程序的</a:t>
            </a:r>
            <a:r>
              <a:rPr lang="en-US" altLang="zh-CN" sz="1600" dirty="0" smtClean="0"/>
              <a:t>CPU</a:t>
            </a:r>
            <a:r>
              <a:rPr lang="zh-CN" altLang="en-US" sz="1600" dirty="0" smtClean="0"/>
              <a:t>、</a:t>
            </a:r>
            <a:r>
              <a:rPr lang="en-US" altLang="zh-CN" sz="1600" dirty="0" smtClean="0"/>
              <a:t>GC</a:t>
            </a:r>
            <a:r>
              <a:rPr lang="zh-CN" altLang="en-US" sz="1600" dirty="0" smtClean="0"/>
              <a:t>、堆、方法区以及线程的信息（</a:t>
            </a:r>
            <a:r>
              <a:rPr lang="en-US" altLang="zh-CN" sz="1600" dirty="0" err="1" smtClean="0"/>
              <a:t>jstat</a:t>
            </a:r>
            <a:r>
              <a:rPr lang="zh-CN" altLang="en-US" sz="1600" dirty="0" smtClean="0"/>
              <a:t>、</a:t>
            </a:r>
            <a:r>
              <a:rPr lang="en-US" altLang="zh-CN" sz="1600" dirty="0" err="1" smtClean="0"/>
              <a:t>jstack</a:t>
            </a:r>
            <a:r>
              <a:rPr lang="zh-CN" altLang="en-US" sz="1600" dirty="0" smtClean="0"/>
              <a:t>）</a:t>
            </a:r>
            <a:endParaRPr lang="en-US" altLang="zh-CN" sz="1600" dirty="0" smtClean="0"/>
          </a:p>
          <a:p>
            <a:pPr marL="742950" lvl="1" indent="-285750">
              <a:lnSpc>
                <a:spcPct val="150000"/>
              </a:lnSpc>
              <a:buFont typeface="Wingdings" panose="05000000000000000000" pitchFamily="2" charset="2"/>
              <a:buChar char="q"/>
            </a:pPr>
            <a:r>
              <a:rPr lang="en-US" altLang="zh-CN" sz="1600" dirty="0" smtClean="0"/>
              <a:t>Dump</a:t>
            </a:r>
            <a:r>
              <a:rPr lang="zh-CN" altLang="en-US" sz="1600" dirty="0" smtClean="0"/>
              <a:t>以及分析堆转储快照（</a:t>
            </a:r>
            <a:r>
              <a:rPr lang="en-US" altLang="zh-CN" sz="1600" dirty="0" err="1" smtClean="0"/>
              <a:t>jmap</a:t>
            </a:r>
            <a:r>
              <a:rPr lang="zh-CN" altLang="en-US" sz="1600" dirty="0" smtClean="0"/>
              <a:t>、</a:t>
            </a:r>
            <a:r>
              <a:rPr lang="en-US" altLang="zh-CN" sz="1600" dirty="0" err="1" smtClean="0"/>
              <a:t>jhat</a:t>
            </a:r>
            <a:r>
              <a:rPr lang="zh-CN" altLang="en-US" sz="1600" dirty="0" smtClean="0"/>
              <a:t>）</a:t>
            </a:r>
            <a:endParaRPr lang="en-US" altLang="zh-CN" sz="1600" dirty="0" smtClean="0"/>
          </a:p>
          <a:p>
            <a:pPr marL="742950" lvl="1" indent="-285750">
              <a:lnSpc>
                <a:spcPct val="150000"/>
              </a:lnSpc>
              <a:buFont typeface="Wingdings" panose="05000000000000000000" pitchFamily="2" charset="2"/>
              <a:buChar char="q"/>
            </a:pPr>
            <a:r>
              <a:rPr lang="zh-CN" altLang="en-US" sz="1600" dirty="0"/>
              <a:t>方法</a:t>
            </a:r>
            <a:r>
              <a:rPr lang="zh-CN" altLang="en-US" sz="1600" dirty="0" smtClean="0"/>
              <a:t>级的程序运行性能分析，找出被调用最多、运行时间最长的方法</a:t>
            </a:r>
            <a:endParaRPr lang="en-US" altLang="zh-CN" sz="1600" dirty="0" smtClean="0"/>
          </a:p>
          <a:p>
            <a:pPr marL="742950" lvl="1" indent="-285750">
              <a:lnSpc>
                <a:spcPct val="150000"/>
              </a:lnSpc>
              <a:buFont typeface="Wingdings" panose="05000000000000000000" pitchFamily="2" charset="2"/>
              <a:buChar char="q"/>
            </a:pPr>
            <a:r>
              <a:rPr lang="zh-CN" altLang="en-US" sz="1600" dirty="0"/>
              <a:t>离</a:t>
            </a:r>
            <a:r>
              <a:rPr lang="zh-CN" altLang="en-US" sz="1600" dirty="0" smtClean="0"/>
              <a:t>线程序快照：收集程序的运行时配置、线程</a:t>
            </a:r>
            <a:r>
              <a:rPr lang="en-US" altLang="zh-CN" sz="1600" dirty="0" smtClean="0"/>
              <a:t>dump</a:t>
            </a:r>
            <a:r>
              <a:rPr lang="zh-CN" altLang="en-US" sz="1600" dirty="0" smtClean="0"/>
              <a:t>、内存</a:t>
            </a:r>
            <a:r>
              <a:rPr lang="en-US" altLang="zh-CN" sz="1600" dirty="0" smtClean="0"/>
              <a:t>dump</a:t>
            </a:r>
            <a:r>
              <a:rPr lang="zh-CN" altLang="en-US" sz="1600" dirty="0" smtClean="0"/>
              <a:t>等信息建立一个快照，可以将快照发送至开发者进行</a:t>
            </a:r>
            <a:r>
              <a:rPr lang="en-US" altLang="zh-CN" sz="1600" dirty="0" smtClean="0"/>
              <a:t>bug</a:t>
            </a:r>
            <a:r>
              <a:rPr lang="zh-CN" altLang="en-US" sz="1600" dirty="0" smtClean="0"/>
              <a:t>反馈</a:t>
            </a:r>
            <a:endParaRPr lang="en-US" altLang="zh-CN" sz="1600" dirty="0" smtClean="0"/>
          </a:p>
          <a:p>
            <a:pPr marL="742950" lvl="1" indent="-285750">
              <a:lnSpc>
                <a:spcPct val="150000"/>
              </a:lnSpc>
              <a:buFont typeface="Wingdings" panose="05000000000000000000" pitchFamily="2" charset="2"/>
              <a:buChar char="q"/>
            </a:pPr>
            <a:r>
              <a:rPr lang="zh-CN" altLang="en-US" sz="1600" dirty="0"/>
              <a:t>其</a:t>
            </a:r>
            <a:r>
              <a:rPr lang="zh-CN" altLang="en-US" sz="1600" dirty="0" smtClean="0"/>
              <a:t>他</a:t>
            </a:r>
            <a:r>
              <a:rPr lang="en-US" altLang="zh-CN" sz="1600" dirty="0" smtClean="0"/>
              <a:t>plugins</a:t>
            </a:r>
            <a:r>
              <a:rPr lang="zh-CN" altLang="en-US" sz="1600" dirty="0" smtClean="0"/>
              <a:t>的无限的可能性。。。</a:t>
            </a:r>
            <a:endParaRPr lang="en-US" altLang="zh-CN" sz="1600" dirty="0" smtClean="0"/>
          </a:p>
        </p:txBody>
      </p:sp>
    </p:spTree>
    <p:extLst>
      <p:ext uri="{BB962C8B-B14F-4D97-AF65-F5344CB8AC3E}">
        <p14:creationId xmlns:p14="http://schemas.microsoft.com/office/powerpoint/2010/main" val="31779448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438"/>
            <a:ext cx="7562088" cy="715962"/>
          </a:xfrm>
        </p:spPr>
        <p:txBody>
          <a:bodyPr anchor="ctr">
            <a:noAutofit/>
          </a:bodyPr>
          <a:lstStyle/>
          <a:p>
            <a:r>
              <a:rPr lang="en-US" sz="4400" dirty="0" smtClean="0"/>
              <a:t>JMC</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工具</a:t>
            </a:r>
            <a:endParaRPr lang="en-US" sz="4000" dirty="0">
              <a:effectLst>
                <a:outerShdw blurRad="38100" dist="38100" dir="2700000" algn="tl">
                  <a:srgbClr val="000000">
                    <a:alpha val="43137"/>
                  </a:srgbClr>
                </a:outerShdw>
              </a:effectLst>
              <a:latin typeface="STZhongsong (Headings)"/>
            </a:endParaRPr>
          </a:p>
        </p:txBody>
      </p:sp>
      <p:sp>
        <p:nvSpPr>
          <p:cNvPr id="4" name="TextBox 3"/>
          <p:cNvSpPr txBox="1"/>
          <p:nvPr/>
        </p:nvSpPr>
        <p:spPr>
          <a:xfrm>
            <a:off x="1219200" y="1066800"/>
            <a:ext cx="73914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t>JMC (Java Mission Control)</a:t>
            </a:r>
            <a:r>
              <a:rPr lang="zh-CN" altLang="en-US" dirty="0"/>
              <a:t>是一</a:t>
            </a:r>
            <a:r>
              <a:rPr lang="zh-CN" altLang="en-US" dirty="0" smtClean="0"/>
              <a:t>个用于对</a:t>
            </a:r>
            <a:r>
              <a:rPr lang="en-US" altLang="zh-CN" dirty="0" smtClean="0"/>
              <a:t>Java</a:t>
            </a:r>
            <a:r>
              <a:rPr lang="zh-CN" altLang="en-US" dirty="0"/>
              <a:t>应</a:t>
            </a:r>
            <a:r>
              <a:rPr lang="zh-CN" altLang="en-US" dirty="0" smtClean="0"/>
              <a:t>用程序进行管理、监视、概要分析和故障排除的工具套件</a:t>
            </a:r>
            <a:endParaRPr lang="en-US" altLang="zh-CN" dirty="0" smtClean="0"/>
          </a:p>
          <a:p>
            <a:pPr marL="742950" lvl="1" indent="-285750">
              <a:lnSpc>
                <a:spcPct val="150000"/>
              </a:lnSpc>
              <a:buFont typeface="Wingdings" panose="05000000000000000000" pitchFamily="2" charset="2"/>
              <a:buChar char="q"/>
            </a:pPr>
            <a:r>
              <a:rPr lang="en-US" altLang="zh-CN" sz="1600" dirty="0" smtClean="0"/>
              <a:t>JMX</a:t>
            </a:r>
            <a:r>
              <a:rPr lang="zh-CN" altLang="en-US" sz="1600" dirty="0" smtClean="0"/>
              <a:t>控制台</a:t>
            </a:r>
            <a:endParaRPr lang="en-US" altLang="zh-CN" sz="1600" dirty="0" smtClean="0"/>
          </a:p>
          <a:p>
            <a:pPr marL="742950" lvl="1" indent="-285750">
              <a:lnSpc>
                <a:spcPct val="150000"/>
              </a:lnSpc>
              <a:buFont typeface="Wingdings" panose="05000000000000000000" pitchFamily="2" charset="2"/>
              <a:buChar char="q"/>
            </a:pPr>
            <a:r>
              <a:rPr lang="zh-CN" altLang="en-US" sz="1600" dirty="0"/>
              <a:t>飞</a:t>
            </a:r>
            <a:r>
              <a:rPr lang="zh-CN" altLang="en-US" sz="1600" dirty="0" smtClean="0"/>
              <a:t>行记录器</a:t>
            </a:r>
            <a:endParaRPr lang="en-US" altLang="zh-CN" sz="1600" dirty="0" smtClean="0"/>
          </a:p>
          <a:p>
            <a:pPr marL="742950" lvl="1" indent="-285750">
              <a:lnSpc>
                <a:spcPct val="150000"/>
              </a:lnSpc>
              <a:buFont typeface="Wingdings" panose="05000000000000000000" pitchFamily="2" charset="2"/>
              <a:buChar char="q"/>
            </a:pPr>
            <a:r>
              <a:rPr lang="zh-CN" altLang="en-US" sz="1600" dirty="0"/>
              <a:t>其</a:t>
            </a:r>
            <a:r>
              <a:rPr lang="zh-CN" altLang="en-US" sz="1600" dirty="0" smtClean="0"/>
              <a:t>他插件</a:t>
            </a:r>
            <a:endParaRPr lang="en-US" altLang="zh-CN" sz="1600" dirty="0" smtClean="0"/>
          </a:p>
        </p:txBody>
      </p:sp>
    </p:spTree>
    <p:extLst>
      <p:ext uri="{BB962C8B-B14F-4D97-AF65-F5344CB8AC3E}">
        <p14:creationId xmlns:p14="http://schemas.microsoft.com/office/powerpoint/2010/main" val="317794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zh-CN" altLang="en-US" sz="3600" dirty="0"/>
              <a:t>本</a:t>
            </a:r>
            <a:r>
              <a:rPr lang="zh-CN" altLang="en-US" sz="3600" dirty="0" smtClean="0"/>
              <a:t>地方法栈</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71600" y="1600200"/>
            <a:ext cx="7391400"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smtClean="0">
                <a:latin typeface="STZhongsong (Headings)"/>
              </a:rPr>
              <a:t>JNI</a:t>
            </a:r>
            <a:r>
              <a:rPr lang="zh-CN" altLang="en-US" dirty="0" smtClean="0">
                <a:latin typeface="STZhongsong (Headings)"/>
              </a:rPr>
              <a:t>执行线程的内存区域</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a:latin typeface="STZhongsong (Headings)"/>
              </a:rPr>
              <a:t>与虚拟机栈的作用非常相似，唯一的区别是虚拟机栈为虚拟机执行</a:t>
            </a:r>
            <a:r>
              <a:rPr lang="en-US" altLang="zh-CN" dirty="0">
                <a:latin typeface="STZhongsong (Headings)"/>
              </a:rPr>
              <a:t>Java</a:t>
            </a:r>
            <a:r>
              <a:rPr lang="zh-CN" altLang="en-US" dirty="0">
                <a:latin typeface="STZhongsong (Headings)"/>
              </a:rPr>
              <a:t>方法（也就是字节码）服务，而本地方法栈则为虚拟机使用到的</a:t>
            </a:r>
            <a:r>
              <a:rPr lang="en-US" altLang="zh-CN" dirty="0">
                <a:latin typeface="STZhongsong (Headings)"/>
              </a:rPr>
              <a:t>Native</a:t>
            </a:r>
            <a:r>
              <a:rPr lang="zh-CN" altLang="en-US" dirty="0">
                <a:latin typeface="STZhongsong (Headings)"/>
              </a:rPr>
              <a:t>方法服务</a:t>
            </a:r>
            <a:endParaRPr lang="en-US" altLang="zh-CN" dirty="0" smtClean="0">
              <a:latin typeface="STZhongsong (Headings)"/>
            </a:endParaRPr>
          </a:p>
          <a:p>
            <a:pPr marL="285750" indent="-285750">
              <a:lnSpc>
                <a:spcPct val="150000"/>
              </a:lnSpc>
              <a:buFont typeface="Wingdings" panose="05000000000000000000" pitchFamily="2" charset="2"/>
              <a:buChar char="Ø"/>
            </a:pPr>
            <a:r>
              <a:rPr lang="en-US" dirty="0" err="1" smtClean="0">
                <a:latin typeface="STZhongsong (Headings)"/>
              </a:rPr>
              <a:t>HotSpot</a:t>
            </a:r>
            <a:r>
              <a:rPr lang="zh-CN" altLang="en-US" dirty="0">
                <a:latin typeface="STZhongsong (Headings)"/>
              </a:rPr>
              <a:t>把</a:t>
            </a:r>
            <a:r>
              <a:rPr lang="en-US" altLang="zh-CN" dirty="0" smtClean="0">
                <a:latin typeface="STZhongsong (Headings)"/>
              </a:rPr>
              <a:t>Native Stack</a:t>
            </a:r>
            <a:r>
              <a:rPr lang="zh-CN" altLang="en-US" dirty="0" smtClean="0">
                <a:latin typeface="STZhongsong (Headings)"/>
              </a:rPr>
              <a:t>与</a:t>
            </a:r>
            <a:r>
              <a:rPr lang="en-US" altLang="zh-CN" dirty="0" smtClean="0">
                <a:latin typeface="STZhongsong (Headings)"/>
              </a:rPr>
              <a:t>Java Stack</a:t>
            </a:r>
            <a:r>
              <a:rPr lang="zh-CN" altLang="en-US" dirty="0" smtClean="0">
                <a:latin typeface="STZhongsong (Headings)"/>
              </a:rPr>
              <a:t>合二为一，共享同一空间</a:t>
            </a:r>
            <a:endParaRPr lang="en-US" altLang="zh-CN" dirty="0" smtClean="0">
              <a:latin typeface="STZhongsong (Headings)"/>
            </a:endParaRPr>
          </a:p>
          <a:p>
            <a:pPr marL="285750" indent="-285750">
              <a:lnSpc>
                <a:spcPct val="150000"/>
              </a:lnSpc>
              <a:buFont typeface="Wingdings" panose="05000000000000000000" pitchFamily="2" charset="2"/>
              <a:buChar char="Ø"/>
            </a:pPr>
            <a:r>
              <a:rPr lang="en-US" dirty="0" err="1" smtClean="0">
                <a:latin typeface="STZhongsong (Headings)"/>
              </a:rPr>
              <a:t>StackOverflowError</a:t>
            </a:r>
            <a:r>
              <a:rPr lang="zh-CN" altLang="en-US" dirty="0" smtClean="0">
                <a:latin typeface="STZhongsong (Headings)"/>
              </a:rPr>
              <a:t>、</a:t>
            </a:r>
            <a:r>
              <a:rPr lang="en-US" altLang="zh-CN" dirty="0">
                <a:latin typeface="STZhongsong (Headings)"/>
              </a:rPr>
              <a:t> </a:t>
            </a:r>
            <a:r>
              <a:rPr lang="en-US" altLang="zh-CN" dirty="0" err="1" smtClean="0">
                <a:latin typeface="STZhongsong (Headings)"/>
              </a:rPr>
              <a:t>OutOfMemoryError</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a:latin typeface="STZhongsong (Headings)"/>
              </a:rPr>
              <a:t>参</a:t>
            </a:r>
            <a:r>
              <a:rPr lang="zh-CN" altLang="en-US" dirty="0" smtClean="0">
                <a:latin typeface="STZhongsong (Headings)"/>
              </a:rPr>
              <a:t>数设置</a:t>
            </a:r>
            <a:endParaRPr lang="en-US" altLang="zh-CN" dirty="0" smtClean="0">
              <a:latin typeface="STZhongsong (Headings)"/>
            </a:endParaRPr>
          </a:p>
          <a:p>
            <a:pPr marL="742950" lvl="1" indent="-285750">
              <a:buFont typeface="Courier New" panose="02070309020205020404" pitchFamily="49" charset="0"/>
              <a:buChar char="o"/>
            </a:pPr>
            <a:r>
              <a:rPr lang="en-US" altLang="zh-CN" dirty="0" smtClean="0">
                <a:latin typeface="STZhongsong (Headings)"/>
              </a:rPr>
              <a:t>-</a:t>
            </a:r>
            <a:r>
              <a:rPr lang="en-US" altLang="zh-CN" dirty="0" err="1" smtClean="0">
                <a:latin typeface="STZhongsong (Headings)"/>
              </a:rPr>
              <a:t>XX:VMThreadStackSize</a:t>
            </a:r>
            <a:endParaRPr lang="en-US" altLang="zh-CN" dirty="0" smtClean="0">
              <a:latin typeface="STZhongsong (Headings)"/>
            </a:endParaRPr>
          </a:p>
          <a:p>
            <a:pPr lvl="1"/>
            <a:r>
              <a:rPr lang="en-US" altLang="zh-CN" dirty="0">
                <a:latin typeface="STZhongsong (Headings)"/>
              </a:rPr>
              <a:t>	Non-Java Thread Stack Size (in Kbytes)</a:t>
            </a:r>
            <a:endParaRPr lang="en-US" altLang="zh-CN" dirty="0" smtClean="0">
              <a:latin typeface="STZhongsong (Headings)"/>
            </a:endParaRPr>
          </a:p>
          <a:p>
            <a:pPr marL="742950" lvl="1" indent="-285750">
              <a:buFont typeface="Courier New" panose="02070309020205020404" pitchFamily="49" charset="0"/>
              <a:buChar char="o"/>
            </a:pPr>
            <a:r>
              <a:rPr lang="en-US" altLang="zh-CN" dirty="0" smtClean="0">
                <a:latin typeface="STZhongsong (Headings)"/>
              </a:rPr>
              <a:t>-</a:t>
            </a:r>
            <a:r>
              <a:rPr lang="en-US" altLang="zh-CN" dirty="0" err="1" smtClean="0">
                <a:latin typeface="STZhongsong (Headings)"/>
              </a:rPr>
              <a:t>XX:ComplierThreadStackSize</a:t>
            </a:r>
            <a:endParaRPr lang="en-US" altLang="zh-CN" dirty="0" smtClean="0">
              <a:latin typeface="STZhongsong (Headings)"/>
            </a:endParaRPr>
          </a:p>
          <a:p>
            <a:pPr lvl="2"/>
            <a:r>
              <a:rPr lang="en-US" altLang="zh-CN" dirty="0">
                <a:latin typeface="STZhongsong (Headings)"/>
              </a:rPr>
              <a:t>Compiler Thread Stack Size (in Kbytes)</a:t>
            </a:r>
            <a:endParaRPr lang="en-US" altLang="zh-CN" dirty="0" smtClean="0">
              <a:latin typeface="STZhongsong (Headings)"/>
            </a:endParaRPr>
          </a:p>
        </p:txBody>
      </p:sp>
    </p:spTree>
    <p:extLst>
      <p:ext uri="{BB962C8B-B14F-4D97-AF65-F5344CB8AC3E}">
        <p14:creationId xmlns:p14="http://schemas.microsoft.com/office/powerpoint/2010/main" val="3560033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8"/>
            <a:ext cx="7562088" cy="715962"/>
          </a:xfrm>
        </p:spPr>
        <p:txBody>
          <a:bodyPr anchor="ctr">
            <a:noAutofit/>
          </a:bodyPr>
          <a:lstStyle/>
          <a:p>
            <a:r>
              <a:rPr lang="en-US" altLang="zh-CN" sz="3600" dirty="0" smtClean="0"/>
              <a:t>Java</a:t>
            </a:r>
            <a:r>
              <a:rPr lang="zh-CN" altLang="en-US" sz="3600" dirty="0" smtClean="0"/>
              <a:t>堆</a:t>
            </a:r>
            <a:endParaRPr lang="en-US" sz="4400" dirty="0"/>
          </a:p>
        </p:txBody>
      </p:sp>
      <p:sp>
        <p:nvSpPr>
          <p:cNvPr id="29" name="TextBox 28"/>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3" name="TextBox 2"/>
          <p:cNvSpPr txBox="1"/>
          <p:nvPr/>
        </p:nvSpPr>
        <p:spPr>
          <a:xfrm>
            <a:off x="1369325" y="990600"/>
            <a:ext cx="7620000"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STZhongsong (Headings)"/>
              </a:rPr>
              <a:t>由</a:t>
            </a:r>
            <a:r>
              <a:rPr lang="en-US" altLang="zh-CN" dirty="0">
                <a:latin typeface="STZhongsong (Headings)"/>
              </a:rPr>
              <a:t>GC</a:t>
            </a:r>
            <a:r>
              <a:rPr lang="zh-CN" altLang="en-US" dirty="0">
                <a:latin typeface="STZhongsong (Headings)"/>
              </a:rPr>
              <a:t>管理的主要区域，一般也称为</a:t>
            </a:r>
            <a:r>
              <a:rPr lang="en-US" altLang="zh-CN" dirty="0">
                <a:latin typeface="STZhongsong (Headings)"/>
              </a:rPr>
              <a:t>GC</a:t>
            </a:r>
            <a:r>
              <a:rPr lang="zh-CN" altLang="en-US" dirty="0" smtClean="0">
                <a:latin typeface="STZhongsong (Headings)"/>
              </a:rPr>
              <a:t>堆</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所有线程共享，“几乎”所有的对象（类实例、树组实例）都在这里分配</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zh-CN" altLang="en-US" sz="1200" dirty="0">
                <a:latin typeface="STZhongsong (Headings)"/>
              </a:rPr>
              <a:t>逃</a:t>
            </a:r>
            <a:r>
              <a:rPr lang="zh-CN" altLang="en-US" sz="1200" dirty="0" smtClean="0">
                <a:latin typeface="STZhongsong (Headings)"/>
              </a:rPr>
              <a:t>逸分析中采用了标量替换的对象分配在栈中</a:t>
            </a:r>
            <a:endParaRPr lang="en-US" altLang="zh-CN" sz="1200" dirty="0" smtClean="0">
              <a:latin typeface="STZhongsong (Headings)"/>
            </a:endParaRPr>
          </a:p>
          <a:p>
            <a:pPr marL="742950" lvl="1" indent="-285750">
              <a:lnSpc>
                <a:spcPct val="150000"/>
              </a:lnSpc>
              <a:buFont typeface="Courier New" panose="02070309020205020404" pitchFamily="49" charset="0"/>
              <a:buChar char="o"/>
            </a:pPr>
            <a:r>
              <a:rPr lang="zh-CN" altLang="en-US" sz="1200" dirty="0" smtClean="0">
                <a:latin typeface="STZhongsong (Headings)"/>
              </a:rPr>
              <a:t>堆是垃圾回收的主要区域，同时也是发生内存泄露的主要区域</a:t>
            </a:r>
            <a:endParaRPr lang="en-US" altLang="zh-CN" sz="1200" dirty="0">
              <a:latin typeface="STZhongsong (Headings)"/>
            </a:endParaRPr>
          </a:p>
          <a:p>
            <a:pPr marL="742950" lvl="1" indent="-285750">
              <a:lnSpc>
                <a:spcPct val="150000"/>
              </a:lnSpc>
              <a:buFont typeface="Courier New" panose="02070309020205020404" pitchFamily="49" charset="0"/>
              <a:buChar char="o"/>
            </a:pPr>
            <a:r>
              <a:rPr lang="zh-CN" altLang="en-US" sz="1200" dirty="0" smtClean="0">
                <a:latin typeface="STZhongsong (Headings)"/>
              </a:rPr>
              <a:t>堆是线程共享的，是线程同步最集中的区域，所以在创建对象时</a:t>
            </a:r>
            <a:r>
              <a:rPr lang="en-US" altLang="zh-CN" sz="1200" dirty="0" smtClean="0">
                <a:latin typeface="STZhongsong (Headings)"/>
              </a:rPr>
              <a:t>JVM</a:t>
            </a:r>
            <a:r>
              <a:rPr lang="zh-CN" altLang="en-US" sz="1200" dirty="0" smtClean="0">
                <a:latin typeface="STZhongsong (Headings)"/>
              </a:rPr>
              <a:t>必须对频繁的</a:t>
            </a:r>
            <a:r>
              <a:rPr lang="en-US" altLang="zh-CN" sz="1200" dirty="0" smtClean="0">
                <a:latin typeface="STZhongsong (Headings)"/>
              </a:rPr>
              <a:t>new</a:t>
            </a:r>
            <a:r>
              <a:rPr lang="zh-CN" altLang="en-US" sz="1200" dirty="0" smtClean="0">
                <a:latin typeface="STZhongsong (Headings)"/>
              </a:rPr>
              <a:t>操作进行同步，但同步是一项十分消耗资源的操作，所以</a:t>
            </a:r>
            <a:r>
              <a:rPr lang="en-US" altLang="zh-CN" sz="1200" dirty="0" err="1" smtClean="0">
                <a:latin typeface="STZhongsong (Headings)"/>
              </a:rPr>
              <a:t>HotSpot</a:t>
            </a:r>
            <a:r>
              <a:rPr lang="zh-CN" altLang="en-US" sz="1200" dirty="0" smtClean="0">
                <a:latin typeface="STZhongsong (Headings)"/>
              </a:rPr>
              <a:t>采用了</a:t>
            </a:r>
            <a:r>
              <a:rPr lang="en-US" altLang="zh-CN" sz="1200" dirty="0" smtClean="0">
                <a:latin typeface="STZhongsong (Headings)"/>
              </a:rPr>
              <a:t>TLAB</a:t>
            </a:r>
            <a:r>
              <a:rPr lang="zh-CN" altLang="en-US" sz="1200" dirty="0" smtClean="0">
                <a:latin typeface="STZhongsong (Headings)"/>
              </a:rPr>
              <a:t>技术来减小开销</a:t>
            </a:r>
            <a:endParaRPr lang="en-US" altLang="zh-CN" sz="1400" dirty="0" smtClean="0">
              <a:latin typeface="STZhongsong (Headings)"/>
            </a:endParaRPr>
          </a:p>
          <a:p>
            <a:pPr marL="285750" indent="-285750">
              <a:lnSpc>
                <a:spcPct val="150000"/>
              </a:lnSpc>
              <a:buFont typeface="Wingdings" panose="05000000000000000000" pitchFamily="2" charset="2"/>
              <a:buChar char="Ø"/>
            </a:pPr>
            <a:r>
              <a:rPr lang="en-US" altLang="zh-CN" dirty="0">
                <a:latin typeface="STZhongsong (Headings)"/>
              </a:rPr>
              <a:t>TLAB (Thread Local Allocation Buffer)</a:t>
            </a:r>
            <a:r>
              <a:rPr lang="zh-CN" altLang="en-US" dirty="0">
                <a:latin typeface="STZhongsong (Headings)"/>
              </a:rPr>
              <a:t>，线程私有的分配缓冲</a:t>
            </a:r>
            <a:r>
              <a:rPr lang="zh-CN" altLang="en-US" dirty="0" smtClean="0">
                <a:latin typeface="STZhongsong (Headings)"/>
              </a:rPr>
              <a:t>区</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smtClean="0">
                <a:latin typeface="STZhongsong (Headings)"/>
              </a:rPr>
              <a:t>可扩展</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en-US" sz="1200" dirty="0" smtClean="0">
                <a:latin typeface="STZhongsong (Headings)"/>
              </a:rPr>
              <a:t>-</a:t>
            </a:r>
            <a:r>
              <a:rPr lang="en-US" sz="1200" dirty="0" err="1" smtClean="0">
                <a:latin typeface="STZhongsong (Headings)"/>
              </a:rPr>
              <a:t>Xms</a:t>
            </a:r>
            <a:r>
              <a:rPr lang="en-US" sz="1200" dirty="0" smtClean="0">
                <a:latin typeface="STZhongsong (Headings)"/>
              </a:rPr>
              <a:t> / -</a:t>
            </a:r>
            <a:r>
              <a:rPr lang="en-US" sz="1200" dirty="0" err="1" smtClean="0">
                <a:latin typeface="STZhongsong (Headings)"/>
              </a:rPr>
              <a:t>XX:InialHeapSize</a:t>
            </a:r>
            <a:r>
              <a:rPr lang="zh-CN" altLang="en-US" sz="1200" dirty="0" smtClean="0">
                <a:latin typeface="STZhongsong (Headings)"/>
              </a:rPr>
              <a:t>，初始堆大小，默认物理内存的</a:t>
            </a:r>
            <a:r>
              <a:rPr lang="en-US" altLang="zh-CN" sz="1200" dirty="0" smtClean="0">
                <a:latin typeface="STZhongsong (Headings)"/>
              </a:rPr>
              <a:t>1/64</a:t>
            </a:r>
          </a:p>
          <a:p>
            <a:pPr marL="742950" lvl="1" indent="-285750">
              <a:lnSpc>
                <a:spcPct val="150000"/>
              </a:lnSpc>
              <a:buFont typeface="Courier New" panose="02070309020205020404" pitchFamily="49" charset="0"/>
              <a:buChar char="o"/>
            </a:pPr>
            <a:r>
              <a:rPr lang="en-US" sz="1200" dirty="0" smtClean="0">
                <a:latin typeface="STZhongsong (Headings)"/>
              </a:rPr>
              <a:t>-</a:t>
            </a:r>
            <a:r>
              <a:rPr lang="en-US" sz="1200" dirty="0" err="1" smtClean="0">
                <a:latin typeface="STZhongsong (Headings)"/>
              </a:rPr>
              <a:t>Xmx</a:t>
            </a:r>
            <a:r>
              <a:rPr lang="en-US" sz="1200" dirty="0">
                <a:latin typeface="STZhongsong (Headings)"/>
              </a:rPr>
              <a:t> / -</a:t>
            </a:r>
            <a:r>
              <a:rPr lang="en-US" sz="1200" dirty="0" err="1" smtClean="0">
                <a:latin typeface="STZhongsong (Headings)"/>
              </a:rPr>
              <a:t>XX:MaxHeapSize</a:t>
            </a:r>
            <a:r>
              <a:rPr lang="zh-CN" altLang="en-US" sz="1200" dirty="0" smtClean="0">
                <a:latin typeface="STZhongsong (Headings)"/>
              </a:rPr>
              <a:t>，最大堆大小，默认物理内存的</a:t>
            </a:r>
            <a:r>
              <a:rPr lang="en-US" altLang="zh-CN" sz="1200" dirty="0" smtClean="0">
                <a:latin typeface="STZhongsong (Headings)"/>
              </a:rPr>
              <a:t>1/4</a:t>
            </a:r>
          </a:p>
          <a:p>
            <a:pPr marL="285750" indent="-285750">
              <a:lnSpc>
                <a:spcPct val="150000"/>
              </a:lnSpc>
              <a:buFont typeface="Wingdings" panose="05000000000000000000" pitchFamily="2" charset="2"/>
              <a:buChar char="Ø"/>
            </a:pPr>
            <a:r>
              <a:rPr lang="zh-CN" altLang="en-US" dirty="0" smtClean="0">
                <a:latin typeface="STZhongsong (Headings)"/>
              </a:rPr>
              <a:t>抛出</a:t>
            </a:r>
            <a:r>
              <a:rPr lang="en-US" dirty="0" err="1" smtClean="0">
                <a:latin typeface="STZhongsong (Headings)"/>
              </a:rPr>
              <a:t>OutOfMemoryError</a:t>
            </a:r>
            <a:r>
              <a:rPr lang="zh-CN" altLang="en-US" dirty="0" smtClean="0">
                <a:latin typeface="STZhongsong (Headings)"/>
              </a:rPr>
              <a:t>的最主要区域，堆中没有足够内存可用来完成实例分配，并且堆无法再扩展时会抛出此异常</a:t>
            </a:r>
            <a:endParaRPr lang="en-US" altLang="zh-CN" dirty="0" smtClean="0">
              <a:latin typeface="STZhongsong (Headings)"/>
            </a:endParaRPr>
          </a:p>
          <a:p>
            <a:pPr marL="285750" indent="-285750">
              <a:lnSpc>
                <a:spcPct val="150000"/>
              </a:lnSpc>
              <a:buFont typeface="Wingdings" panose="05000000000000000000" pitchFamily="2" charset="2"/>
              <a:buChar char="Ø"/>
            </a:pPr>
            <a:r>
              <a:rPr lang="zh-CN" altLang="en-US" dirty="0">
                <a:latin typeface="STZhongsong (Headings)"/>
              </a:rPr>
              <a:t>查</a:t>
            </a:r>
            <a:r>
              <a:rPr lang="zh-CN" altLang="en-US" dirty="0" smtClean="0">
                <a:latin typeface="STZhongsong (Headings)"/>
              </a:rPr>
              <a:t>看设置</a:t>
            </a:r>
            <a:endParaRPr lang="en-US" altLang="zh-CN" dirty="0" smtClean="0">
              <a:latin typeface="STZhongsong (Headings)"/>
            </a:endParaRPr>
          </a:p>
          <a:p>
            <a:pPr marL="742950" lvl="1" indent="-285750">
              <a:lnSpc>
                <a:spcPct val="150000"/>
              </a:lnSpc>
              <a:buFont typeface="Courier New" panose="02070309020205020404" pitchFamily="49" charset="0"/>
              <a:buChar char="o"/>
            </a:pPr>
            <a:r>
              <a:rPr lang="en-US" sz="1200" dirty="0" smtClean="0">
                <a:latin typeface="STZhongsong (Headings)"/>
              </a:rPr>
              <a:t>java –</a:t>
            </a:r>
            <a:r>
              <a:rPr lang="en-US" sz="1200" dirty="0" err="1" smtClean="0">
                <a:latin typeface="STZhongsong (Headings)"/>
              </a:rPr>
              <a:t>XshowSettings:vm</a:t>
            </a:r>
            <a:endParaRPr lang="en-US" sz="1200" dirty="0" smtClean="0">
              <a:latin typeface="STZhongsong (Headings)"/>
            </a:endParaRPr>
          </a:p>
          <a:p>
            <a:pPr marL="742950" lvl="1" indent="-285750">
              <a:lnSpc>
                <a:spcPct val="150000"/>
              </a:lnSpc>
              <a:buFont typeface="Courier New" panose="02070309020205020404" pitchFamily="49" charset="0"/>
              <a:buChar char="o"/>
            </a:pPr>
            <a:r>
              <a:rPr lang="en-US" sz="1200" dirty="0">
                <a:latin typeface="STZhongsong (Headings)"/>
              </a:rPr>
              <a:t>j</a:t>
            </a:r>
            <a:r>
              <a:rPr lang="en-US" sz="1200" dirty="0" smtClean="0">
                <a:latin typeface="STZhongsong (Headings)"/>
              </a:rPr>
              <a:t>ava –XX:+</a:t>
            </a:r>
            <a:r>
              <a:rPr lang="en-US" sz="1200" dirty="0" err="1" smtClean="0">
                <a:latin typeface="STZhongsong (Headings)"/>
              </a:rPr>
              <a:t>PrintCommandLineFlags</a:t>
            </a:r>
            <a:endParaRPr lang="en-US" sz="1200" dirty="0" smtClean="0">
              <a:latin typeface="STZhongsong (Headings)"/>
            </a:endParaRPr>
          </a:p>
          <a:p>
            <a:pPr marL="742950" lvl="1" indent="-285750">
              <a:lnSpc>
                <a:spcPct val="150000"/>
              </a:lnSpc>
              <a:buFont typeface="Courier New" panose="02070309020205020404" pitchFamily="49" charset="0"/>
              <a:buChar char="o"/>
            </a:pPr>
            <a:r>
              <a:rPr lang="en-US" sz="1200" dirty="0" err="1" smtClean="0">
                <a:latin typeface="STZhongsong (Headings)"/>
              </a:rPr>
              <a:t>jmap</a:t>
            </a:r>
            <a:r>
              <a:rPr lang="en-US" sz="1200" dirty="0" smtClean="0">
                <a:latin typeface="STZhongsong (Headings)"/>
              </a:rPr>
              <a:t> –heap &lt;</a:t>
            </a:r>
            <a:r>
              <a:rPr lang="en-US" sz="1200" dirty="0" err="1" smtClean="0">
                <a:latin typeface="STZhongsong (Headings)"/>
              </a:rPr>
              <a:t>pid</a:t>
            </a:r>
            <a:r>
              <a:rPr lang="en-US" sz="1200" dirty="0" smtClean="0">
                <a:latin typeface="STZhongsong (Headings)"/>
              </a:rPr>
              <a:t>&gt;</a:t>
            </a:r>
            <a:endParaRPr lang="en-US" sz="1400" dirty="0">
              <a:latin typeface="STZhongsong (Headings)"/>
            </a:endParaRPr>
          </a:p>
        </p:txBody>
      </p:sp>
    </p:spTree>
    <p:extLst>
      <p:ext uri="{BB962C8B-B14F-4D97-AF65-F5344CB8AC3E}">
        <p14:creationId xmlns:p14="http://schemas.microsoft.com/office/powerpoint/2010/main" val="3458095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1"/>
            <p:extLst>
              <p:ext uri="{D42A27DB-BD31-4B8C-83A1-F6EECF244321}">
                <p14:modId xmlns:p14="http://schemas.microsoft.com/office/powerpoint/2010/main" val="611343339"/>
              </p:ext>
            </p:extLst>
          </p:nvPr>
        </p:nvGraphicFramePr>
        <p:xfrm>
          <a:off x="1435100" y="1524000"/>
          <a:ext cx="3657600" cy="2225040"/>
        </p:xfrm>
        <a:graphic>
          <a:graphicData uri="http://schemas.openxmlformats.org/drawingml/2006/table">
            <a:tbl>
              <a:tblPr firstRow="1" bandRow="1">
                <a:tableStyleId>{5940675A-B579-460E-94D1-54222C63F5DA}</a:tableStyleId>
              </a:tblPr>
              <a:tblGrid>
                <a:gridCol w="731520"/>
                <a:gridCol w="731520"/>
                <a:gridCol w="731520"/>
                <a:gridCol w="731520"/>
                <a:gridCol w="73152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dirty="0"/>
                    </a:p>
                  </a:txBody>
                  <a:tcPr/>
                </a:tc>
              </a:tr>
            </a:tbl>
          </a:graphicData>
        </a:graphic>
      </p:graphicFrame>
      <p:graphicFrame>
        <p:nvGraphicFramePr>
          <p:cNvPr id="9" name="Content Placeholder 8"/>
          <p:cNvGraphicFramePr>
            <a:graphicFrameLocks noGrp="1"/>
          </p:cNvGraphicFramePr>
          <p:nvPr>
            <p:ph sz="half" idx="2"/>
            <p:extLst>
              <p:ext uri="{D42A27DB-BD31-4B8C-83A1-F6EECF244321}">
                <p14:modId xmlns:p14="http://schemas.microsoft.com/office/powerpoint/2010/main" val="2729988488"/>
              </p:ext>
            </p:extLst>
          </p:nvPr>
        </p:nvGraphicFramePr>
        <p:xfrm>
          <a:off x="5276850" y="1524000"/>
          <a:ext cx="3657600" cy="2225040"/>
        </p:xfrm>
        <a:graphic>
          <a:graphicData uri="http://schemas.openxmlformats.org/drawingml/2006/table">
            <a:tbl>
              <a:tblPr firstRow="1" bandRow="1">
                <a:tableStyleId>{5940675A-B579-460E-94D1-54222C63F5DA}</a:tableStyleId>
              </a:tblPr>
              <a:tblGrid>
                <a:gridCol w="731520"/>
                <a:gridCol w="731520"/>
                <a:gridCol w="731520"/>
                <a:gridCol w="731520"/>
                <a:gridCol w="731520"/>
              </a:tblGrid>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r h="37084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114181" y="0"/>
            <a:ext cx="800219" cy="6858000"/>
          </a:xfrm>
          <a:prstGeom prst="rect">
            <a:avLst/>
          </a:prstGeom>
          <a:noFill/>
        </p:spPr>
        <p:txBody>
          <a:bodyPr vert="eaVert" wrap="square" rtlCol="0" anchor="ctr">
            <a:spAutoFit/>
          </a:bodyPr>
          <a:lstStyle/>
          <a:p>
            <a:pPr algn="ctr"/>
            <a:r>
              <a:rPr lang="zh-CN" altLang="en-US" sz="4000" dirty="0" smtClean="0">
                <a:effectLst>
                  <a:outerShdw blurRad="38100" dist="38100" dir="2700000" algn="tl">
                    <a:srgbClr val="000000">
                      <a:alpha val="43137"/>
                    </a:srgbClr>
                  </a:outerShdw>
                </a:effectLst>
                <a:latin typeface="STZhongsong (Headings)"/>
              </a:rPr>
              <a:t>内存管理</a:t>
            </a:r>
            <a:endParaRPr lang="en-US" sz="4000" dirty="0">
              <a:effectLst>
                <a:outerShdw blurRad="38100" dist="38100" dir="2700000" algn="tl">
                  <a:srgbClr val="000000">
                    <a:alpha val="43137"/>
                  </a:srgbClr>
                </a:outerShdw>
              </a:effectLst>
              <a:latin typeface="STZhongsong (Headings)"/>
            </a:endParaRPr>
          </a:p>
        </p:txBody>
      </p:sp>
      <p:sp>
        <p:nvSpPr>
          <p:cNvPr id="6" name="Title 1"/>
          <p:cNvSpPr>
            <a:spLocks noGrp="1"/>
          </p:cNvSpPr>
          <p:nvPr>
            <p:ph type="title"/>
          </p:nvPr>
        </p:nvSpPr>
        <p:spPr>
          <a:xfrm>
            <a:off x="1371600" y="122238"/>
            <a:ext cx="7562088" cy="715962"/>
          </a:xfrm>
        </p:spPr>
        <p:txBody>
          <a:bodyPr anchor="ctr">
            <a:noAutofit/>
          </a:bodyPr>
          <a:lstStyle/>
          <a:p>
            <a:r>
              <a:rPr lang="en-US" altLang="zh-CN" sz="3600" dirty="0"/>
              <a:t>Java</a:t>
            </a:r>
            <a:r>
              <a:rPr lang="zh-CN" altLang="en-US" sz="3600" dirty="0" smtClean="0"/>
              <a:t>堆 </a:t>
            </a:r>
            <a:r>
              <a:rPr lang="en-US" altLang="zh-CN" sz="3600" dirty="0" smtClean="0"/>
              <a:t>- TLAB</a:t>
            </a:r>
            <a:endParaRPr lang="en-US" sz="4400" dirty="0"/>
          </a:p>
        </p:txBody>
      </p:sp>
      <p:graphicFrame>
        <p:nvGraphicFramePr>
          <p:cNvPr id="13" name="Table 12"/>
          <p:cNvGraphicFramePr>
            <a:graphicFrameLocks noGrp="1"/>
          </p:cNvGraphicFramePr>
          <p:nvPr>
            <p:extLst>
              <p:ext uri="{D42A27DB-BD31-4B8C-83A1-F6EECF244321}">
                <p14:modId xmlns:p14="http://schemas.microsoft.com/office/powerpoint/2010/main" val="455034186"/>
              </p:ext>
            </p:extLst>
          </p:nvPr>
        </p:nvGraphicFramePr>
        <p:xfrm>
          <a:off x="5268036" y="2286000"/>
          <a:ext cx="3647364" cy="441960"/>
        </p:xfrm>
        <a:graphic>
          <a:graphicData uri="http://schemas.openxmlformats.org/drawingml/2006/table">
            <a:tbl>
              <a:tblPr/>
              <a:tblGrid>
                <a:gridCol w="3647364"/>
              </a:tblGrid>
              <a:tr h="441960">
                <a:tc>
                  <a:txBody>
                    <a:bodyPr/>
                    <a:lstStyle/>
                    <a:p>
                      <a:endParaRPr lang="en-US" dirty="0"/>
                    </a:p>
                  </a:txBody>
                  <a:tcPr>
                    <a:lnL w="38100" cmpd="sng">
                      <a:solidFill>
                        <a:srgbClr val="FF0000"/>
                      </a:solidFill>
                      <a:prstDash val="sysDash"/>
                    </a:lnL>
                    <a:lnR w="38100" cmpd="sng">
                      <a:solidFill>
                        <a:srgbClr val="FF0000"/>
                      </a:solidFill>
                      <a:prstDash val="sysDash"/>
                    </a:lnR>
                    <a:lnT w="38100" cmpd="sng">
                      <a:solidFill>
                        <a:srgbClr val="FF0000"/>
                      </a:solidFill>
                      <a:prstDash val="sysDash"/>
                    </a:lnT>
                    <a:lnB w="38100" cmpd="sng">
                      <a:solidFill>
                        <a:srgbClr val="FF0000"/>
                      </a:solidFill>
                      <a:prstDash val="sysDash"/>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570830565"/>
              </p:ext>
            </p:extLst>
          </p:nvPr>
        </p:nvGraphicFramePr>
        <p:xfrm>
          <a:off x="5238750" y="2971800"/>
          <a:ext cx="3676651" cy="400050"/>
        </p:xfrm>
        <a:graphic>
          <a:graphicData uri="http://schemas.openxmlformats.org/drawingml/2006/table">
            <a:tbl>
              <a:tblPr/>
              <a:tblGrid>
                <a:gridCol w="3676651"/>
              </a:tblGrid>
              <a:tr h="400050">
                <a:tc>
                  <a:txBody>
                    <a:bodyPr/>
                    <a:lstStyle/>
                    <a:p>
                      <a:endParaRPr lang="en-US" dirty="0"/>
                    </a:p>
                  </a:txBody>
                  <a:tcPr>
                    <a:lnL w="38100" cmpd="sng">
                      <a:solidFill>
                        <a:srgbClr val="FFC000"/>
                      </a:solidFill>
                      <a:prstDash val="sysDash"/>
                    </a:lnL>
                    <a:lnR w="38100" cmpd="sng">
                      <a:solidFill>
                        <a:srgbClr val="FFC000"/>
                      </a:solidFill>
                      <a:prstDash val="sysDash"/>
                    </a:lnR>
                    <a:lnT w="38100" cmpd="sng">
                      <a:solidFill>
                        <a:srgbClr val="FFC000"/>
                      </a:solidFill>
                      <a:prstDash val="sysDash"/>
                    </a:lnT>
                    <a:lnB w="38100" cmpd="sng">
                      <a:solidFill>
                        <a:srgbClr val="FFC000"/>
                      </a:solidFill>
                      <a:prstDash val="sysDash"/>
                    </a:lnB>
                  </a:tcPr>
                </a:tc>
              </a:tr>
            </a:tbl>
          </a:graphicData>
        </a:graphic>
      </p:graphicFrame>
      <p:sp>
        <p:nvSpPr>
          <p:cNvPr id="17" name="Right Arrow 16"/>
          <p:cNvSpPr/>
          <p:nvPr/>
        </p:nvSpPr>
        <p:spPr>
          <a:xfrm>
            <a:off x="1143000" y="23622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p:cNvGraphicFramePr>
            <a:graphicFrameLocks noGrp="1"/>
          </p:cNvGraphicFramePr>
          <p:nvPr/>
        </p:nvGraphicFramePr>
        <p:xfrm>
          <a:off x="1419367" y="2279176"/>
          <a:ext cx="2197290" cy="365760"/>
        </p:xfrm>
        <a:graphic>
          <a:graphicData uri="http://schemas.openxmlformats.org/drawingml/2006/table">
            <a:tbl>
              <a:tblPr/>
              <a:tblGrid>
                <a:gridCol w="2197290"/>
              </a:tblGrid>
              <a:tr h="327546">
                <a:tc>
                  <a:txBody>
                    <a:bodyPr/>
                    <a:lstStyle/>
                    <a:p>
                      <a:endParaRPr lang="en-US"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534586362"/>
              </p:ext>
            </p:extLst>
          </p:nvPr>
        </p:nvGraphicFramePr>
        <p:xfrm>
          <a:off x="5257800" y="2337179"/>
          <a:ext cx="2209800" cy="365760"/>
        </p:xfrm>
        <a:graphic>
          <a:graphicData uri="http://schemas.openxmlformats.org/drawingml/2006/table">
            <a:tbl>
              <a:tblPr/>
              <a:tblGrid>
                <a:gridCol w="2209800"/>
              </a:tblGrid>
              <a:tr h="253621">
                <a:tc>
                  <a:txBody>
                    <a:bodyPr/>
                    <a:lstStyle/>
                    <a:p>
                      <a:endParaRPr lang="en-US"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08721383"/>
              </p:ext>
            </p:extLst>
          </p:nvPr>
        </p:nvGraphicFramePr>
        <p:xfrm>
          <a:off x="5257800" y="3018884"/>
          <a:ext cx="2209800" cy="365760"/>
        </p:xfrm>
        <a:graphic>
          <a:graphicData uri="http://schemas.openxmlformats.org/drawingml/2006/table">
            <a:tbl>
              <a:tblPr/>
              <a:tblGrid>
                <a:gridCol w="2209800"/>
              </a:tblGrid>
              <a:tr h="257716">
                <a:tc>
                  <a:txBody>
                    <a:bodyPr/>
                    <a:lstStyle/>
                    <a:p>
                      <a:endParaRPr lang="en-US" dirty="0"/>
                    </a:p>
                  </a:txBody>
                  <a:tcPr>
                    <a:lnL w="38100" cmpd="sng">
                      <a:solidFill>
                        <a:srgbClr val="00B050"/>
                      </a:solidFill>
                      <a:prstDash val="sysDash"/>
                    </a:lnL>
                    <a:lnR w="38100" cmpd="sng">
                      <a:solidFill>
                        <a:srgbClr val="00B050"/>
                      </a:solidFill>
                      <a:prstDash val="sysDash"/>
                    </a:lnR>
                    <a:lnT w="38100" cmpd="sng">
                      <a:solidFill>
                        <a:srgbClr val="00B050"/>
                      </a:solidFill>
                      <a:prstDash val="sysDash"/>
                    </a:lnT>
                    <a:lnB w="38100" cmpd="sng">
                      <a:solidFill>
                        <a:srgbClr val="00B050"/>
                      </a:solidFill>
                      <a:prstDash val="sysDash"/>
                    </a:lnB>
                  </a:tcPr>
                </a:tc>
              </a:tr>
            </a:tbl>
          </a:graphicData>
        </a:graphic>
      </p:graphicFrame>
      <p:sp>
        <p:nvSpPr>
          <p:cNvPr id="23" name="Left Arrow 22"/>
          <p:cNvSpPr/>
          <p:nvPr/>
        </p:nvSpPr>
        <p:spPr>
          <a:xfrm rot="10800000">
            <a:off x="5010150" y="2400300"/>
            <a:ext cx="457200" cy="1524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Left Arrow 23"/>
          <p:cNvSpPr/>
          <p:nvPr/>
        </p:nvSpPr>
        <p:spPr>
          <a:xfrm rot="10800000">
            <a:off x="5029200" y="3124200"/>
            <a:ext cx="4572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Flowchart: Predefined Process 28"/>
          <p:cNvSpPr/>
          <p:nvPr/>
        </p:nvSpPr>
        <p:spPr>
          <a:xfrm>
            <a:off x="1409700" y="4343400"/>
            <a:ext cx="1104900" cy="1371600"/>
          </a:xfrm>
          <a:prstGeom prst="flowChartPredefined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t</a:t>
            </a:r>
            <a:r>
              <a:rPr lang="en-US" sz="1200" dirty="0" smtClean="0"/>
              <a:t>hread-1</a:t>
            </a:r>
          </a:p>
          <a:p>
            <a:pPr algn="ctr"/>
            <a:r>
              <a:rPr lang="en-US" sz="1200" dirty="0" smtClean="0"/>
              <a:t>new A()</a:t>
            </a:r>
            <a:endParaRPr lang="en-US" sz="1200" dirty="0"/>
          </a:p>
        </p:txBody>
      </p:sp>
      <p:sp>
        <p:nvSpPr>
          <p:cNvPr id="30" name="Flowchart: Predefined Process 29"/>
          <p:cNvSpPr/>
          <p:nvPr/>
        </p:nvSpPr>
        <p:spPr>
          <a:xfrm>
            <a:off x="2895600" y="4343400"/>
            <a:ext cx="1104900" cy="1371600"/>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thread-2</a:t>
            </a:r>
          </a:p>
          <a:p>
            <a:pPr algn="ctr"/>
            <a:r>
              <a:rPr lang="en-US" sz="1200" dirty="0" smtClean="0"/>
              <a:t>new B()</a:t>
            </a:r>
            <a:endParaRPr lang="en-US" sz="1200" dirty="0"/>
          </a:p>
        </p:txBody>
      </p:sp>
      <p:cxnSp>
        <p:nvCxnSpPr>
          <p:cNvPr id="32" name="Straight Arrow Connector 31"/>
          <p:cNvCxnSpPr/>
          <p:nvPr/>
        </p:nvCxnSpPr>
        <p:spPr>
          <a:xfrm flipH="1" flipV="1">
            <a:off x="1828800" y="2552700"/>
            <a:ext cx="133350" cy="16383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124200" y="2705100"/>
            <a:ext cx="133350" cy="1638300"/>
          </a:xfrm>
          <a:prstGeom prst="straightConnector1">
            <a:avLst/>
          </a:prstGeom>
          <a:ln w="381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5" name="Flowchart: Predefined Process 34"/>
          <p:cNvSpPr/>
          <p:nvPr/>
        </p:nvSpPr>
        <p:spPr>
          <a:xfrm>
            <a:off x="5238750" y="4381500"/>
            <a:ext cx="1104900" cy="1371600"/>
          </a:xfrm>
          <a:prstGeom prst="flowChartPredefined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t</a:t>
            </a:r>
            <a:r>
              <a:rPr lang="en-US" sz="1200" dirty="0" smtClean="0"/>
              <a:t>hread-1</a:t>
            </a:r>
          </a:p>
          <a:p>
            <a:pPr algn="ctr"/>
            <a:r>
              <a:rPr lang="en-US" sz="1200" dirty="0" smtClean="0"/>
              <a:t>new A()</a:t>
            </a:r>
            <a:endParaRPr lang="en-US" sz="1200" dirty="0"/>
          </a:p>
        </p:txBody>
      </p:sp>
      <p:sp>
        <p:nvSpPr>
          <p:cNvPr id="36" name="Flowchart: Predefined Process 35"/>
          <p:cNvSpPr/>
          <p:nvPr/>
        </p:nvSpPr>
        <p:spPr>
          <a:xfrm>
            <a:off x="7266579" y="4381500"/>
            <a:ext cx="1104900" cy="1371600"/>
          </a:xfrm>
          <a:prstGeom prst="flowChartPredefined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thread-2</a:t>
            </a:r>
          </a:p>
          <a:p>
            <a:pPr algn="ctr"/>
            <a:r>
              <a:rPr lang="en-US" sz="1200" dirty="0" smtClean="0"/>
              <a:t>new B()</a:t>
            </a:r>
            <a:endParaRPr lang="en-US" sz="1200" dirty="0"/>
          </a:p>
        </p:txBody>
      </p:sp>
      <p:cxnSp>
        <p:nvCxnSpPr>
          <p:cNvPr id="37" name="Straight Arrow Connector 36"/>
          <p:cNvCxnSpPr/>
          <p:nvPr/>
        </p:nvCxnSpPr>
        <p:spPr>
          <a:xfrm flipV="1">
            <a:off x="5562600" y="2476500"/>
            <a:ext cx="0" cy="18669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0"/>
          </p:cNvCxnSpPr>
          <p:nvPr/>
        </p:nvCxnSpPr>
        <p:spPr>
          <a:xfrm flipH="1" flipV="1">
            <a:off x="5486400" y="3200400"/>
            <a:ext cx="2332629" cy="1181100"/>
          </a:xfrm>
          <a:prstGeom prst="straightConnector1">
            <a:avLst/>
          </a:prstGeom>
          <a:ln w="38100">
            <a:solidFill>
              <a:srgbClr val="FFC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447800" y="990600"/>
            <a:ext cx="1696298" cy="369332"/>
          </a:xfrm>
          <a:prstGeom prst="rect">
            <a:avLst/>
          </a:prstGeom>
          <a:noFill/>
        </p:spPr>
        <p:txBody>
          <a:bodyPr wrap="none" rtlCol="0">
            <a:spAutoFit/>
          </a:bodyPr>
          <a:lstStyle/>
          <a:p>
            <a:r>
              <a:rPr lang="en-US" dirty="0" smtClean="0"/>
              <a:t>-</a:t>
            </a:r>
            <a:r>
              <a:rPr lang="en-US" dirty="0" smtClean="0">
                <a:latin typeface="Gill Sans MT (Headings)"/>
              </a:rPr>
              <a:t>XX:-</a:t>
            </a:r>
            <a:r>
              <a:rPr lang="en-US" dirty="0" err="1" smtClean="0">
                <a:latin typeface="Gill Sans MT (Headings)"/>
              </a:rPr>
              <a:t>UseTLAB</a:t>
            </a:r>
            <a:endParaRPr lang="en-US" dirty="0">
              <a:latin typeface="Gill Sans MT (Headings)"/>
            </a:endParaRPr>
          </a:p>
        </p:txBody>
      </p:sp>
      <p:sp>
        <p:nvSpPr>
          <p:cNvPr id="44" name="TextBox 43"/>
          <p:cNvSpPr txBox="1"/>
          <p:nvPr/>
        </p:nvSpPr>
        <p:spPr>
          <a:xfrm>
            <a:off x="5257800" y="990600"/>
            <a:ext cx="1754006" cy="369332"/>
          </a:xfrm>
          <a:prstGeom prst="rect">
            <a:avLst/>
          </a:prstGeom>
          <a:noFill/>
        </p:spPr>
        <p:txBody>
          <a:bodyPr wrap="none" rtlCol="0">
            <a:spAutoFit/>
          </a:bodyPr>
          <a:lstStyle/>
          <a:p>
            <a:r>
              <a:rPr lang="en-US" dirty="0" smtClean="0"/>
              <a:t>-</a:t>
            </a:r>
            <a:r>
              <a:rPr lang="en-US" dirty="0" smtClean="0">
                <a:latin typeface="Gill Sans MT (Headings)"/>
              </a:rPr>
              <a:t>XX:+</a:t>
            </a:r>
            <a:r>
              <a:rPr lang="en-US" dirty="0" err="1" smtClean="0">
                <a:latin typeface="Gill Sans MT (Headings)"/>
              </a:rPr>
              <a:t>UseTLAB</a:t>
            </a:r>
            <a:endParaRPr lang="en-US" dirty="0">
              <a:latin typeface="Gill Sans MT (Headings)"/>
            </a:endParaRPr>
          </a:p>
        </p:txBody>
      </p:sp>
    </p:spTree>
    <p:extLst>
      <p:ext uri="{BB962C8B-B14F-4D97-AF65-F5344CB8AC3E}">
        <p14:creationId xmlns:p14="http://schemas.microsoft.com/office/powerpoint/2010/main" val="2055715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18845</TotalTime>
  <Words>12436</Words>
  <Application>Microsoft Office PowerPoint</Application>
  <PresentationFormat>On-screen Show (4:3)</PresentationFormat>
  <Paragraphs>1015</Paragraphs>
  <Slides>67</Slides>
  <Notes>64</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Solstice</vt:lpstr>
      <vt:lpstr>Java Trouble Shooting</vt:lpstr>
      <vt:lpstr>PowerPoint Presentation</vt:lpstr>
      <vt:lpstr>JVM Architecture</vt:lpstr>
      <vt:lpstr>PowerPoint Presentation</vt:lpstr>
      <vt:lpstr>程序计数器</vt:lpstr>
      <vt:lpstr>Java虚拟机栈</vt:lpstr>
      <vt:lpstr>本地方法栈</vt:lpstr>
      <vt:lpstr>Java堆</vt:lpstr>
      <vt:lpstr>Java堆 - TLAB</vt:lpstr>
      <vt:lpstr>堆分代(Heap Generation)</vt:lpstr>
      <vt:lpstr>新生代(Young Generation)</vt:lpstr>
      <vt:lpstr>Survivor</vt:lpstr>
      <vt:lpstr>老年代(Tenured)</vt:lpstr>
      <vt:lpstr>方法区</vt:lpstr>
      <vt:lpstr>永久代(Perm Gen)</vt:lpstr>
      <vt:lpstr>元空间(Metaspace)</vt:lpstr>
      <vt:lpstr>元空间(Metaspace)</vt:lpstr>
      <vt:lpstr>直接内存(Direct Memory)</vt:lpstr>
      <vt:lpstr>直接内存(Direct Memory)</vt:lpstr>
      <vt:lpstr>直接内存(Direct Memory)</vt:lpstr>
      <vt:lpstr>OOM</vt:lpstr>
      <vt:lpstr>典型JVM参数配置汇总</vt:lpstr>
      <vt:lpstr>Garbage</vt:lpstr>
      <vt:lpstr>Garbage Collection</vt:lpstr>
      <vt:lpstr>Log GC</vt:lpstr>
      <vt:lpstr>垃圾回收</vt:lpstr>
      <vt:lpstr>标识垃圾</vt:lpstr>
      <vt:lpstr>可达性分析算法</vt:lpstr>
      <vt:lpstr>finalize()方法</vt:lpstr>
      <vt:lpstr>再谈引用</vt:lpstr>
      <vt:lpstr>垃圾收集算法</vt:lpstr>
      <vt:lpstr>“标记 – 清除”</vt:lpstr>
      <vt:lpstr>复制</vt:lpstr>
      <vt:lpstr>“标记 – 整理”</vt:lpstr>
      <vt:lpstr>方法区回收</vt:lpstr>
      <vt:lpstr>垃圾回收器</vt:lpstr>
      <vt:lpstr>并行与并发</vt:lpstr>
      <vt:lpstr>Serial串行收集器</vt:lpstr>
      <vt:lpstr>Serial串行收集器</vt:lpstr>
      <vt:lpstr>Serial串行收集器</vt:lpstr>
      <vt:lpstr>Parallel并行收集器</vt:lpstr>
      <vt:lpstr>Parallel并行收集器 – ParNew</vt:lpstr>
      <vt:lpstr>Parallel并行收集器 – PS</vt:lpstr>
      <vt:lpstr>Parallel并行收集器</vt:lpstr>
      <vt:lpstr>Parallel并行收集器 – Parallel Old</vt:lpstr>
      <vt:lpstr>Parallel并行收集器</vt:lpstr>
      <vt:lpstr>Parallel并行收集器</vt:lpstr>
      <vt:lpstr>Concurrent并发收集器</vt:lpstr>
      <vt:lpstr>Concurrent并发收集器 – CMS</vt:lpstr>
      <vt:lpstr>Concurrent并发收集器 – CMS</vt:lpstr>
      <vt:lpstr>Concurrent并发收集器 – CMS</vt:lpstr>
      <vt:lpstr>分区收集器 – G1</vt:lpstr>
      <vt:lpstr>分区收集器 – G1</vt:lpstr>
      <vt:lpstr>分区收集器 – G1</vt:lpstr>
      <vt:lpstr>分区收集器 – G1</vt:lpstr>
      <vt:lpstr>分区收集器 – G1</vt:lpstr>
      <vt:lpstr>分区收集器 – G1</vt:lpstr>
      <vt:lpstr>工具</vt:lpstr>
      <vt:lpstr>jps</vt:lpstr>
      <vt:lpstr>jinfo</vt:lpstr>
      <vt:lpstr>jstat</vt:lpstr>
      <vt:lpstr>jstack</vt:lpstr>
      <vt:lpstr>jmap</vt:lpstr>
      <vt:lpstr>jhat</vt:lpstr>
      <vt:lpstr>jconsole</vt:lpstr>
      <vt:lpstr>jvisualvm</vt:lpstr>
      <vt:lpstr>JMC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Trouble Shooting</dc:title>
  <dc:creator>Yu, Jing [ICG-IT]</dc:creator>
  <cp:lastModifiedBy>Yu, Jing [ICG-IT]</cp:lastModifiedBy>
  <cp:revision>489</cp:revision>
  <dcterms:created xsi:type="dcterms:W3CDTF">2006-08-16T00:00:00Z</dcterms:created>
  <dcterms:modified xsi:type="dcterms:W3CDTF">2017-12-07T09:02:57Z</dcterms:modified>
</cp:coreProperties>
</file>