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27"/>
  </p:notesMasterIdLst>
  <p:handoutMasterIdLst>
    <p:handoutMasterId r:id="rId28"/>
  </p:handoutMasterIdLst>
  <p:sldIdLst>
    <p:sldId id="257" r:id="rId5"/>
    <p:sldId id="264" r:id="rId6"/>
    <p:sldId id="303" r:id="rId7"/>
    <p:sldId id="282" r:id="rId8"/>
    <p:sldId id="304" r:id="rId9"/>
    <p:sldId id="287" r:id="rId10"/>
    <p:sldId id="288" r:id="rId11"/>
    <p:sldId id="258" r:id="rId12"/>
    <p:sldId id="291" r:id="rId13"/>
    <p:sldId id="306" r:id="rId14"/>
    <p:sldId id="292" r:id="rId15"/>
    <p:sldId id="293" r:id="rId16"/>
    <p:sldId id="294" r:id="rId17"/>
    <p:sldId id="295" r:id="rId18"/>
    <p:sldId id="297" r:id="rId19"/>
    <p:sldId id="296" r:id="rId20"/>
    <p:sldId id="298" r:id="rId21"/>
    <p:sldId id="305" r:id="rId22"/>
    <p:sldId id="302" r:id="rId23"/>
    <p:sldId id="281" r:id="rId24"/>
    <p:sldId id="301" r:id="rId25"/>
    <p:sldId id="277" r:id="rId2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howGuides="1">
      <p:cViewPr varScale="1">
        <p:scale>
          <a:sx n="78" d="100"/>
          <a:sy n="78" d="100"/>
        </p:scale>
        <p:origin x="878" y="67"/>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73" d="100"/>
          <a:sy n="73" d="100"/>
        </p:scale>
        <p:origin x="2126" y="2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3/1/2025</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3/1/2025</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13</a:t>
            </a:fld>
            <a:endParaRPr lang="en-US" dirty="0"/>
          </a:p>
        </p:txBody>
      </p:sp>
    </p:spTree>
    <p:extLst>
      <p:ext uri="{BB962C8B-B14F-4D97-AF65-F5344CB8AC3E}">
        <p14:creationId xmlns:p14="http://schemas.microsoft.com/office/powerpoint/2010/main" val="904264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6477C-0D8A-5750-5FC8-16C6D9E6F1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C557FF-C3C4-5455-353C-D6BDB306A4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88B876-A544-0487-42B6-02EE45661E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0EED39-670E-5D4E-DB27-DD96E19F38C8}"/>
              </a:ext>
            </a:extLst>
          </p:cNvPr>
          <p:cNvSpPr>
            <a:spLocks noGrp="1"/>
          </p:cNvSpPr>
          <p:nvPr>
            <p:ph type="sldNum" sz="quarter" idx="5"/>
          </p:nvPr>
        </p:nvSpPr>
        <p:spPr/>
        <p:txBody>
          <a:bodyPr/>
          <a:lstStyle/>
          <a:p>
            <a:fld id="{6BB98AFB-CB0D-4DFE-87B9-B4B0D0DE73CD}" type="slidenum">
              <a:rPr lang="en-US" smtClean="0"/>
              <a:t>14</a:t>
            </a:fld>
            <a:endParaRPr lang="en-US" dirty="0"/>
          </a:p>
        </p:txBody>
      </p:sp>
    </p:spTree>
    <p:extLst>
      <p:ext uri="{BB962C8B-B14F-4D97-AF65-F5344CB8AC3E}">
        <p14:creationId xmlns:p14="http://schemas.microsoft.com/office/powerpoint/2010/main" val="729865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D417E-789E-C5A6-68B1-6267E751DD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82D221-6F41-B96B-8804-A8860ECC32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01CCC0-DF96-048F-CE7A-6EAF78E8CE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37B9F7-2DA2-3153-BFF3-2284068F0D7D}"/>
              </a:ext>
            </a:extLst>
          </p:cNvPr>
          <p:cNvSpPr>
            <a:spLocks noGrp="1"/>
          </p:cNvSpPr>
          <p:nvPr>
            <p:ph type="sldNum" sz="quarter" idx="5"/>
          </p:nvPr>
        </p:nvSpPr>
        <p:spPr/>
        <p:txBody>
          <a:bodyPr/>
          <a:lstStyle/>
          <a:p>
            <a:fld id="{6BB98AFB-CB0D-4DFE-87B9-B4B0D0DE73CD}" type="slidenum">
              <a:rPr lang="en-US" smtClean="0"/>
              <a:t>16</a:t>
            </a:fld>
            <a:endParaRPr lang="en-US" dirty="0"/>
          </a:p>
        </p:txBody>
      </p:sp>
    </p:spTree>
    <p:extLst>
      <p:ext uri="{BB962C8B-B14F-4D97-AF65-F5344CB8AC3E}">
        <p14:creationId xmlns:p14="http://schemas.microsoft.com/office/powerpoint/2010/main" val="422506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31304521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4773911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147278906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311095470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952313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296469533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237422921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20127216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09E2F69-D76D-62CD-4B4B-52AB2F720DE4}"/>
              </a:ext>
            </a:extLst>
          </p:cNvPr>
          <p:cNvSpPr/>
          <p:nvPr userDrawn="1"/>
        </p:nvSpPr>
        <p:spPr>
          <a:xfrm>
            <a:off x="9958158" y="0"/>
            <a:ext cx="2230666" cy="1981200"/>
          </a:xfrm>
          <a:custGeom>
            <a:avLst/>
            <a:gdLst>
              <a:gd name="connsiteX0" fmla="*/ 0 w 2230666"/>
              <a:gd name="connsiteY0" fmla="*/ 0 h 1981200"/>
              <a:gd name="connsiteX1" fmla="*/ 2230666 w 2230666"/>
              <a:gd name="connsiteY1" fmla="*/ 0 h 1981200"/>
              <a:gd name="connsiteX2" fmla="*/ 2230666 w 2230666"/>
              <a:gd name="connsiteY2" fmla="*/ 1981200 h 1981200"/>
              <a:gd name="connsiteX3" fmla="*/ 2029222 w 2230666"/>
              <a:gd name="connsiteY3" fmla="*/ 1972296 h 1981200"/>
              <a:gd name="connsiteX4" fmla="*/ 28437 w 2230666"/>
              <a:gd name="connsiteY4" fmla="*/ 186331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0666" h="1981200">
                <a:moveTo>
                  <a:pt x="0" y="0"/>
                </a:moveTo>
                <a:lnTo>
                  <a:pt x="2230666" y="0"/>
                </a:lnTo>
                <a:lnTo>
                  <a:pt x="2230666" y="1981200"/>
                </a:lnTo>
                <a:lnTo>
                  <a:pt x="2029222" y="1972296"/>
                </a:lnTo>
                <a:cubicBezTo>
                  <a:pt x="1033803" y="1883891"/>
                  <a:pt x="224946" y="1146640"/>
                  <a:pt x="28437" y="186331"/>
                </a:cubicBez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lvl="0" algn="ctr"/>
            <a:endParaRPr lang="en-US" dirty="0"/>
          </a:p>
        </p:txBody>
      </p:sp>
      <p:sp>
        <p:nvSpPr>
          <p:cNvPr id="2" name="Rectangle 1">
            <a:extLst>
              <a:ext uri="{FF2B5EF4-FFF2-40B4-BE49-F238E27FC236}">
                <a16:creationId xmlns:a16="http://schemas.microsoft.com/office/drawing/2014/main" id="{F75C97BE-6AF8-5928-B560-739552D148BA}"/>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 name="Cross 2">
            <a:extLst>
              <a:ext uri="{FF2B5EF4-FFF2-40B4-BE49-F238E27FC236}">
                <a16:creationId xmlns:a16="http://schemas.microsoft.com/office/drawing/2014/main" id="{A0041296-BAB4-9340-D4A7-59FD619AC52B}"/>
              </a:ext>
            </a:extLst>
          </p:cNvPr>
          <p:cNvSpPr/>
          <p:nvPr userDrawn="1"/>
        </p:nvSpPr>
        <p:spPr>
          <a:xfrm>
            <a:off x="7847012" y="3810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5" name="Cross 4">
            <a:extLst>
              <a:ext uri="{FF2B5EF4-FFF2-40B4-BE49-F238E27FC236}">
                <a16:creationId xmlns:a16="http://schemas.microsoft.com/office/drawing/2014/main" id="{FFABB0BB-C379-786D-46F1-DEB6A507EA80}"/>
              </a:ext>
            </a:extLst>
          </p:cNvPr>
          <p:cNvSpPr/>
          <p:nvPr userDrawn="1"/>
        </p:nvSpPr>
        <p:spPr>
          <a:xfrm>
            <a:off x="8559685" y="10668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Title 1">
            <a:extLst>
              <a:ext uri="{FF2B5EF4-FFF2-40B4-BE49-F238E27FC236}">
                <a16:creationId xmlns:a16="http://schemas.microsoft.com/office/drawing/2014/main" id="{20BDC478-129E-9690-F10A-A1F679ABD6BD}"/>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9" name="Slide Number Placeholder 5">
            <a:extLst>
              <a:ext uri="{FF2B5EF4-FFF2-40B4-BE49-F238E27FC236}">
                <a16:creationId xmlns:a16="http://schemas.microsoft.com/office/drawing/2014/main" id="{7BD29393-4996-16FE-FC38-2447AE812AD1}"/>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25" name="Footer Placeholder 4">
            <a:extLst>
              <a:ext uri="{FF2B5EF4-FFF2-40B4-BE49-F238E27FC236}">
                <a16:creationId xmlns:a16="http://schemas.microsoft.com/office/drawing/2014/main" id="{2FB2C37F-01F4-8BDA-35AA-8F8EBC5540A6}"/>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EF45931A-8732-7A9F-4CEE-22AA3831A489}"/>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F11B92F8-C070-2CE8-09EC-DAB8F879C213}"/>
              </a:ext>
            </a:extLst>
          </p:cNvPr>
          <p:cNvSpPr>
            <a:spLocks noGrp="1"/>
          </p:cNvSpPr>
          <p:nvPr>
            <p:ph idx="13"/>
          </p:nvPr>
        </p:nvSpPr>
        <p:spPr>
          <a:xfrm>
            <a:off x="1293812" y="2286000"/>
            <a:ext cx="4911725" cy="42672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a:extLst>
              <a:ext uri="{FF2B5EF4-FFF2-40B4-BE49-F238E27FC236}">
                <a16:creationId xmlns:a16="http://schemas.microsoft.com/office/drawing/2014/main" id="{7A79808F-B1FF-C536-B44F-59CEA545BFD5}"/>
              </a:ext>
            </a:extLst>
          </p:cNvPr>
          <p:cNvSpPr>
            <a:spLocks noGrp="1"/>
          </p:cNvSpPr>
          <p:nvPr>
            <p:ph idx="14"/>
          </p:nvPr>
        </p:nvSpPr>
        <p:spPr>
          <a:xfrm>
            <a:off x="6516689" y="2286000"/>
            <a:ext cx="4911725" cy="4267200"/>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3714796692"/>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5FB068A-9EE1-FCD9-54F9-D1322A68868B}"/>
              </a:ext>
            </a:extLst>
          </p:cNvPr>
          <p:cNvSpPr/>
          <p:nvPr userDrawn="1"/>
        </p:nvSpPr>
        <p:spPr>
          <a:xfrm>
            <a:off x="2132012" y="0"/>
            <a:ext cx="7924800" cy="6858000"/>
          </a:xfrm>
          <a:custGeom>
            <a:avLst/>
            <a:gdLst>
              <a:gd name="connsiteX0" fmla="*/ 1982890 w 7924800"/>
              <a:gd name="connsiteY0" fmla="*/ 0 h 6858000"/>
              <a:gd name="connsiteX1" fmla="*/ 5941911 w 7924800"/>
              <a:gd name="connsiteY1" fmla="*/ 0 h 6858000"/>
              <a:gd name="connsiteX2" fmla="*/ 6177816 w 7924800"/>
              <a:gd name="connsiteY2" fmla="*/ 143316 h 6858000"/>
              <a:gd name="connsiteX3" fmla="*/ 7924800 w 7924800"/>
              <a:gd name="connsiteY3" fmla="*/ 3429000 h 6858000"/>
              <a:gd name="connsiteX4" fmla="*/ 6017049 w 7924800"/>
              <a:gd name="connsiteY4" fmla="*/ 6817750 h 6858000"/>
              <a:gd name="connsiteX5" fmla="*/ 5947047 w 7924800"/>
              <a:gd name="connsiteY5" fmla="*/ 6858000 h 6858000"/>
              <a:gd name="connsiteX6" fmla="*/ 1977753 w 7924800"/>
              <a:gd name="connsiteY6" fmla="*/ 6858000 h 6858000"/>
              <a:gd name="connsiteX7" fmla="*/ 1907752 w 7924800"/>
              <a:gd name="connsiteY7" fmla="*/ 6817750 h 6858000"/>
              <a:gd name="connsiteX8" fmla="*/ 0 w 7924800"/>
              <a:gd name="connsiteY8" fmla="*/ 3429000 h 6858000"/>
              <a:gd name="connsiteX9" fmla="*/ 1746985 w 7924800"/>
              <a:gd name="connsiteY9" fmla="*/ 1433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4800" h="6858000">
                <a:moveTo>
                  <a:pt x="1982890" y="0"/>
                </a:moveTo>
                <a:lnTo>
                  <a:pt x="5941911" y="0"/>
                </a:lnTo>
                <a:lnTo>
                  <a:pt x="6177816" y="143316"/>
                </a:lnTo>
                <a:cubicBezTo>
                  <a:pt x="7231821" y="855388"/>
                  <a:pt x="7924800" y="2061267"/>
                  <a:pt x="7924800" y="3429000"/>
                </a:cubicBezTo>
                <a:cubicBezTo>
                  <a:pt x="7924800" y="4865120"/>
                  <a:pt x="7160790" y="6122796"/>
                  <a:pt x="6017049" y="6817750"/>
                </a:cubicBezTo>
                <a:lnTo>
                  <a:pt x="5947047" y="6858000"/>
                </a:lnTo>
                <a:lnTo>
                  <a:pt x="1977753" y="6858000"/>
                </a:lnTo>
                <a:lnTo>
                  <a:pt x="1907752" y="6817750"/>
                </a:lnTo>
                <a:cubicBezTo>
                  <a:pt x="764010" y="6122796"/>
                  <a:pt x="0" y="4865120"/>
                  <a:pt x="0" y="3429000"/>
                </a:cubicBezTo>
                <a:cubicBezTo>
                  <a:pt x="0" y="2061267"/>
                  <a:pt x="692980" y="855388"/>
                  <a:pt x="1746985" y="143316"/>
                </a:cubicBez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
        <p:nvSpPr>
          <p:cNvPr id="8" name="Left Brace 7">
            <a:extLst>
              <a:ext uri="{FF2B5EF4-FFF2-40B4-BE49-F238E27FC236}">
                <a16:creationId xmlns:a16="http://schemas.microsoft.com/office/drawing/2014/main" id="{6A409372-199C-2F3B-65CD-ADC2E45B43B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itle 1">
            <a:extLst>
              <a:ext uri="{FF2B5EF4-FFF2-40B4-BE49-F238E27FC236}">
                <a16:creationId xmlns:a16="http://schemas.microsoft.com/office/drawing/2014/main" id="{C47599E9-7877-89FF-8C57-FEF4C3C864DD}"/>
              </a:ext>
            </a:extLst>
          </p:cNvPr>
          <p:cNvSpPr>
            <a:spLocks noGrp="1"/>
          </p:cNvSpPr>
          <p:nvPr>
            <p:ph type="title"/>
          </p:nvPr>
        </p:nvSpPr>
        <p:spPr>
          <a:xfrm>
            <a:off x="531812" y="495300"/>
            <a:ext cx="4572000" cy="5867400"/>
          </a:xfrm>
        </p:spPr>
        <p:txBody>
          <a:bodyPr anchor="ctr">
            <a:normAutofit/>
          </a:bodyPr>
          <a:lstStyle>
            <a:lvl1pPr marL="0" indent="0" algn="r">
              <a:lnSpc>
                <a:spcPct val="110000"/>
              </a:lnSpc>
              <a:defRPr sz="4800"/>
            </a:lvl1pPr>
          </a:lstStyle>
          <a:p>
            <a:r>
              <a:rPr lang="en-US"/>
              <a:t>Click to edit Master title style</a:t>
            </a:r>
            <a:endParaRPr dirty="0"/>
          </a:p>
        </p:txBody>
      </p:sp>
      <p:sp>
        <p:nvSpPr>
          <p:cNvPr id="4" name="Text Placeholder 10">
            <a:extLst>
              <a:ext uri="{FF2B5EF4-FFF2-40B4-BE49-F238E27FC236}">
                <a16:creationId xmlns:a16="http://schemas.microsoft.com/office/drawing/2014/main" id="{22A2F27B-8DDF-057C-B969-50B4B8C3D2AF}"/>
              </a:ext>
            </a:extLst>
          </p:cNvPr>
          <p:cNvSpPr>
            <a:spLocks noGrp="1"/>
          </p:cNvSpPr>
          <p:nvPr>
            <p:ph type="body" sz="quarter" idx="14"/>
          </p:nvPr>
        </p:nvSpPr>
        <p:spPr>
          <a:xfrm>
            <a:off x="6768305" y="2247900"/>
            <a:ext cx="4443413" cy="2400300"/>
          </a:xfrm>
        </p:spPr>
        <p:txBody>
          <a:bodyPr anchor="ctr">
            <a:norm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1pPr>
            <a:lvl2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2pPr>
            <a:lvl3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3pPr>
            <a:lvl4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4pPr>
            <a:lvl5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a:solidFill>
                  <a:schemeClr val="tx1">
                    <a:lumMod val="85000"/>
                    <a:lumOff val="15000"/>
                  </a:schemeClr>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3005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7777CD-9A1F-DEEA-2595-9E892C952556}"/>
              </a:ext>
            </a:extLst>
          </p:cNvPr>
          <p:cNvSpPr/>
          <p:nvPr userDrawn="1"/>
        </p:nvSpPr>
        <p:spPr>
          <a:xfrm>
            <a:off x="-1" y="0"/>
            <a:ext cx="12188825" cy="6858000"/>
          </a:xfrm>
          <a:prstGeom prst="rect">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DF4D3028-A414-148B-F10C-466ED585BCD9}"/>
              </a:ext>
            </a:extLst>
          </p:cNvPr>
          <p:cNvSpPr/>
          <p:nvPr userDrawn="1"/>
        </p:nvSpPr>
        <p:spPr>
          <a:xfrm>
            <a:off x="-1" y="1586"/>
            <a:ext cx="3428208" cy="6856414"/>
          </a:xfrm>
          <a:custGeom>
            <a:avLst/>
            <a:gdLst>
              <a:gd name="connsiteX0" fmla="*/ 1 w 3428208"/>
              <a:gd name="connsiteY0" fmla="*/ 0 h 6856414"/>
              <a:gd name="connsiteX1" fmla="*/ 3428208 w 3428208"/>
              <a:gd name="connsiteY1" fmla="*/ 3428207 h 6856414"/>
              <a:gd name="connsiteX2" fmla="*/ 1 w 3428208"/>
              <a:gd name="connsiteY2" fmla="*/ 6856414 h 6856414"/>
              <a:gd name="connsiteX3" fmla="*/ 0 w 3428208"/>
              <a:gd name="connsiteY3" fmla="*/ 6856414 h 6856414"/>
              <a:gd name="connsiteX4" fmla="*/ 0 w 3428208"/>
              <a:gd name="connsiteY4" fmla="*/ 0 h 6856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208" h="6856414">
                <a:moveTo>
                  <a:pt x="1" y="0"/>
                </a:moveTo>
                <a:cubicBezTo>
                  <a:pt x="1893347" y="0"/>
                  <a:pt x="3428208" y="1534861"/>
                  <a:pt x="3428208" y="3428207"/>
                </a:cubicBezTo>
                <a:cubicBezTo>
                  <a:pt x="3428208" y="5321553"/>
                  <a:pt x="1893347" y="6856414"/>
                  <a:pt x="1" y="6856414"/>
                </a:cubicBezTo>
                <a:lnTo>
                  <a:pt x="0" y="6856414"/>
                </a:lnTo>
                <a:lnTo>
                  <a:pt x="0" y="0"/>
                </a:ln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
        <p:nvSpPr>
          <p:cNvPr id="9" name="Title 1">
            <a:extLst>
              <a:ext uri="{FF2B5EF4-FFF2-40B4-BE49-F238E27FC236}">
                <a16:creationId xmlns:a16="http://schemas.microsoft.com/office/drawing/2014/main" id="{0EB111F7-2027-1E41-1C02-BA5AA37EA221}"/>
              </a:ext>
            </a:extLst>
          </p:cNvPr>
          <p:cNvSpPr>
            <a:spLocks noGrp="1"/>
          </p:cNvSpPr>
          <p:nvPr>
            <p:ph type="title"/>
          </p:nvPr>
        </p:nvSpPr>
        <p:spPr>
          <a:xfrm>
            <a:off x="989012" y="723900"/>
            <a:ext cx="4114800" cy="5295900"/>
          </a:xfrm>
        </p:spPr>
        <p:txBody>
          <a:bodyPr anchor="ctr">
            <a:normAutofit/>
          </a:bodyPr>
          <a:lstStyle>
            <a:lvl1pPr algn="r">
              <a:lnSpc>
                <a:spcPct val="100000"/>
              </a:lnSpc>
              <a:defRPr sz="48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3" name="Content Placeholder 2"/>
          <p:cNvSpPr>
            <a:spLocks noGrp="1"/>
          </p:cNvSpPr>
          <p:nvPr>
            <p:ph idx="1"/>
          </p:nvPr>
        </p:nvSpPr>
        <p:spPr>
          <a:xfrm>
            <a:off x="6932612" y="1981200"/>
            <a:ext cx="4114800" cy="2854781"/>
          </a:xfrm>
        </p:spPr>
        <p:txBody>
          <a:bodyPr anchor="ctr"/>
          <a:lstStyle>
            <a:lvl1pPr marL="45720" indent="0">
              <a:buNone/>
              <a:defRPr>
                <a:solidFill>
                  <a:schemeClr val="tx1">
                    <a:lumMod val="85000"/>
                    <a:lumOff val="15000"/>
                  </a:schemeClr>
                </a:solidFill>
              </a:defRPr>
            </a:lvl1pPr>
            <a:lvl2pPr marL="365760" indent="0">
              <a:buNone/>
              <a:defRPr>
                <a:solidFill>
                  <a:schemeClr val="tx1">
                    <a:lumMod val="85000"/>
                    <a:lumOff val="15000"/>
                  </a:schemeClr>
                </a:solidFill>
              </a:defRPr>
            </a:lvl2pPr>
            <a:lvl3pPr marL="594360" indent="0">
              <a:buNone/>
              <a:defRPr>
                <a:solidFill>
                  <a:schemeClr val="tx1">
                    <a:lumMod val="85000"/>
                    <a:lumOff val="15000"/>
                  </a:schemeClr>
                </a:solidFill>
              </a:defRPr>
            </a:lvl3pPr>
            <a:lvl4pPr marL="777240" indent="0">
              <a:buNone/>
              <a:defRPr>
                <a:solidFill>
                  <a:schemeClr val="tx1">
                    <a:lumMod val="85000"/>
                    <a:lumOff val="15000"/>
                  </a:schemeClr>
                </a:solidFill>
              </a:defRPr>
            </a:lvl4pPr>
            <a:lvl5pPr marL="960120" indent="0">
              <a:buNone/>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ross 13">
            <a:extLst>
              <a:ext uri="{FF2B5EF4-FFF2-40B4-BE49-F238E27FC236}">
                <a16:creationId xmlns:a16="http://schemas.microsoft.com/office/drawing/2014/main" id="{02A1E7CF-4DB4-D31C-D6AA-D368DA17CD5F}"/>
              </a:ext>
            </a:extLst>
          </p:cNvPr>
          <p:cNvSpPr/>
          <p:nvPr userDrawn="1"/>
        </p:nvSpPr>
        <p:spPr>
          <a:xfrm>
            <a:off x="4837509" y="91440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5" name="Cross 14">
            <a:extLst>
              <a:ext uri="{FF2B5EF4-FFF2-40B4-BE49-F238E27FC236}">
                <a16:creationId xmlns:a16="http://schemas.microsoft.com/office/drawing/2014/main" id="{E47E8503-C2AB-07F1-FD1F-A529E414E168}"/>
              </a:ext>
            </a:extLst>
          </p:cNvPr>
          <p:cNvSpPr/>
          <p:nvPr userDrawn="1"/>
        </p:nvSpPr>
        <p:spPr>
          <a:xfrm>
            <a:off x="3085307" y="569595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 name="Left Brace 1">
            <a:extLst>
              <a:ext uri="{FF2B5EF4-FFF2-40B4-BE49-F238E27FC236}">
                <a16:creationId xmlns:a16="http://schemas.microsoft.com/office/drawing/2014/main" id="{8020F553-E264-0059-F1EB-47039048DC6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57284406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
        <p:nvSpPr>
          <p:cNvPr id="7" name="Rectangle 6">
            <a:extLst>
              <a:ext uri="{FF2B5EF4-FFF2-40B4-BE49-F238E27FC236}">
                <a16:creationId xmlns:a16="http://schemas.microsoft.com/office/drawing/2014/main" id="{B0EC46E1-2785-54FC-86AF-802733BCBC87}"/>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Cross 7">
            <a:extLst>
              <a:ext uri="{FF2B5EF4-FFF2-40B4-BE49-F238E27FC236}">
                <a16:creationId xmlns:a16="http://schemas.microsoft.com/office/drawing/2014/main" id="{864E93FF-9DB6-D408-2E08-91AF96826827}"/>
              </a:ext>
            </a:extLst>
          </p:cNvPr>
          <p:cNvSpPr/>
          <p:nvPr userDrawn="1"/>
        </p:nvSpPr>
        <p:spPr>
          <a:xfrm>
            <a:off x="8151812" y="567055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9" name="Cross 8">
            <a:extLst>
              <a:ext uri="{FF2B5EF4-FFF2-40B4-BE49-F238E27FC236}">
                <a16:creationId xmlns:a16="http://schemas.microsoft.com/office/drawing/2014/main" id="{A5170DCB-26DA-6099-1C3D-4CD9E3404A35}"/>
              </a:ext>
            </a:extLst>
          </p:cNvPr>
          <p:cNvSpPr/>
          <p:nvPr userDrawn="1"/>
        </p:nvSpPr>
        <p:spPr>
          <a:xfrm>
            <a:off x="7351712" y="44196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0" name="Freeform: Shape 9">
            <a:extLst>
              <a:ext uri="{FF2B5EF4-FFF2-40B4-BE49-F238E27FC236}">
                <a16:creationId xmlns:a16="http://schemas.microsoft.com/office/drawing/2014/main" id="{569557B8-980B-663A-9497-2FD65016FA46}"/>
              </a:ext>
            </a:extLst>
          </p:cNvPr>
          <p:cNvSpPr/>
          <p:nvPr userDrawn="1"/>
        </p:nvSpPr>
        <p:spPr>
          <a:xfrm>
            <a:off x="8609012" y="-21999"/>
            <a:ext cx="3579812" cy="6901998"/>
          </a:xfrm>
          <a:custGeom>
            <a:avLst/>
            <a:gdLst>
              <a:gd name="connsiteX0" fmla="*/ 3450999 w 3579812"/>
              <a:gd name="connsiteY0" fmla="*/ 0 h 6901998"/>
              <a:gd name="connsiteX1" fmla="*/ 3579812 w 3579812"/>
              <a:gd name="connsiteY1" fmla="*/ 3257 h 6901998"/>
              <a:gd name="connsiteX2" fmla="*/ 3579812 w 3579812"/>
              <a:gd name="connsiteY2" fmla="*/ 6898741 h 6901998"/>
              <a:gd name="connsiteX3" fmla="*/ 3450999 w 3579812"/>
              <a:gd name="connsiteY3" fmla="*/ 6901998 h 6901998"/>
              <a:gd name="connsiteX4" fmla="*/ 0 w 3579812"/>
              <a:gd name="connsiteY4" fmla="*/ 3450999 h 6901998"/>
              <a:gd name="connsiteX5" fmla="*/ 3450999 w 3579812"/>
              <a:gd name="connsiteY5" fmla="*/ 0 h 690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9812" h="6901998">
                <a:moveTo>
                  <a:pt x="3450999" y="0"/>
                </a:moveTo>
                <a:lnTo>
                  <a:pt x="3579812" y="3257"/>
                </a:lnTo>
                <a:lnTo>
                  <a:pt x="3579812" y="6898741"/>
                </a:lnTo>
                <a:lnTo>
                  <a:pt x="3450999" y="6901998"/>
                </a:lnTo>
                <a:cubicBezTo>
                  <a:pt x="1545065" y="6901998"/>
                  <a:pt x="0" y="5356933"/>
                  <a:pt x="0" y="3450999"/>
                </a:cubicBezTo>
                <a:cubicBezTo>
                  <a:pt x="0" y="1545065"/>
                  <a:pt x="1545065" y="0"/>
                  <a:pt x="3450999" y="0"/>
                </a:cubicBez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99319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heading with Phone imag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5C0889D-74A2-974C-BB02-FA1F7BE369E2}"/>
              </a:ext>
            </a:extLst>
          </p:cNvPr>
          <p:cNvSpPr/>
          <p:nvPr userDrawn="1"/>
        </p:nvSpPr>
        <p:spPr>
          <a:xfrm>
            <a:off x="6704012" y="1148418"/>
            <a:ext cx="4561165" cy="4561165"/>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8" name="Graphic 7">
            <a:extLst>
              <a:ext uri="{FF2B5EF4-FFF2-40B4-BE49-F238E27FC236}">
                <a16:creationId xmlns:a16="http://schemas.microsoft.com/office/drawing/2014/main" id="{2DAE856D-3749-4D3B-9F33-A46528589F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2079" y="598170"/>
            <a:ext cx="3096221" cy="5661660"/>
          </a:xfrm>
          <a:prstGeom prst="rect">
            <a:avLst/>
          </a:prstGeom>
        </p:spPr>
      </p:pic>
      <p:sp>
        <p:nvSpPr>
          <p:cNvPr id="9" name="Cross 8">
            <a:extLst>
              <a:ext uri="{FF2B5EF4-FFF2-40B4-BE49-F238E27FC236}">
                <a16:creationId xmlns:a16="http://schemas.microsoft.com/office/drawing/2014/main" id="{7A96460A-640C-6025-AAB5-344AB2A405D1}"/>
              </a:ext>
            </a:extLst>
          </p:cNvPr>
          <p:cNvSpPr/>
          <p:nvPr userDrawn="1"/>
        </p:nvSpPr>
        <p:spPr>
          <a:xfrm>
            <a:off x="10818812" y="5353077"/>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Cross 10">
            <a:extLst>
              <a:ext uri="{FF2B5EF4-FFF2-40B4-BE49-F238E27FC236}">
                <a16:creationId xmlns:a16="http://schemas.microsoft.com/office/drawing/2014/main" id="{471314FF-EA0B-8DDE-B558-885A876FB0D5}"/>
              </a:ext>
            </a:extLst>
          </p:cNvPr>
          <p:cNvSpPr/>
          <p:nvPr userDrawn="1"/>
        </p:nvSpPr>
        <p:spPr>
          <a:xfrm>
            <a:off x="6335910" y="805517"/>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2" name="Title 1">
            <a:extLst>
              <a:ext uri="{FF2B5EF4-FFF2-40B4-BE49-F238E27FC236}">
                <a16:creationId xmlns:a16="http://schemas.microsoft.com/office/drawing/2014/main" id="{E894761B-B29B-1C47-FAE9-6E0FA1543EC6}"/>
              </a:ext>
            </a:extLst>
          </p:cNvPr>
          <p:cNvSpPr>
            <a:spLocks noGrp="1"/>
          </p:cNvSpPr>
          <p:nvPr>
            <p:ph type="title"/>
          </p:nvPr>
        </p:nvSpPr>
        <p:spPr>
          <a:xfrm>
            <a:off x="608012" y="685800"/>
            <a:ext cx="6372818" cy="4038600"/>
          </a:xfrm>
        </p:spPr>
        <p:txBody>
          <a:bodyPr anchor="b">
            <a:normAutofit/>
          </a:bodyPr>
          <a:lstStyle>
            <a:lvl1pPr marL="0" indent="0" algn="l">
              <a:lnSpc>
                <a:spcPct val="100000"/>
              </a:lnSpc>
              <a:defRPr sz="4800"/>
            </a:lvl1pPr>
          </a:lstStyle>
          <a:p>
            <a:r>
              <a:rPr lang="en-US"/>
              <a:t>Click to edit Master title style</a:t>
            </a:r>
            <a:endParaRPr dirty="0"/>
          </a:p>
        </p:txBody>
      </p:sp>
      <p:sp>
        <p:nvSpPr>
          <p:cNvPr id="5" name="Text Placeholder 9">
            <a:extLst>
              <a:ext uri="{FF2B5EF4-FFF2-40B4-BE49-F238E27FC236}">
                <a16:creationId xmlns:a16="http://schemas.microsoft.com/office/drawing/2014/main" id="{EEFF6782-6ABD-DEB0-6FD1-1263A5469A24}"/>
              </a:ext>
            </a:extLst>
          </p:cNvPr>
          <p:cNvSpPr>
            <a:spLocks noGrp="1"/>
          </p:cNvSpPr>
          <p:nvPr>
            <p:ph type="body" sz="quarter" idx="10"/>
          </p:nvPr>
        </p:nvSpPr>
        <p:spPr>
          <a:xfrm>
            <a:off x="608012" y="4876800"/>
            <a:ext cx="6372817" cy="1104898"/>
          </a:xfrm>
        </p:spPr>
        <p:txBody>
          <a:bodyPr anchor="t">
            <a:normAutofit/>
          </a:bodyPr>
          <a:lstStyle>
            <a:lvl1pPr marL="45720" indent="0" algn="l">
              <a:buNone/>
              <a:defRPr sz="2000"/>
            </a:lvl1pPr>
          </a:lstStyle>
          <a:p>
            <a:pPr lvl="0"/>
            <a:r>
              <a:rPr lang="en-US"/>
              <a:t>Click to edit Master text styles</a:t>
            </a:r>
          </a:p>
        </p:txBody>
      </p:sp>
      <p:sp>
        <p:nvSpPr>
          <p:cNvPr id="16" name="Picture Placeholder 15">
            <a:extLst>
              <a:ext uri="{FF2B5EF4-FFF2-40B4-BE49-F238E27FC236}">
                <a16:creationId xmlns:a16="http://schemas.microsoft.com/office/drawing/2014/main" id="{5BA3F629-2405-DC90-C212-6F3D52B95D9B}"/>
              </a:ext>
            </a:extLst>
          </p:cNvPr>
          <p:cNvSpPr>
            <a:spLocks noGrp="1"/>
          </p:cNvSpPr>
          <p:nvPr>
            <p:ph type="pic" sz="quarter" idx="15"/>
          </p:nvPr>
        </p:nvSpPr>
        <p:spPr>
          <a:xfrm>
            <a:off x="7765046" y="883471"/>
            <a:ext cx="2439096" cy="5091059"/>
          </a:xfrm>
          <a:custGeom>
            <a:avLst/>
            <a:gdLst>
              <a:gd name="connsiteX0" fmla="*/ 340815 w 2439096"/>
              <a:gd name="connsiteY0" fmla="*/ 0 h 5091059"/>
              <a:gd name="connsiteX1" fmla="*/ 2098281 w 2439096"/>
              <a:gd name="connsiteY1" fmla="*/ 0 h 5091059"/>
              <a:gd name="connsiteX2" fmla="*/ 2439096 w 2439096"/>
              <a:gd name="connsiteY2" fmla="*/ 340815 h 5091059"/>
              <a:gd name="connsiteX3" fmla="*/ 2439096 w 2439096"/>
              <a:gd name="connsiteY3" fmla="*/ 495300 h 5091059"/>
              <a:gd name="connsiteX4" fmla="*/ 2439096 w 2439096"/>
              <a:gd name="connsiteY4" fmla="*/ 4750244 h 5091059"/>
              <a:gd name="connsiteX5" fmla="*/ 2098281 w 2439096"/>
              <a:gd name="connsiteY5" fmla="*/ 5091059 h 5091059"/>
              <a:gd name="connsiteX6" fmla="*/ 340815 w 2439096"/>
              <a:gd name="connsiteY6" fmla="*/ 5091059 h 5091059"/>
              <a:gd name="connsiteX7" fmla="*/ 0 w 2439096"/>
              <a:gd name="connsiteY7" fmla="*/ 4750244 h 5091059"/>
              <a:gd name="connsiteX8" fmla="*/ 0 w 2439096"/>
              <a:gd name="connsiteY8" fmla="*/ 495300 h 5091059"/>
              <a:gd name="connsiteX9" fmla="*/ 0 w 2439096"/>
              <a:gd name="connsiteY9" fmla="*/ 340815 h 5091059"/>
              <a:gd name="connsiteX10" fmla="*/ 340815 w 2439096"/>
              <a:gd name="connsiteY10" fmla="*/ 0 h 50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39096" h="5091059">
                <a:moveTo>
                  <a:pt x="340815" y="0"/>
                </a:moveTo>
                <a:lnTo>
                  <a:pt x="2098281" y="0"/>
                </a:lnTo>
                <a:cubicBezTo>
                  <a:pt x="2286508" y="0"/>
                  <a:pt x="2439096" y="152588"/>
                  <a:pt x="2439096" y="340815"/>
                </a:cubicBezTo>
                <a:lnTo>
                  <a:pt x="2439096" y="495300"/>
                </a:lnTo>
                <a:lnTo>
                  <a:pt x="2439096" y="4750244"/>
                </a:lnTo>
                <a:cubicBezTo>
                  <a:pt x="2439096" y="4938471"/>
                  <a:pt x="2286508" y="5091059"/>
                  <a:pt x="2098281" y="5091059"/>
                </a:cubicBezTo>
                <a:lnTo>
                  <a:pt x="340815" y="5091059"/>
                </a:lnTo>
                <a:cubicBezTo>
                  <a:pt x="152588" y="5091059"/>
                  <a:pt x="0" y="4938471"/>
                  <a:pt x="0" y="4750244"/>
                </a:cubicBezTo>
                <a:lnTo>
                  <a:pt x="0" y="495300"/>
                </a:lnTo>
                <a:lnTo>
                  <a:pt x="0" y="340815"/>
                </a:lnTo>
                <a:cubicBezTo>
                  <a:pt x="0" y="152588"/>
                  <a:pt x="152588" y="0"/>
                  <a:pt x="340815" y="0"/>
                </a:cubicBezTo>
                <a:close/>
              </a:path>
            </a:pathLst>
          </a:custGeom>
        </p:spPr>
        <p:txBody>
          <a:bodyPr wrap="square">
            <a:noAutofit/>
          </a:bodyPr>
          <a:lstStyle>
            <a:lvl1pPr marL="45720" indent="0">
              <a:buNone/>
              <a:defRPr>
                <a:solidFill>
                  <a:schemeClr val="bg1"/>
                </a:solidFill>
              </a:defRPr>
            </a:lvl1pPr>
          </a:lstStyle>
          <a:p>
            <a:r>
              <a:rPr lang="en-US" dirty="0"/>
              <a:t>Click icon to add picture</a:t>
            </a:r>
          </a:p>
        </p:txBody>
      </p:sp>
    </p:spTree>
    <p:extLst>
      <p:ext uri="{BB962C8B-B14F-4D97-AF65-F5344CB8AC3E}">
        <p14:creationId xmlns:p14="http://schemas.microsoft.com/office/powerpoint/2010/main" val="829499524"/>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
    <p:spTree>
      <p:nvGrpSpPr>
        <p:cNvPr id="1" name=""/>
        <p:cNvGrpSpPr/>
        <p:nvPr/>
      </p:nvGrpSpPr>
      <p:grpSpPr>
        <a:xfrm>
          <a:off x="0" y="0"/>
          <a:ext cx="0" cy="0"/>
          <a:chOff x="0" y="0"/>
          <a:chExt cx="0" cy="0"/>
        </a:xfrm>
      </p:grpSpPr>
      <p:pic>
        <p:nvPicPr>
          <p:cNvPr id="8" name="Picture 7" descr="A white circles on a black background&#10;&#10;Description automatically generated">
            <a:extLst>
              <a:ext uri="{FF2B5EF4-FFF2-40B4-BE49-F238E27FC236}">
                <a16:creationId xmlns:a16="http://schemas.microsoft.com/office/drawing/2014/main" id="{05185B01-840C-72E0-FF30-8EE18CFC55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1504" r="4105" b="14441"/>
          <a:stretch/>
        </p:blipFill>
        <p:spPr>
          <a:xfrm>
            <a:off x="3275012" y="0"/>
            <a:ext cx="8913812" cy="6867457"/>
          </a:xfrm>
          <a:prstGeom prst="rect">
            <a:avLst/>
          </a:prstGeom>
        </p:spPr>
      </p:pic>
      <p:sp>
        <p:nvSpPr>
          <p:cNvPr id="2" name="Title 1"/>
          <p:cNvSpPr>
            <a:spLocks noGrp="1"/>
          </p:cNvSpPr>
          <p:nvPr>
            <p:ph type="title"/>
          </p:nvPr>
        </p:nvSpPr>
        <p:spPr>
          <a:xfrm>
            <a:off x="684212" y="1295400"/>
            <a:ext cx="10287000" cy="3886200"/>
          </a:xfrm>
        </p:spPr>
        <p:txBody>
          <a:bodyPr anchor="b">
            <a:normAutofit/>
          </a:bodyPr>
          <a:lstStyle>
            <a:lvl1pPr marL="0" indent="0" algn="l">
              <a:lnSpc>
                <a:spcPct val="100000"/>
              </a:lnSpc>
              <a:defRPr sz="6600"/>
            </a:lvl1pPr>
          </a:lstStyle>
          <a:p>
            <a:r>
              <a:rPr lang="en-US"/>
              <a:t>Click to edit Master title style</a:t>
            </a:r>
            <a:endParaRPr dirty="0"/>
          </a:p>
        </p:txBody>
      </p:sp>
      <p:sp>
        <p:nvSpPr>
          <p:cNvPr id="10" name="Text Placeholder 9">
            <a:extLst>
              <a:ext uri="{FF2B5EF4-FFF2-40B4-BE49-F238E27FC236}">
                <a16:creationId xmlns:a16="http://schemas.microsoft.com/office/drawing/2014/main" id="{695FDDB8-B25B-0452-0EE6-99D1F02803F7}"/>
              </a:ext>
            </a:extLst>
          </p:cNvPr>
          <p:cNvSpPr>
            <a:spLocks noGrp="1"/>
          </p:cNvSpPr>
          <p:nvPr>
            <p:ph type="body" sz="quarter" idx="10"/>
          </p:nvPr>
        </p:nvSpPr>
        <p:spPr>
          <a:xfrm>
            <a:off x="684212" y="5600700"/>
            <a:ext cx="10287000" cy="533400"/>
          </a:xfrm>
        </p:spPr>
        <p:txBody>
          <a:bodyPr anchor="t">
            <a:normAutofit/>
          </a:bodyPr>
          <a:lstStyle>
            <a:lvl1pPr marL="45720" indent="0" algn="l">
              <a:buNone/>
              <a:defRPr sz="2400"/>
            </a:lvl1pPr>
          </a:lstStyle>
          <a:p>
            <a:pPr lvl="0"/>
            <a:r>
              <a:rPr lang="en-US"/>
              <a:t>Click to edit Master text styles</a:t>
            </a:r>
          </a:p>
        </p:txBody>
      </p:sp>
      <p:sp>
        <p:nvSpPr>
          <p:cNvPr id="3" name="Cross 2">
            <a:extLst>
              <a:ext uri="{FF2B5EF4-FFF2-40B4-BE49-F238E27FC236}">
                <a16:creationId xmlns:a16="http://schemas.microsoft.com/office/drawing/2014/main" id="{29F0C076-A364-A8D3-F322-AC2A18341617}"/>
              </a:ext>
            </a:extLst>
          </p:cNvPr>
          <p:cNvSpPr/>
          <p:nvPr userDrawn="1"/>
        </p:nvSpPr>
        <p:spPr>
          <a:xfrm>
            <a:off x="10975566" y="4987103"/>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Cross 3">
            <a:extLst>
              <a:ext uri="{FF2B5EF4-FFF2-40B4-BE49-F238E27FC236}">
                <a16:creationId xmlns:a16="http://schemas.microsoft.com/office/drawing/2014/main" id="{921F5FF9-DFA3-CF00-B31A-21C261392B15}"/>
              </a:ext>
            </a:extLst>
          </p:cNvPr>
          <p:cNvSpPr/>
          <p:nvPr userDrawn="1"/>
        </p:nvSpPr>
        <p:spPr>
          <a:xfrm>
            <a:off x="10118724" y="358140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3883747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4264E2-719A-1CB0-CD0C-B90AD51C2384}"/>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Cross 8">
            <a:extLst>
              <a:ext uri="{FF2B5EF4-FFF2-40B4-BE49-F238E27FC236}">
                <a16:creationId xmlns:a16="http://schemas.microsoft.com/office/drawing/2014/main" id="{7A96460A-640C-6025-AAB5-344AB2A405D1}"/>
              </a:ext>
            </a:extLst>
          </p:cNvPr>
          <p:cNvSpPr/>
          <p:nvPr userDrawn="1"/>
        </p:nvSpPr>
        <p:spPr>
          <a:xfrm>
            <a:off x="8151812" y="567055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3" name="Title 1">
            <a:extLst>
              <a:ext uri="{FF2B5EF4-FFF2-40B4-BE49-F238E27FC236}">
                <a16:creationId xmlns:a16="http://schemas.microsoft.com/office/drawing/2014/main" id="{FC60D2C4-E19C-088F-24AA-92F4628799CB}"/>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10" name="Slide Number Placeholder 5">
            <a:extLst>
              <a:ext uri="{FF2B5EF4-FFF2-40B4-BE49-F238E27FC236}">
                <a16:creationId xmlns:a16="http://schemas.microsoft.com/office/drawing/2014/main" id="{908F9375-0CED-7A7E-FAD2-5469CE00A66C}"/>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43" name="Footer Placeholder 4">
            <a:extLst>
              <a:ext uri="{FF2B5EF4-FFF2-40B4-BE49-F238E27FC236}">
                <a16:creationId xmlns:a16="http://schemas.microsoft.com/office/drawing/2014/main" id="{C1791A8D-D5A1-DB56-D6C5-A82DB0F2673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BE9D901E-58D4-3C47-262B-EA276B7F1D60}"/>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3" name="Content Placeholder 2"/>
          <p:cNvSpPr>
            <a:spLocks noGrp="1"/>
          </p:cNvSpPr>
          <p:nvPr>
            <p:ph idx="1"/>
          </p:nvPr>
        </p:nvSpPr>
        <p:spPr>
          <a:xfrm>
            <a:off x="1311274" y="2286000"/>
            <a:ext cx="4572000" cy="42672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Font typeface="Arial" panose="020B0604020202020204" pitchFamily="34" charset="0"/>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ross 14">
            <a:extLst>
              <a:ext uri="{FF2B5EF4-FFF2-40B4-BE49-F238E27FC236}">
                <a16:creationId xmlns:a16="http://schemas.microsoft.com/office/drawing/2014/main" id="{86C1A7B9-E319-130B-0CC8-DCB01B51A087}"/>
              </a:ext>
            </a:extLst>
          </p:cNvPr>
          <p:cNvSpPr/>
          <p:nvPr userDrawn="1"/>
        </p:nvSpPr>
        <p:spPr>
          <a:xfrm>
            <a:off x="7351712" y="44196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5" name="Freeform: Shape 4">
            <a:extLst>
              <a:ext uri="{FF2B5EF4-FFF2-40B4-BE49-F238E27FC236}">
                <a16:creationId xmlns:a16="http://schemas.microsoft.com/office/drawing/2014/main" id="{20652475-9C37-D778-F6B2-DE9F50F8571A}"/>
              </a:ext>
            </a:extLst>
          </p:cNvPr>
          <p:cNvSpPr/>
          <p:nvPr userDrawn="1"/>
        </p:nvSpPr>
        <p:spPr>
          <a:xfrm>
            <a:off x="8609012" y="-21999"/>
            <a:ext cx="3579812" cy="6901998"/>
          </a:xfrm>
          <a:custGeom>
            <a:avLst/>
            <a:gdLst>
              <a:gd name="connsiteX0" fmla="*/ 3450999 w 3579812"/>
              <a:gd name="connsiteY0" fmla="*/ 0 h 6901998"/>
              <a:gd name="connsiteX1" fmla="*/ 3579812 w 3579812"/>
              <a:gd name="connsiteY1" fmla="*/ 3257 h 6901998"/>
              <a:gd name="connsiteX2" fmla="*/ 3579812 w 3579812"/>
              <a:gd name="connsiteY2" fmla="*/ 6898741 h 6901998"/>
              <a:gd name="connsiteX3" fmla="*/ 3450999 w 3579812"/>
              <a:gd name="connsiteY3" fmla="*/ 6901998 h 6901998"/>
              <a:gd name="connsiteX4" fmla="*/ 0 w 3579812"/>
              <a:gd name="connsiteY4" fmla="*/ 3450999 h 6901998"/>
              <a:gd name="connsiteX5" fmla="*/ 3450999 w 3579812"/>
              <a:gd name="connsiteY5" fmla="*/ 0 h 690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9812" h="6901998">
                <a:moveTo>
                  <a:pt x="3450999" y="0"/>
                </a:moveTo>
                <a:lnTo>
                  <a:pt x="3579812" y="3257"/>
                </a:lnTo>
                <a:lnTo>
                  <a:pt x="3579812" y="6898741"/>
                </a:lnTo>
                <a:lnTo>
                  <a:pt x="3450999" y="6901998"/>
                </a:lnTo>
                <a:cubicBezTo>
                  <a:pt x="1545065" y="6901998"/>
                  <a:pt x="0" y="5356933"/>
                  <a:pt x="0" y="3450999"/>
                </a:cubicBezTo>
                <a:cubicBezTo>
                  <a:pt x="0" y="1545065"/>
                  <a:pt x="1545065" y="0"/>
                  <a:pt x="3450999" y="0"/>
                </a:cubicBez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067410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98083029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61683929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18549677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85968251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216987616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24009616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dirty="0"/>
              <a:t>Click icon to add picture</a:t>
            </a:r>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38851804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110000"/>
                <a:satMod val="105000"/>
                <a:tint val="67000"/>
                <a:alpha val="0"/>
              </a:schemeClr>
            </a:gs>
            <a:gs pos="100000">
              <a:schemeClr val="bg2"/>
            </a:gs>
          </a:gsLst>
          <a:lin ang="540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2098186416"/>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6" r:id="rId17"/>
    <p:sldLayoutId id="2147483877" r:id="rId18"/>
    <p:sldLayoutId id="2147483797" r:id="rId19"/>
    <p:sldLayoutId id="2147483798" r:id="rId20"/>
    <p:sldLayoutId id="2147483743" r:id="rId21"/>
    <p:sldLayoutId id="2147483662" r:id="rId22"/>
  </p:sldLayoutIdLst>
  <p:hf hdr="0" ftr="0" dt="0"/>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tasnimnews.com/en/news/2025/01/22/3243242/un-seeks-910-million-for-humanitarian-crisis-in-nigeria-s-northeast" TargetMode="External"/><Relationship Id="rId2" Type="http://schemas.openxmlformats.org/officeDocument/2006/relationships/image" Target="../media/image14.jpg"/><Relationship Id="rId1" Type="http://schemas.openxmlformats.org/officeDocument/2006/relationships/slideLayout" Target="../slideLayouts/slideLayout18.xml"/><Relationship Id="rId4"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foodiggity.com/cookie-dough-oreos-exist/" TargetMode="External"/><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pexels.com/photo/photo-of-crowd-of-people-in-the-market-757432/" TargetMode="External"/><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2" y="2819400"/>
            <a:ext cx="9372600" cy="2859693"/>
          </a:xfrm>
        </p:spPr>
        <p:txBody>
          <a:bodyPr>
            <a:noAutofit/>
          </a:bodyPr>
          <a:lstStyle/>
          <a:p>
            <a:pPr marL="0" indent="0">
              <a:buNone/>
            </a:pPr>
            <a:r>
              <a:rPr lang="en-US" sz="3600" b="1" i="0" dirty="0">
                <a:solidFill>
                  <a:srgbClr val="404040"/>
                </a:solidFill>
                <a:effectLst/>
                <a:latin typeface="Times New Roman" panose="02020603050405020304" pitchFamily="18" charset="0"/>
                <a:cs typeface="Times New Roman" panose="02020603050405020304" pitchFamily="18" charset="0"/>
              </a:rPr>
              <a:t>Strategic Expansion </a:t>
            </a:r>
            <a:r>
              <a:rPr lang="en-US" sz="3600" b="1" dirty="0">
                <a:solidFill>
                  <a:srgbClr val="404040"/>
                </a:solidFill>
                <a:latin typeface="Times New Roman" panose="02020603050405020304" pitchFamily="18" charset="0"/>
                <a:cs typeface="Times New Roman" panose="02020603050405020304" pitchFamily="18" charset="0"/>
              </a:rPr>
              <a:t>o</a:t>
            </a:r>
            <a:r>
              <a:rPr lang="en-US" sz="3600" b="1" i="0" dirty="0">
                <a:solidFill>
                  <a:srgbClr val="404040"/>
                </a:solidFill>
                <a:effectLst/>
                <a:latin typeface="Times New Roman" panose="02020603050405020304" pitchFamily="18" charset="0"/>
                <a:cs typeface="Times New Roman" panose="02020603050405020304" pitchFamily="18" charset="0"/>
              </a:rPr>
              <a:t>f Oreo Cookies i</a:t>
            </a:r>
            <a:r>
              <a:rPr lang="en-US" sz="3600" b="1" dirty="0">
                <a:solidFill>
                  <a:srgbClr val="404040"/>
                </a:solidFill>
                <a:latin typeface="Times New Roman" panose="02020603050405020304" pitchFamily="18" charset="0"/>
                <a:cs typeface="Times New Roman" panose="02020603050405020304" pitchFamily="18" charset="0"/>
              </a:rPr>
              <a:t>nto</a:t>
            </a:r>
            <a:r>
              <a:rPr lang="en-US" sz="3600" b="1" i="0" dirty="0">
                <a:solidFill>
                  <a:srgbClr val="404040"/>
                </a:solidFill>
                <a:effectLst/>
                <a:latin typeface="Times New Roman" panose="02020603050405020304" pitchFamily="18" charset="0"/>
                <a:cs typeface="Times New Roman" panose="02020603050405020304" pitchFamily="18" charset="0"/>
              </a:rPr>
              <a:t> Nigeria</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2800" b="0" i="0" dirty="0">
                <a:solidFill>
                  <a:srgbClr val="404040"/>
                </a:solidFill>
                <a:effectLst/>
                <a:latin typeface="Times New Roman" panose="02020603050405020304" pitchFamily="18" charset="0"/>
                <a:cs typeface="Times New Roman" panose="02020603050405020304" pitchFamily="18" charset="0"/>
              </a:rPr>
              <a:t>To th</a:t>
            </a:r>
            <a:r>
              <a:rPr lang="en-US" sz="2800" dirty="0">
                <a:solidFill>
                  <a:srgbClr val="404040"/>
                </a:solidFill>
                <a:latin typeface="Times New Roman" panose="02020603050405020304" pitchFamily="18" charset="0"/>
                <a:cs typeface="Times New Roman" panose="02020603050405020304" pitchFamily="18" charset="0"/>
              </a:rPr>
              <a:t>e </a:t>
            </a:r>
            <a:r>
              <a:rPr lang="en-US" sz="2800" b="0" i="0" dirty="0">
                <a:solidFill>
                  <a:srgbClr val="404040"/>
                </a:solidFill>
                <a:effectLst/>
                <a:latin typeface="Times New Roman" panose="02020603050405020304" pitchFamily="18" charset="0"/>
                <a:cs typeface="Times New Roman" panose="02020603050405020304" pitchFamily="18" charset="0"/>
              </a:rPr>
              <a:t>Board of Directors, Mondelez International</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a:p>
            <a:pPr marL="0" indent="0">
              <a:buNone/>
            </a:pPr>
            <a:r>
              <a:rPr lang="en-US" sz="3200" i="0" dirty="0">
                <a:solidFill>
                  <a:srgbClr val="404040"/>
                </a:solidFill>
                <a:effectLst/>
                <a:latin typeface="Times New Roman" panose="02020603050405020304" pitchFamily="18" charset="0"/>
                <a:cs typeface="Times New Roman" panose="02020603050405020304" pitchFamily="18" charset="0"/>
              </a:rPr>
              <a:t>Prepared by</a:t>
            </a:r>
            <a:r>
              <a:rPr lang="en-US" sz="3200" b="1" i="0" dirty="0">
                <a:solidFill>
                  <a:srgbClr val="404040"/>
                </a:solidFill>
                <a:effectLst/>
                <a:latin typeface="Times New Roman" panose="02020603050405020304" pitchFamily="18" charset="0"/>
                <a:cs typeface="Times New Roman" panose="02020603050405020304" pitchFamily="18" charset="0"/>
              </a:rPr>
              <a:t>:</a:t>
            </a:r>
            <a:r>
              <a:rPr lang="en-US" sz="3200" b="0" i="0" dirty="0">
                <a:solidFill>
                  <a:srgbClr val="404040"/>
                </a:solidFill>
                <a:effectLst/>
                <a:latin typeface="Times New Roman" panose="02020603050405020304" pitchFamily="18" charset="0"/>
                <a:cs typeface="Times New Roman" panose="02020603050405020304" pitchFamily="18" charset="0"/>
              </a:rPr>
              <a:t> Olivier </a:t>
            </a:r>
            <a:r>
              <a:rPr lang="en-US" sz="3200" b="0" i="0" dirty="0" err="1">
                <a:solidFill>
                  <a:srgbClr val="404040"/>
                </a:solidFill>
                <a:effectLst/>
                <a:latin typeface="Times New Roman" panose="02020603050405020304" pitchFamily="18" charset="0"/>
                <a:cs typeface="Times New Roman" panose="02020603050405020304" pitchFamily="18" charset="0"/>
              </a:rPr>
              <a:t>Takuete</a:t>
            </a:r>
            <a:r>
              <a:rPr lang="en-US" sz="3200" b="0" i="0" dirty="0">
                <a:solidFill>
                  <a:srgbClr val="404040"/>
                </a:solidFill>
                <a:effectLst/>
                <a:latin typeface="Times New Roman" panose="02020603050405020304" pitchFamily="18" charset="0"/>
                <a:cs typeface="Times New Roman" panose="02020603050405020304" pitchFamily="18" charset="0"/>
              </a:rPr>
              <a:t> T.</a:t>
            </a: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sz="3200" b="1" i="0" dirty="0">
              <a:solidFill>
                <a:srgbClr val="404040"/>
              </a:solidFill>
              <a:effectLst/>
              <a:latin typeface="Times New Roman" panose="02020603050405020304" pitchFamily="18" charset="0"/>
              <a:cs typeface="Times New Roman" panose="02020603050405020304" pitchFamily="18" charset="0"/>
            </a:endParaRPr>
          </a:p>
          <a:p>
            <a:pPr marL="0" indent="0">
              <a:buNone/>
            </a:pPr>
            <a:endParaRPr lang="en-US" sz="3200" b="1" dirty="0">
              <a:solidFill>
                <a:srgbClr val="40404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F57177D-A3FF-3915-906E-56FE55844F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9212" y="609600"/>
            <a:ext cx="5908589" cy="1447800"/>
          </a:xfrm>
          <a:prstGeom prst="rect">
            <a:avLst/>
          </a:prstGeom>
          <a:effectLst>
            <a:glow rad="254000">
              <a:schemeClr val="accent1">
                <a:alpha val="40000"/>
              </a:schemeClr>
            </a:glow>
            <a:outerShdw blurRad="50800" dist="50800" dir="16140000" algn="ctr" rotWithShape="0">
              <a:srgbClr val="000000">
                <a:alpha val="63000"/>
              </a:srgbClr>
            </a:outerShdw>
            <a:reflection blurRad="393700" stA="31000" endPos="0" dist="50800" dir="5400000" sy="-100000" algn="bl" rotWithShape="0"/>
            <a:softEdge rad="0"/>
          </a:effectLst>
        </p:spPr>
      </p:pic>
    </p:spTree>
    <p:custDataLst>
      <p:tags r:id="rId1"/>
    </p:custDataLst>
    <p:extLst>
      <p:ext uri="{BB962C8B-B14F-4D97-AF65-F5344CB8AC3E}">
        <p14:creationId xmlns:p14="http://schemas.microsoft.com/office/powerpoint/2010/main" val="3658128150"/>
      </p:ext>
    </p:extLst>
  </p:cSld>
  <p:clrMapOvr>
    <a:masterClrMapping/>
  </p:clrMapOvr>
  <mc:AlternateContent xmlns:mc="http://schemas.openxmlformats.org/markup-compatibility/2006">
    <mc:Choice xmlns:p14="http://schemas.microsoft.com/office/powerpoint/2010/main" Requires="p14">
      <p:transition spd="slow" p14:dur="2000" advTm="17320"/>
    </mc:Choice>
    <mc:Fallback>
      <p:transition spd="slow" advTm="173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2DCB-0BC1-16A4-045D-19E6568B9F16}"/>
              </a:ext>
            </a:extLst>
          </p:cNvPr>
          <p:cNvSpPr>
            <a:spLocks noGrp="1"/>
          </p:cNvSpPr>
          <p:nvPr>
            <p:ph type="title"/>
          </p:nvPr>
        </p:nvSpPr>
        <p:spPr>
          <a:xfrm>
            <a:off x="1446212" y="152400"/>
            <a:ext cx="8594429" cy="1320800"/>
          </a:xfrm>
        </p:spPr>
        <p:txBody>
          <a:bodyPr>
            <a:normAutofit fontScale="90000"/>
          </a:bodyPr>
          <a:lstStyle/>
          <a:p>
            <a:r>
              <a:rPr lang="en-US" dirty="0"/>
              <a:t>PERFORMANCE METRICS DATA SHOWING THE MOST USED SOCIAL MEDIA APPS IN NIGERIA</a:t>
            </a:r>
          </a:p>
        </p:txBody>
      </p:sp>
      <p:sp>
        <p:nvSpPr>
          <p:cNvPr id="4" name="Slide Number Placeholder 3">
            <a:extLst>
              <a:ext uri="{FF2B5EF4-FFF2-40B4-BE49-F238E27FC236}">
                <a16:creationId xmlns:a16="http://schemas.microsoft.com/office/drawing/2014/main" id="{25F40F0B-7C8A-BD3F-CD6E-3F75F6457244}"/>
              </a:ext>
            </a:extLst>
          </p:cNvPr>
          <p:cNvSpPr>
            <a:spLocks noGrp="1"/>
          </p:cNvSpPr>
          <p:nvPr>
            <p:ph type="sldNum" sz="quarter" idx="12"/>
          </p:nvPr>
        </p:nvSpPr>
        <p:spPr/>
        <p:txBody>
          <a:bodyPr/>
          <a:lstStyle/>
          <a:p>
            <a:fld id="{AAEAE4A8-A6E5-453E-B946-FB774B73F48C}" type="slidenum">
              <a:rPr lang="en-US" smtClean="0"/>
              <a:pPr/>
              <a:t>10</a:t>
            </a:fld>
            <a:endParaRPr lang="en-US" dirty="0"/>
          </a:p>
        </p:txBody>
      </p:sp>
      <p:pic>
        <p:nvPicPr>
          <p:cNvPr id="11" name="Content Placeholder 10">
            <a:extLst>
              <a:ext uri="{FF2B5EF4-FFF2-40B4-BE49-F238E27FC236}">
                <a16:creationId xmlns:a16="http://schemas.microsoft.com/office/drawing/2014/main" id="{B854CA2B-35A6-EA65-1A7F-EBB09A5AC9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6925" y="1219200"/>
            <a:ext cx="8153002" cy="4114800"/>
          </a:xfrm>
          <a:prstGeom prst="rect">
            <a:avLst/>
          </a:prstGeom>
        </p:spPr>
      </p:pic>
      <p:sp>
        <p:nvSpPr>
          <p:cNvPr id="5" name="TextBox 4">
            <a:extLst>
              <a:ext uri="{FF2B5EF4-FFF2-40B4-BE49-F238E27FC236}">
                <a16:creationId xmlns:a16="http://schemas.microsoft.com/office/drawing/2014/main" id="{97413023-40A2-84BE-2202-C000B547CB14}"/>
              </a:ext>
            </a:extLst>
          </p:cNvPr>
          <p:cNvSpPr txBox="1"/>
          <p:nvPr/>
        </p:nvSpPr>
        <p:spPr>
          <a:xfrm>
            <a:off x="7542212" y="5306807"/>
            <a:ext cx="5715000" cy="253916"/>
          </a:xfrm>
          <a:prstGeom prst="rect">
            <a:avLst/>
          </a:prstGeom>
          <a:noFill/>
        </p:spPr>
        <p:txBody>
          <a:bodyPr wrap="square" rtlCol="0">
            <a:spAutoFit/>
          </a:bodyPr>
          <a:lstStyle/>
          <a:p>
            <a:r>
              <a:rPr lang="en-US" sz="1050" b="0" i="0" dirty="0">
                <a:solidFill>
                  <a:srgbClr val="000000"/>
                </a:solidFill>
                <a:effectLst/>
                <a:latin typeface="Source Sans Pro" panose="020B0503030403020204" pitchFamily="34" charset="0"/>
              </a:rPr>
              <a:t>The data, sourced from Sensor Tower</a:t>
            </a:r>
            <a:endParaRPr lang="en-US" sz="1050" dirty="0"/>
          </a:p>
        </p:txBody>
      </p:sp>
    </p:spTree>
    <p:extLst>
      <p:ext uri="{BB962C8B-B14F-4D97-AF65-F5344CB8AC3E}">
        <p14:creationId xmlns:p14="http://schemas.microsoft.com/office/powerpoint/2010/main" val="1111889670"/>
      </p:ext>
    </p:extLst>
  </p:cSld>
  <p:clrMapOvr>
    <a:masterClrMapping/>
  </p:clrMapOvr>
  <mc:AlternateContent xmlns:mc="http://schemas.openxmlformats.org/markup-compatibility/2006">
    <mc:Choice xmlns:p14="http://schemas.microsoft.com/office/powerpoint/2010/main" Requires="p14">
      <p:transition spd="slow" p14:dur="2000" advTm="47504"/>
    </mc:Choice>
    <mc:Fallback>
      <p:transition spd="slow" advTm="4750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E49CC-FFCB-7A08-2604-58090E0650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0653CE-A5AF-07FA-41D6-A13D446AD699}"/>
              </a:ext>
            </a:extLst>
          </p:cNvPr>
          <p:cNvSpPr>
            <a:spLocks noGrp="1"/>
          </p:cNvSpPr>
          <p:nvPr>
            <p:ph type="title"/>
          </p:nvPr>
        </p:nvSpPr>
        <p:spPr>
          <a:xfrm>
            <a:off x="881727" y="381000"/>
            <a:ext cx="8594429" cy="1320800"/>
          </a:xfrm>
        </p:spPr>
        <p:txBody>
          <a:bodyPr/>
          <a:lstStyle/>
          <a:p>
            <a:r>
              <a:rPr lang="en-US" dirty="0"/>
              <a:t>SALES &amp; MARKETING OPERATION</a:t>
            </a:r>
          </a:p>
        </p:txBody>
      </p:sp>
      <p:sp>
        <p:nvSpPr>
          <p:cNvPr id="3" name="Content Placeholder 2">
            <a:extLst>
              <a:ext uri="{FF2B5EF4-FFF2-40B4-BE49-F238E27FC236}">
                <a16:creationId xmlns:a16="http://schemas.microsoft.com/office/drawing/2014/main" id="{17C4954B-A2FD-2ECE-F4AA-92123A864E81}"/>
              </a:ext>
            </a:extLst>
          </p:cNvPr>
          <p:cNvSpPr>
            <a:spLocks noGrp="1"/>
          </p:cNvSpPr>
          <p:nvPr>
            <p:ph idx="1"/>
          </p:nvPr>
        </p:nvSpPr>
        <p:spPr>
          <a:xfrm>
            <a:off x="989012" y="1041400"/>
            <a:ext cx="9982200" cy="5969001"/>
          </a:xfrm>
        </p:spPr>
        <p:txBody>
          <a:bodyPr>
            <a:normAutofit/>
          </a:bodyPr>
          <a:lstStyle/>
          <a:p>
            <a:pPr algn="l">
              <a:buNone/>
            </a:pPr>
            <a:r>
              <a:rPr lang="en-US" sz="1800" b="1" i="0" dirty="0">
                <a:solidFill>
                  <a:srgbClr val="404040"/>
                </a:solidFill>
                <a:effectLst/>
                <a:latin typeface="Times New Roman" panose="02020603050405020304" pitchFamily="18" charset="0"/>
                <a:cs typeface="Times New Roman" panose="02020603050405020304" pitchFamily="18" charset="0"/>
              </a:rPr>
              <a:t>Brownfield Advantage &amp; Execution</a:t>
            </a:r>
          </a:p>
          <a:p>
            <a:pPr>
              <a:buNone/>
            </a:pPr>
            <a:r>
              <a:rPr lang="en-US" sz="1800" dirty="0">
                <a:latin typeface="Times New Roman" panose="02020603050405020304" pitchFamily="18" charset="0"/>
                <a:cs typeface="Times New Roman" panose="02020603050405020304" pitchFamily="18" charset="0"/>
              </a:rPr>
              <a:t>Mondelez International will capitalize on its existing Cadbury PLC Nigeria to introduce Oreo into the market. This approach minimizes costs, accelerates market entry, and reduces operational risks by using pre-established resources.</a:t>
            </a:r>
          </a:p>
          <a:p>
            <a:pPr>
              <a:buNone/>
            </a:pPr>
            <a:r>
              <a:rPr lang="en-US" sz="1800" b="1" dirty="0">
                <a:latin typeface="Times New Roman" panose="02020603050405020304" pitchFamily="18" charset="0"/>
                <a:cs typeface="Times New Roman" panose="02020603050405020304" pitchFamily="18" charset="0"/>
              </a:rPr>
              <a:t>Execution Strategy</a:t>
            </a:r>
          </a:p>
          <a:p>
            <a:pPr marL="0" indent="0">
              <a:buNone/>
            </a:pPr>
            <a:r>
              <a:rPr lang="en-US" sz="1800" b="1" dirty="0">
                <a:latin typeface="Times New Roman" panose="02020603050405020304" pitchFamily="18" charset="0"/>
                <a:cs typeface="Times New Roman" panose="02020603050405020304" pitchFamily="18" charset="0"/>
              </a:rPr>
              <a:t>      Utilizing Existing Mondelez Structures</a:t>
            </a:r>
            <a:endParaRPr lang="en-US" sz="1800" dirty="0">
              <a:latin typeface="Times New Roman" panose="02020603050405020304" pitchFamily="18" charset="0"/>
              <a:cs typeface="Times New Roman" panose="02020603050405020304" pitchFamily="18" charset="0"/>
            </a:endParaRPr>
          </a:p>
          <a:p>
            <a:pPr marL="742950" lvl="1" indent="-285750"/>
            <a:r>
              <a:rPr lang="en-US" sz="1800" b="1" dirty="0">
                <a:latin typeface="Times New Roman" panose="02020603050405020304" pitchFamily="18" charset="0"/>
                <a:cs typeface="Times New Roman" panose="02020603050405020304" pitchFamily="18" charset="0"/>
              </a:rPr>
              <a:t>Cadbury Nigeria Plc:</a:t>
            </a:r>
            <a:r>
              <a:rPr lang="en-US" sz="1800" dirty="0">
                <a:latin typeface="Times New Roman" panose="02020603050405020304" pitchFamily="18" charset="0"/>
                <a:cs typeface="Times New Roman" panose="02020603050405020304" pitchFamily="18" charset="0"/>
              </a:rPr>
              <a:t> Mondelez's subsidiary, known for its strong manufacturing and distribution network, will facilitate Oreo production and supply.</a:t>
            </a:r>
          </a:p>
          <a:p>
            <a:pPr marL="742950" lvl="1" indent="-285750"/>
            <a:r>
              <a:rPr lang="en-US" sz="1800" b="1" dirty="0">
                <a:latin typeface="Times New Roman" panose="02020603050405020304" pitchFamily="18" charset="0"/>
                <a:cs typeface="Times New Roman" panose="02020603050405020304" pitchFamily="18" charset="0"/>
              </a:rPr>
              <a:t>Established Retail Channels:</a:t>
            </a:r>
            <a:r>
              <a:rPr lang="en-US" sz="1800" dirty="0">
                <a:latin typeface="Times New Roman" panose="02020603050405020304" pitchFamily="18" charset="0"/>
                <a:cs typeface="Times New Roman" panose="02020603050405020304" pitchFamily="18" charset="0"/>
              </a:rPr>
              <a:t> Oreo will leverage Mondelez's partnerships with supermarkets, convenience stores, and informal trade markets.</a:t>
            </a:r>
          </a:p>
          <a:p>
            <a:pPr marL="742950" lvl="1" indent="-285750"/>
            <a:r>
              <a:rPr lang="en-US" sz="1800" b="1" dirty="0">
                <a:latin typeface="Times New Roman" panose="02020603050405020304" pitchFamily="18" charset="0"/>
                <a:cs typeface="Times New Roman" panose="02020603050405020304" pitchFamily="18" charset="0"/>
              </a:rPr>
              <a:t>Warehousing &amp; Logistics Hubs:</a:t>
            </a:r>
            <a:r>
              <a:rPr lang="en-US" sz="1800" dirty="0">
                <a:latin typeface="Times New Roman" panose="02020603050405020304" pitchFamily="18" charset="0"/>
                <a:cs typeface="Times New Roman" panose="02020603050405020304" pitchFamily="18" charset="0"/>
              </a:rPr>
              <a:t> Mondelez’s distribution centers will ensure smooth nationwide product availability.</a:t>
            </a:r>
          </a:p>
          <a:p>
            <a:pPr marL="0" indent="0">
              <a:buNone/>
            </a:pPr>
            <a:r>
              <a:rPr lang="en-US" sz="1800" b="1" dirty="0">
                <a:latin typeface="Times New Roman" panose="02020603050405020304" pitchFamily="18" charset="0"/>
                <a:cs typeface="Times New Roman" panose="02020603050405020304" pitchFamily="18" charset="0"/>
              </a:rPr>
              <a:t>      Localized Production &amp; Sourcing</a:t>
            </a:r>
            <a:endParaRPr lang="en-US" sz="1800" dirty="0">
              <a:latin typeface="Times New Roman" panose="02020603050405020304" pitchFamily="18" charset="0"/>
              <a:cs typeface="Times New Roman" panose="02020603050405020304" pitchFamily="18" charset="0"/>
            </a:endParaRPr>
          </a:p>
          <a:p>
            <a:pPr marL="742950" lvl="1" indent="-285750"/>
            <a:r>
              <a:rPr lang="en-US" sz="1800" dirty="0">
                <a:latin typeface="Times New Roman" panose="02020603050405020304" pitchFamily="18" charset="0"/>
                <a:cs typeface="Times New Roman" panose="02020603050405020304" pitchFamily="18" charset="0"/>
              </a:rPr>
              <a:t>Sourcing local ingredients where feasible to align with market pricing.</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AF9F46D-1489-81F9-4F9F-C6DDFFECDFF9}"/>
              </a:ext>
            </a:extLst>
          </p:cNvPr>
          <p:cNvSpPr>
            <a:spLocks noGrp="1"/>
          </p:cNvSpPr>
          <p:nvPr>
            <p:ph type="sldNum" sz="quarter" idx="12"/>
          </p:nvPr>
        </p:nvSpPr>
        <p:spPr/>
        <p:txBody>
          <a:bodyPr/>
          <a:lstStyle/>
          <a:p>
            <a:fld id="{AAEAE4A8-A6E5-453E-B946-FB774B73F48C}" type="slidenum">
              <a:rPr lang="en-US" smtClean="0"/>
              <a:pPr/>
              <a:t>11</a:t>
            </a:fld>
            <a:endParaRPr lang="en-US" dirty="0"/>
          </a:p>
        </p:txBody>
      </p:sp>
    </p:spTree>
    <p:extLst>
      <p:ext uri="{BB962C8B-B14F-4D97-AF65-F5344CB8AC3E}">
        <p14:creationId xmlns:p14="http://schemas.microsoft.com/office/powerpoint/2010/main" val="7868470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66558">
        <p159:morph option="byObject"/>
      </p:transition>
    </mc:Choice>
    <mc:Fallback>
      <p:transition spd="slow" advTm="66558">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BD9E-3F32-5B44-4C35-D1243D3C01EF}"/>
              </a:ext>
            </a:extLst>
          </p:cNvPr>
          <p:cNvSpPr>
            <a:spLocks noGrp="1"/>
          </p:cNvSpPr>
          <p:nvPr>
            <p:ph type="title"/>
          </p:nvPr>
        </p:nvSpPr>
        <p:spPr>
          <a:xfrm>
            <a:off x="608012" y="222912"/>
            <a:ext cx="8770054" cy="457200"/>
          </a:xfrm>
        </p:spPr>
        <p:txBody>
          <a:bodyPr>
            <a:normAutofit fontScale="90000"/>
          </a:bodyPr>
          <a:lstStyle/>
          <a:p>
            <a:br>
              <a:rPr lang="en-US" sz="3600" b="1" i="0" u="none" strike="noStrike" dirty="0">
                <a:solidFill>
                  <a:srgbClr val="000000"/>
                </a:solidFill>
                <a:effectLst/>
                <a:latin typeface="Calibri" panose="020F0502020204030204" pitchFamily="34" charset="0"/>
              </a:rPr>
            </a:br>
            <a:endParaRPr lang="en-US" dirty="0"/>
          </a:p>
        </p:txBody>
      </p:sp>
      <p:sp>
        <p:nvSpPr>
          <p:cNvPr id="4" name="Slide Number Placeholder 3">
            <a:extLst>
              <a:ext uri="{FF2B5EF4-FFF2-40B4-BE49-F238E27FC236}">
                <a16:creationId xmlns:a16="http://schemas.microsoft.com/office/drawing/2014/main" id="{7F04FB69-A6A9-C2B6-6F0E-CA2CB5FBE836}"/>
              </a:ext>
            </a:extLst>
          </p:cNvPr>
          <p:cNvSpPr>
            <a:spLocks noGrp="1"/>
          </p:cNvSpPr>
          <p:nvPr>
            <p:ph type="sldNum" sz="quarter" idx="12"/>
          </p:nvPr>
        </p:nvSpPr>
        <p:spPr/>
        <p:txBody>
          <a:bodyPr/>
          <a:lstStyle/>
          <a:p>
            <a:fld id="{AAEAE4A8-A6E5-453E-B946-FB774B73F48C}" type="slidenum">
              <a:rPr lang="en-US" smtClean="0"/>
              <a:pPr/>
              <a:t>12</a:t>
            </a:fld>
            <a:endParaRPr lang="en-US" dirty="0"/>
          </a:p>
        </p:txBody>
      </p:sp>
      <p:sp>
        <p:nvSpPr>
          <p:cNvPr id="11" name="TextBox 10">
            <a:extLst>
              <a:ext uri="{FF2B5EF4-FFF2-40B4-BE49-F238E27FC236}">
                <a16:creationId xmlns:a16="http://schemas.microsoft.com/office/drawing/2014/main" id="{4A9C626F-4ACA-E3E5-B801-7415298824D5}"/>
              </a:ext>
            </a:extLst>
          </p:cNvPr>
          <p:cNvSpPr txBox="1"/>
          <p:nvPr/>
        </p:nvSpPr>
        <p:spPr>
          <a:xfrm>
            <a:off x="1370012" y="4344589"/>
            <a:ext cx="7576682" cy="2031325"/>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Financial Assumptions</a:t>
            </a:r>
          </a:p>
          <a:p>
            <a:r>
              <a:rPr lang="en-US" sz="1400" dirty="0">
                <a:latin typeface="Times New Roman" panose="02020603050405020304" pitchFamily="18" charset="0"/>
                <a:cs typeface="Times New Roman" panose="02020603050405020304" pitchFamily="18" charset="0"/>
              </a:rPr>
              <a:t>Revenue: Oreo Cookies sales are projected to grow 10% annually from 2024 to 2026.</a:t>
            </a:r>
          </a:p>
          <a:p>
            <a:r>
              <a:rPr lang="en-US" sz="1400" dirty="0">
                <a:latin typeface="Times New Roman" panose="02020603050405020304" pitchFamily="18" charset="0"/>
                <a:cs typeface="Times New Roman" panose="02020603050405020304" pitchFamily="18" charset="0"/>
              </a:rPr>
              <a:t>Production Costs: Annual increases in cocoa (3%), sugar (5% global price hike + 10% import duty), and packaging (exchange rate risks).</a:t>
            </a:r>
          </a:p>
          <a:p>
            <a:r>
              <a:rPr lang="en-US" sz="1400" dirty="0">
                <a:latin typeface="Times New Roman" panose="02020603050405020304" pitchFamily="18" charset="0"/>
                <a:cs typeface="Times New Roman" panose="02020603050405020304" pitchFamily="18" charset="0"/>
              </a:rPr>
              <a:t>HR Expenses: Local salaries adjusted for 5% annual inflation, expatriate costs include housing and relocation allowances.</a:t>
            </a:r>
          </a:p>
          <a:p>
            <a:r>
              <a:rPr lang="en-US" sz="1400" dirty="0">
                <a:latin typeface="Times New Roman" panose="02020603050405020304" pitchFamily="18" charset="0"/>
                <a:cs typeface="Times New Roman" panose="02020603050405020304" pitchFamily="18" charset="0"/>
              </a:rPr>
              <a:t>Supply Chain &amp; Marketing: Import duties rise 8% annually, digital marketing grows 10% yearly.</a:t>
            </a:r>
          </a:p>
          <a:p>
            <a:r>
              <a:rPr lang="en-US" sz="1400" dirty="0">
                <a:latin typeface="Times New Roman" panose="02020603050405020304" pitchFamily="18" charset="0"/>
                <a:cs typeface="Times New Roman" panose="02020603050405020304" pitchFamily="18" charset="0"/>
              </a:rPr>
              <a:t>Facility Costs: Rent and maintenance align with Nigerian real estate affordability and safety compliance.</a:t>
            </a:r>
          </a:p>
        </p:txBody>
      </p:sp>
      <p:pic>
        <p:nvPicPr>
          <p:cNvPr id="38" name="Content Placeholder 37">
            <a:extLst>
              <a:ext uri="{FF2B5EF4-FFF2-40B4-BE49-F238E27FC236}">
                <a16:creationId xmlns:a16="http://schemas.microsoft.com/office/drawing/2014/main" id="{0123F8D8-5D59-050E-FCF4-80AE7DF60A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012" y="197512"/>
            <a:ext cx="6605625" cy="3967994"/>
          </a:xfrm>
        </p:spPr>
      </p:pic>
    </p:spTree>
    <p:extLst>
      <p:ext uri="{BB962C8B-B14F-4D97-AF65-F5344CB8AC3E}">
        <p14:creationId xmlns:p14="http://schemas.microsoft.com/office/powerpoint/2010/main" val="1510291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5890">
        <p159:morph option="byObject"/>
      </p:transition>
    </mc:Choice>
    <mc:Fallback>
      <p:transition spd="slow" advTm="4589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4D1CE-D45B-5851-B382-8DFF5A1777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46766D-D1BF-CBA3-A360-4E7CA956A54A}"/>
              </a:ext>
            </a:extLst>
          </p:cNvPr>
          <p:cNvSpPr>
            <a:spLocks noGrp="1"/>
          </p:cNvSpPr>
          <p:nvPr>
            <p:ph type="title"/>
          </p:nvPr>
        </p:nvSpPr>
        <p:spPr>
          <a:xfrm>
            <a:off x="912812" y="283055"/>
            <a:ext cx="8770054" cy="457200"/>
          </a:xfrm>
        </p:spPr>
        <p:txBody>
          <a:bodyPr>
            <a:normAutofit fontScale="90000"/>
          </a:bodyPr>
          <a:lstStyle/>
          <a:p>
            <a:r>
              <a:rPr lang="en-US" dirty="0"/>
              <a:t>REVENUE</a:t>
            </a:r>
            <a:br>
              <a:rPr lang="en-US" dirty="0"/>
            </a:br>
            <a:endParaRPr lang="en-US" dirty="0"/>
          </a:p>
        </p:txBody>
      </p:sp>
      <p:sp>
        <p:nvSpPr>
          <p:cNvPr id="4" name="Slide Number Placeholder 3">
            <a:extLst>
              <a:ext uri="{FF2B5EF4-FFF2-40B4-BE49-F238E27FC236}">
                <a16:creationId xmlns:a16="http://schemas.microsoft.com/office/drawing/2014/main" id="{C8A7869E-D8C2-F7D6-F40F-83F3AD4A109D}"/>
              </a:ext>
            </a:extLst>
          </p:cNvPr>
          <p:cNvSpPr>
            <a:spLocks noGrp="1"/>
          </p:cNvSpPr>
          <p:nvPr>
            <p:ph type="sldNum" sz="quarter" idx="12"/>
          </p:nvPr>
        </p:nvSpPr>
        <p:spPr/>
        <p:txBody>
          <a:bodyPr/>
          <a:lstStyle/>
          <a:p>
            <a:fld id="{AAEAE4A8-A6E5-453E-B946-FB774B73F48C}" type="slidenum">
              <a:rPr lang="en-US" smtClean="0"/>
              <a:pPr/>
              <a:t>13</a:t>
            </a:fld>
            <a:endParaRPr lang="en-US" dirty="0"/>
          </a:p>
        </p:txBody>
      </p:sp>
      <p:sp>
        <p:nvSpPr>
          <p:cNvPr id="5" name="Content Placeholder 4">
            <a:extLst>
              <a:ext uri="{FF2B5EF4-FFF2-40B4-BE49-F238E27FC236}">
                <a16:creationId xmlns:a16="http://schemas.microsoft.com/office/drawing/2014/main" id="{2751F376-F753-A2A9-3491-702A2A5AC40C}"/>
              </a:ext>
            </a:extLst>
          </p:cNvPr>
          <p:cNvSpPr>
            <a:spLocks noGrp="1"/>
          </p:cNvSpPr>
          <p:nvPr>
            <p:ph idx="1"/>
          </p:nvPr>
        </p:nvSpPr>
        <p:spPr>
          <a:xfrm>
            <a:off x="1065212" y="914400"/>
            <a:ext cx="9220200" cy="4800600"/>
          </a:xfrm>
        </p:spPr>
        <p:txBody>
          <a:bodyPr>
            <a:noAutofit/>
          </a:bodyPr>
          <a:lstStyle/>
          <a:p>
            <a:pPr>
              <a:buNone/>
            </a:pP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The projected revenue for Oreo in Nigeria is set to grow from </a:t>
            </a:r>
            <a:r>
              <a:rPr lang="en-US" sz="1800" b="1" dirty="0">
                <a:latin typeface="Times New Roman" panose="02020603050405020304" pitchFamily="18" charset="0"/>
                <a:cs typeface="Times New Roman" panose="02020603050405020304" pitchFamily="18" charset="0"/>
              </a:rPr>
              <a:t>$10 million in 2024 to $12.1 million by 2026</a:t>
            </a:r>
            <a:r>
              <a:rPr lang="en-US" sz="1800" dirty="0">
                <a:latin typeface="Times New Roman" panose="02020603050405020304" pitchFamily="18" charset="0"/>
                <a:cs typeface="Times New Roman" panose="02020603050405020304" pitchFamily="18" charset="0"/>
              </a:rPr>
              <a:t>, reflecting a </a:t>
            </a:r>
            <a:r>
              <a:rPr lang="en-US" sz="1800" b="1" dirty="0">
                <a:latin typeface="Times New Roman" panose="02020603050405020304" pitchFamily="18" charset="0"/>
                <a:cs typeface="Times New Roman" panose="02020603050405020304" pitchFamily="18" charset="0"/>
              </a:rPr>
              <a:t>10% compound annual growth rate (CAGR)</a:t>
            </a:r>
            <a:r>
              <a:rPr lang="en-US" sz="1800" dirty="0">
                <a:latin typeface="Times New Roman" panose="02020603050405020304" pitchFamily="18" charset="0"/>
                <a:cs typeface="Times New Roman" panose="02020603050405020304" pitchFamily="18" charset="0"/>
              </a:rPr>
              <a:t>. </a:t>
            </a:r>
          </a:p>
          <a:p>
            <a:pPr>
              <a:buNone/>
            </a:pPr>
            <a:r>
              <a:rPr lang="en-US" sz="1800" b="1" dirty="0">
                <a:latin typeface="Times New Roman" panose="02020603050405020304" pitchFamily="18" charset="0"/>
                <a:cs typeface="Times New Roman" panose="02020603050405020304" pitchFamily="18" charset="0"/>
              </a:rPr>
              <a:t>Contingency Plan: Ensuring a Sustainable Expansion</a:t>
            </a:r>
          </a:p>
          <a:p>
            <a:r>
              <a:rPr lang="en-US" sz="1800" b="1" dirty="0">
                <a:latin typeface="Times New Roman" panose="02020603050405020304" pitchFamily="18" charset="0"/>
                <a:cs typeface="Times New Roman" panose="02020603050405020304" pitchFamily="18" charset="0"/>
              </a:rPr>
              <a:t>Cost Optimization Strategy</a:t>
            </a:r>
            <a:r>
              <a:rPr lang="en-US" sz="1800" dirty="0">
                <a:latin typeface="Times New Roman" panose="02020603050405020304" pitchFamily="18" charset="0"/>
                <a:cs typeface="Times New Roman" panose="02020603050405020304" pitchFamily="18" charset="0"/>
              </a:rPr>
              <a:t> –Mondelez will explore </a:t>
            </a:r>
            <a:r>
              <a:rPr lang="en-US" sz="1800" b="1" dirty="0">
                <a:latin typeface="Times New Roman" panose="02020603050405020304" pitchFamily="18" charset="0"/>
                <a:cs typeface="Times New Roman" panose="02020603050405020304" pitchFamily="18" charset="0"/>
              </a:rPr>
              <a:t>local ingredient sourcing and contract manufacturing</a:t>
            </a:r>
            <a:r>
              <a:rPr lang="en-US" sz="1800" dirty="0">
                <a:latin typeface="Times New Roman" panose="02020603050405020304" pitchFamily="18" charset="0"/>
                <a:cs typeface="Times New Roman" panose="02020603050405020304" pitchFamily="18" charset="0"/>
              </a:rPr>
              <a:t> to reduce these expenses.</a:t>
            </a:r>
          </a:p>
          <a:p>
            <a:r>
              <a:rPr lang="en-US" sz="1800" b="1" dirty="0">
                <a:latin typeface="Times New Roman" panose="02020603050405020304" pitchFamily="18" charset="0"/>
                <a:cs typeface="Times New Roman" panose="02020603050405020304" pitchFamily="18" charset="0"/>
              </a:rPr>
              <a:t>Market Adaptation</a:t>
            </a:r>
            <a:r>
              <a:rPr lang="en-US" sz="1800" dirty="0">
                <a:latin typeface="Times New Roman" panose="02020603050405020304" pitchFamily="18" charset="0"/>
                <a:cs typeface="Times New Roman" panose="02020603050405020304" pitchFamily="18" charset="0"/>
              </a:rPr>
              <a:t> – If sales underperform, the company will introduce smaller, more affordable pack sizes.</a:t>
            </a:r>
          </a:p>
          <a:p>
            <a:r>
              <a:rPr lang="en-US" sz="1800" b="1" dirty="0">
                <a:latin typeface="Times New Roman" panose="02020603050405020304" pitchFamily="18" charset="0"/>
                <a:cs typeface="Times New Roman" panose="02020603050405020304" pitchFamily="18" charset="0"/>
              </a:rPr>
              <a:t>Risk Management</a:t>
            </a:r>
            <a:r>
              <a:rPr lang="en-US" sz="1800" dirty="0">
                <a:latin typeface="Times New Roman" panose="02020603050405020304" pitchFamily="18" charset="0"/>
                <a:cs typeface="Times New Roman" panose="02020603050405020304" pitchFamily="18" charset="0"/>
              </a:rPr>
              <a:t> – To combat currency fluctuations and inflation, pricing strategies will be reviewed quarterly, with a </a:t>
            </a:r>
            <a:r>
              <a:rPr lang="en-US" sz="1800" b="1" dirty="0">
                <a:latin typeface="Times New Roman" panose="02020603050405020304" pitchFamily="18" charset="0"/>
                <a:cs typeface="Times New Roman" panose="02020603050405020304" pitchFamily="18" charset="0"/>
              </a:rPr>
              <a:t>hedging plan</a:t>
            </a:r>
            <a:r>
              <a:rPr lang="en-US" sz="1800" dirty="0">
                <a:latin typeface="Times New Roman" panose="02020603050405020304" pitchFamily="18" charset="0"/>
                <a:cs typeface="Times New Roman" panose="02020603050405020304" pitchFamily="18" charset="0"/>
              </a:rPr>
              <a:t> in place for key raw materials.</a:t>
            </a:r>
          </a:p>
        </p:txBody>
      </p:sp>
    </p:spTree>
    <p:extLst>
      <p:ext uri="{BB962C8B-B14F-4D97-AF65-F5344CB8AC3E}">
        <p14:creationId xmlns:p14="http://schemas.microsoft.com/office/powerpoint/2010/main" val="36129586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86951">
        <p159:morph option="byObject"/>
      </p:transition>
    </mc:Choice>
    <mc:Fallback>
      <p:transition spd="slow" advTm="86951">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1AC14-040E-6787-EA48-7E4AE03C0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314244-E5A2-E75C-651A-D83FFC603DA5}"/>
              </a:ext>
            </a:extLst>
          </p:cNvPr>
          <p:cNvSpPr>
            <a:spLocks noGrp="1"/>
          </p:cNvSpPr>
          <p:nvPr>
            <p:ph type="title"/>
          </p:nvPr>
        </p:nvSpPr>
        <p:spPr>
          <a:xfrm>
            <a:off x="1076709" y="451512"/>
            <a:ext cx="8770054" cy="457200"/>
          </a:xfrm>
        </p:spPr>
        <p:txBody>
          <a:bodyPr>
            <a:normAutofit fontScale="90000"/>
          </a:bodyPr>
          <a:lstStyle/>
          <a:p>
            <a:r>
              <a:rPr lang="en-US" dirty="0"/>
              <a:t>PRODUCTION EXPENSE</a:t>
            </a:r>
            <a:br>
              <a:rPr lang="en-US" dirty="0"/>
            </a:br>
            <a:endParaRPr lang="en-US" dirty="0"/>
          </a:p>
        </p:txBody>
      </p:sp>
      <p:sp>
        <p:nvSpPr>
          <p:cNvPr id="4" name="Slide Number Placeholder 3">
            <a:extLst>
              <a:ext uri="{FF2B5EF4-FFF2-40B4-BE49-F238E27FC236}">
                <a16:creationId xmlns:a16="http://schemas.microsoft.com/office/drawing/2014/main" id="{DFEE835C-C536-2389-38EF-BB7ECF62E4C1}"/>
              </a:ext>
            </a:extLst>
          </p:cNvPr>
          <p:cNvSpPr>
            <a:spLocks noGrp="1"/>
          </p:cNvSpPr>
          <p:nvPr>
            <p:ph type="sldNum" sz="quarter" idx="12"/>
          </p:nvPr>
        </p:nvSpPr>
        <p:spPr/>
        <p:txBody>
          <a:bodyPr/>
          <a:lstStyle/>
          <a:p>
            <a:fld id="{AAEAE4A8-A6E5-453E-B946-FB774B73F48C}" type="slidenum">
              <a:rPr lang="en-US" smtClean="0"/>
              <a:pPr/>
              <a:t>14</a:t>
            </a:fld>
            <a:endParaRPr lang="en-US" dirty="0"/>
          </a:p>
        </p:txBody>
      </p:sp>
      <p:sp>
        <p:nvSpPr>
          <p:cNvPr id="5" name="Content Placeholder 4">
            <a:extLst>
              <a:ext uri="{FF2B5EF4-FFF2-40B4-BE49-F238E27FC236}">
                <a16:creationId xmlns:a16="http://schemas.microsoft.com/office/drawing/2014/main" id="{7EF0B2B4-4395-282B-C941-1011631CA431}"/>
              </a:ext>
            </a:extLst>
          </p:cNvPr>
          <p:cNvSpPr>
            <a:spLocks noGrp="1"/>
          </p:cNvSpPr>
          <p:nvPr>
            <p:ph idx="1"/>
          </p:nvPr>
        </p:nvSpPr>
        <p:spPr>
          <a:xfrm>
            <a:off x="1085671" y="1371600"/>
            <a:ext cx="8294188" cy="5410200"/>
          </a:xfrm>
        </p:spPr>
        <p:txBody>
          <a:bodyPr>
            <a:noAutofit/>
          </a:bodyPr>
          <a:lstStyle/>
          <a:p>
            <a:pPr>
              <a:buNone/>
            </a:pPr>
            <a:r>
              <a:rPr lang="en-US" sz="1800" b="1" dirty="0">
                <a:latin typeface="Times New Roman" panose="02020603050405020304" pitchFamily="18" charset="0"/>
                <a:cs typeface="Times New Roman" panose="02020603050405020304" pitchFamily="18" charset="0"/>
              </a:rPr>
              <a:t>2. Production Strategy &amp; Costs (2024-2026)</a:t>
            </a:r>
          </a:p>
          <a:p>
            <a:pPr marL="0" indent="0">
              <a:buNone/>
            </a:pPr>
            <a:r>
              <a:rPr lang="en-US" sz="1800" b="1" dirty="0">
                <a:latin typeface="Times New Roman" panose="02020603050405020304" pitchFamily="18" charset="0"/>
                <a:cs typeface="Times New Roman" panose="02020603050405020304" pitchFamily="18" charset="0"/>
              </a:rPr>
              <a:t>Manufacturing Locations</a:t>
            </a:r>
            <a:r>
              <a:rPr lang="en-US" sz="1800" dirty="0">
                <a:latin typeface="Times New Roman" panose="02020603050405020304" pitchFamily="18" charset="0"/>
                <a:cs typeface="Times New Roman" panose="02020603050405020304" pitchFamily="18" charset="0"/>
              </a:rPr>
              <a:t>: Cadbury Plc Plants in </a:t>
            </a:r>
            <a:r>
              <a:rPr lang="en-US" sz="1800" b="1" dirty="0">
                <a:latin typeface="Times New Roman" panose="02020603050405020304" pitchFamily="18" charset="0"/>
                <a:cs typeface="Times New Roman" panose="02020603050405020304" pitchFamily="18" charset="0"/>
              </a:rPr>
              <a:t>Lagos and Abuja</a:t>
            </a:r>
            <a:r>
              <a:rPr lang="en-US" sz="1800" dirty="0">
                <a:latin typeface="Times New Roman" panose="02020603050405020304" pitchFamily="18" charset="0"/>
                <a:cs typeface="Times New Roman" panose="02020603050405020304" pitchFamily="18" charset="0"/>
              </a:rPr>
              <a:t> will handle production.</a:t>
            </a:r>
          </a:p>
          <a:p>
            <a:r>
              <a:rPr lang="en-US" sz="1800" b="1" dirty="0">
                <a:latin typeface="Times New Roman" panose="02020603050405020304" pitchFamily="18" charset="0"/>
                <a:cs typeface="Times New Roman" panose="02020603050405020304" pitchFamily="18" charset="0"/>
              </a:rPr>
              <a:t> 	Cocoa</a:t>
            </a:r>
            <a:r>
              <a:rPr lang="en-US" sz="1800" dirty="0">
                <a:latin typeface="Times New Roman" panose="02020603050405020304" pitchFamily="18" charset="0"/>
                <a:cs typeface="Times New Roman" panose="02020603050405020304" pitchFamily="18" charset="0"/>
              </a:rPr>
              <a:t> will be sourced locally to support Nigerian farmers and reduce costs.</a:t>
            </a:r>
          </a:p>
          <a:p>
            <a:r>
              <a:rPr lang="en-US" sz="1800" b="1" dirty="0">
                <a:latin typeface="Times New Roman" panose="02020603050405020304" pitchFamily="18" charset="0"/>
                <a:cs typeface="Times New Roman" panose="02020603050405020304" pitchFamily="18" charset="0"/>
              </a:rPr>
              <a:t>	Sugar and packaging materials</a:t>
            </a:r>
            <a:r>
              <a:rPr lang="en-US" sz="1800" dirty="0">
                <a:latin typeface="Times New Roman" panose="02020603050405020304" pitchFamily="18" charset="0"/>
                <a:cs typeface="Times New Roman" panose="02020603050405020304" pitchFamily="18" charset="0"/>
              </a:rPr>
              <a:t> will be imported, subject to price fluctuations.</a:t>
            </a:r>
          </a:p>
          <a:p>
            <a:pPr marL="0" indent="0">
              <a:buNone/>
            </a:pPr>
            <a:r>
              <a:rPr lang="en-US" sz="1800" b="1" dirty="0">
                <a:latin typeface="Times New Roman" panose="02020603050405020304" pitchFamily="18" charset="0"/>
                <a:cs typeface="Times New Roman" panose="02020603050405020304" pitchFamily="18" charset="0"/>
              </a:rPr>
              <a:t>3.Facility &amp; Utility Costs</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Investments in rents will be  minimized due to using Cadbury Nigeria’s plant and we will need  </a:t>
            </a:r>
            <a:r>
              <a:rPr lang="en-US" sz="1800" b="1" dirty="0">
                <a:latin typeface="Times New Roman" panose="02020603050405020304" pitchFamily="18" charset="0"/>
                <a:cs typeface="Times New Roman" panose="02020603050405020304" pitchFamily="18" charset="0"/>
              </a:rPr>
              <a:t>backup power generators</a:t>
            </a:r>
            <a:r>
              <a:rPr lang="en-US" sz="1800" dirty="0">
                <a:latin typeface="Times New Roman" panose="02020603050405020304" pitchFamily="18" charset="0"/>
                <a:cs typeface="Times New Roman" panose="02020603050405020304" pitchFamily="18" charset="0"/>
              </a:rPr>
              <a:t> due to Nigeria’s unstable electricity supply.</a:t>
            </a:r>
          </a:p>
          <a:p>
            <a:pPr marL="0" indent="0">
              <a:buNone/>
            </a:pPr>
            <a:r>
              <a:rPr lang="en-US" sz="1800" b="1" dirty="0">
                <a:latin typeface="Times New Roman" panose="02020603050405020304" pitchFamily="18" charset="0"/>
                <a:cs typeface="Times New Roman" panose="02020603050405020304" pitchFamily="18" charset="0"/>
              </a:rPr>
              <a:t>4.Technology &amp; Equipment</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Advanced machinery and </a:t>
            </a:r>
            <a:r>
              <a:rPr lang="en-US" sz="1800" b="1" dirty="0">
                <a:latin typeface="Times New Roman" panose="02020603050405020304" pitchFamily="18" charset="0"/>
                <a:cs typeface="Times New Roman" panose="02020603050405020304" pitchFamily="18" charset="0"/>
              </a:rPr>
              <a:t>IT systems</a:t>
            </a:r>
            <a:r>
              <a:rPr lang="en-US" sz="1800" dirty="0">
                <a:latin typeface="Times New Roman" panose="02020603050405020304" pitchFamily="18" charset="0"/>
                <a:cs typeface="Times New Roman" panose="02020603050405020304" pitchFamily="18" charset="0"/>
              </a:rPr>
              <a:t> will be deployed to maintain </a:t>
            </a:r>
            <a:r>
              <a:rPr lang="en-US" sz="1800" b="1" dirty="0">
                <a:latin typeface="Times New Roman" panose="02020603050405020304" pitchFamily="18" charset="0"/>
                <a:cs typeface="Times New Roman" panose="02020603050405020304" pitchFamily="18" charset="0"/>
              </a:rPr>
              <a:t>high production efficiency</a:t>
            </a:r>
            <a:r>
              <a:rPr lang="en-US" sz="1800" dirty="0">
                <a:latin typeface="Times New Roman" panose="02020603050405020304" pitchFamily="18" charset="0"/>
                <a:cs typeface="Times New Roman" panose="02020603050405020304" pitchFamily="18" charset="0"/>
              </a:rPr>
              <a:t> and quality control.</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29047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63544">
        <p159:morph option="byObject"/>
      </p:transition>
    </mc:Choice>
    <mc:Fallback>
      <p:transition spd="slow" advTm="63544">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525BB-E778-45D7-8F26-3C207C793371}"/>
              </a:ext>
            </a:extLst>
          </p:cNvPr>
          <p:cNvSpPr>
            <a:spLocks noGrp="1"/>
          </p:cNvSpPr>
          <p:nvPr>
            <p:ph type="title"/>
          </p:nvPr>
        </p:nvSpPr>
        <p:spPr>
          <a:xfrm>
            <a:off x="417012" y="438931"/>
            <a:ext cx="8832667" cy="457200"/>
          </a:xfrm>
        </p:spPr>
        <p:txBody>
          <a:bodyPr>
            <a:normAutofit fontScale="90000"/>
          </a:bodyPr>
          <a:lstStyle/>
          <a:p>
            <a:r>
              <a:rPr lang="en-US" dirty="0"/>
              <a:t>PRODUCTION EXPENSE INVOICE</a:t>
            </a:r>
          </a:p>
        </p:txBody>
      </p:sp>
      <p:sp>
        <p:nvSpPr>
          <p:cNvPr id="3" name="Slide Number Placeholder 2">
            <a:extLst>
              <a:ext uri="{FF2B5EF4-FFF2-40B4-BE49-F238E27FC236}">
                <a16:creationId xmlns:a16="http://schemas.microsoft.com/office/drawing/2014/main" id="{14C25386-659B-2D7A-610B-C5A0808ECD32}"/>
              </a:ext>
            </a:extLst>
          </p:cNvPr>
          <p:cNvSpPr>
            <a:spLocks noGrp="1"/>
          </p:cNvSpPr>
          <p:nvPr>
            <p:ph type="sldNum" sz="quarter" idx="12"/>
          </p:nvPr>
        </p:nvSpPr>
        <p:spPr/>
        <p:txBody>
          <a:bodyPr/>
          <a:lstStyle/>
          <a:p>
            <a:fld id="{AAEAE4A8-A6E5-453E-B946-FB774B73F48C}" type="slidenum">
              <a:rPr lang="en-US" smtClean="0"/>
              <a:pPr/>
              <a:t>15</a:t>
            </a:fld>
            <a:endParaRPr lang="en-US" dirty="0"/>
          </a:p>
        </p:txBody>
      </p:sp>
      <p:pic>
        <p:nvPicPr>
          <p:cNvPr id="10" name="Picture 9">
            <a:extLst>
              <a:ext uri="{FF2B5EF4-FFF2-40B4-BE49-F238E27FC236}">
                <a16:creationId xmlns:a16="http://schemas.microsoft.com/office/drawing/2014/main" id="{B20FF1D2-059C-9C3E-ECB9-FB51E7FA2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20" y="1538975"/>
            <a:ext cx="9384022" cy="4343400"/>
          </a:xfrm>
          <a:prstGeom prst="rect">
            <a:avLst/>
          </a:prstGeom>
        </p:spPr>
      </p:pic>
      <p:sp>
        <p:nvSpPr>
          <p:cNvPr id="11" name="TextBox 10">
            <a:extLst>
              <a:ext uri="{FF2B5EF4-FFF2-40B4-BE49-F238E27FC236}">
                <a16:creationId xmlns:a16="http://schemas.microsoft.com/office/drawing/2014/main" id="{144D87F9-C291-0B4A-DA5D-97B6BFD0E83B}"/>
              </a:ext>
            </a:extLst>
          </p:cNvPr>
          <p:cNvSpPr txBox="1"/>
          <p:nvPr/>
        </p:nvSpPr>
        <p:spPr>
          <a:xfrm>
            <a:off x="531812" y="975625"/>
            <a:ext cx="5257800"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cs typeface="Times New Roman" panose="02020603050405020304" pitchFamily="18" charset="0"/>
              </a:rPr>
              <a:t>3-year Production Expense Invoice</a:t>
            </a:r>
          </a:p>
        </p:txBody>
      </p:sp>
    </p:spTree>
    <p:extLst>
      <p:ext uri="{BB962C8B-B14F-4D97-AF65-F5344CB8AC3E}">
        <p14:creationId xmlns:p14="http://schemas.microsoft.com/office/powerpoint/2010/main" val="12648432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557">
        <p159:morph option="byObject"/>
      </p:transition>
    </mc:Choice>
    <mc:Fallback>
      <p:transition spd="slow" advTm="30557">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9CB17-745C-4C1E-B027-8C2FCF1625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51E74C-42ED-0A4E-FBCB-2B407F4DE083}"/>
              </a:ext>
            </a:extLst>
          </p:cNvPr>
          <p:cNvSpPr>
            <a:spLocks noGrp="1"/>
          </p:cNvSpPr>
          <p:nvPr>
            <p:ph type="title"/>
          </p:nvPr>
        </p:nvSpPr>
        <p:spPr>
          <a:xfrm>
            <a:off x="977399" y="441352"/>
            <a:ext cx="8770054" cy="457200"/>
          </a:xfrm>
        </p:spPr>
        <p:txBody>
          <a:bodyPr>
            <a:normAutofit fontScale="90000"/>
          </a:bodyPr>
          <a:lstStyle/>
          <a:p>
            <a:r>
              <a:rPr lang="en-US" dirty="0"/>
              <a:t>HUMAN RESOURCE EXPENSES</a:t>
            </a:r>
            <a:br>
              <a:rPr lang="en-US" dirty="0"/>
            </a:br>
            <a:endParaRPr lang="en-US" dirty="0"/>
          </a:p>
        </p:txBody>
      </p:sp>
      <p:sp>
        <p:nvSpPr>
          <p:cNvPr id="4" name="Slide Number Placeholder 3">
            <a:extLst>
              <a:ext uri="{FF2B5EF4-FFF2-40B4-BE49-F238E27FC236}">
                <a16:creationId xmlns:a16="http://schemas.microsoft.com/office/drawing/2014/main" id="{BA2E942C-E12C-E59B-147F-041AE4A69955}"/>
              </a:ext>
            </a:extLst>
          </p:cNvPr>
          <p:cNvSpPr>
            <a:spLocks noGrp="1"/>
          </p:cNvSpPr>
          <p:nvPr>
            <p:ph type="sldNum" sz="quarter" idx="12"/>
          </p:nvPr>
        </p:nvSpPr>
        <p:spPr/>
        <p:txBody>
          <a:bodyPr/>
          <a:lstStyle/>
          <a:p>
            <a:fld id="{AAEAE4A8-A6E5-453E-B946-FB774B73F48C}" type="slidenum">
              <a:rPr lang="en-US" smtClean="0"/>
              <a:pPr/>
              <a:t>16</a:t>
            </a:fld>
            <a:endParaRPr lang="en-US" dirty="0"/>
          </a:p>
        </p:txBody>
      </p:sp>
      <p:sp>
        <p:nvSpPr>
          <p:cNvPr id="5" name="Content Placeholder 4">
            <a:extLst>
              <a:ext uri="{FF2B5EF4-FFF2-40B4-BE49-F238E27FC236}">
                <a16:creationId xmlns:a16="http://schemas.microsoft.com/office/drawing/2014/main" id="{955414B9-CA35-079B-72D9-6C8F2C6106C3}"/>
              </a:ext>
            </a:extLst>
          </p:cNvPr>
          <p:cNvSpPr>
            <a:spLocks noGrp="1"/>
          </p:cNvSpPr>
          <p:nvPr>
            <p:ph idx="1"/>
          </p:nvPr>
        </p:nvSpPr>
        <p:spPr>
          <a:xfrm>
            <a:off x="1293812" y="1423325"/>
            <a:ext cx="8229600" cy="4800600"/>
          </a:xfrm>
        </p:spPr>
        <p:txBody>
          <a:bodyPr>
            <a:noAutofit/>
          </a:bodyPr>
          <a:lstStyle/>
          <a:p>
            <a:pPr>
              <a:buNone/>
            </a:pPr>
            <a:r>
              <a:rPr lang="en-US" sz="1800" b="1" dirty="0">
                <a:latin typeface="Times New Roman" panose="02020603050405020304" pitchFamily="18" charset="0"/>
                <a:cs typeface="Times New Roman" panose="02020603050405020304" pitchFamily="18" charset="0"/>
              </a:rPr>
              <a:t>Workforce Composition</a:t>
            </a:r>
            <a:r>
              <a:rPr lang="en-US" sz="1800" dirty="0">
                <a:latin typeface="Times New Roman" panose="02020603050405020304" pitchFamily="18" charset="0"/>
                <a:cs typeface="Times New Roman" panose="02020603050405020304" pitchFamily="18" charset="0"/>
              </a:rPr>
              <a:t>:</a:t>
            </a:r>
          </a:p>
          <a:p>
            <a:pPr marL="742950" lvl="1" indent="-285750"/>
            <a:r>
              <a:rPr lang="en-US" sz="1800" b="1" dirty="0">
                <a:latin typeface="Times New Roman" panose="02020603050405020304" pitchFamily="18" charset="0"/>
                <a:cs typeface="Times New Roman" panose="02020603050405020304" pitchFamily="18" charset="0"/>
              </a:rPr>
              <a:t>Local workers</a:t>
            </a:r>
            <a:r>
              <a:rPr lang="en-US" sz="1800" dirty="0">
                <a:latin typeface="Times New Roman" panose="02020603050405020304" pitchFamily="18" charset="0"/>
                <a:cs typeface="Times New Roman" panose="02020603050405020304" pitchFamily="18" charset="0"/>
              </a:rPr>
              <a:t> for production to support employment and cost efficiency.</a:t>
            </a:r>
          </a:p>
          <a:p>
            <a:pPr marL="742950" lvl="1" indent="-285750"/>
            <a:r>
              <a:rPr lang="en-US" sz="1800" b="1" dirty="0">
                <a:latin typeface="Times New Roman" panose="02020603050405020304" pitchFamily="18" charset="0"/>
                <a:cs typeface="Times New Roman" panose="02020603050405020304" pitchFamily="18" charset="0"/>
              </a:rPr>
              <a:t>Expatriates</a:t>
            </a:r>
            <a:r>
              <a:rPr lang="en-US" sz="1800" dirty="0">
                <a:latin typeface="Times New Roman" panose="02020603050405020304" pitchFamily="18" charset="0"/>
                <a:cs typeface="Times New Roman" panose="02020603050405020304" pitchFamily="18" charset="0"/>
              </a:rPr>
              <a:t> in managerial and technical roles to maintain </a:t>
            </a:r>
            <a:r>
              <a:rPr lang="en-US" sz="1800" b="1" dirty="0">
                <a:latin typeface="Times New Roman" panose="02020603050405020304" pitchFamily="18" charset="0"/>
                <a:cs typeface="Times New Roman" panose="02020603050405020304" pitchFamily="18" charset="0"/>
              </a:rPr>
              <a:t>global standards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Sales &amp; Marketing Strategy</a:t>
            </a:r>
            <a:r>
              <a:rPr lang="en-US" sz="1800" dirty="0">
                <a:latin typeface="Times New Roman" panose="02020603050405020304" pitchFamily="18" charset="0"/>
                <a:cs typeface="Times New Roman" panose="02020603050405020304" pitchFamily="18" charset="0"/>
              </a:rPr>
              <a:t>:</a:t>
            </a:r>
          </a:p>
          <a:p>
            <a:pPr marL="742950" lvl="1" indent="-285750"/>
            <a:r>
              <a:rPr lang="en-US" sz="1800" dirty="0">
                <a:latin typeface="Times New Roman" panose="02020603050405020304" pitchFamily="18" charset="0"/>
                <a:cs typeface="Times New Roman" panose="02020603050405020304" pitchFamily="18" charset="0"/>
              </a:rPr>
              <a:t>Local teams will </a:t>
            </a:r>
            <a:r>
              <a:rPr lang="en-US" sz="1800" b="1" dirty="0">
                <a:latin typeface="Times New Roman" panose="02020603050405020304" pitchFamily="18" charset="0"/>
                <a:cs typeface="Times New Roman" panose="02020603050405020304" pitchFamily="18" charset="0"/>
              </a:rPr>
              <a:t>expand distribution</a:t>
            </a:r>
            <a:r>
              <a:rPr lang="en-US" sz="1800" dirty="0">
                <a:latin typeface="Times New Roman" panose="02020603050405020304" pitchFamily="18" charset="0"/>
                <a:cs typeface="Times New Roman" panose="02020603050405020304" pitchFamily="18" charset="0"/>
              </a:rPr>
              <a:t> to informal markets and small retailers.</a:t>
            </a:r>
          </a:p>
          <a:p>
            <a:pPr marL="742950" lvl="1" indent="-285750"/>
            <a:r>
              <a:rPr lang="en-US" sz="1800" dirty="0">
                <a:latin typeface="Times New Roman" panose="02020603050405020304" pitchFamily="18" charset="0"/>
                <a:cs typeface="Times New Roman" panose="02020603050405020304" pitchFamily="18" charset="0"/>
              </a:rPr>
              <a:t>Marketing efforts will focus on </a:t>
            </a:r>
            <a:r>
              <a:rPr lang="en-US" sz="1800" b="1" dirty="0">
                <a:latin typeface="Times New Roman" panose="02020603050405020304" pitchFamily="18" charset="0"/>
                <a:cs typeface="Times New Roman" panose="02020603050405020304" pitchFamily="18" charset="0"/>
              </a:rPr>
              <a:t>brand awareness and consumer engagement</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Administrative &amp; Compliance</a:t>
            </a:r>
            <a:r>
              <a:rPr lang="en-US" sz="1800" dirty="0">
                <a:latin typeface="Times New Roman" panose="02020603050405020304" pitchFamily="18" charset="0"/>
                <a:cs typeface="Times New Roman" panose="02020603050405020304" pitchFamily="18" charset="0"/>
              </a:rPr>
              <a:t>:</a:t>
            </a:r>
          </a:p>
          <a:p>
            <a:pPr marL="742950" lvl="1" indent="-285750"/>
            <a:r>
              <a:rPr lang="en-US" sz="1800" dirty="0">
                <a:latin typeface="Times New Roman" panose="02020603050405020304" pitchFamily="18" charset="0"/>
                <a:cs typeface="Times New Roman" panose="02020603050405020304" pitchFamily="18" charset="0"/>
              </a:rPr>
              <a:t>Offices in </a:t>
            </a:r>
            <a:r>
              <a:rPr lang="en-US" sz="1800" b="1" dirty="0">
                <a:latin typeface="Times New Roman" panose="02020603050405020304" pitchFamily="18" charset="0"/>
                <a:cs typeface="Times New Roman" panose="02020603050405020304" pitchFamily="18" charset="0"/>
              </a:rPr>
              <a:t>Lagos and Abuja</a:t>
            </a:r>
            <a:r>
              <a:rPr lang="en-US" sz="1800" dirty="0">
                <a:latin typeface="Times New Roman" panose="02020603050405020304" pitchFamily="18" charset="0"/>
                <a:cs typeface="Times New Roman" panose="02020603050405020304" pitchFamily="18" charset="0"/>
              </a:rPr>
              <a:t> will manage daily operations and ensure adherence to labor laws.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89477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89482">
        <p159:morph option="byObject"/>
      </p:transition>
    </mc:Choice>
    <mc:Fallback>
      <p:transition spd="slow" advTm="89482">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A6F306-69D4-879B-E434-8AEAF9F24DFE}"/>
              </a:ext>
            </a:extLst>
          </p:cNvPr>
          <p:cNvSpPr>
            <a:spLocks noGrp="1"/>
          </p:cNvSpPr>
          <p:nvPr>
            <p:ph type="sldNum" sz="quarter" idx="12"/>
          </p:nvPr>
        </p:nvSpPr>
        <p:spPr/>
        <p:txBody>
          <a:bodyPr/>
          <a:lstStyle/>
          <a:p>
            <a:fld id="{AAEAE4A8-A6E5-453E-B946-FB774B73F48C}" type="slidenum">
              <a:rPr lang="en-US" smtClean="0"/>
              <a:pPr/>
              <a:t>17</a:t>
            </a:fld>
            <a:endParaRPr lang="en-US" dirty="0"/>
          </a:p>
        </p:txBody>
      </p:sp>
      <p:pic>
        <p:nvPicPr>
          <p:cNvPr id="8" name="Picture 7">
            <a:extLst>
              <a:ext uri="{FF2B5EF4-FFF2-40B4-BE49-F238E27FC236}">
                <a16:creationId xmlns:a16="http://schemas.microsoft.com/office/drawing/2014/main" id="{187E0439-D58A-B009-2A8A-3C34A44E0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1654029"/>
            <a:ext cx="8343828" cy="4467632"/>
          </a:xfrm>
          <a:prstGeom prst="rect">
            <a:avLst/>
          </a:prstGeom>
        </p:spPr>
      </p:pic>
      <p:sp>
        <p:nvSpPr>
          <p:cNvPr id="11" name="TextBox 10">
            <a:extLst>
              <a:ext uri="{FF2B5EF4-FFF2-40B4-BE49-F238E27FC236}">
                <a16:creationId xmlns:a16="http://schemas.microsoft.com/office/drawing/2014/main" id="{9FEA9A50-B84A-6D13-800F-CED47A84A828}"/>
              </a:ext>
            </a:extLst>
          </p:cNvPr>
          <p:cNvSpPr txBox="1"/>
          <p:nvPr/>
        </p:nvSpPr>
        <p:spPr>
          <a:xfrm>
            <a:off x="870584" y="561571"/>
            <a:ext cx="6096000" cy="1077218"/>
          </a:xfrm>
          <a:prstGeom prst="rect">
            <a:avLst/>
          </a:prstGeom>
          <a:noFill/>
        </p:spPr>
        <p:txBody>
          <a:bodyPr wrap="square" rtlCol="0">
            <a:spAutoFit/>
          </a:bodyPr>
          <a:lstStyle/>
          <a:p>
            <a:r>
              <a:rPr lang="en-US" sz="3200" dirty="0">
                <a:solidFill>
                  <a:schemeClr val="accent1"/>
                </a:solidFill>
              </a:rPr>
              <a:t>HUMAN RESOURCE EXPENSES</a:t>
            </a:r>
            <a:br>
              <a:rPr lang="en-US" sz="3200" dirty="0">
                <a:solidFill>
                  <a:schemeClr val="accent1"/>
                </a:solidFill>
              </a:rPr>
            </a:br>
            <a:endParaRPr lang="en-US" sz="3200" dirty="0">
              <a:solidFill>
                <a:schemeClr val="accent1"/>
              </a:solidFill>
            </a:endParaRPr>
          </a:p>
        </p:txBody>
      </p:sp>
      <p:sp>
        <p:nvSpPr>
          <p:cNvPr id="3" name="TextBox 2">
            <a:extLst>
              <a:ext uri="{FF2B5EF4-FFF2-40B4-BE49-F238E27FC236}">
                <a16:creationId xmlns:a16="http://schemas.microsoft.com/office/drawing/2014/main" id="{7F3FA475-8008-48E4-A6F0-E415E1082302}"/>
              </a:ext>
            </a:extLst>
          </p:cNvPr>
          <p:cNvSpPr txBox="1"/>
          <p:nvPr/>
        </p:nvSpPr>
        <p:spPr>
          <a:xfrm>
            <a:off x="836612" y="1100748"/>
            <a:ext cx="71628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3-years Staffing Expenses </a:t>
            </a:r>
          </a:p>
        </p:txBody>
      </p:sp>
    </p:spTree>
    <p:extLst>
      <p:ext uri="{BB962C8B-B14F-4D97-AF65-F5344CB8AC3E}">
        <p14:creationId xmlns:p14="http://schemas.microsoft.com/office/powerpoint/2010/main" val="14667123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4743">
        <p159:morph option="byObject"/>
      </p:transition>
    </mc:Choice>
    <mc:Fallback>
      <p:transition spd="slow" advTm="44743">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469B9F-DBDD-0EF4-25AB-DE9A56EE333D}"/>
              </a:ext>
            </a:extLst>
          </p:cNvPr>
          <p:cNvSpPr>
            <a:spLocks noGrp="1"/>
          </p:cNvSpPr>
          <p:nvPr>
            <p:ph type="sldNum" sz="quarter" idx="12"/>
          </p:nvPr>
        </p:nvSpPr>
        <p:spPr/>
        <p:txBody>
          <a:bodyPr/>
          <a:lstStyle/>
          <a:p>
            <a:fld id="{AAEAE4A8-A6E5-453E-B946-FB774B73F48C}" type="slidenum">
              <a:rPr lang="en-US" smtClean="0"/>
              <a:pPr/>
              <a:t>18</a:t>
            </a:fld>
            <a:endParaRPr lang="en-US" dirty="0"/>
          </a:p>
        </p:txBody>
      </p:sp>
      <p:pic>
        <p:nvPicPr>
          <p:cNvPr id="4" name="Picture 3">
            <a:extLst>
              <a:ext uri="{FF2B5EF4-FFF2-40B4-BE49-F238E27FC236}">
                <a16:creationId xmlns:a16="http://schemas.microsoft.com/office/drawing/2014/main" id="{0EE2A89E-0945-9DFD-3392-F6F15CDCD8BF}"/>
              </a:ext>
            </a:extLst>
          </p:cNvPr>
          <p:cNvPicPr>
            <a:picLocks noChangeAspect="1"/>
          </p:cNvPicPr>
          <p:nvPr/>
        </p:nvPicPr>
        <p:blipFill>
          <a:blip r:embed="rId2"/>
          <a:stretch>
            <a:fillRect/>
          </a:stretch>
        </p:blipFill>
        <p:spPr>
          <a:xfrm>
            <a:off x="684212" y="914400"/>
            <a:ext cx="8096081" cy="4866262"/>
          </a:xfrm>
          <a:prstGeom prst="rect">
            <a:avLst/>
          </a:prstGeom>
          <a:effectLst>
            <a:softEdge rad="63500"/>
          </a:effectLst>
        </p:spPr>
      </p:pic>
    </p:spTree>
    <p:extLst>
      <p:ext uri="{BB962C8B-B14F-4D97-AF65-F5344CB8AC3E}">
        <p14:creationId xmlns:p14="http://schemas.microsoft.com/office/powerpoint/2010/main" val="1870111501"/>
      </p:ext>
    </p:extLst>
  </p:cSld>
  <p:clrMapOvr>
    <a:masterClrMapping/>
  </p:clrMapOvr>
  <mc:AlternateContent xmlns:mc="http://schemas.openxmlformats.org/markup-compatibility/2006">
    <mc:Choice xmlns:p14="http://schemas.microsoft.com/office/powerpoint/2010/main" Requires="p14">
      <p:transition spd="slow" p14:dur="2000" advTm="29104"/>
    </mc:Choice>
    <mc:Fallback>
      <p:transition spd="slow" advTm="2910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260F93-6A70-0836-B4FD-667D5001A59F}"/>
              </a:ext>
            </a:extLst>
          </p:cNvPr>
          <p:cNvSpPr>
            <a:spLocks noGrp="1"/>
          </p:cNvSpPr>
          <p:nvPr>
            <p:ph type="sldNum" sz="quarter" idx="12"/>
          </p:nvPr>
        </p:nvSpPr>
        <p:spPr/>
        <p:txBody>
          <a:bodyPr/>
          <a:lstStyle/>
          <a:p>
            <a:fld id="{AAEAE4A8-A6E5-453E-B946-FB774B73F48C}" type="slidenum">
              <a:rPr lang="en-US" smtClean="0"/>
              <a:pPr/>
              <a:t>19</a:t>
            </a:fld>
            <a:endParaRPr lang="en-US" dirty="0"/>
          </a:p>
        </p:txBody>
      </p:sp>
      <p:sp>
        <p:nvSpPr>
          <p:cNvPr id="3" name="TextBox 2">
            <a:extLst>
              <a:ext uri="{FF2B5EF4-FFF2-40B4-BE49-F238E27FC236}">
                <a16:creationId xmlns:a16="http://schemas.microsoft.com/office/drawing/2014/main" id="{D9A6DA78-634C-4A6F-1017-8FD1E60FB20C}"/>
              </a:ext>
            </a:extLst>
          </p:cNvPr>
          <p:cNvSpPr txBox="1"/>
          <p:nvPr/>
        </p:nvSpPr>
        <p:spPr>
          <a:xfrm>
            <a:off x="956622" y="609600"/>
            <a:ext cx="5334000" cy="584775"/>
          </a:xfrm>
          <a:prstGeom prst="rect">
            <a:avLst/>
          </a:prstGeom>
          <a:noFill/>
        </p:spPr>
        <p:txBody>
          <a:bodyPr wrap="square" rtlCol="0">
            <a:spAutoFit/>
          </a:bodyPr>
          <a:lstStyle/>
          <a:p>
            <a:r>
              <a:rPr lang="en-US" sz="3200" dirty="0">
                <a:solidFill>
                  <a:schemeClr val="accent1"/>
                </a:solidFill>
              </a:rPr>
              <a:t>CONCLUSION STATEMENT</a:t>
            </a:r>
          </a:p>
        </p:txBody>
      </p:sp>
      <p:sp>
        <p:nvSpPr>
          <p:cNvPr id="4" name="TextBox 3">
            <a:extLst>
              <a:ext uri="{FF2B5EF4-FFF2-40B4-BE49-F238E27FC236}">
                <a16:creationId xmlns:a16="http://schemas.microsoft.com/office/drawing/2014/main" id="{F170F0EF-0470-4C5A-FCB3-5EF81A2B4FBD}"/>
              </a:ext>
            </a:extLst>
          </p:cNvPr>
          <p:cNvSpPr txBox="1"/>
          <p:nvPr/>
        </p:nvSpPr>
        <p:spPr>
          <a:xfrm>
            <a:off x="5643716" y="2974258"/>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83A94985-458C-14AA-C37D-33FF8EF03971}"/>
              </a:ext>
            </a:extLst>
          </p:cNvPr>
          <p:cNvSpPr txBox="1"/>
          <p:nvPr/>
        </p:nvSpPr>
        <p:spPr>
          <a:xfrm>
            <a:off x="956622" y="1295400"/>
            <a:ext cx="9374188" cy="3693319"/>
          </a:xfrm>
          <a:prstGeom prst="rect">
            <a:avLst/>
          </a:prstGeom>
          <a:noFill/>
        </p:spPr>
        <p:txBody>
          <a:bodyPr wrap="square" rtlCol="0">
            <a:spAutoFit/>
          </a:bodyPr>
          <a:lstStyle/>
          <a:p>
            <a:pPr algn="l">
              <a:buNone/>
            </a:pPr>
            <a:br>
              <a:rPr lang="en-US" b="0" i="0" dirty="0">
                <a:solidFill>
                  <a:srgbClr val="404040"/>
                </a:solidFill>
                <a:effectLst/>
                <a:latin typeface="Times New Roman" panose="02020603050405020304" pitchFamily="18" charset="0"/>
                <a:cs typeface="Times New Roman" panose="02020603050405020304" pitchFamily="18" charset="0"/>
              </a:rPr>
            </a:br>
            <a:r>
              <a:rPr lang="en-US" b="0" i="0" dirty="0">
                <a:solidFill>
                  <a:srgbClr val="404040"/>
                </a:solidFill>
                <a:effectLst/>
                <a:latin typeface="Times New Roman" panose="02020603050405020304" pitchFamily="18" charset="0"/>
                <a:cs typeface="Times New Roman" panose="02020603050405020304" pitchFamily="18" charset="0"/>
              </a:rPr>
              <a:t>Mondelez strategic expansion of Oreo into Nigeria presents an opportunity to capitalize on the country’s untapped growth potential. By leveraging </a:t>
            </a:r>
            <a:r>
              <a:rPr lang="en-US" b="1" i="0" dirty="0">
                <a:solidFill>
                  <a:srgbClr val="404040"/>
                </a:solidFill>
                <a:effectLst/>
                <a:latin typeface="Times New Roman" panose="02020603050405020304" pitchFamily="18" charset="0"/>
                <a:cs typeface="Times New Roman" panose="02020603050405020304" pitchFamily="18" charset="0"/>
              </a:rPr>
              <a:t>localized production</a:t>
            </a:r>
            <a:r>
              <a:rPr lang="en-US" b="0" i="0" dirty="0">
                <a:solidFill>
                  <a:srgbClr val="404040"/>
                </a:solidFill>
                <a:effectLst/>
                <a:latin typeface="Times New Roman" panose="02020603050405020304" pitchFamily="18" charset="0"/>
                <a:cs typeface="Times New Roman" panose="02020603050405020304" pitchFamily="18" charset="0"/>
              </a:rPr>
              <a:t> (via Cadbury Chocolate Nigeria Plc), </a:t>
            </a:r>
            <a:r>
              <a:rPr lang="en-US" b="1" i="0" dirty="0">
                <a:solidFill>
                  <a:srgbClr val="404040"/>
                </a:solidFill>
                <a:effectLst/>
                <a:latin typeface="Times New Roman" panose="02020603050405020304" pitchFamily="18" charset="0"/>
                <a:cs typeface="Times New Roman" panose="02020603050405020304" pitchFamily="18" charset="0"/>
              </a:rPr>
              <a:t>culturally resonant innovations</a:t>
            </a:r>
            <a:r>
              <a:rPr lang="en-US" b="0" i="0" dirty="0">
                <a:solidFill>
                  <a:srgbClr val="404040"/>
                </a:solidFill>
                <a:effectLst/>
                <a:latin typeface="Times New Roman" panose="02020603050405020304" pitchFamily="18" charset="0"/>
                <a:cs typeface="Times New Roman" panose="02020603050405020304" pitchFamily="18" charset="0"/>
              </a:rPr>
              <a:t> (e.g., Spiced Cocoa Oreo), and </a:t>
            </a:r>
            <a:r>
              <a:rPr lang="en-US" b="1" i="0" dirty="0">
                <a:solidFill>
                  <a:srgbClr val="404040"/>
                </a:solidFill>
                <a:effectLst/>
                <a:latin typeface="Times New Roman" panose="02020603050405020304" pitchFamily="18" charset="0"/>
                <a:cs typeface="Times New Roman" panose="02020603050405020304" pitchFamily="18" charset="0"/>
              </a:rPr>
              <a:t>cost-optimized distribution</a:t>
            </a:r>
            <a:r>
              <a:rPr lang="en-US" b="0" i="0" dirty="0">
                <a:solidFill>
                  <a:srgbClr val="404040"/>
                </a:solidFill>
                <a:effectLst/>
                <a:latin typeface="Times New Roman" panose="02020603050405020304" pitchFamily="18" charset="0"/>
                <a:cs typeface="Times New Roman" panose="02020603050405020304" pitchFamily="18" charset="0"/>
              </a:rPr>
              <a:t> (dual focus on modern retail and informal markets), Oreo is positioned to carve a competitive niche in </a:t>
            </a:r>
            <a:r>
              <a:rPr lang="en-US" b="1" i="0" dirty="0">
                <a:solidFill>
                  <a:srgbClr val="404040"/>
                </a:solidFill>
                <a:effectLst/>
                <a:latin typeface="Times New Roman" panose="02020603050405020304" pitchFamily="18" charset="0"/>
                <a:cs typeface="Times New Roman" panose="02020603050405020304" pitchFamily="18" charset="0"/>
              </a:rPr>
              <a:t>Nigeria’s $477 billion </a:t>
            </a:r>
            <a:r>
              <a:rPr lang="en-US" b="0" i="0" dirty="0">
                <a:solidFill>
                  <a:srgbClr val="404040"/>
                </a:solidFill>
                <a:effectLst/>
                <a:latin typeface="Times New Roman" panose="02020603050405020304" pitchFamily="18" charset="0"/>
                <a:cs typeface="Times New Roman" panose="02020603050405020304" pitchFamily="18" charset="0"/>
              </a:rPr>
              <a:t>economy.</a:t>
            </a:r>
            <a:endParaRPr lang="en-US" dirty="0">
              <a:solidFill>
                <a:srgbClr val="404040"/>
              </a:solidFill>
              <a:latin typeface="Times New Roman" panose="02020603050405020304" pitchFamily="18" charset="0"/>
              <a:cs typeface="Times New Roman" panose="02020603050405020304" pitchFamily="18" charset="0"/>
            </a:endParaRPr>
          </a:p>
          <a:p>
            <a:pPr algn="l">
              <a:buNone/>
            </a:pPr>
            <a:endParaRPr lang="en-US" b="0" i="0" dirty="0">
              <a:solidFill>
                <a:srgbClr val="404040"/>
              </a:solidFill>
              <a:effectLst/>
              <a:latin typeface="Times New Roman" panose="02020603050405020304" pitchFamily="18" charset="0"/>
              <a:cs typeface="Times New Roman" panose="02020603050405020304" pitchFamily="18" charset="0"/>
            </a:endParaRPr>
          </a:p>
          <a:p>
            <a:pPr algn="l">
              <a:buNone/>
            </a:pPr>
            <a:r>
              <a:rPr lang="en-US" b="0" i="0" dirty="0">
                <a:solidFill>
                  <a:srgbClr val="404040"/>
                </a:solidFill>
                <a:effectLst/>
                <a:latin typeface="Times New Roman" panose="02020603050405020304" pitchFamily="18" charset="0"/>
                <a:cs typeface="Times New Roman" panose="02020603050405020304" pitchFamily="18" charset="0"/>
              </a:rPr>
              <a:t>While challenges like import duties, infrastructure gaps, and competition persist, Mondelez’s phased approach—local partnerships, and data-driven marketing—ensures success.</a:t>
            </a:r>
          </a:p>
          <a:p>
            <a:pPr algn="l">
              <a:buNone/>
            </a:pPr>
            <a:endParaRPr lang="en-US" b="0" i="0" dirty="0">
              <a:solidFill>
                <a:srgbClr val="404040"/>
              </a:solidFill>
              <a:effectLst/>
              <a:latin typeface="Times New Roman" panose="02020603050405020304" pitchFamily="18" charset="0"/>
              <a:cs typeface="Times New Roman" panose="02020603050405020304" pitchFamily="18" charset="0"/>
            </a:endParaRPr>
          </a:p>
          <a:p>
            <a:pPr algn="l"/>
            <a:r>
              <a:rPr lang="en-US" b="1" i="0" dirty="0">
                <a:solidFill>
                  <a:srgbClr val="404040"/>
                </a:solidFill>
                <a:effectLst/>
                <a:latin typeface="Times New Roman" panose="02020603050405020304" pitchFamily="18" charset="0"/>
                <a:cs typeface="Times New Roman" panose="02020603050405020304" pitchFamily="18" charset="0"/>
              </a:rPr>
              <a:t>Final Recommendation</a:t>
            </a:r>
            <a:r>
              <a:rPr lang="en-US" b="0" i="0" dirty="0">
                <a:solidFill>
                  <a:srgbClr val="404040"/>
                </a:solidFill>
                <a:effectLst/>
                <a:latin typeface="Times New Roman" panose="02020603050405020304" pitchFamily="18" charset="0"/>
                <a:cs typeface="Times New Roman" panose="02020603050405020304" pitchFamily="18" charset="0"/>
              </a:rPr>
              <a:t>: Approve the Oreo Nigeria expansion plan to secure first-mover advantage, drive long-term profitability, and establish Oreo as a beloved, culturally relevant brand in a high-potential market.</a:t>
            </a:r>
          </a:p>
        </p:txBody>
      </p:sp>
    </p:spTree>
    <p:extLst>
      <p:ext uri="{BB962C8B-B14F-4D97-AF65-F5344CB8AC3E}">
        <p14:creationId xmlns:p14="http://schemas.microsoft.com/office/powerpoint/2010/main" val="30776885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5756">
        <p159:morph option="byObject"/>
      </p:transition>
    </mc:Choice>
    <mc:Fallback>
      <p:transition spd="slow" advTm="7575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B68A17-565E-5F07-D76E-981C2E327304}"/>
              </a:ext>
            </a:extLst>
          </p:cNvPr>
          <p:cNvSpPr>
            <a:spLocks noGrp="1"/>
          </p:cNvSpPr>
          <p:nvPr>
            <p:ph type="title"/>
          </p:nvPr>
        </p:nvSpPr>
        <p:spPr/>
        <p:txBody>
          <a:bodyPr>
            <a:normAutofit/>
          </a:bodyPr>
          <a:lstStyle/>
          <a:p>
            <a:r>
              <a:rPr lang="en-US" sz="3200" dirty="0"/>
              <a:t>TABLE OF CONTENT </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97693" y="1752600"/>
            <a:ext cx="8594429" cy="3880773"/>
          </a:xfrm>
        </p:spPr>
        <p:txBody>
          <a:bodyPr vert="horz" lIns="91416" tIns="45708" rIns="91416" bIns="45708" rtlCol="0" anchor="ctr">
            <a:normAutofit/>
          </a:bodyPr>
          <a:lstStyle/>
          <a:p>
            <a:r>
              <a:rPr lang="en-US" dirty="0">
                <a:latin typeface="Times New Roman" panose="02020603050405020304" pitchFamily="18" charset="0"/>
                <a:cs typeface="Times New Roman" panose="02020603050405020304" pitchFamily="18" charset="0"/>
              </a:rPr>
              <a:t>Executive Summary</a:t>
            </a:r>
            <a:r>
              <a:rPr lang="en-US" dirty="0">
                <a:solidFill>
                  <a:schemeClr val="accent2"/>
                </a:solidFill>
                <a:latin typeface="Times New Roman" panose="02020603050405020304" pitchFamily="18" charset="0"/>
                <a:cs typeface="Times New Roman" panose="02020603050405020304" pitchFamily="18" charset="0"/>
              </a:rPr>
              <a:t>………………………………………………………...…. 1</a:t>
            </a:r>
          </a:p>
          <a:p>
            <a:r>
              <a:rPr lang="en-US" dirty="0">
                <a:latin typeface="Times New Roman" panose="02020603050405020304" pitchFamily="18" charset="0"/>
                <a:cs typeface="Times New Roman" panose="02020603050405020304" pitchFamily="18" charset="0"/>
              </a:rPr>
              <a:t>Company Profile</a:t>
            </a:r>
            <a:r>
              <a:rPr lang="en-US" dirty="0">
                <a:solidFill>
                  <a:schemeClr val="accent2"/>
                </a:solidFill>
                <a:latin typeface="Times New Roman" panose="02020603050405020304" pitchFamily="18" charset="0"/>
                <a:cs typeface="Times New Roman" panose="02020603050405020304" pitchFamily="18" charset="0"/>
              </a:rPr>
              <a:t>……………………………………………………………..... 2</a:t>
            </a:r>
          </a:p>
          <a:p>
            <a:r>
              <a:rPr lang="en-US" dirty="0">
                <a:latin typeface="Times New Roman" panose="02020603050405020304" pitchFamily="18" charset="0"/>
                <a:cs typeface="Times New Roman" panose="02020603050405020304" pitchFamily="18" charset="0"/>
              </a:rPr>
              <a:t>Product overview</a:t>
            </a:r>
            <a:r>
              <a:rPr lang="en-US" dirty="0">
                <a:solidFill>
                  <a:schemeClr val="accent2"/>
                </a:solidFill>
                <a:latin typeface="Times New Roman" panose="02020603050405020304" pitchFamily="18" charset="0"/>
                <a:cs typeface="Times New Roman" panose="02020603050405020304" pitchFamily="18" charset="0"/>
              </a:rPr>
              <a:t>……………………………………………..…………….…. 3</a:t>
            </a:r>
          </a:p>
          <a:p>
            <a:r>
              <a:rPr lang="en-US" dirty="0">
                <a:latin typeface="Times New Roman" panose="02020603050405020304" pitchFamily="18" charset="0"/>
                <a:cs typeface="Times New Roman" panose="02020603050405020304" pitchFamily="18" charset="0"/>
              </a:rPr>
              <a:t>Target Market overview</a:t>
            </a:r>
            <a:r>
              <a:rPr lang="en-US" dirty="0">
                <a:solidFill>
                  <a:schemeClr val="accent2"/>
                </a:solidFill>
                <a:latin typeface="Times New Roman" panose="02020603050405020304" pitchFamily="18" charset="0"/>
                <a:cs typeface="Times New Roman" panose="02020603050405020304" pitchFamily="18" charset="0"/>
              </a:rPr>
              <a:t>…………………………….…………………….…….4</a:t>
            </a:r>
          </a:p>
          <a:p>
            <a:r>
              <a:rPr lang="en-US" dirty="0">
                <a:latin typeface="Times New Roman" panose="02020603050405020304" pitchFamily="18" charset="0"/>
                <a:cs typeface="Times New Roman" panose="02020603050405020304" pitchFamily="18" charset="0"/>
              </a:rPr>
              <a:t>Sales &amp; Marketing Operation </a:t>
            </a:r>
            <a:r>
              <a:rPr lang="en-US" dirty="0">
                <a:solidFill>
                  <a:schemeClr val="accent2"/>
                </a:solidFill>
                <a:latin typeface="Times New Roman" panose="02020603050405020304" pitchFamily="18" charset="0"/>
                <a:cs typeface="Times New Roman" panose="02020603050405020304" pitchFamily="18" charset="0"/>
              </a:rPr>
              <a:t>…..…………….…………….………………….5</a:t>
            </a:r>
          </a:p>
          <a:p>
            <a:r>
              <a:rPr lang="en-US" dirty="0">
                <a:latin typeface="Times New Roman" panose="02020603050405020304" pitchFamily="18" charset="0"/>
                <a:cs typeface="Times New Roman" panose="02020603050405020304" pitchFamily="18" charset="0"/>
              </a:rPr>
              <a:t>Revenue</a:t>
            </a:r>
            <a:r>
              <a:rPr lang="en-US" dirty="0">
                <a:solidFill>
                  <a:schemeClr val="accent2"/>
                </a:solidFill>
                <a:latin typeface="Times New Roman" panose="02020603050405020304" pitchFamily="18" charset="0"/>
                <a:cs typeface="Times New Roman" panose="02020603050405020304" pitchFamily="18" charset="0"/>
              </a:rPr>
              <a:t>…………………………………………………………………………6</a:t>
            </a:r>
          </a:p>
          <a:p>
            <a:r>
              <a:rPr lang="en-US" dirty="0">
                <a:latin typeface="Times New Roman" panose="02020603050405020304" pitchFamily="18" charset="0"/>
                <a:cs typeface="Times New Roman" panose="02020603050405020304" pitchFamily="18" charset="0"/>
              </a:rPr>
              <a:t>Production and Human Resource Expenses</a:t>
            </a:r>
            <a:r>
              <a:rPr lang="en-US" dirty="0">
                <a:solidFill>
                  <a:schemeClr val="accent2"/>
                </a:solidFill>
                <a:latin typeface="Times New Roman" panose="02020603050405020304" pitchFamily="18" charset="0"/>
                <a:cs typeface="Times New Roman" panose="02020603050405020304" pitchFamily="18" charset="0"/>
              </a:rPr>
              <a:t>………………………………………………..……………………….7</a:t>
            </a:r>
          </a:p>
          <a:p>
            <a:r>
              <a:rPr lang="en-US" dirty="0">
                <a:latin typeface="Times New Roman" panose="02020603050405020304" pitchFamily="18" charset="0"/>
                <a:cs typeface="Times New Roman" panose="02020603050405020304" pitchFamily="18" charset="0"/>
              </a:rPr>
              <a:t>Conclusions </a:t>
            </a:r>
            <a:r>
              <a:rPr lang="en-US" dirty="0">
                <a:solidFill>
                  <a:schemeClr val="accent2"/>
                </a:solidFill>
                <a:latin typeface="Times New Roman" panose="02020603050405020304" pitchFamily="18" charset="0"/>
                <a:cs typeface="Times New Roman" panose="02020603050405020304" pitchFamily="18" charset="0"/>
              </a:rPr>
              <a:t>…………………………………………………………..…………8</a:t>
            </a:r>
          </a:p>
          <a:p>
            <a:r>
              <a:rPr lang="en-US" dirty="0">
                <a:latin typeface="Times New Roman" panose="02020603050405020304" pitchFamily="18" charset="0"/>
                <a:cs typeface="Times New Roman" panose="02020603050405020304" pitchFamily="18" charset="0"/>
              </a:rPr>
              <a:t>Appendix</a:t>
            </a:r>
            <a:r>
              <a:rPr lang="en-US" dirty="0">
                <a:solidFill>
                  <a:schemeClr val="accent2"/>
                </a:solidFill>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9035">
        <p159:morph option="byObject"/>
      </p:transition>
    </mc:Choice>
    <mc:Fallback>
      <p:transition spd="slow" advTm="19035">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329890" y="558800"/>
            <a:ext cx="4914900" cy="1447800"/>
          </a:xfrm>
        </p:spPr>
        <p:txBody>
          <a:bodyPr anchor="t">
            <a:normAutofit/>
          </a:bodyPr>
          <a:lstStyle/>
          <a:p>
            <a:r>
              <a:rPr lang="en-US" dirty="0"/>
              <a:t>Appendix</a:t>
            </a:r>
            <a:br>
              <a:rPr lang="en-US" dirty="0"/>
            </a:br>
            <a:endParaRPr lang="en-US" dirty="0"/>
          </a:p>
        </p:txBody>
      </p:sp>
      <p:sp>
        <p:nvSpPr>
          <p:cNvPr id="8" name="TextBox 7">
            <a:extLst>
              <a:ext uri="{FF2B5EF4-FFF2-40B4-BE49-F238E27FC236}">
                <a16:creationId xmlns:a16="http://schemas.microsoft.com/office/drawing/2014/main" id="{C04B88D5-28EF-895E-A9FC-CE85EB1D85E0}"/>
              </a:ext>
            </a:extLst>
          </p:cNvPr>
          <p:cNvSpPr txBox="1"/>
          <p:nvPr/>
        </p:nvSpPr>
        <p:spPr>
          <a:xfrm>
            <a:off x="1594567" y="1282700"/>
            <a:ext cx="5680944" cy="646331"/>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404040"/>
                </a:solidFill>
                <a:effectLst/>
                <a:latin typeface="+mj-lt"/>
              </a:rPr>
              <a:t>Nigeria’s Population data set according to the United Nations Population fund.</a:t>
            </a:r>
          </a:p>
        </p:txBody>
      </p:sp>
      <p:pic>
        <p:nvPicPr>
          <p:cNvPr id="13" name="Picture 12">
            <a:extLst>
              <a:ext uri="{FF2B5EF4-FFF2-40B4-BE49-F238E27FC236}">
                <a16:creationId xmlns:a16="http://schemas.microsoft.com/office/drawing/2014/main" id="{04DA612B-CC2B-A1B8-784B-5706AC076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012" y="2042160"/>
            <a:ext cx="4572000" cy="4124632"/>
          </a:xfrm>
          <a:prstGeom prst="rect">
            <a:avLst/>
          </a:prstGeom>
        </p:spPr>
      </p:pic>
    </p:spTree>
    <p:extLst>
      <p:ext uri="{BB962C8B-B14F-4D97-AF65-F5344CB8AC3E}">
        <p14:creationId xmlns:p14="http://schemas.microsoft.com/office/powerpoint/2010/main" val="35662621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1493">
        <p159:morph option="byObject"/>
      </p:transition>
    </mc:Choice>
    <mc:Fallback>
      <p:transition spd="slow" advTm="31493">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CED2AF-0EC7-EB62-8889-B57D663AC5D4}"/>
              </a:ext>
            </a:extLst>
          </p:cNvPr>
          <p:cNvSpPr>
            <a:spLocks noGrp="1"/>
          </p:cNvSpPr>
          <p:nvPr>
            <p:ph type="sldNum" sz="quarter" idx="12"/>
          </p:nvPr>
        </p:nvSpPr>
        <p:spPr/>
        <p:txBody>
          <a:bodyPr/>
          <a:lstStyle/>
          <a:p>
            <a:fld id="{AAEAE4A8-A6E5-453E-B946-FB774B73F48C}" type="slidenum">
              <a:rPr lang="en-US" smtClean="0"/>
              <a:pPr/>
              <a:t>21</a:t>
            </a:fld>
            <a:endParaRPr lang="en-US" dirty="0"/>
          </a:p>
        </p:txBody>
      </p:sp>
      <p:pic>
        <p:nvPicPr>
          <p:cNvPr id="4" name="Picture 3">
            <a:extLst>
              <a:ext uri="{FF2B5EF4-FFF2-40B4-BE49-F238E27FC236}">
                <a16:creationId xmlns:a16="http://schemas.microsoft.com/office/drawing/2014/main" id="{FF2910FF-204F-EA47-62D0-BA2FB2E66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012" y="1247942"/>
            <a:ext cx="6629400" cy="5206518"/>
          </a:xfrm>
          <a:prstGeom prst="rect">
            <a:avLst/>
          </a:prstGeom>
        </p:spPr>
      </p:pic>
      <p:sp>
        <p:nvSpPr>
          <p:cNvPr id="6" name="TextBox 5">
            <a:extLst>
              <a:ext uri="{FF2B5EF4-FFF2-40B4-BE49-F238E27FC236}">
                <a16:creationId xmlns:a16="http://schemas.microsoft.com/office/drawing/2014/main" id="{9F041587-3291-0608-F7E9-6C780715E492}"/>
              </a:ext>
            </a:extLst>
          </p:cNvPr>
          <p:cNvSpPr txBox="1"/>
          <p:nvPr/>
        </p:nvSpPr>
        <p:spPr>
          <a:xfrm>
            <a:off x="1446212" y="533400"/>
            <a:ext cx="6019800"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Food and Agriculture Organization (FAO)Statistics on Cocoa Production in Nigeria </a:t>
            </a:r>
          </a:p>
        </p:txBody>
      </p:sp>
    </p:spTree>
    <p:extLst>
      <p:ext uri="{BB962C8B-B14F-4D97-AF65-F5344CB8AC3E}">
        <p14:creationId xmlns:p14="http://schemas.microsoft.com/office/powerpoint/2010/main" val="21467395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3210">
        <p159:morph option="byObject"/>
      </p:transition>
    </mc:Choice>
    <mc:Fallback>
      <p:transition spd="slow" advTm="3321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912812" y="495300"/>
            <a:ext cx="4572000" cy="5867400"/>
          </a:xfrm>
        </p:spPr>
        <p:txBody>
          <a:bodyPr>
            <a:normAutofit/>
          </a:bodyPr>
          <a:lstStyle/>
          <a:p>
            <a:r>
              <a:rPr lang="en-US" dirty="0"/>
              <a:t>NIGERIA HERE WE COME</a:t>
            </a:r>
          </a:p>
        </p:txBody>
      </p:sp>
      <p:pic>
        <p:nvPicPr>
          <p:cNvPr id="4" name="Picture 3">
            <a:extLst>
              <a:ext uri="{FF2B5EF4-FFF2-40B4-BE49-F238E27FC236}">
                <a16:creationId xmlns:a16="http://schemas.microsoft.com/office/drawing/2014/main" id="{AC5DE8A8-9194-B759-C9BB-4DEA5246421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0612" y="2324100"/>
            <a:ext cx="3173860" cy="2209800"/>
          </a:xfrm>
          <a:prstGeom prst="rect">
            <a:avLst/>
          </a:prstGeom>
        </p:spPr>
      </p:pic>
      <p:sp>
        <p:nvSpPr>
          <p:cNvPr id="5" name="TextBox 4">
            <a:extLst>
              <a:ext uri="{FF2B5EF4-FFF2-40B4-BE49-F238E27FC236}">
                <a16:creationId xmlns:a16="http://schemas.microsoft.com/office/drawing/2014/main" id="{1A9EE7F8-8C4E-F786-A692-80D00376B12C}"/>
              </a:ext>
            </a:extLst>
          </p:cNvPr>
          <p:cNvSpPr txBox="1"/>
          <p:nvPr/>
        </p:nvSpPr>
        <p:spPr>
          <a:xfrm>
            <a:off x="9012706" y="6331266"/>
            <a:ext cx="3176119" cy="230832"/>
          </a:xfrm>
          <a:prstGeom prst="rect">
            <a:avLst/>
          </a:prstGeom>
          <a:noFill/>
        </p:spPr>
        <p:txBody>
          <a:bodyPr wrap="square" rtlCol="0">
            <a:spAutoFit/>
          </a:bodyPr>
          <a:lstStyle/>
          <a:p>
            <a:r>
              <a:rPr lang="en-US" sz="900" dirty="0">
                <a:hlinkClick r:id="rId3" tooltip="https://www.tasnimnews.com/en/news/2025/01/22/3243242/un-seeks-910-million-for-humanitarian-crisis-in-nigeria-s-northeast"/>
              </a:rPr>
              <a:t>This Photo</a:t>
            </a:r>
            <a:r>
              <a:rPr lang="en-US" sz="900" dirty="0"/>
              <a:t> by Unknown Author is licensed under </a:t>
            </a:r>
            <a:r>
              <a:rPr lang="en-US" sz="900" dirty="0">
                <a:hlinkClick r:id="rId4" tooltip="https://creativecommons.org/licenses/by/3.0/"/>
              </a:rPr>
              <a:t>CC BY</a:t>
            </a:r>
            <a:endParaRPr lang="en-US" sz="900" dirty="0"/>
          </a:p>
        </p:txBody>
      </p:sp>
    </p:spTree>
    <p:extLst>
      <p:ext uri="{BB962C8B-B14F-4D97-AF65-F5344CB8AC3E}">
        <p14:creationId xmlns:p14="http://schemas.microsoft.com/office/powerpoint/2010/main" val="3103683689"/>
      </p:ext>
    </p:extLst>
  </p:cSld>
  <p:clrMapOvr>
    <a:masterClrMapping/>
  </p:clrMapOvr>
  <mc:AlternateContent xmlns:mc="http://schemas.openxmlformats.org/markup-compatibility/2006">
    <mc:Choice xmlns:p14="http://schemas.microsoft.com/office/powerpoint/2010/main" Requires="p14">
      <p:transition spd="slow" p14:dur="1500" advTm="15111">
        <p:split orient="vert"/>
      </p:transition>
    </mc:Choice>
    <mc:Fallback>
      <p:transition spd="slow" advTm="15111">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ACEB4-80BA-CC44-B03F-E16539140B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D729DD-BE4B-9986-2FDE-0B7352532BA7}"/>
              </a:ext>
            </a:extLst>
          </p:cNvPr>
          <p:cNvSpPr>
            <a:spLocks noGrp="1"/>
          </p:cNvSpPr>
          <p:nvPr>
            <p:ph type="title"/>
          </p:nvPr>
        </p:nvSpPr>
        <p:spPr>
          <a:xfrm>
            <a:off x="1293812" y="657509"/>
            <a:ext cx="8236654" cy="1066800"/>
          </a:xfrm>
        </p:spPr>
        <p:txBody>
          <a:bodyPr>
            <a:normAutofit/>
          </a:bodyPr>
          <a:lstStyle/>
          <a:p>
            <a:r>
              <a:rPr lang="en-US" sz="4000" dirty="0"/>
              <a:t>EXECUTIVE SUMMARY</a:t>
            </a:r>
          </a:p>
        </p:txBody>
      </p:sp>
      <p:sp>
        <p:nvSpPr>
          <p:cNvPr id="4" name="Slide Number Placeholder 3">
            <a:extLst>
              <a:ext uri="{FF2B5EF4-FFF2-40B4-BE49-F238E27FC236}">
                <a16:creationId xmlns:a16="http://schemas.microsoft.com/office/drawing/2014/main" id="{967C613B-D9E8-5603-628B-536DA75EEA0F}"/>
              </a:ext>
            </a:extLst>
          </p:cNvPr>
          <p:cNvSpPr>
            <a:spLocks noGrp="1"/>
          </p:cNvSpPr>
          <p:nvPr>
            <p:ph type="sldNum" sz="quarter" idx="12"/>
          </p:nvPr>
        </p:nvSpPr>
        <p:spPr/>
        <p:txBody>
          <a:bodyPr/>
          <a:lstStyle/>
          <a:p>
            <a:fld id="{AAEAE4A8-A6E5-453E-B946-FB774B73F48C}" type="slidenum">
              <a:rPr lang="en-US" smtClean="0"/>
              <a:pPr/>
              <a:t>3</a:t>
            </a:fld>
            <a:endParaRPr lang="en-US" dirty="0"/>
          </a:p>
        </p:txBody>
      </p:sp>
      <p:sp>
        <p:nvSpPr>
          <p:cNvPr id="10" name="Rectangle 6">
            <a:extLst>
              <a:ext uri="{FF2B5EF4-FFF2-40B4-BE49-F238E27FC236}">
                <a16:creationId xmlns:a16="http://schemas.microsoft.com/office/drawing/2014/main" id="{DA66A68A-3BEC-434B-15B2-7D67193493FB}"/>
              </a:ext>
            </a:extLst>
          </p:cNvPr>
          <p:cNvSpPr>
            <a:spLocks noGrp="1" noChangeArrowheads="1"/>
          </p:cNvSpPr>
          <p:nvPr>
            <p:ph idx="1"/>
          </p:nvPr>
        </p:nvSpPr>
        <p:spPr bwMode="auto">
          <a:xfrm>
            <a:off x="989013" y="1779736"/>
            <a:ext cx="9677400" cy="367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1800" dirty="0">
                <a:latin typeface="Times New Roman" panose="02020603050405020304" pitchFamily="18" charset="0"/>
                <a:cs typeface="Times New Roman" panose="02020603050405020304" pitchFamily="18" charset="0"/>
              </a:rPr>
              <a:t>	Mondelez International is strategically expanding its Oreo brand into Nigeria, capitalizing on the country's growing middle class, youthful population, and increasing demand for packaged snacks. With the Nigerian snack market growing at </a:t>
            </a:r>
            <a:r>
              <a:rPr lang="en-US" sz="1800" b="1" dirty="0">
                <a:latin typeface="Times New Roman" panose="02020603050405020304" pitchFamily="18" charset="0"/>
                <a:cs typeface="Times New Roman" panose="02020603050405020304" pitchFamily="18" charset="0"/>
              </a:rPr>
              <a:t>8% annually</a:t>
            </a:r>
            <a:r>
              <a:rPr lang="en-US" sz="1800" dirty="0">
                <a:latin typeface="Times New Roman" panose="02020603050405020304" pitchFamily="18" charset="0"/>
                <a:cs typeface="Times New Roman" panose="02020603050405020304" pitchFamily="18" charset="0"/>
              </a:rPr>
              <a:t>, this move positions Oreo to become a market leader while leveraging Mondelez’s existing infrastructure through Cadbury Nigeria Plc.</a:t>
            </a:r>
          </a:p>
          <a:p>
            <a:r>
              <a:rPr lang="en-US" sz="1800" dirty="0">
                <a:latin typeface="Times New Roman" panose="02020603050405020304" pitchFamily="18" charset="0"/>
                <a:cs typeface="Times New Roman" panose="02020603050405020304" pitchFamily="18" charset="0"/>
              </a:rPr>
              <a:t>The company’s expansion strategy focuses on localized production, ensuring cost efficiency and compliance with Nigeria’s agricultural policies. Oreo will be introduced in affordable, single-serve packs priced at ₦250 ($0.50), catering to price-sensitive consumers while maintaining its premium global appeal.</a:t>
            </a:r>
          </a:p>
          <a:p>
            <a:r>
              <a:rPr lang="en-US" sz="1800" dirty="0">
                <a:latin typeface="Times New Roman" panose="02020603050405020304" pitchFamily="18" charset="0"/>
                <a:cs typeface="Times New Roman" panose="02020603050405020304" pitchFamily="18" charset="0"/>
              </a:rPr>
              <a:t>From an ROI (Return on Investment) perspective, financial projections indicate a </a:t>
            </a:r>
            <a:r>
              <a:rPr lang="en-US" sz="1800" b="1" dirty="0">
                <a:latin typeface="Times New Roman" panose="02020603050405020304" pitchFamily="18" charset="0"/>
                <a:cs typeface="Times New Roman" panose="02020603050405020304" pitchFamily="18" charset="0"/>
              </a:rPr>
              <a:t>10% annual </a:t>
            </a:r>
            <a:r>
              <a:rPr lang="en-US" sz="1800" dirty="0">
                <a:latin typeface="Times New Roman" panose="02020603050405020304" pitchFamily="18" charset="0"/>
                <a:cs typeface="Times New Roman" panose="02020603050405020304" pitchFamily="18" charset="0"/>
              </a:rPr>
              <a:t>revenue growth, </a:t>
            </a:r>
            <a:r>
              <a:rPr lang="en-US" sz="1800" b="1" dirty="0">
                <a:latin typeface="Times New Roman" panose="02020603050405020304" pitchFamily="18" charset="0"/>
                <a:cs typeface="Times New Roman" panose="02020603050405020304" pitchFamily="18" charset="0"/>
              </a:rPr>
              <a:t>increasing from $10 million in 2024 to $12.1 million by 2026</a:t>
            </a:r>
            <a:r>
              <a:rPr lang="en-US" sz="1800" dirty="0">
                <a:latin typeface="Times New Roman" panose="02020603050405020304" pitchFamily="18" charset="0"/>
                <a:cs typeface="Times New Roman" panose="02020603050405020304" pitchFamily="18" charset="0"/>
              </a:rPr>
              <a:t>. Despite initial high production and marketing costs, cost optimization strategies, such as local sourcing and streamlined distribution, will ensure long-term profitability.</a:t>
            </a:r>
          </a:p>
        </p:txBody>
      </p:sp>
    </p:spTree>
    <p:extLst>
      <p:ext uri="{BB962C8B-B14F-4D97-AF65-F5344CB8AC3E}">
        <p14:creationId xmlns:p14="http://schemas.microsoft.com/office/powerpoint/2010/main" val="8588647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83519">
        <p159:morph option="byObject"/>
      </p:transition>
    </mc:Choice>
    <mc:Fallback>
      <p:transition spd="slow" advTm="83519">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8012" y="204470"/>
            <a:ext cx="6372225" cy="914400"/>
          </a:xfrm>
        </p:spPr>
        <p:txBody>
          <a:bodyPr anchor="b">
            <a:normAutofit/>
          </a:bodyPr>
          <a:lstStyle/>
          <a:p>
            <a:r>
              <a:rPr lang="en-US" dirty="0">
                <a:cs typeface="Times New Roman" panose="02020603050405020304" pitchFamily="18" charset="0"/>
              </a:rPr>
              <a:t>COMPANY PROFILE:</a:t>
            </a:r>
          </a:p>
        </p:txBody>
      </p:sp>
      <p:sp>
        <p:nvSpPr>
          <p:cNvPr id="19" name="Text Placeholder 18">
            <a:extLst>
              <a:ext uri="{FF2B5EF4-FFF2-40B4-BE49-F238E27FC236}">
                <a16:creationId xmlns:a16="http://schemas.microsoft.com/office/drawing/2014/main" id="{9B989A75-8BF6-6DE9-1AB9-424401DB3926}"/>
              </a:ext>
            </a:extLst>
          </p:cNvPr>
          <p:cNvSpPr>
            <a:spLocks noGrp="1"/>
          </p:cNvSpPr>
          <p:nvPr>
            <p:ph type="body" sz="quarter" idx="4294967295"/>
          </p:nvPr>
        </p:nvSpPr>
        <p:spPr>
          <a:xfrm>
            <a:off x="912812" y="1423670"/>
            <a:ext cx="8229600" cy="5434330"/>
          </a:xfrm>
        </p:spPr>
        <p:txBody>
          <a:bodyPr>
            <a:noAutofit/>
          </a:bodyPr>
          <a:lstStyle/>
          <a:p>
            <a:r>
              <a:rPr lang="en-US" dirty="0">
                <a:latin typeface="Times New Roman" panose="02020603050405020304" pitchFamily="18" charset="0"/>
                <a:cs typeface="Times New Roman" panose="02020603050405020304" pitchFamily="18" charset="0"/>
              </a:rPr>
              <a:t>Mondelez International is a multinational food and beverage conglomerate operating in over 150 countries, with headquarters in Chicago, Illinois, USA.</a:t>
            </a:r>
          </a:p>
          <a:p>
            <a:r>
              <a:rPr lang="en-US" dirty="0">
                <a:latin typeface="Times New Roman" panose="02020603050405020304" pitchFamily="18" charset="0"/>
                <a:cs typeface="Times New Roman" panose="02020603050405020304" pitchFamily="18" charset="0"/>
              </a:rPr>
              <a:t>The company generated </a:t>
            </a:r>
            <a:r>
              <a:rPr lang="en-US" b="1" dirty="0">
                <a:latin typeface="Times New Roman" panose="02020603050405020304" pitchFamily="18" charset="0"/>
                <a:cs typeface="Times New Roman" panose="02020603050405020304" pitchFamily="18" charset="0"/>
              </a:rPr>
              <a:t>$36 billion </a:t>
            </a:r>
            <a:r>
              <a:rPr lang="en-US" dirty="0">
                <a:latin typeface="Times New Roman" panose="02020603050405020304" pitchFamily="18" charset="0"/>
                <a:cs typeface="Times New Roman" panose="02020603050405020304" pitchFamily="18" charset="0"/>
              </a:rPr>
              <a:t>in revenue in 2023, emphasizing its commitment to innovation, quality, and consumer satisfaction.</a:t>
            </a:r>
          </a:p>
          <a:p>
            <a:r>
              <a:rPr lang="en-US" dirty="0">
                <a:latin typeface="Times New Roman" panose="02020603050405020304" pitchFamily="18" charset="0"/>
                <a:cs typeface="Times New Roman" panose="02020603050405020304" pitchFamily="18" charset="0"/>
              </a:rPr>
              <a:t>Mondelez prioritizes sustainability, ethical sourcing, and community impact through initiatives like the </a:t>
            </a:r>
            <a:r>
              <a:rPr lang="en-US" b="1" dirty="0">
                <a:latin typeface="Times New Roman" panose="02020603050405020304" pitchFamily="18" charset="0"/>
                <a:cs typeface="Times New Roman" panose="02020603050405020304" pitchFamily="18" charset="0"/>
              </a:rPr>
              <a:t>Cocoa Life program</a:t>
            </a:r>
            <a:r>
              <a:rPr lang="en-US" dirty="0">
                <a:latin typeface="Times New Roman" panose="02020603050405020304" pitchFamily="18" charset="0"/>
                <a:cs typeface="Times New Roman" panose="02020603050405020304" pitchFamily="18" charset="0"/>
              </a:rPr>
              <a:t>, which supports sustainable cocoa farming.</a:t>
            </a:r>
          </a:p>
          <a:p>
            <a:r>
              <a:rPr lang="en-US" dirty="0">
                <a:latin typeface="Times New Roman" panose="02020603050405020304" pitchFamily="18" charset="0"/>
                <a:cs typeface="Times New Roman" panose="02020603050405020304" pitchFamily="18" charset="0"/>
              </a:rPr>
              <a:t>Nigeria presents a high-growth market with an increasing demand for trusted, high-quality snacks. Which Is an ideal market for Oreo Cookies.</a:t>
            </a:r>
          </a:p>
        </p:txBody>
      </p:sp>
    </p:spTree>
    <p:extLst>
      <p:ext uri="{BB962C8B-B14F-4D97-AF65-F5344CB8AC3E}">
        <p14:creationId xmlns:p14="http://schemas.microsoft.com/office/powerpoint/2010/main" val="18089019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1337">
        <p159:morph option="byObject"/>
      </p:transition>
    </mc:Choice>
    <mc:Fallback>
      <p:transition spd="slow" advTm="51337">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019A4-3E50-7C83-4FEB-92EB8D753C7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043FD79-C06A-2ACA-9FF4-A5B586F7F8ED}"/>
              </a:ext>
            </a:extLst>
          </p:cNvPr>
          <p:cNvSpPr txBox="1"/>
          <p:nvPr/>
        </p:nvSpPr>
        <p:spPr>
          <a:xfrm>
            <a:off x="531812" y="457200"/>
            <a:ext cx="10684336" cy="646331"/>
          </a:xfrm>
          <a:prstGeom prst="rect">
            <a:avLst/>
          </a:prstGeom>
          <a:noFill/>
        </p:spPr>
        <p:txBody>
          <a:bodyPr wrap="square" rtlCol="0">
            <a:spAutoFit/>
          </a:bodyPr>
          <a:lstStyle/>
          <a:p>
            <a:r>
              <a:rPr lang="en-US" sz="3600" dirty="0">
                <a:solidFill>
                  <a:schemeClr val="accent1"/>
                </a:solidFill>
                <a:latin typeface="+mj-lt"/>
                <a:cs typeface="Times New Roman" panose="02020603050405020304" pitchFamily="18" charset="0"/>
              </a:rPr>
              <a:t>PRODUCT OVERVIEW: </a:t>
            </a:r>
          </a:p>
        </p:txBody>
      </p:sp>
      <p:sp>
        <p:nvSpPr>
          <p:cNvPr id="6" name="TextBox 5">
            <a:extLst>
              <a:ext uri="{FF2B5EF4-FFF2-40B4-BE49-F238E27FC236}">
                <a16:creationId xmlns:a16="http://schemas.microsoft.com/office/drawing/2014/main" id="{35557917-DF5E-63C1-BD27-9306E5B971D8}"/>
              </a:ext>
            </a:extLst>
          </p:cNvPr>
          <p:cNvSpPr txBox="1"/>
          <p:nvPr/>
        </p:nvSpPr>
        <p:spPr>
          <a:xfrm>
            <a:off x="760412" y="2109781"/>
            <a:ext cx="6553200"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Product Adaptation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Introduction of Spiced Cocoa Oreo, infused popular Nigerian fruits and spices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.,Tamarinds, papaya, </a:t>
            </a:r>
            <a:r>
              <a:rPr lang="en-US" b="1" dirty="0" err="1">
                <a:latin typeface="Times New Roman" panose="02020603050405020304" pitchFamily="18" charset="0"/>
                <a:cs typeface="Times New Roman" panose="02020603050405020304" pitchFamily="18" charset="0"/>
              </a:rPr>
              <a:t>ginger,nutmeg</a:t>
            </a:r>
            <a:r>
              <a:rPr lang="en-US" b="1" dirty="0">
                <a:latin typeface="Times New Roman" panose="02020603050405020304" pitchFamily="18" charset="0"/>
                <a:cs typeface="Times New Roman" panose="02020603050405020304" pitchFamily="18" charset="0"/>
              </a:rPr>
              <a:t>, and soursop </a:t>
            </a:r>
            <a:r>
              <a:rPr lang="en-US" dirty="0">
                <a:latin typeface="Times New Roman" panose="02020603050405020304" pitchFamily="18" charset="0"/>
                <a:cs typeface="Times New Roman" panose="02020603050405020304" pitchFamily="18" charset="0"/>
              </a:rPr>
              <a:t>with Nigerian-grown cocoa and local spices &amp; fruits to appeal to local taste.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Single-serve packs priced at </a:t>
            </a:r>
            <a:r>
              <a:rPr lang="en-US" b="1" dirty="0">
                <a:latin typeface="Times New Roman" panose="02020603050405020304" pitchFamily="18" charset="0"/>
                <a:cs typeface="Times New Roman" panose="02020603050405020304" pitchFamily="18" charset="0"/>
              </a:rPr>
              <a:t>₦250 ($0.50), </a:t>
            </a:r>
            <a:r>
              <a:rPr lang="en-US" dirty="0">
                <a:latin typeface="Times New Roman" panose="02020603050405020304" pitchFamily="18" charset="0"/>
                <a:cs typeface="Times New Roman" panose="02020603050405020304" pitchFamily="18" charset="0"/>
              </a:rPr>
              <a:t>ensuring affordability.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A0EE3FD-9A55-4101-CCF6-8E3D6A55A55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20606" y="4495800"/>
            <a:ext cx="2968219" cy="20688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1C1CA506-0BC0-0C47-05E9-8E68E84BADC5}"/>
              </a:ext>
            </a:extLst>
          </p:cNvPr>
          <p:cNvSpPr txBox="1"/>
          <p:nvPr/>
        </p:nvSpPr>
        <p:spPr>
          <a:xfrm>
            <a:off x="10654495" y="7186490"/>
            <a:ext cx="1505703" cy="507831"/>
          </a:xfrm>
          <a:prstGeom prst="rect">
            <a:avLst/>
          </a:prstGeom>
          <a:noFill/>
        </p:spPr>
        <p:txBody>
          <a:bodyPr wrap="square" rtlCol="0">
            <a:spAutoFit/>
          </a:bodyPr>
          <a:lstStyle/>
          <a:p>
            <a:r>
              <a:rPr lang="en-US" sz="900">
                <a:hlinkClick r:id="rId3" tooltip="https://www.foodiggity.com/cookie-dough-oreos-exist/"/>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1904018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6761">
        <p159:morph option="byObject"/>
      </p:transition>
    </mc:Choice>
    <mc:Fallback>
      <p:transition spd="slow" advTm="1676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110000"/>
                <a:satMod val="105000"/>
                <a:tint val="67000"/>
                <a:alpha val="0"/>
              </a:schemeClr>
            </a:gs>
            <a:gs pos="100000">
              <a:schemeClr val="bg2"/>
            </a:gs>
          </a:gsLst>
          <a:lin ang="5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D1EB9-53ED-0DF1-BE10-6B9CEB0A490F}"/>
              </a:ext>
            </a:extLst>
          </p:cNvPr>
          <p:cNvSpPr>
            <a:spLocks noGrp="1"/>
          </p:cNvSpPr>
          <p:nvPr>
            <p:ph type="title"/>
          </p:nvPr>
        </p:nvSpPr>
        <p:spPr>
          <a:xfrm>
            <a:off x="667169" y="1104900"/>
            <a:ext cx="7828014" cy="4648200"/>
          </a:xfrm>
        </p:spPr>
        <p:txBody>
          <a:bodyPr>
            <a:normAutofit fontScale="90000"/>
          </a:bodyPr>
          <a:lstStyle/>
          <a:p>
            <a:pPr algn="l"/>
            <a:br>
              <a:rPr lang="en-US" sz="4000"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000" b="1" i="0" u="none" strike="noStrike" baseline="0" dirty="0">
                <a:solidFill>
                  <a:srgbClr val="000000"/>
                </a:solidFill>
                <a:latin typeface="Times New Roman" panose="02020603050405020304" pitchFamily="18" charset="0"/>
                <a:cs typeface="Times New Roman" panose="02020603050405020304" pitchFamily="18" charset="0"/>
              </a:rPr>
              <a:t>Economic Indicators</a:t>
            </a:r>
            <a:br>
              <a:rPr lang="en-US" sz="2000" dirty="0">
                <a:latin typeface="Times New Roman" panose="02020603050405020304" pitchFamily="18" charset="0"/>
                <a:cs typeface="Times New Roman" panose="02020603050405020304" pitchFamily="18" charset="0"/>
              </a:rPr>
            </a:br>
            <a:r>
              <a:rPr lang="en-US" sz="2000" b="0" i="0" u="none" strike="noStrike" baseline="0" dirty="0">
                <a:solidFill>
                  <a:srgbClr val="000000"/>
                </a:solidFill>
                <a:latin typeface="Times New Roman" panose="02020603050405020304" pitchFamily="18" charset="0"/>
                <a:cs typeface="Times New Roman" panose="02020603050405020304" pitchFamily="18" charset="0"/>
              </a:rPr>
              <a:t>Nigeria stands out as a viable target market for Mondelez products, particularly due to her economic strength, demographic-strategic marketing outlets and growing youthful population. </a:t>
            </a:r>
            <a:br>
              <a:rPr lang="en-US" sz="2000" b="0" i="0" u="none" strike="noStrike" baseline="0" dirty="0">
                <a:solidFill>
                  <a:srgbClr val="000000"/>
                </a:solidFill>
                <a:latin typeface="Times New Roman" panose="02020603050405020304" pitchFamily="18" charset="0"/>
                <a:cs typeface="Times New Roman" panose="02020603050405020304" pitchFamily="18" charset="0"/>
              </a:rPr>
            </a:br>
            <a:br>
              <a:rPr lang="en-US" sz="2000" b="0" i="0" u="none" strike="noStrike" baseline="0" dirty="0">
                <a:solidFill>
                  <a:srgbClr val="000000"/>
                </a:solidFill>
                <a:latin typeface="Times New Roman" panose="02020603050405020304" pitchFamily="18" charset="0"/>
                <a:cs typeface="Times New Roman" panose="02020603050405020304" pitchFamily="18" charset="0"/>
              </a:rPr>
            </a:br>
            <a:r>
              <a:rPr lang="en-US" sz="2000" b="0" i="0" u="none" strike="noStrike" baseline="0" dirty="0">
                <a:solidFill>
                  <a:srgbClr val="000000"/>
                </a:solidFill>
                <a:latin typeface="Times New Roman" panose="02020603050405020304" pitchFamily="18" charset="0"/>
                <a:cs typeface="Times New Roman" panose="02020603050405020304" pitchFamily="18" charset="0"/>
              </a:rPr>
              <a:t>Nigeria: GDP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$477 billion USD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according to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Worldometer</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(2023), while its GNP is reported at $355.8 billion USD based on recent data from CEIC(2023), , Africa’s largest economy, driven by oil and a rising tech sector. </a:t>
            </a:r>
            <a:br>
              <a:rPr lang="en-US" sz="2000" b="0" i="0" u="none" strike="noStrike" baseline="0" dirty="0">
                <a:solidFill>
                  <a:srgbClr val="000000"/>
                </a:solidFill>
                <a:latin typeface="Times New Roman" panose="02020603050405020304" pitchFamily="18" charset="0"/>
                <a:cs typeface="Times New Roman" panose="02020603050405020304" pitchFamily="18" charset="0"/>
              </a:rPr>
            </a:br>
            <a:br>
              <a:rPr lang="en-US" sz="2000" b="0" i="0" u="none" strike="noStrike" baseline="0" dirty="0">
                <a:solidFill>
                  <a:srgbClr val="000000"/>
                </a:solidFill>
                <a:latin typeface="Times New Roman" panose="02020603050405020304" pitchFamily="18" charset="0"/>
                <a:cs typeface="Times New Roman" panose="02020603050405020304" pitchFamily="18" charset="0"/>
              </a:rPr>
            </a:br>
            <a:r>
              <a:rPr lang="en-US" sz="2000" b="0" i="0" u="none" strike="noStrike" baseline="0" dirty="0">
                <a:solidFill>
                  <a:srgbClr val="000000"/>
                </a:solidFill>
                <a:latin typeface="Times New Roman" panose="02020603050405020304" pitchFamily="18" charset="0"/>
                <a:cs typeface="Times New Roman" panose="02020603050405020304" pitchFamily="18" charset="0"/>
              </a:rPr>
              <a:t>She has the largest population in Africa (over 220 million), providing a vast consumer base. </a:t>
            </a:r>
            <a:br>
              <a:rPr lang="en-US" sz="1800" b="0" i="0" u="none" strike="noStrike" baseline="0" dirty="0">
                <a:solidFill>
                  <a:srgbClr val="000000"/>
                </a:solidFill>
                <a:latin typeface="Baskerville Old Face" panose="02020602080505020303" pitchFamily="18" charset="0"/>
              </a:rPr>
            </a:br>
            <a:r>
              <a:rPr lang="en-US" sz="1800" b="0" i="0" u="none" strike="noStrike" baseline="0" dirty="0">
                <a:solidFill>
                  <a:srgbClr val="000000"/>
                </a:solidFill>
                <a:latin typeface="Baskerville Old Face" panose="02020602080505020303" pitchFamily="18" charset="0"/>
              </a:rPr>
              <a:t> </a:t>
            </a:r>
            <a:br>
              <a:rPr lang="en-US" sz="1800" b="0" i="0" u="none" strike="noStrike" baseline="0" dirty="0">
                <a:solidFill>
                  <a:srgbClr val="000000"/>
                </a:solidFill>
                <a:latin typeface="Baskerville Old Face" panose="02020602080505020303"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3863441-C24B-01BC-FB90-C227F1D602B8}"/>
              </a:ext>
            </a:extLst>
          </p:cNvPr>
          <p:cNvSpPr>
            <a:spLocks noGrp="1"/>
          </p:cNvSpPr>
          <p:nvPr>
            <p:ph type="sldNum" sz="quarter" idx="12"/>
          </p:nvPr>
        </p:nvSpPr>
        <p:spPr/>
        <p:txBody>
          <a:bodyPr/>
          <a:lstStyle/>
          <a:p>
            <a:fld id="{AAEAE4A8-A6E5-453E-B946-FB774B73F48C}" type="slidenum">
              <a:rPr lang="en-US" smtClean="0"/>
              <a:pPr/>
              <a:t>6</a:t>
            </a:fld>
            <a:endParaRPr lang="en-US" dirty="0"/>
          </a:p>
        </p:txBody>
      </p:sp>
      <p:sp>
        <p:nvSpPr>
          <p:cNvPr id="4" name="TextBox 3">
            <a:extLst>
              <a:ext uri="{FF2B5EF4-FFF2-40B4-BE49-F238E27FC236}">
                <a16:creationId xmlns:a16="http://schemas.microsoft.com/office/drawing/2014/main" id="{A714B90C-2FF1-1757-8E2F-21063BAFA58A}"/>
              </a:ext>
            </a:extLst>
          </p:cNvPr>
          <p:cNvSpPr txBox="1"/>
          <p:nvPr/>
        </p:nvSpPr>
        <p:spPr>
          <a:xfrm>
            <a:off x="573926" y="914400"/>
            <a:ext cx="5803833" cy="646331"/>
          </a:xfrm>
          <a:prstGeom prst="rect">
            <a:avLst/>
          </a:prstGeom>
          <a:noFill/>
        </p:spPr>
        <p:txBody>
          <a:bodyPr wrap="none" rtlCol="0">
            <a:spAutoFit/>
          </a:bodyPr>
          <a:lstStyle/>
          <a:p>
            <a:r>
              <a:rPr lang="en-US" sz="3600" dirty="0">
                <a:solidFill>
                  <a:schemeClr val="accent1"/>
                </a:solidFill>
                <a:cs typeface="Times New Roman" panose="02020603050405020304" pitchFamily="18" charset="0"/>
              </a:rPr>
              <a:t>TARGET MARKET OVERVIEW</a:t>
            </a:r>
            <a:endParaRPr lang="en-US" sz="3600" dirty="0">
              <a:solidFill>
                <a:schemeClr val="accent1"/>
              </a:solidFill>
            </a:endParaRPr>
          </a:p>
        </p:txBody>
      </p:sp>
      <p:pic>
        <p:nvPicPr>
          <p:cNvPr id="6" name="Picture 5">
            <a:extLst>
              <a:ext uri="{FF2B5EF4-FFF2-40B4-BE49-F238E27FC236}">
                <a16:creationId xmlns:a16="http://schemas.microsoft.com/office/drawing/2014/main" id="{8F931AB1-28A0-ECEC-DF60-8BAB6A8BBE35}"/>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588426" y="3733800"/>
            <a:ext cx="3544304" cy="3097161"/>
          </a:xfrm>
          <a:prstGeom prst="rect">
            <a:avLst/>
          </a:prstGeom>
        </p:spPr>
      </p:pic>
      <p:sp>
        <p:nvSpPr>
          <p:cNvPr id="9" name="TextBox 8">
            <a:extLst>
              <a:ext uri="{FF2B5EF4-FFF2-40B4-BE49-F238E27FC236}">
                <a16:creationId xmlns:a16="http://schemas.microsoft.com/office/drawing/2014/main" id="{5533A706-AA22-9BDD-952B-B0D3FFBE6A88}"/>
              </a:ext>
            </a:extLst>
          </p:cNvPr>
          <p:cNvSpPr txBox="1"/>
          <p:nvPr/>
        </p:nvSpPr>
        <p:spPr>
          <a:xfrm>
            <a:off x="5246853" y="6595994"/>
            <a:ext cx="3651085" cy="261610"/>
          </a:xfrm>
          <a:prstGeom prst="rect">
            <a:avLst/>
          </a:prstGeom>
          <a:noFill/>
        </p:spPr>
        <p:txBody>
          <a:bodyPr wrap="square" rtlCol="0">
            <a:spAutoFit/>
          </a:bodyPr>
          <a:lstStyle/>
          <a:p>
            <a:r>
              <a:rPr lang="en-US" sz="1100" dirty="0"/>
              <a:t>Illustration of a highly populous  Nigerian Market</a:t>
            </a:r>
          </a:p>
        </p:txBody>
      </p:sp>
    </p:spTree>
    <p:extLst>
      <p:ext uri="{BB962C8B-B14F-4D97-AF65-F5344CB8AC3E}">
        <p14:creationId xmlns:p14="http://schemas.microsoft.com/office/powerpoint/2010/main" val="3088720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7294">
        <p159:morph option="byObject"/>
      </p:transition>
    </mc:Choice>
    <mc:Fallback>
      <p:transition spd="slow" advTm="4729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C5841-F15B-5DB3-BA3E-B03B86411D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82027B-DA3C-A072-12F1-263D88299373}"/>
              </a:ext>
            </a:extLst>
          </p:cNvPr>
          <p:cNvSpPr>
            <a:spLocks noGrp="1"/>
          </p:cNvSpPr>
          <p:nvPr>
            <p:ph type="title"/>
          </p:nvPr>
        </p:nvSpPr>
        <p:spPr>
          <a:xfrm>
            <a:off x="836612" y="451512"/>
            <a:ext cx="8823029" cy="767688"/>
          </a:xfrm>
        </p:spPr>
        <p:txBody>
          <a:bodyPr>
            <a:normAutofit fontScale="90000"/>
          </a:bodyPr>
          <a:lstStyle/>
          <a:p>
            <a:pPr algn="l"/>
            <a:r>
              <a:rPr lang="en-US" sz="4000" dirty="0">
                <a:cs typeface="Times New Roman" panose="02020603050405020304" pitchFamily="18" charset="0"/>
              </a:rPr>
              <a:t>TARGET MARKET OVERVIEW</a:t>
            </a:r>
            <a:br>
              <a:rPr lang="en-US" sz="4000"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F79C134-6990-2109-0AB5-BB226276AB7D}"/>
              </a:ext>
            </a:extLst>
          </p:cNvPr>
          <p:cNvSpPr>
            <a:spLocks noGrp="1"/>
          </p:cNvSpPr>
          <p:nvPr>
            <p:ph type="sldNum" sz="quarter" idx="12"/>
          </p:nvPr>
        </p:nvSpPr>
        <p:spPr/>
        <p:txBody>
          <a:bodyPr/>
          <a:lstStyle/>
          <a:p>
            <a:fld id="{AAEAE4A8-A6E5-453E-B946-FB774B73F48C}" type="slidenum">
              <a:rPr lang="en-US" smtClean="0"/>
              <a:pPr/>
              <a:t>7</a:t>
            </a:fld>
            <a:endParaRPr lang="en-US" dirty="0"/>
          </a:p>
        </p:txBody>
      </p:sp>
      <p:sp>
        <p:nvSpPr>
          <p:cNvPr id="4" name="TextBox 3">
            <a:extLst>
              <a:ext uri="{FF2B5EF4-FFF2-40B4-BE49-F238E27FC236}">
                <a16:creationId xmlns:a16="http://schemas.microsoft.com/office/drawing/2014/main" id="{4FF5F22A-C16E-F1F4-FF3E-5E08909C786D}"/>
              </a:ext>
            </a:extLst>
          </p:cNvPr>
          <p:cNvSpPr txBox="1"/>
          <p:nvPr/>
        </p:nvSpPr>
        <p:spPr>
          <a:xfrm>
            <a:off x="790426" y="1254760"/>
            <a:ext cx="8915400" cy="4247317"/>
          </a:xfrm>
          <a:prstGeom prst="rect">
            <a:avLst/>
          </a:prstGeom>
          <a:noFill/>
        </p:spPr>
        <p:txBody>
          <a:bodyPr wrap="square" rtlCol="0">
            <a:spAutoFit/>
          </a:bodyPr>
          <a:lstStyle/>
          <a:p>
            <a:r>
              <a:rPr lang="en-US" sz="1800" b="1" i="0" dirty="0">
                <a:solidFill>
                  <a:srgbClr val="404040"/>
                </a:solidFill>
                <a:effectLst/>
                <a:latin typeface="Times New Roman" panose="02020603050405020304" pitchFamily="18" charset="0"/>
                <a:cs typeface="Times New Roman" panose="02020603050405020304" pitchFamily="18" charset="0"/>
              </a:rPr>
              <a:t>Political &amp; Economic challenges and Mitigation</a:t>
            </a:r>
          </a:p>
          <a:p>
            <a:br>
              <a:rPr lang="en-US" sz="1800" b="0" i="0" dirty="0">
                <a:solidFill>
                  <a:srgbClr val="404040"/>
                </a:solidFill>
                <a:effectLst/>
                <a:latin typeface="Times New Roman" panose="02020603050405020304" pitchFamily="18" charset="0"/>
                <a:cs typeface="Times New Roman" panose="02020603050405020304" pitchFamily="18" charset="0"/>
              </a:rPr>
            </a:br>
            <a:r>
              <a:rPr lang="en-US" sz="1800" b="1" i="0" dirty="0">
                <a:solidFill>
                  <a:srgbClr val="404040"/>
                </a:solidFill>
                <a:effectLst/>
                <a:latin typeface="Times New Roman" panose="02020603050405020304" pitchFamily="18" charset="0"/>
                <a:cs typeface="Times New Roman" panose="02020603050405020304" pitchFamily="18" charset="0"/>
              </a:rPr>
              <a:t>Import Costs:</a:t>
            </a:r>
            <a:r>
              <a:rPr lang="en-US" sz="1800" b="0" i="0" dirty="0">
                <a:solidFill>
                  <a:srgbClr val="404040"/>
                </a:solidFill>
                <a:effectLst/>
                <a:latin typeface="Times New Roman" panose="02020603050405020304" pitchFamily="18" charset="0"/>
                <a:cs typeface="Times New Roman" panose="02020603050405020304" pitchFamily="18" charset="0"/>
              </a:rPr>
              <a:t> High tariffs on imported goods incentivize local production. Partnering with Nigerian cocoa farmers reduces expenses and aligns with the government’s push for agricultural investment.</a:t>
            </a:r>
            <a:br>
              <a:rPr lang="en-US" sz="1800" b="0" i="0" dirty="0">
                <a:solidFill>
                  <a:srgbClr val="404040"/>
                </a:solidFill>
                <a:effectLst/>
                <a:latin typeface="Times New Roman" panose="02020603050405020304" pitchFamily="18" charset="0"/>
                <a:cs typeface="Times New Roman" panose="02020603050405020304" pitchFamily="18" charset="0"/>
              </a:rPr>
            </a:br>
            <a:r>
              <a:rPr lang="en-US" sz="1800" b="1" i="0" dirty="0">
                <a:solidFill>
                  <a:srgbClr val="404040"/>
                </a:solidFill>
                <a:effectLst/>
                <a:latin typeface="Times New Roman" panose="02020603050405020304" pitchFamily="18" charset="0"/>
                <a:cs typeface="Times New Roman" panose="02020603050405020304" pitchFamily="18" charset="0"/>
              </a:rPr>
              <a:t>Currency Volatility:</a:t>
            </a:r>
            <a:r>
              <a:rPr lang="en-US" sz="1800" b="0" i="0" dirty="0">
                <a:solidFill>
                  <a:srgbClr val="404040"/>
                </a:solidFill>
                <a:effectLst/>
                <a:latin typeface="Times New Roman" panose="02020603050405020304" pitchFamily="18" charset="0"/>
                <a:cs typeface="Times New Roman" panose="02020603050405020304" pitchFamily="18" charset="0"/>
              </a:rPr>
              <a:t> The Naira’s instability necessitates hedging strategies and local sourcing to mitigate exchange rate risks.</a:t>
            </a:r>
            <a:br>
              <a:rPr lang="en-US" sz="1800" b="1" i="0" dirty="0">
                <a:solidFill>
                  <a:srgbClr val="404040"/>
                </a:solidFill>
                <a:effectLst/>
                <a:latin typeface="Times New Roman" panose="02020603050405020304" pitchFamily="18" charset="0"/>
                <a:cs typeface="Times New Roman" panose="02020603050405020304" pitchFamily="18" charset="0"/>
              </a:rPr>
            </a:br>
            <a:br>
              <a:rPr lang="en-US" sz="1800" b="0" i="0" dirty="0">
                <a:solidFill>
                  <a:srgbClr val="404040"/>
                </a:solidFill>
                <a:effectLst/>
                <a:latin typeface="Times New Roman" panose="02020603050405020304" pitchFamily="18" charset="0"/>
                <a:cs typeface="Times New Roman" panose="02020603050405020304" pitchFamily="18" charset="0"/>
              </a:rPr>
            </a:br>
            <a:r>
              <a:rPr lang="en-US" sz="1800" b="1" i="0" dirty="0">
                <a:solidFill>
                  <a:srgbClr val="404040"/>
                </a:solidFill>
                <a:effectLst/>
                <a:latin typeface="Times New Roman" panose="02020603050405020304" pitchFamily="18" charset="0"/>
                <a:cs typeface="Times New Roman" panose="02020603050405020304" pitchFamily="18" charset="0"/>
              </a:rPr>
              <a:t>Infrastructural limitations:</a:t>
            </a:r>
            <a:r>
              <a:rPr lang="en-US" sz="1800" b="0" i="0" dirty="0">
                <a:solidFill>
                  <a:srgbClr val="404040"/>
                </a:solidFill>
                <a:effectLst/>
                <a:latin typeface="Times New Roman" panose="02020603050405020304" pitchFamily="18" charset="0"/>
                <a:cs typeface="Times New Roman" panose="02020603050405020304" pitchFamily="18" charset="0"/>
              </a:rPr>
              <a:t> Unreliable power and logistics require investments in solar-powered facilities and partnerships with local delivery networks.</a:t>
            </a:r>
            <a:br>
              <a:rPr lang="en-US" sz="1800" b="0" i="0" dirty="0">
                <a:solidFill>
                  <a:srgbClr val="404040"/>
                </a:solidFill>
                <a:effectLst/>
                <a:latin typeface="Times New Roman" panose="02020603050405020304" pitchFamily="18" charset="0"/>
                <a:cs typeface="Times New Roman" panose="02020603050405020304" pitchFamily="18" charset="0"/>
              </a:rPr>
            </a:br>
            <a:br>
              <a:rPr lang="en-US" sz="1800" b="0" i="0" dirty="0">
                <a:solidFill>
                  <a:srgbClr val="404040"/>
                </a:solidFill>
                <a:effectLst/>
                <a:latin typeface="Times New Roman" panose="02020603050405020304" pitchFamily="18" charset="0"/>
                <a:cs typeface="Times New Roman" panose="02020603050405020304" pitchFamily="18" charset="0"/>
              </a:rPr>
            </a:br>
            <a:r>
              <a:rPr lang="en-US" sz="1800" b="1" i="0" dirty="0">
                <a:solidFill>
                  <a:srgbClr val="404040"/>
                </a:solidFill>
                <a:effectLst/>
                <a:latin typeface="Times New Roman" panose="02020603050405020304" pitchFamily="18" charset="0"/>
                <a:cs typeface="Times New Roman" panose="02020603050405020304" pitchFamily="18" charset="0"/>
              </a:rPr>
              <a:t>Competition:</a:t>
            </a:r>
            <a:r>
              <a:rPr lang="en-US" sz="1800" b="0" i="0" dirty="0">
                <a:solidFill>
                  <a:srgbClr val="404040"/>
                </a:solidFill>
                <a:effectLst/>
                <a:latin typeface="Times New Roman" panose="02020603050405020304" pitchFamily="18" charset="0"/>
                <a:cs typeface="Times New Roman" panose="02020603050405020304" pitchFamily="18" charset="0"/>
              </a:rPr>
              <a:t> Local brands like </a:t>
            </a:r>
            <a:r>
              <a:rPr lang="en-US" sz="1800" b="0" i="0" dirty="0" err="1">
                <a:solidFill>
                  <a:srgbClr val="404040"/>
                </a:solidFill>
                <a:effectLst/>
                <a:latin typeface="Times New Roman" panose="02020603050405020304" pitchFamily="18" charset="0"/>
                <a:cs typeface="Times New Roman" panose="02020603050405020304" pitchFamily="18" charset="0"/>
              </a:rPr>
              <a:t>Noreos</a:t>
            </a:r>
            <a:r>
              <a:rPr lang="en-US" sz="1800" b="0" i="0" dirty="0">
                <a:solidFill>
                  <a:srgbClr val="404040"/>
                </a:solidFill>
                <a:effectLst/>
                <a:latin typeface="Times New Roman" panose="02020603050405020304" pitchFamily="18" charset="0"/>
                <a:cs typeface="Times New Roman" panose="02020603050405020304" pitchFamily="18" charset="0"/>
              </a:rPr>
              <a:t> thrive on affordability. Oreo’s premium image can coexist by emphasizing quality (e.g., “Made in Nigeria”) while keeping prices accessible.</a:t>
            </a:r>
            <a:br>
              <a:rPr lang="en-US" sz="1800" b="0" i="0" dirty="0">
                <a:solidFill>
                  <a:srgbClr val="404040"/>
                </a:solidFill>
                <a:effectLst/>
                <a:latin typeface="Times New Roman" panose="02020603050405020304" pitchFamily="18" charset="0"/>
                <a:cs typeface="Times New Roman" panose="02020603050405020304" pitchFamily="18" charset="0"/>
              </a:rPr>
            </a:br>
            <a:br>
              <a:rPr lang="en-US" sz="1800" b="0" i="0" dirty="0">
                <a:solidFill>
                  <a:srgbClr val="404040"/>
                </a:solidFill>
                <a:effectLst/>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1509682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18039">
        <p159:morph option="byObject"/>
      </p:transition>
    </mc:Choice>
    <mc:Fallback>
      <p:transition spd="slow" advTm="118039">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024" y="451512"/>
            <a:ext cx="8594429" cy="1320800"/>
          </a:xfrm>
        </p:spPr>
        <p:txBody>
          <a:bodyPr anchor="t">
            <a:normAutofit/>
          </a:bodyPr>
          <a:lstStyle/>
          <a:p>
            <a:r>
              <a:rPr lang="en-US" dirty="0"/>
              <a:t>OPERATION STRATEGY</a:t>
            </a:r>
          </a:p>
        </p:txBody>
      </p:sp>
      <p:sp>
        <p:nvSpPr>
          <p:cNvPr id="3" name="Content Placeholder 2"/>
          <p:cNvSpPr>
            <a:spLocks noGrp="1"/>
          </p:cNvSpPr>
          <p:nvPr>
            <p:ph idx="1"/>
          </p:nvPr>
        </p:nvSpPr>
        <p:spPr>
          <a:xfrm>
            <a:off x="1141412" y="1223037"/>
            <a:ext cx="8130175" cy="5634963"/>
          </a:xfrm>
        </p:spPr>
        <p:txBody>
          <a:bodyPr vert="horz" lIns="91440" tIns="45720" rIns="91440" bIns="45720" rtlCol="0" anchor="t">
            <a:noAutofit/>
          </a:bodyPr>
          <a:lstStyle/>
          <a:p>
            <a:pPr>
              <a:buNone/>
            </a:pPr>
            <a:r>
              <a:rPr lang="en-US" sz="1800" b="0" i="0" dirty="0">
                <a:solidFill>
                  <a:srgbClr val="404040"/>
                </a:solidFill>
                <a:effectLst/>
                <a:latin typeface="Times New Roman" panose="02020603050405020304" pitchFamily="18" charset="0"/>
                <a:cs typeface="Times New Roman" panose="02020603050405020304" pitchFamily="18" charset="0"/>
              </a:rPr>
              <a:t>     Mondelez International’s entry into Nigeria with Oreo cookies operates within a </a:t>
            </a:r>
            <a:r>
              <a:rPr lang="en-US" sz="1800" b="1" dirty="0">
                <a:solidFill>
                  <a:srgbClr val="404040"/>
                </a:solidFill>
                <a:latin typeface="Times New Roman" panose="02020603050405020304" pitchFamily="18" charset="0"/>
                <a:cs typeface="Times New Roman" panose="02020603050405020304" pitchFamily="18" charset="0"/>
              </a:rPr>
              <a:t>B</a:t>
            </a:r>
            <a:r>
              <a:rPr lang="en-US" sz="1800" b="1" i="0" dirty="0">
                <a:solidFill>
                  <a:srgbClr val="404040"/>
                </a:solidFill>
                <a:effectLst/>
                <a:latin typeface="Times New Roman" panose="02020603050405020304" pitchFamily="18" charset="0"/>
                <a:cs typeface="Times New Roman" panose="02020603050405020304" pitchFamily="18" charset="0"/>
              </a:rPr>
              <a:t>rownfield market framework</a:t>
            </a:r>
            <a:r>
              <a:rPr lang="en-US" sz="1800" b="0" i="0" dirty="0">
                <a:solidFill>
                  <a:srgbClr val="404040"/>
                </a:solidFill>
                <a:effectLst/>
                <a:latin typeface="Times New Roman" panose="02020603050405020304" pitchFamily="18" charset="0"/>
                <a:cs typeface="Times New Roman" panose="02020603050405020304" pitchFamily="18" charset="0"/>
              </a:rPr>
              <a:t>, leveraging existing </a:t>
            </a:r>
            <a:r>
              <a:rPr lang="en-US" sz="1800" b="1" i="0" dirty="0">
                <a:solidFill>
                  <a:srgbClr val="404040"/>
                </a:solidFill>
                <a:effectLst/>
                <a:latin typeface="Times New Roman" panose="02020603050405020304" pitchFamily="18" charset="0"/>
                <a:cs typeface="Times New Roman" panose="02020603050405020304" pitchFamily="18" charset="0"/>
              </a:rPr>
              <a:t>(Cadbury Nigeria Plc)</a:t>
            </a:r>
            <a:r>
              <a:rPr lang="en-US" sz="1800" b="0" i="0" dirty="0">
                <a:solidFill>
                  <a:srgbClr val="404040"/>
                </a:solidFill>
                <a:effectLst/>
                <a:latin typeface="Times New Roman" panose="02020603050405020304" pitchFamily="18" charset="0"/>
                <a:cs typeface="Times New Roman" panose="02020603050405020304" pitchFamily="18" charset="0"/>
              </a:rPr>
              <a:t>infrastructure, consumer familiarity with packaged snacks, and established distribution networks. </a:t>
            </a:r>
          </a:p>
          <a:p>
            <a:pPr>
              <a:buNone/>
            </a:pPr>
            <a:r>
              <a:rPr lang="en-US" sz="1800" b="1" i="0" dirty="0">
                <a:solidFill>
                  <a:srgbClr val="404040"/>
                </a:solidFill>
                <a:effectLst/>
                <a:latin typeface="Times New Roman" panose="02020603050405020304" pitchFamily="18" charset="0"/>
                <a:cs typeface="Times New Roman" panose="02020603050405020304" pitchFamily="18" charset="0"/>
              </a:rPr>
              <a:t>Production Strategy</a:t>
            </a:r>
          </a:p>
          <a:p>
            <a:r>
              <a:rPr lang="en-US" sz="1800" b="1" i="0" dirty="0">
                <a:solidFill>
                  <a:srgbClr val="404040"/>
                </a:solidFill>
                <a:effectLst/>
                <a:latin typeface="Times New Roman" panose="02020603050405020304" pitchFamily="18" charset="0"/>
                <a:cs typeface="Times New Roman" panose="02020603050405020304" pitchFamily="18" charset="0"/>
              </a:rPr>
              <a:t>Partner with Nigerian cocoa farmers</a:t>
            </a:r>
            <a:r>
              <a:rPr lang="en-US" sz="1800" b="0" i="0" dirty="0">
                <a:solidFill>
                  <a:srgbClr val="404040"/>
                </a:solidFill>
                <a:effectLst/>
                <a:latin typeface="Times New Roman" panose="02020603050405020304" pitchFamily="18" charset="0"/>
                <a:cs typeface="Times New Roman" panose="02020603050405020304" pitchFamily="18" charset="0"/>
              </a:rPr>
              <a:t> to obtain raw materials locally, This </a:t>
            </a:r>
            <a:r>
              <a:rPr lang="en-US" sz="1800" b="0" i="0" dirty="0" err="1">
                <a:solidFill>
                  <a:srgbClr val="404040"/>
                </a:solidFill>
                <a:effectLst/>
                <a:latin typeface="Times New Roman" panose="02020603050405020304" pitchFamily="18" charset="0"/>
                <a:cs typeface="Times New Roman" panose="02020603050405020304" pitchFamily="18" charset="0"/>
              </a:rPr>
              <a:t>reduces,cost</a:t>
            </a:r>
            <a:r>
              <a:rPr lang="en-US" sz="1800" b="0" i="0" dirty="0">
                <a:solidFill>
                  <a:srgbClr val="404040"/>
                </a:solidFill>
                <a:effectLst/>
                <a:latin typeface="Times New Roman" panose="02020603050405020304" pitchFamily="18" charset="0"/>
                <a:cs typeface="Times New Roman" panose="02020603050405020304" pitchFamily="18" charset="0"/>
              </a:rPr>
              <a:t> of production, import duties and aligns with “</a:t>
            </a:r>
            <a:r>
              <a:rPr lang="en-US" sz="1800" b="1" i="0" dirty="0">
                <a:solidFill>
                  <a:srgbClr val="404040"/>
                </a:solidFill>
                <a:effectLst/>
                <a:latin typeface="Times New Roman" panose="02020603050405020304" pitchFamily="18" charset="0"/>
                <a:cs typeface="Times New Roman" panose="02020603050405020304" pitchFamily="18" charset="0"/>
              </a:rPr>
              <a:t>Made in Nigeria</a:t>
            </a:r>
            <a:r>
              <a:rPr lang="en-US" sz="1800" b="0" i="0" dirty="0">
                <a:solidFill>
                  <a:srgbClr val="404040"/>
                </a:solidFill>
                <a:effectLst/>
                <a:latin typeface="Times New Roman" panose="02020603050405020304" pitchFamily="18" charset="0"/>
                <a:cs typeface="Times New Roman" panose="02020603050405020304" pitchFamily="18" charset="0"/>
              </a:rPr>
              <a:t>” branding.</a:t>
            </a:r>
          </a:p>
          <a:p>
            <a:pPr>
              <a:spcBef>
                <a:spcPts val="300"/>
              </a:spcBef>
            </a:pPr>
            <a:r>
              <a:rPr lang="en-US" sz="1800" b="0" i="0" dirty="0">
                <a:solidFill>
                  <a:srgbClr val="404040"/>
                </a:solidFill>
                <a:effectLst/>
                <a:latin typeface="Times New Roman" panose="02020603050405020304" pitchFamily="18" charset="0"/>
                <a:cs typeface="Times New Roman" panose="02020603050405020304" pitchFamily="18" charset="0"/>
              </a:rPr>
              <a:t>Establish a </a:t>
            </a:r>
            <a:r>
              <a:rPr lang="en-US" sz="1800" b="1" i="0" dirty="0">
                <a:solidFill>
                  <a:srgbClr val="404040"/>
                </a:solidFill>
                <a:effectLst/>
                <a:latin typeface="Times New Roman" panose="02020603050405020304" pitchFamily="18" charset="0"/>
                <a:cs typeface="Times New Roman" panose="02020603050405020304" pitchFamily="18" charset="0"/>
              </a:rPr>
              <a:t>local packaging facility</a:t>
            </a:r>
            <a:r>
              <a:rPr lang="en-US" sz="1800" b="0" i="0" dirty="0">
                <a:solidFill>
                  <a:srgbClr val="404040"/>
                </a:solidFill>
                <a:effectLst/>
                <a:latin typeface="Times New Roman" panose="02020603050405020304" pitchFamily="18" charset="0"/>
                <a:cs typeface="Times New Roman" panose="02020603050405020304" pitchFamily="18" charset="0"/>
              </a:rPr>
              <a:t> in Lagos to assemble and package Oreo cookies, cutting logistics costs and enabling faster market responsiveness.</a:t>
            </a:r>
          </a:p>
          <a:p>
            <a:pPr>
              <a:buNone/>
            </a:pPr>
            <a:r>
              <a:rPr lang="en-US" sz="1800" b="0" i="0" dirty="0">
                <a:solidFill>
                  <a:srgbClr val="404040"/>
                </a:solidFill>
                <a:effectLst/>
                <a:latin typeface="Times New Roman" panose="02020603050405020304" pitchFamily="18" charset="0"/>
                <a:cs typeface="Times New Roman" panose="02020603050405020304" pitchFamily="18" charset="0"/>
              </a:rPr>
              <a:t>This approach balances brownfield advantages (utilizing existing agricultural and logistical frameworks) with incremental investments to optimize costs.</a:t>
            </a:r>
          </a:p>
          <a:p>
            <a:pPr>
              <a:buNone/>
            </a:pP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14" name="Slide Number Placeholder 13">
            <a:extLst>
              <a:ext uri="{FF2B5EF4-FFF2-40B4-BE49-F238E27FC236}">
                <a16:creationId xmlns:a16="http://schemas.microsoft.com/office/drawing/2014/main" id="{7B95A416-05FC-CE36-FB78-577BDA375306}"/>
              </a:ext>
            </a:extLst>
          </p:cNvPr>
          <p:cNvSpPr>
            <a:spLocks noGrp="1"/>
          </p:cNvSpPr>
          <p:nvPr>
            <p:ph type="sldNum" sz="quarter" idx="12"/>
          </p:nvPr>
        </p:nvSpPr>
        <p:spPr/>
        <p:txBody>
          <a:bodyPr/>
          <a:lstStyle/>
          <a:p>
            <a:fld id="{AAEAE4A8-A6E5-453E-B946-FB774B73F48C}" type="slidenum">
              <a:rPr lang="en-US" smtClean="0"/>
              <a:pPr/>
              <a:t>8</a:t>
            </a:fld>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8204">
        <p159:morph option="byObject"/>
      </p:transition>
    </mc:Choice>
    <mc:Fallback>
      <p:transition spd="slow" advTm="10820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0B79-2A35-8713-B4A9-68FD77872746}"/>
              </a:ext>
            </a:extLst>
          </p:cNvPr>
          <p:cNvSpPr>
            <a:spLocks noGrp="1"/>
          </p:cNvSpPr>
          <p:nvPr>
            <p:ph type="title"/>
          </p:nvPr>
        </p:nvSpPr>
        <p:spPr>
          <a:xfrm>
            <a:off x="855344" y="513701"/>
            <a:ext cx="8594429" cy="1320800"/>
          </a:xfrm>
        </p:spPr>
        <p:txBody>
          <a:bodyPr/>
          <a:lstStyle/>
          <a:p>
            <a:r>
              <a:rPr lang="en-US" dirty="0"/>
              <a:t>SALES &amp; MARKETING OPERATION</a:t>
            </a:r>
          </a:p>
        </p:txBody>
      </p:sp>
      <p:sp>
        <p:nvSpPr>
          <p:cNvPr id="3" name="Content Placeholder 2">
            <a:extLst>
              <a:ext uri="{FF2B5EF4-FFF2-40B4-BE49-F238E27FC236}">
                <a16:creationId xmlns:a16="http://schemas.microsoft.com/office/drawing/2014/main" id="{313EBC12-8450-DB03-4E5E-8CF17AF6EF06}"/>
              </a:ext>
            </a:extLst>
          </p:cNvPr>
          <p:cNvSpPr>
            <a:spLocks noGrp="1"/>
          </p:cNvSpPr>
          <p:nvPr>
            <p:ph idx="1"/>
          </p:nvPr>
        </p:nvSpPr>
        <p:spPr>
          <a:xfrm>
            <a:off x="855344" y="1291548"/>
            <a:ext cx="9760654" cy="5130801"/>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Mondelez will employ a </a:t>
            </a:r>
            <a:r>
              <a:rPr lang="en-US" sz="1800" b="1" dirty="0">
                <a:latin typeface="Times New Roman" panose="02020603050405020304" pitchFamily="18" charset="0"/>
                <a:cs typeface="Times New Roman" panose="02020603050405020304" pitchFamily="18" charset="0"/>
              </a:rPr>
              <a:t>Blue Ocean Strategy </a:t>
            </a:r>
            <a:r>
              <a:rPr lang="en-US" sz="1800" dirty="0">
                <a:latin typeface="Times New Roman" panose="02020603050405020304" pitchFamily="18" charset="0"/>
                <a:cs typeface="Times New Roman" panose="02020603050405020304" pitchFamily="18" charset="0"/>
              </a:rPr>
              <a:t>to carve uncontested demand for Oreo:</a:t>
            </a:r>
          </a:p>
          <a:p>
            <a:r>
              <a:rPr lang="en-US" sz="1800" b="1" dirty="0">
                <a:latin typeface="Times New Roman" panose="02020603050405020304" pitchFamily="18" charset="0"/>
                <a:cs typeface="Times New Roman" panose="02020603050405020304" pitchFamily="18" charset="0"/>
              </a:rPr>
              <a:t>Cultural influence: </a:t>
            </a:r>
            <a:r>
              <a:rPr lang="en-US" sz="1800" dirty="0">
                <a:latin typeface="Times New Roman" panose="02020603050405020304" pitchFamily="18" charset="0"/>
                <a:cs typeface="Times New Roman" panose="02020603050405020304" pitchFamily="18" charset="0"/>
              </a:rPr>
              <a:t>Introduce flavors like </a:t>
            </a:r>
            <a:r>
              <a:rPr lang="en-US" sz="1800" b="1" dirty="0">
                <a:latin typeface="Times New Roman" panose="02020603050405020304" pitchFamily="18" charset="0"/>
                <a:cs typeface="Times New Roman" panose="02020603050405020304" pitchFamily="18" charset="0"/>
              </a:rPr>
              <a:t>Oreo Peanut Butter</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Spiced Cocoa</a:t>
            </a:r>
            <a:r>
              <a:rPr lang="en-US" sz="1800" dirty="0">
                <a:latin typeface="Times New Roman" panose="02020603050405020304" pitchFamily="18" charset="0"/>
                <a:cs typeface="Times New Roman" panose="02020603050405020304" pitchFamily="18" charset="0"/>
              </a:rPr>
              <a:t>, resonating with popular Nigerian culinary tastes.</a:t>
            </a:r>
          </a:p>
          <a:p>
            <a:r>
              <a:rPr lang="en-US" sz="1800" b="1" dirty="0">
                <a:latin typeface="Times New Roman" panose="02020603050405020304" pitchFamily="18" charset="0"/>
                <a:cs typeface="Times New Roman" panose="02020603050405020304" pitchFamily="18" charset="0"/>
              </a:rPr>
              <a:t>Social Media : </a:t>
            </a:r>
            <a:r>
              <a:rPr lang="en-US" sz="1800" dirty="0">
                <a:latin typeface="Times New Roman" panose="02020603050405020304" pitchFamily="18" charset="0"/>
                <a:cs typeface="Times New Roman" panose="02020603050405020304" pitchFamily="18" charset="0"/>
              </a:rPr>
              <a:t>Collaborate with Afrobeats artists and TikTok influencers to launch viral challenges (e.g., “#</a:t>
            </a:r>
            <a:r>
              <a:rPr lang="en-US" sz="1800" dirty="0" err="1">
                <a:latin typeface="Times New Roman" panose="02020603050405020304" pitchFamily="18" charset="0"/>
                <a:cs typeface="Times New Roman" panose="02020603050405020304" pitchFamily="18" charset="0"/>
              </a:rPr>
              <a:t>OreoTeaDipChallenge</a:t>
            </a:r>
            <a:r>
              <a:rPr lang="en-US" sz="1800" dirty="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Community Engagement: </a:t>
            </a:r>
            <a:r>
              <a:rPr lang="en-US" sz="1800" dirty="0">
                <a:latin typeface="Times New Roman" panose="02020603050405020304" pitchFamily="18" charset="0"/>
                <a:cs typeface="Times New Roman" panose="02020603050405020304" pitchFamily="18" charset="0"/>
              </a:rPr>
              <a:t>Sponsor local football leagues and street dance competitions.</a:t>
            </a:r>
          </a:p>
          <a:p>
            <a:pPr marL="0" indent="0">
              <a:buNone/>
            </a:pPr>
            <a:r>
              <a:rPr lang="en-US" sz="1800" b="1" dirty="0">
                <a:latin typeface="Times New Roman" panose="02020603050405020304" pitchFamily="18" charset="0"/>
                <a:cs typeface="Times New Roman" panose="02020603050405020304" pitchFamily="18" charset="0"/>
              </a:rPr>
              <a:t>Sales &amp; Distribution Strategy</a:t>
            </a:r>
          </a:p>
          <a:p>
            <a:pPr marL="0" indent="0">
              <a:buNone/>
            </a:pPr>
            <a:r>
              <a:rPr lang="en-US" sz="1800" dirty="0">
                <a:latin typeface="Times New Roman" panose="02020603050405020304" pitchFamily="18" charset="0"/>
                <a:cs typeface="Times New Roman" panose="02020603050405020304" pitchFamily="18" charset="0"/>
              </a:rPr>
              <a:t>Nigeria’s retail landscape is dominated by informal channels, necessitating a dual approach:</a:t>
            </a:r>
          </a:p>
          <a:p>
            <a:r>
              <a:rPr lang="en-US" sz="1800" b="1" dirty="0">
                <a:latin typeface="Times New Roman" panose="02020603050405020304" pitchFamily="18" charset="0"/>
                <a:cs typeface="Times New Roman" panose="02020603050405020304" pitchFamily="18" charset="0"/>
              </a:rPr>
              <a:t>Modern Retail: </a:t>
            </a:r>
            <a:r>
              <a:rPr lang="en-US" sz="1800" dirty="0">
                <a:latin typeface="Times New Roman" panose="02020603050405020304" pitchFamily="18" charset="0"/>
                <a:cs typeface="Times New Roman" panose="02020603050405020304" pitchFamily="18" charset="0"/>
              </a:rPr>
              <a:t>Secure shelf space in supermarkets like Shoprite and Spar in Lagos and Abuja.</a:t>
            </a:r>
          </a:p>
          <a:p>
            <a:r>
              <a:rPr lang="en-US" sz="1800" b="1" dirty="0">
                <a:latin typeface="Times New Roman" panose="02020603050405020304" pitchFamily="18" charset="0"/>
                <a:cs typeface="Times New Roman" panose="02020603050405020304" pitchFamily="18" charset="0"/>
              </a:rPr>
              <a:t>Informal Networks: </a:t>
            </a:r>
            <a:r>
              <a:rPr lang="en-US" sz="1800" dirty="0">
                <a:latin typeface="Times New Roman" panose="02020603050405020304" pitchFamily="18" charset="0"/>
                <a:cs typeface="Times New Roman" panose="02020603050405020304" pitchFamily="18" charset="0"/>
              </a:rPr>
              <a:t>Partner with roadside kiosks, market vendors, and mobile hawkers to distribute affordable mini-packs (3-cookie packs ). </a:t>
            </a: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072AB0F-E008-4788-E63C-89461235D94B}"/>
              </a:ext>
            </a:extLst>
          </p:cNvPr>
          <p:cNvSpPr>
            <a:spLocks noGrp="1"/>
          </p:cNvSpPr>
          <p:nvPr>
            <p:ph type="sldNum" sz="quarter" idx="12"/>
          </p:nvPr>
        </p:nvSpPr>
        <p:spPr/>
        <p:txBody>
          <a:bodyPr/>
          <a:lstStyle/>
          <a:p>
            <a:fld id="{AAEAE4A8-A6E5-453E-B946-FB774B73F48C}" type="slidenum">
              <a:rPr lang="en-US" smtClean="0"/>
              <a:pPr/>
              <a:t>9</a:t>
            </a:fld>
            <a:endParaRPr lang="en-US" dirty="0"/>
          </a:p>
        </p:txBody>
      </p:sp>
    </p:spTree>
    <p:extLst>
      <p:ext uri="{BB962C8B-B14F-4D97-AF65-F5344CB8AC3E}">
        <p14:creationId xmlns:p14="http://schemas.microsoft.com/office/powerpoint/2010/main" val="25432220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27323">
        <p159:morph option="byObject"/>
      </p:transition>
    </mc:Choice>
    <mc:Fallback>
      <p:transition spd="slow" advTm="127323">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5.1"/>
</p:tagLst>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37B52A-9EC8-4B7A-85C4-31F7EAFE403D}">
  <ds:schemaRefs>
    <ds:schemaRef ds:uri="http://schemas.microsoft.com/sharepoint/v3/contenttype/forms"/>
  </ds:schemaRefs>
</ds:datastoreItem>
</file>

<file path=customXml/itemProps2.xml><?xml version="1.0" encoding="utf-8"?>
<ds:datastoreItem xmlns:ds="http://schemas.openxmlformats.org/officeDocument/2006/customXml" ds:itemID="{AF050606-E255-48B6-AE23-CE03A589EB22}">
  <ds:schemaRefs>
    <ds:schemaRef ds:uri="http://schemas.microsoft.com/office/infopath/2007/PartnerControls"/>
    <ds:schemaRef ds:uri="http://schemas.microsoft.com/office/2006/metadata/properties"/>
    <ds:schemaRef ds:uri="http://purl.org/dc/dcmitype/"/>
    <ds:schemaRef ds:uri="http://schemas.microsoft.com/office/2006/documentManagement/types"/>
    <ds:schemaRef ds:uri="http://purl.org/dc/elements/1.1/"/>
    <ds:schemaRef ds:uri="http://schemas.openxmlformats.org/package/2006/metadata/core-properties"/>
    <ds:schemaRef ds:uri="230e9df3-be65-4c73-a93b-d1236ebd677e"/>
    <ds:schemaRef ds:uri="16c05727-aa75-4e4a-9b5f-8a80a1165891"/>
    <ds:schemaRef ds:uri="http://schemas.microsoft.com/sharepoint/v3"/>
    <ds:schemaRef ds:uri="71af3243-3dd4-4a8d-8c0d-dd76da1f02a5"/>
    <ds:schemaRef ds:uri="http://www.w3.org/XML/1998/namespace"/>
    <ds:schemaRef ds:uri="http://purl.org/dc/terms/"/>
  </ds:schemaRefs>
</ds:datastoreItem>
</file>

<file path=customXml/itemProps3.xml><?xml version="1.0" encoding="utf-8"?>
<ds:datastoreItem xmlns:ds="http://schemas.openxmlformats.org/officeDocument/2006/customXml" ds:itemID="{20C06458-EC9A-428C-9123-A760B9587A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9548</TotalTime>
  <Words>1625</Words>
  <Application>Microsoft Office PowerPoint</Application>
  <PresentationFormat>Custom</PresentationFormat>
  <Paragraphs>130</Paragraphs>
  <Slides>22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Baskerville Old Face</vt:lpstr>
      <vt:lpstr>Calibri</vt:lpstr>
      <vt:lpstr>Palatino Linotype</vt:lpstr>
      <vt:lpstr>Source Sans Pro</vt:lpstr>
      <vt:lpstr>Times New Roman</vt:lpstr>
      <vt:lpstr>Trebuchet MS</vt:lpstr>
      <vt:lpstr>Wingdings 3</vt:lpstr>
      <vt:lpstr>Facet</vt:lpstr>
      <vt:lpstr>PowerPoint Presentation</vt:lpstr>
      <vt:lpstr>TABLE OF CONTENT </vt:lpstr>
      <vt:lpstr>EXECUTIVE SUMMARY</vt:lpstr>
      <vt:lpstr>COMPANY PROFILE:</vt:lpstr>
      <vt:lpstr>PowerPoint Presentation</vt:lpstr>
      <vt:lpstr>  Economic Indicators Nigeria stands out as a viable target market for Mondelez products, particularly due to her economic strength, demographic-strategic marketing outlets and growing youthful population.   Nigeria: GDP $477 billion USD according to Worldometer (2023), while its GNP is reported at $355.8 billion USD based on recent data from CEIC(2023), , Africa’s largest economy, driven by oil and a rising tech sector.   She has the largest population in Africa (over 220 million), providing a vast consumer base.    </vt:lpstr>
      <vt:lpstr>TARGET MARKET OVERVIEW   </vt:lpstr>
      <vt:lpstr>OPERATION STRATEGY</vt:lpstr>
      <vt:lpstr>SALES &amp; MARKETING OPERATION</vt:lpstr>
      <vt:lpstr>PERFORMANCE METRICS DATA SHOWING THE MOST USED SOCIAL MEDIA APPS IN NIGERIA</vt:lpstr>
      <vt:lpstr>SALES &amp; MARKETING OPERATION</vt:lpstr>
      <vt:lpstr> </vt:lpstr>
      <vt:lpstr>REVENUE </vt:lpstr>
      <vt:lpstr>PRODUCTION EXPENSE </vt:lpstr>
      <vt:lpstr>PRODUCTION EXPENSE INVOICE</vt:lpstr>
      <vt:lpstr>HUMAN RESOURCE EXPENSES </vt:lpstr>
      <vt:lpstr>PowerPoint Presentation</vt:lpstr>
      <vt:lpstr>PowerPoint Presentation</vt:lpstr>
      <vt:lpstr>PowerPoint Presentation</vt:lpstr>
      <vt:lpstr>Appendix </vt:lpstr>
      <vt:lpstr>PowerPoint Presentation</vt:lpstr>
      <vt:lpstr>NIGERIA HERE WE 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olivier</dc:creator>
  <cp:lastModifiedBy>Alberta Monique</cp:lastModifiedBy>
  <cp:revision>3</cp:revision>
  <dcterms:created xsi:type="dcterms:W3CDTF">2025-02-21T18:14:19Z</dcterms:created>
  <dcterms:modified xsi:type="dcterms:W3CDTF">2025-03-01T22:44:40Z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ediaServiceImageTags">
    <vt:lpwstr/>
  </property>
</Properties>
</file>