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F1B9B-3588-4265-AA00-7DCAAF898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85C050-6692-4451-A0E4-4A44DC5D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7C1AF-69B3-4096-BACF-208AFB3D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86D9E-5624-4C5C-B09B-4A717B5A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15638-737F-4625-962A-C9E523F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5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D31D2-ACED-4135-9BC0-55FCA0D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FCC8F-315A-4C4C-AE82-966375EB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BCC64-A4BF-4362-B05B-F667B46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C1598-D64C-461F-8783-85D558A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2B98E5-284F-498E-B768-E9C8C4A1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660F88-DAF4-46FE-921B-69E45700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A1E09-0A5F-4A2E-AEE3-A760A1DC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B1A00-4F0A-4961-906D-267B377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4215E-6B68-4C57-B55C-B3C00964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12CCF-EF19-4DD6-87EA-FA3D9E96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43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611D-8A17-4CB7-9DE3-65F72E6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33F-2F45-49EB-B8EF-5669109D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17255-EE9D-4678-9149-F3AA36A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E9B62-9CA3-40C5-BF93-AB6CB10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ABBDE-A0B0-4921-9E5B-87CDD6F1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BE8A-F9D5-4FD5-9D7F-0ED5F17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FBC6B8-394C-4535-82D5-B0B18BE6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3CB2D-80DF-4F4A-BE5D-2575A33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E304A-274D-4715-8FF5-B6AFA9F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C9DD-D638-41EB-B84A-FF23E67B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7298-9122-47AA-8473-14323653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2332D-175B-4723-BEA2-ABB64EA16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EA742-CC06-42CC-8E91-C06DD6FD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73D9B0-189D-400A-8CC0-4EF39B21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E06D4-AB5D-4E0F-B47A-B418691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6C8F3-F058-4315-BE91-C614404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23E15-AEC4-4CC3-BF98-858D75A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8A683-4CF0-42DE-B27E-DE4C6B9E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8E79BA-1A31-4138-A46E-E24F2003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4F21EE-C2EA-411D-A683-9A77FA11E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7F0DF-E3A2-4C51-9FAB-28450840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DCE105-D255-418C-8C43-5A5CC160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1975A5-C86E-42F0-A56C-05BD4F0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4D96BE-BF7D-4466-9742-FD7434B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4D2A7-AAEF-4113-94EB-C0DB412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306113-E482-42F4-BE26-16D4BCB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10DB64-1C23-47D6-94C9-6806B8D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E915B1-5EC4-4420-8260-704748A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DA7CD9-3B7D-433D-9E6F-75FE4B95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54A8C9-6FCE-4A9F-AD22-AC7CD60B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42AD52-D5DF-4E0B-A783-F8169558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72A7D-C191-449E-AD51-4A37E51A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17683-20F7-4C28-8165-4CAD3772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F22E4-47AC-45DE-8FF1-13420B83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46CA8-A0AE-4674-8FC6-2119BAF0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EB8999-B3FA-4577-BB9C-6B9EBAB3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155E3-975F-453C-A33B-84DC22C9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A201-5F9B-44D7-9011-DB89DE1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BE313-6FF1-43E1-84BF-B1E360B4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F17C-D0F3-4834-A8F8-CCF4371E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2A392-863C-432A-872F-4F2D5517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B3494-154D-421C-AD95-409E5CF5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D4624C-F703-4065-9A8C-DAE57D7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FD5E4C-2423-49ED-A94C-2E29C9C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23B006-8645-486B-A8F5-E6D87E3E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90A5F-960D-4AD3-A0D9-4BA2EEB3A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7095-FF13-41BF-8DF7-B30206B1C1FD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B79D6-EFA6-4F3D-92C0-8681AFDED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D8B8F-5011-4F3D-B811-8A2CD67E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E7C4-D462-4BA9-8059-4EC75EC90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bjective-euler.mybluemix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38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138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 Schulze, Oliver Wagner</a:t>
            </a:r>
          </a:p>
          <a:p>
            <a:r>
              <a:rPr lang="en-US" dirty="0"/>
              <a:t>Cloud Computing WS 18/19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9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Autofit/>
          </a:bodyPr>
          <a:lstStyle/>
          <a:p>
            <a:r>
              <a:rPr lang="de-DE" sz="20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20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Live Demo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A52866-EF96-4F86-8B15-A877A4BBA5A6}"/>
              </a:ext>
            </a:extLst>
          </p:cNvPr>
          <p:cNvSpPr txBox="1"/>
          <p:nvPr/>
        </p:nvSpPr>
        <p:spPr>
          <a:xfrm>
            <a:off x="616405" y="2644170"/>
            <a:ext cx="1098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https://objective-euler.mybluemix.net/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928F-9DEA-46B5-B112-04778A64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5" y="6250328"/>
            <a:ext cx="1535575" cy="465821"/>
          </a:xfrm>
        </p:spPr>
        <p:txBody>
          <a:bodyPr>
            <a:normAutofit fontScale="90000"/>
          </a:bodyPr>
          <a:lstStyle/>
          <a:p>
            <a:r>
              <a:rPr lang="de-DE" sz="28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</a:t>
            </a:r>
            <a:r>
              <a:rPr lang="de-DE" sz="28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Chat</a:t>
            </a:r>
            <a:endParaRPr lang="de-DE" sz="28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809FD-01F6-4C0E-B465-7B8F6895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43" y="6250328"/>
            <a:ext cx="8011610" cy="39701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Hanna Schulze, Oliver Wagner //Cloud Computing WS 18/19</a:t>
            </a:r>
            <a:endParaRPr lang="de-DE" sz="25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2AAED0-DC2A-4D84-9A4E-78FC3EC2034E}"/>
              </a:ext>
            </a:extLst>
          </p:cNvPr>
          <p:cNvSpPr txBox="1"/>
          <p:nvPr/>
        </p:nvSpPr>
        <p:spPr>
          <a:xfrm>
            <a:off x="341453" y="335666"/>
            <a:ext cx="765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Agenda</a:t>
            </a:r>
            <a:endParaRPr lang="de-DE" sz="48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909279-3ED4-4856-BE24-EE2C77ACEE73}"/>
              </a:ext>
            </a:extLst>
          </p:cNvPr>
          <p:cNvSpPr txBox="1"/>
          <p:nvPr/>
        </p:nvSpPr>
        <p:spPr>
          <a:xfrm>
            <a:off x="970342" y="1275595"/>
            <a:ext cx="7558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Registering Users and Login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Face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Security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Live 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687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Registering</a:t>
            </a:r>
            <a:r>
              <a:rPr lang="de-DE" dirty="0"/>
              <a:t> Users and Login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D67D7-5029-4333-981C-988E4767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MySQL DB </a:t>
            </a:r>
            <a:r>
              <a:rPr lang="de-DE" dirty="0" err="1"/>
              <a:t>hosted</a:t>
            </a:r>
            <a:r>
              <a:rPr lang="de-DE" dirty="0"/>
              <a:t> at AWS RDS</a:t>
            </a:r>
          </a:p>
          <a:p>
            <a:r>
              <a:rPr lang="de-DE" dirty="0" err="1"/>
              <a:t>mysql</a:t>
            </a:r>
            <a:r>
              <a:rPr lang="de-DE" dirty="0"/>
              <a:t>-</a:t>
            </a:r>
            <a:r>
              <a:rPr lang="de-DE" dirty="0" err="1"/>
              <a:t>Node</a:t>
            </a:r>
            <a:r>
              <a:rPr lang="de-DE" dirty="0"/>
              <a:t>-Plugin</a:t>
            </a:r>
          </a:p>
          <a:p>
            <a:endParaRPr lang="de-DE" dirty="0"/>
          </a:p>
          <a:p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User-ID, </a:t>
            </a:r>
            <a:r>
              <a:rPr lang="de-DE" dirty="0" err="1"/>
              <a:t>username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salted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and </a:t>
            </a:r>
            <a:r>
              <a:rPr lang="de-DE" dirty="0" err="1"/>
              <a:t>salt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24411A-5899-4056-B6B6-A2DEB39B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265" y="1605412"/>
            <a:ext cx="4859433" cy="16434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8359D3-8ECF-4634-8760-0FC2835C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66" y="3311264"/>
            <a:ext cx="4900432" cy="13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Registering</a:t>
            </a:r>
            <a:r>
              <a:rPr lang="de-DE" dirty="0"/>
              <a:t> Users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AEBD0A-1C12-485B-A261-FDC254D9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2628"/>
            <a:ext cx="2229319" cy="128009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42E533-FA82-4907-9E7F-BFCC83E16EA3}"/>
              </a:ext>
            </a:extLst>
          </p:cNvPr>
          <p:cNvCxnSpPr/>
          <p:nvPr/>
        </p:nvCxnSpPr>
        <p:spPr>
          <a:xfrm>
            <a:off x="3162112" y="2085553"/>
            <a:ext cx="13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C525C1D-87A3-4706-A2C9-FC972EE15A41}"/>
              </a:ext>
            </a:extLst>
          </p:cNvPr>
          <p:cNvSpPr txBox="1"/>
          <p:nvPr/>
        </p:nvSpPr>
        <p:spPr>
          <a:xfrm>
            <a:off x="3249626" y="1779815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‚New User‘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13BBC0-F722-4939-9B9E-7A177CD96419}"/>
              </a:ext>
            </a:extLst>
          </p:cNvPr>
          <p:cNvSpPr txBox="1"/>
          <p:nvPr/>
        </p:nvSpPr>
        <p:spPr>
          <a:xfrm>
            <a:off x="4639565" y="1779815"/>
            <a:ext cx="44585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/>
              <a:t>INSERT INTO Users … </a:t>
            </a:r>
            <a:r>
              <a:rPr lang="de-DE" dirty="0" err="1"/>
              <a:t>password</a:t>
            </a:r>
            <a:r>
              <a:rPr lang="de-DE" dirty="0"/>
              <a:t> = SHA2(?, 256) </a:t>
            </a:r>
            <a:br>
              <a:rPr lang="de-DE" dirty="0"/>
            </a:br>
            <a:r>
              <a:rPr lang="de-DE" dirty="0"/>
              <a:t>	? = </a:t>
            </a:r>
            <a:r>
              <a:rPr lang="de-DE" dirty="0" err="1"/>
              <a:t>saltedPassword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F54701-CFA8-49EC-B766-61FF0334CFF1}"/>
              </a:ext>
            </a:extLst>
          </p:cNvPr>
          <p:cNvSpPr txBox="1"/>
          <p:nvPr/>
        </p:nvSpPr>
        <p:spPr>
          <a:xfrm>
            <a:off x="4224314" y="3080405"/>
            <a:ext cx="5289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salt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br>
              <a:rPr lang="de-DE" sz="1400" dirty="0">
                <a:latin typeface="Consolas" panose="020B0609020204030204" pitchFamily="49" charset="0"/>
              </a:rPr>
            </a:br>
            <a:r>
              <a:rPr lang="de-DE" sz="1400" dirty="0" err="1">
                <a:latin typeface="Consolas" panose="020B0609020204030204" pitchFamily="49" charset="0"/>
              </a:rPr>
              <a:t>saltedPassword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r>
              <a:rPr lang="de-DE" sz="1400" dirty="0" err="1">
                <a:latin typeface="Consolas" panose="020B0609020204030204" pitchFamily="49" charset="0"/>
              </a:rPr>
              <a:t>mypassword</a:t>
            </a:r>
            <a:endParaRPr lang="de-DE" sz="1400" dirty="0">
              <a:latin typeface="Consolas" panose="020B0609020204030204" pitchFamily="49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9F424B3-9283-46BE-B392-5F0540CBCF7E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6868863" y="2303035"/>
            <a:ext cx="0" cy="7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D57C7F95-CE8B-4758-BCB2-6F4B8A37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4" y="4011663"/>
            <a:ext cx="9118481" cy="16302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1B9DBF4-DB7C-47A4-B5E9-89D0D9A5DB26}"/>
              </a:ext>
            </a:extLst>
          </p:cNvPr>
          <p:cNvCxnSpPr>
            <a:stCxn id="13" idx="3"/>
            <a:endCxn id="27" idx="3"/>
          </p:cNvCxnSpPr>
          <p:nvPr/>
        </p:nvCxnSpPr>
        <p:spPr>
          <a:xfrm>
            <a:off x="9098161" y="2041425"/>
            <a:ext cx="629554" cy="2785385"/>
          </a:xfrm>
          <a:prstGeom prst="bentConnector3">
            <a:avLst>
              <a:gd name="adj1" fmla="val 354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E75E6-DCD6-418C-A496-409829B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 Users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AEBD0A-1C12-485B-A261-FDC254D9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2628"/>
            <a:ext cx="2229319" cy="128009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242E533-FA82-4907-9E7F-BFCC83E16EA3}"/>
              </a:ext>
            </a:extLst>
          </p:cNvPr>
          <p:cNvCxnSpPr/>
          <p:nvPr/>
        </p:nvCxnSpPr>
        <p:spPr>
          <a:xfrm>
            <a:off x="3162112" y="2085553"/>
            <a:ext cx="13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C525C1D-87A3-4706-A2C9-FC972EE15A41}"/>
              </a:ext>
            </a:extLst>
          </p:cNvPr>
          <p:cNvSpPr txBox="1"/>
          <p:nvPr/>
        </p:nvSpPr>
        <p:spPr>
          <a:xfrm>
            <a:off x="3249626" y="1779815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‚Login‘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13BBC0-F722-4939-9B9E-7A177CD96419}"/>
              </a:ext>
            </a:extLst>
          </p:cNvPr>
          <p:cNvSpPr txBox="1"/>
          <p:nvPr/>
        </p:nvSpPr>
        <p:spPr>
          <a:xfrm>
            <a:off x="4639565" y="1779815"/>
            <a:ext cx="56066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/>
              <a:t>SELECT COUNT (*) FROM Users WHERE … </a:t>
            </a:r>
            <a:r>
              <a:rPr lang="de-DE" dirty="0" err="1"/>
              <a:t>password</a:t>
            </a:r>
            <a:r>
              <a:rPr lang="de-DE" dirty="0"/>
              <a:t>=SHA(?,256)</a:t>
            </a:r>
            <a:br>
              <a:rPr lang="de-DE" dirty="0"/>
            </a:br>
            <a:r>
              <a:rPr lang="de-DE" dirty="0"/>
              <a:t>	? = </a:t>
            </a:r>
            <a:r>
              <a:rPr lang="de-DE" dirty="0" err="1"/>
              <a:t>saltedPassword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F54701-CFA8-49EC-B766-61FF0334CFF1}"/>
              </a:ext>
            </a:extLst>
          </p:cNvPr>
          <p:cNvSpPr txBox="1"/>
          <p:nvPr/>
        </p:nvSpPr>
        <p:spPr>
          <a:xfrm>
            <a:off x="4798323" y="2708018"/>
            <a:ext cx="528909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salt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br>
              <a:rPr lang="de-DE" sz="1400" dirty="0">
                <a:latin typeface="Consolas" panose="020B0609020204030204" pitchFamily="49" charset="0"/>
              </a:rPr>
            </a:br>
            <a:r>
              <a:rPr lang="de-DE" sz="1400" dirty="0" err="1">
                <a:latin typeface="Consolas" panose="020B0609020204030204" pitchFamily="49" charset="0"/>
              </a:rPr>
              <a:t>saltedPassword</a:t>
            </a:r>
            <a:r>
              <a:rPr lang="de-DE" sz="1400" dirty="0">
                <a:latin typeface="Consolas" panose="020B0609020204030204" pitchFamily="49" charset="0"/>
              </a:rPr>
              <a:t> = 8FmfoR7c5boKWOjZpq5Xig==</a:t>
            </a:r>
            <a:r>
              <a:rPr lang="de-DE" sz="1400" dirty="0" err="1">
                <a:latin typeface="Consolas" panose="020B0609020204030204" pitchFamily="49" charset="0"/>
              </a:rPr>
              <a:t>mypassword</a:t>
            </a:r>
            <a:endParaRPr lang="de-DE" sz="1400" dirty="0">
              <a:latin typeface="Consolas" panose="020B0609020204030204" pitchFamily="49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9F424B3-9283-46BE-B392-5F0540CBCF7E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7442872" y="2303035"/>
            <a:ext cx="0" cy="40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D57C7F95-CE8B-4758-BCB2-6F4B8A37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7" y="3342191"/>
            <a:ext cx="9118481" cy="16302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F157A51-038B-4B47-9F23-51050E7C5C56}"/>
              </a:ext>
            </a:extLst>
          </p:cNvPr>
          <p:cNvCxnSpPr>
            <a:stCxn id="27" idx="3"/>
            <a:endCxn id="22" idx="3"/>
          </p:cNvCxnSpPr>
          <p:nvPr/>
        </p:nvCxnSpPr>
        <p:spPr>
          <a:xfrm flipV="1">
            <a:off x="9752208" y="2969628"/>
            <a:ext cx="335212" cy="1187710"/>
          </a:xfrm>
          <a:prstGeom prst="bentConnector3">
            <a:avLst>
              <a:gd name="adj1" fmla="val 168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40340DE3-5ACD-4B5C-AC5F-738B2BF5B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561" y="5350382"/>
            <a:ext cx="4619647" cy="573240"/>
          </a:xfrm>
          <a:prstGeom prst="rect">
            <a:avLst/>
          </a:prstGeom>
        </p:spPr>
      </p:pic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A77C140-558C-4120-8D6F-87DD4224C9C5}"/>
              </a:ext>
            </a:extLst>
          </p:cNvPr>
          <p:cNvCxnSpPr>
            <a:stCxn id="13" idx="3"/>
            <a:endCxn id="19" idx="3"/>
          </p:cNvCxnSpPr>
          <p:nvPr/>
        </p:nvCxnSpPr>
        <p:spPr>
          <a:xfrm flipH="1">
            <a:off x="9752208" y="2041425"/>
            <a:ext cx="493971" cy="3595577"/>
          </a:xfrm>
          <a:prstGeom prst="bentConnector3">
            <a:avLst>
              <a:gd name="adj1" fmla="val -250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D1F3F223-1145-46B1-863E-73B9B23A5EBE}"/>
              </a:ext>
            </a:extLst>
          </p:cNvPr>
          <p:cNvSpPr txBox="1"/>
          <p:nvPr/>
        </p:nvSpPr>
        <p:spPr>
          <a:xfrm>
            <a:off x="10293538" y="1716221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count</a:t>
            </a:r>
            <a:r>
              <a:rPr lang="de-DE" dirty="0"/>
              <a:t> &gt; 0</a:t>
            </a:r>
          </a:p>
        </p:txBody>
      </p:sp>
    </p:spTree>
    <p:extLst>
      <p:ext uri="{BB962C8B-B14F-4D97-AF65-F5344CB8AC3E}">
        <p14:creationId xmlns:p14="http://schemas.microsoft.com/office/powerpoint/2010/main" val="337843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C6321-0D18-4242-9177-DD5E59B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Recognition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052357B-6BA8-468C-9264-08407ED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4" t="81251" b="13617"/>
          <a:stretch/>
        </p:blipFill>
        <p:spPr>
          <a:xfrm>
            <a:off x="4300868" y="2164420"/>
            <a:ext cx="7905206" cy="188622"/>
          </a:xfrm>
          <a:ln>
            <a:solidFill>
              <a:srgbClr val="FF0000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064DC9-71E5-4781-8234-93CB7E95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12721"/>
            <a:ext cx="3368040" cy="15267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32AE17-0276-4BDE-83D2-6FB512343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273" y="4685371"/>
            <a:ext cx="3435201" cy="146568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875D251-6B7A-4601-B17E-26FD0F82F6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83"/>
          <a:stretch/>
        </p:blipFill>
        <p:spPr>
          <a:xfrm>
            <a:off x="668385" y="4578493"/>
            <a:ext cx="4382588" cy="167944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D0AEA2-02DF-4595-9413-EB294706FDC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5050973" y="5418214"/>
            <a:ext cx="3251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D7BDF6B-67DC-4358-85FF-7132170176A9}"/>
              </a:ext>
            </a:extLst>
          </p:cNvPr>
          <p:cNvSpPr txBox="1"/>
          <p:nvPr/>
        </p:nvSpPr>
        <p:spPr>
          <a:xfrm>
            <a:off x="5156978" y="5048931"/>
            <a:ext cx="303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if (</a:t>
            </a:r>
            <a:r>
              <a:rPr lang="de-DE" sz="1400" dirty="0" err="1"/>
              <a:t>response.image</a:t>
            </a:r>
            <a:r>
              <a:rPr lang="de-DE" sz="1400" dirty="0"/>
              <a:t>[0]</a:t>
            </a:r>
            <a:r>
              <a:rPr lang="de-DE" sz="1400" dirty="0" err="1"/>
              <a:t>faces.lenght</a:t>
            </a:r>
            <a:r>
              <a:rPr lang="de-DE" sz="1400" dirty="0"/>
              <a:t> &gt;= 0)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A0F2895-0DC8-47D4-A62E-7D0812C7B1C8}"/>
              </a:ext>
            </a:extLst>
          </p:cNvPr>
          <p:cNvSpPr txBox="1"/>
          <p:nvPr/>
        </p:nvSpPr>
        <p:spPr>
          <a:xfrm>
            <a:off x="2063931" y="3639814"/>
            <a:ext cx="19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Visual Recognition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81818D-491C-42F8-9F82-294551553484}"/>
              </a:ext>
            </a:extLst>
          </p:cNvPr>
          <p:cNvSpPr txBox="1"/>
          <p:nvPr/>
        </p:nvSpPr>
        <p:spPr>
          <a:xfrm>
            <a:off x="3152503" y="2732210"/>
            <a:ext cx="612000" cy="28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546A5174-A3FD-4C53-BEFD-8EEE072AA0EF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5400000" flipH="1" flipV="1">
            <a:off x="5521783" y="289762"/>
            <a:ext cx="668408" cy="4794968"/>
          </a:xfrm>
          <a:prstGeom prst="bentConnector3">
            <a:avLst>
              <a:gd name="adj1" fmla="val -30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7E76962-FC94-434F-B230-9C5161C3F279}"/>
              </a:ext>
            </a:extLst>
          </p:cNvPr>
          <p:cNvCxnSpPr/>
          <p:nvPr/>
        </p:nvCxnSpPr>
        <p:spPr>
          <a:xfrm>
            <a:off x="2063931" y="3039429"/>
            <a:ext cx="0" cy="146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6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4D3B-2D8A-4A97-9AA1-7C8D7CF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aspects</a:t>
            </a:r>
            <a:r>
              <a:rPr lang="de-DE" dirty="0"/>
              <a:t>: TLS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48570-3112-4E14-836C-D46E7639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125" cy="4351338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: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speaking</a:t>
            </a:r>
            <a:r>
              <a:rPr lang="de-DE" dirty="0"/>
              <a:t> HTTPS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self-signed</a:t>
            </a:r>
            <a:r>
              <a:rPr lang="de-DE" dirty="0"/>
              <a:t> </a:t>
            </a:r>
            <a:r>
              <a:rPr lang="de-DE" dirty="0" err="1"/>
              <a:t>certs</a:t>
            </a:r>
            <a:r>
              <a:rPr lang="de-DE" dirty="0"/>
              <a:t> / 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Encrypt</a:t>
            </a:r>
            <a:endParaRPr lang="de-DE" dirty="0"/>
          </a:p>
          <a:p>
            <a:r>
              <a:rPr lang="de-DE" dirty="0"/>
              <a:t>But: </a:t>
            </a:r>
            <a:r>
              <a:rPr lang="de-DE" dirty="0" err="1"/>
              <a:t>Bluemix</a:t>
            </a:r>
            <a:r>
              <a:rPr lang="de-DE" dirty="0"/>
              <a:t>-Proxy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HTTP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speaking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HTTPS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outside </a:t>
            </a:r>
            <a:r>
              <a:rPr lang="de-DE" dirty="0" err="1"/>
              <a:t>world</a:t>
            </a:r>
            <a:endParaRPr lang="de-DE" dirty="0"/>
          </a:p>
          <a:p>
            <a:r>
              <a:rPr lang="de-DE" dirty="0" err="1"/>
              <a:t>Therefore</a:t>
            </a:r>
            <a:endParaRPr lang="de-DE" dirty="0"/>
          </a:p>
          <a:p>
            <a:pPr lvl="1"/>
            <a:r>
              <a:rPr lang="de-DE" dirty="0"/>
              <a:t>Making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speak</a:t>
            </a:r>
            <a:r>
              <a:rPr lang="de-DE" dirty="0"/>
              <a:t> HTTP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Bluemix</a:t>
            </a:r>
            <a:r>
              <a:rPr lang="de-DE" dirty="0"/>
              <a:t>-proxy</a:t>
            </a:r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proxies</a:t>
            </a:r>
            <a:endParaRPr lang="de-DE" dirty="0"/>
          </a:p>
          <a:p>
            <a:pPr lvl="1"/>
            <a:r>
              <a:rPr lang="de-DE" dirty="0"/>
              <a:t>On HTTP </a:t>
            </a:r>
            <a:r>
              <a:rPr lang="de-DE" dirty="0" err="1"/>
              <a:t>request</a:t>
            </a:r>
            <a:r>
              <a:rPr lang="de-DE" dirty="0"/>
              <a:t>, </a:t>
            </a:r>
            <a:r>
              <a:rPr lang="de-DE" dirty="0" err="1"/>
              <a:t>redirect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HTTPS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E20F32-2F97-477E-A079-1F0911A6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14" y="2380109"/>
            <a:ext cx="3024148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32DD243-58DB-4C21-A127-791BD6702741}"/>
              </a:ext>
            </a:extLst>
          </p:cNvPr>
          <p:cNvSpPr txBox="1">
            <a:spLocks/>
          </p:cNvSpPr>
          <p:nvPr/>
        </p:nvSpPr>
        <p:spPr>
          <a:xfrm>
            <a:off x="2087335" y="5494337"/>
            <a:ext cx="1794782" cy="522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err="1">
                <a:solidFill>
                  <a:srgbClr val="2C3E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LabChat</a:t>
            </a:r>
            <a:endParaRPr lang="de-DE" sz="3200" dirty="0">
              <a:solidFill>
                <a:srgbClr val="2C3E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Bildergebnis fÃ¼r world wide web icon">
            <a:extLst>
              <a:ext uri="{FF2B5EF4-FFF2-40B4-BE49-F238E27FC236}">
                <a16:creationId xmlns:a16="http://schemas.microsoft.com/office/drawing/2014/main" id="{D709F28A-56BB-4071-AD0A-E194E89B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52" y="5199517"/>
            <a:ext cx="1112383" cy="111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ibm cloud">
            <a:extLst>
              <a:ext uri="{FF2B5EF4-FFF2-40B4-BE49-F238E27FC236}">
                <a16:creationId xmlns:a16="http://schemas.microsoft.com/office/drawing/2014/main" id="{FAD1722A-5320-4EAF-B691-0730C7E6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77" y="5228091"/>
            <a:ext cx="1585733" cy="105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996C203-38A6-4C7F-B79D-473EF90FA9C0}"/>
              </a:ext>
            </a:extLst>
          </p:cNvPr>
          <p:cNvCxnSpPr>
            <a:stCxn id="6" idx="3"/>
            <a:endCxn id="1030" idx="1"/>
          </p:cNvCxnSpPr>
          <p:nvPr/>
        </p:nvCxnSpPr>
        <p:spPr>
          <a:xfrm>
            <a:off x="3882117" y="5755708"/>
            <a:ext cx="171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EC6536B-0D67-49B0-887E-3EC0BEBC3052}"/>
              </a:ext>
            </a:extLst>
          </p:cNvPr>
          <p:cNvCxnSpPr>
            <a:stCxn id="1030" idx="3"/>
            <a:endCxn id="1028" idx="1"/>
          </p:cNvCxnSpPr>
          <p:nvPr/>
        </p:nvCxnSpPr>
        <p:spPr>
          <a:xfrm>
            <a:off x="7180310" y="5755708"/>
            <a:ext cx="2037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77C7012-F4F2-4E4B-8176-949040165156}"/>
              </a:ext>
            </a:extLst>
          </p:cNvPr>
          <p:cNvSpPr txBox="1"/>
          <p:nvPr/>
        </p:nvSpPr>
        <p:spPr>
          <a:xfrm>
            <a:off x="4159703" y="545056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9BE1A6-3137-4DD0-B97C-4CF7A59FB693}"/>
              </a:ext>
            </a:extLst>
          </p:cNvPr>
          <p:cNvSpPr txBox="1"/>
          <p:nvPr/>
        </p:nvSpPr>
        <p:spPr>
          <a:xfrm>
            <a:off x="7683953" y="5450568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81672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34D3B-2D8A-4A97-9AA1-7C8D7CF4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</a:t>
            </a:r>
            <a:r>
              <a:rPr lang="de-DE" dirty="0" err="1"/>
              <a:t>aspects</a:t>
            </a:r>
            <a:r>
              <a:rPr lang="de-DE" dirty="0"/>
              <a:t>: IBM </a:t>
            </a:r>
            <a:r>
              <a:rPr lang="de-DE" dirty="0" err="1"/>
              <a:t>AppScan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AA87F0-B780-41AC-A4B4-DED714E1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999FD-26AC-418F-ABEC-810B797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</a:t>
            </a:r>
            <a:r>
              <a:rPr lang="de-DE" dirty="0"/>
              <a:t> </a:t>
            </a:r>
            <a:r>
              <a:rPr lang="de-DE" dirty="0" err="1"/>
              <a:t>learnt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BA09D-11AD-46F3-B579-F8F74F84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 err="1"/>
              <a:t>Connecting</a:t>
            </a:r>
            <a:r>
              <a:rPr lang="de-DE" sz="3200" dirty="0"/>
              <a:t> </a:t>
            </a:r>
            <a:r>
              <a:rPr lang="de-DE" sz="3200" dirty="0" err="1"/>
              <a:t>cloud</a:t>
            </a:r>
            <a:r>
              <a:rPr lang="de-DE" sz="3200" dirty="0"/>
              <a:t> </a:t>
            </a:r>
            <a:r>
              <a:rPr lang="de-DE" sz="3200" dirty="0" err="1"/>
              <a:t>services</a:t>
            </a:r>
            <a:endParaRPr lang="de-DE" sz="3200" dirty="0"/>
          </a:p>
          <a:p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r>
              <a:rPr lang="de-DE" sz="3200" dirty="0" err="1"/>
              <a:t>Connecting</a:t>
            </a:r>
            <a:r>
              <a:rPr lang="de-DE" sz="3200" dirty="0"/>
              <a:t> a </a:t>
            </a:r>
            <a:r>
              <a:rPr lang="de-DE" sz="3200" dirty="0" err="1"/>
              <a:t>CloudSQL</a:t>
            </a:r>
            <a:r>
              <a:rPr lang="de-DE" sz="3200" dirty="0"/>
              <a:t> </a:t>
            </a:r>
            <a:r>
              <a:rPr lang="de-DE" sz="3200" dirty="0" err="1"/>
              <a:t>database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a Node </a:t>
            </a:r>
            <a:r>
              <a:rPr lang="de-DE" sz="3200" dirty="0" err="1"/>
              <a:t>application</a:t>
            </a:r>
            <a:r>
              <a:rPr lang="de-DE" sz="3200" dirty="0"/>
              <a:t>,</a:t>
            </a:r>
            <a:br>
              <a:rPr lang="de-DE" sz="3200" dirty="0"/>
            </a:br>
            <a:r>
              <a:rPr lang="de-DE" sz="3200" dirty="0" err="1"/>
              <a:t>sending</a:t>
            </a:r>
            <a:r>
              <a:rPr lang="de-DE" sz="3200" dirty="0"/>
              <a:t> and </a:t>
            </a:r>
            <a:r>
              <a:rPr lang="de-DE" sz="3200" dirty="0" err="1"/>
              <a:t>receiving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from and to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database</a:t>
            </a:r>
            <a:endParaRPr lang="de-DE" sz="3200" dirty="0"/>
          </a:p>
          <a:p>
            <a:r>
              <a:rPr lang="de-DE" sz="3200" dirty="0" err="1"/>
              <a:t>Using</a:t>
            </a:r>
            <a:r>
              <a:rPr lang="de-DE" sz="3200" dirty="0"/>
              <a:t> </a:t>
            </a:r>
            <a:r>
              <a:rPr lang="de-DE" sz="3200" dirty="0" err="1"/>
              <a:t>deprecated</a:t>
            </a:r>
            <a:r>
              <a:rPr lang="de-DE" sz="3200" dirty="0"/>
              <a:t> </a:t>
            </a:r>
            <a:r>
              <a:rPr lang="de-DE" sz="3200" dirty="0" err="1"/>
              <a:t>cloud</a:t>
            </a:r>
            <a:r>
              <a:rPr lang="de-DE" sz="3200" dirty="0"/>
              <a:t> </a:t>
            </a:r>
            <a:r>
              <a:rPr lang="de-DE" sz="3200" dirty="0" err="1"/>
              <a:t>services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tricky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90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49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Verdana</vt:lpstr>
      <vt:lpstr>Office</vt:lpstr>
      <vt:lpstr>LabChat</vt:lpstr>
      <vt:lpstr>LabChat</vt:lpstr>
      <vt:lpstr>Registering Users and Login Process</vt:lpstr>
      <vt:lpstr>Registering Users Process</vt:lpstr>
      <vt:lpstr>Login Users Process</vt:lpstr>
      <vt:lpstr>Face Recognition</vt:lpstr>
      <vt:lpstr>Security aspects: TLS</vt:lpstr>
      <vt:lpstr>Security aspects: IBM AppScan</vt:lpstr>
      <vt:lpstr>Lesson learnt</vt:lpstr>
      <vt:lpstr>LabChat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LabChat</dc:title>
  <dc:creator>Oliver Wagner</dc:creator>
  <cp:lastModifiedBy>Hanna Schulze</cp:lastModifiedBy>
  <cp:revision>21</cp:revision>
  <dcterms:created xsi:type="dcterms:W3CDTF">2018-10-21T20:29:05Z</dcterms:created>
  <dcterms:modified xsi:type="dcterms:W3CDTF">2018-11-28T11:05:02Z</dcterms:modified>
</cp:coreProperties>
</file>