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2" r:id="rId11"/>
    <p:sldId id="270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bjective-euler.mybluemix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138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IBM </a:t>
            </a:r>
            <a:r>
              <a:rPr lang="de-DE" dirty="0" err="1"/>
              <a:t>AppScan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1EB6E0-C0D6-4858-A586-23084622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1449806"/>
            <a:ext cx="9659187" cy="11507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5F1E67-44B7-4F67-BB07-676E9AD7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23" y="3121117"/>
            <a:ext cx="5811568" cy="254321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858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999FD-26AC-418F-ABEC-810B797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A09D-11AD-46F3-B579-F8F74F84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err="1"/>
              <a:t>Connecting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err="1"/>
              <a:t>services</a:t>
            </a:r>
            <a:endParaRPr lang="de-DE" sz="3200" dirty="0"/>
          </a:p>
          <a:p>
            <a:r>
              <a:rPr lang="de-DE" sz="3200" dirty="0" err="1"/>
              <a:t>Connecting</a:t>
            </a:r>
            <a:r>
              <a:rPr lang="de-DE" sz="3200" dirty="0"/>
              <a:t> a </a:t>
            </a:r>
            <a:r>
              <a:rPr lang="de-DE" sz="3200" dirty="0" err="1"/>
              <a:t>CloudSQL</a:t>
            </a:r>
            <a:r>
              <a:rPr lang="de-DE" sz="3200" dirty="0"/>
              <a:t> </a:t>
            </a:r>
            <a:r>
              <a:rPr lang="de-DE" sz="3200" dirty="0" err="1"/>
              <a:t>database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a Node </a:t>
            </a:r>
            <a:r>
              <a:rPr lang="de-DE" sz="3200" dirty="0" err="1"/>
              <a:t>application</a:t>
            </a:r>
            <a:r>
              <a:rPr lang="de-DE" sz="3200" dirty="0"/>
              <a:t>,</a:t>
            </a:r>
            <a:br>
              <a:rPr lang="de-DE" sz="3200" dirty="0"/>
            </a:br>
            <a:r>
              <a:rPr lang="de-DE" sz="3200" dirty="0" err="1"/>
              <a:t>sending</a:t>
            </a:r>
            <a:r>
              <a:rPr lang="de-DE" sz="3200" dirty="0"/>
              <a:t> and </a:t>
            </a:r>
            <a:r>
              <a:rPr lang="de-DE" sz="3200" dirty="0" err="1"/>
              <a:t>receiving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from and to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database</a:t>
            </a:r>
            <a:endParaRPr lang="de-DE" sz="3200" dirty="0"/>
          </a:p>
          <a:p>
            <a:r>
              <a:rPr lang="de-DE" sz="3200" dirty="0" err="1"/>
              <a:t>Using</a:t>
            </a:r>
            <a:r>
              <a:rPr lang="de-DE" sz="3200" dirty="0"/>
              <a:t> </a:t>
            </a:r>
            <a:r>
              <a:rPr lang="de-DE" sz="3200" dirty="0" err="1"/>
              <a:t>deprecated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err="1"/>
              <a:t>services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tricky</a:t>
            </a:r>
            <a:endParaRPr lang="de-DE" sz="3200" dirty="0"/>
          </a:p>
          <a:p>
            <a:r>
              <a:rPr lang="en-US" sz="3200" dirty="0"/>
              <a:t>Security flags and headers are crucial for running a web applications safely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90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Autofit/>
          </a:bodyPr>
          <a:lstStyle/>
          <a:p>
            <a:r>
              <a:rPr lang="de-DE" sz="20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20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616405" y="2644170"/>
            <a:ext cx="1098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https://objective-euler.mybluemix.net/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Registering Users and Login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Security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and Login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D67D7-5029-4333-981C-988E476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DB </a:t>
            </a:r>
            <a:r>
              <a:rPr lang="de-DE" dirty="0" err="1"/>
              <a:t>hosted</a:t>
            </a:r>
            <a:r>
              <a:rPr lang="de-DE" dirty="0"/>
              <a:t> at AWS RDS</a:t>
            </a:r>
          </a:p>
          <a:p>
            <a:r>
              <a:rPr lang="de-DE" dirty="0" err="1"/>
              <a:t>mysql</a:t>
            </a:r>
            <a:r>
              <a:rPr lang="de-DE" dirty="0"/>
              <a:t>-</a:t>
            </a:r>
            <a:r>
              <a:rPr lang="de-DE" dirty="0" err="1"/>
              <a:t>Node</a:t>
            </a:r>
            <a:r>
              <a:rPr lang="de-DE" dirty="0"/>
              <a:t>-Plugin</a:t>
            </a:r>
          </a:p>
          <a:p>
            <a:endParaRPr lang="de-DE" dirty="0"/>
          </a:p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User-ID, </a:t>
            </a:r>
            <a:r>
              <a:rPr lang="de-DE" dirty="0" err="1"/>
              <a:t>username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salted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and </a:t>
            </a:r>
            <a:r>
              <a:rPr lang="de-DE" dirty="0" err="1"/>
              <a:t>salt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24411A-5899-4056-B6B6-A2DEB39B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65" y="1605412"/>
            <a:ext cx="4859433" cy="16434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8359D3-8ECF-4634-8760-0FC2835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66" y="3311264"/>
            <a:ext cx="4900432" cy="13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‚New User‘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44585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INSERT INTO Users … </a:t>
            </a:r>
            <a:r>
              <a:rPr lang="de-DE" dirty="0" err="1"/>
              <a:t>password</a:t>
            </a:r>
            <a:r>
              <a:rPr lang="de-DE" dirty="0"/>
              <a:t> = SHA2(?, 256) 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224314" y="3080405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6868863" y="2303035"/>
            <a:ext cx="0" cy="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4" y="4011663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1B9DBF4-DB7C-47A4-B5E9-89D0D9A5DB26}"/>
              </a:ext>
            </a:extLst>
          </p:cNvPr>
          <p:cNvCxnSpPr>
            <a:stCxn id="13" idx="3"/>
            <a:endCxn id="27" idx="3"/>
          </p:cNvCxnSpPr>
          <p:nvPr/>
        </p:nvCxnSpPr>
        <p:spPr>
          <a:xfrm>
            <a:off x="9098161" y="2041425"/>
            <a:ext cx="629554" cy="2785385"/>
          </a:xfrm>
          <a:prstGeom prst="bentConnector3">
            <a:avLst>
              <a:gd name="adj1" fmla="val 35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‚Login‘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56066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SELECT COUNT (*) FROM Users WHERE … </a:t>
            </a:r>
            <a:r>
              <a:rPr lang="de-DE" dirty="0" err="1"/>
              <a:t>password</a:t>
            </a:r>
            <a:r>
              <a:rPr lang="de-DE" dirty="0"/>
              <a:t>=SHA(?,256)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798323" y="2708018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7442872" y="2303035"/>
            <a:ext cx="0" cy="4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7" y="3342191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F157A51-038B-4B47-9F23-51050E7C5C56}"/>
              </a:ext>
            </a:extLst>
          </p:cNvPr>
          <p:cNvCxnSpPr>
            <a:stCxn id="27" idx="3"/>
            <a:endCxn id="22" idx="3"/>
          </p:cNvCxnSpPr>
          <p:nvPr/>
        </p:nvCxnSpPr>
        <p:spPr>
          <a:xfrm flipV="1">
            <a:off x="9752208" y="2969628"/>
            <a:ext cx="335212" cy="1187710"/>
          </a:xfrm>
          <a:prstGeom prst="bentConnector3">
            <a:avLst>
              <a:gd name="adj1" fmla="val 168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40340DE3-5ACD-4B5C-AC5F-738B2BF5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561" y="5350382"/>
            <a:ext cx="4619647" cy="573240"/>
          </a:xfrm>
          <a:prstGeom prst="rect">
            <a:avLst/>
          </a:prstGeom>
        </p:spPr>
      </p:pic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A77C140-558C-4120-8D6F-87DD4224C9C5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 flipH="1">
            <a:off x="9752208" y="2041425"/>
            <a:ext cx="493971" cy="3595577"/>
          </a:xfrm>
          <a:prstGeom prst="bentConnector3">
            <a:avLst>
              <a:gd name="adj1" fmla="val -250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1F3F223-1145-46B1-863E-73B9B23A5EBE}"/>
              </a:ext>
            </a:extLst>
          </p:cNvPr>
          <p:cNvSpPr txBox="1"/>
          <p:nvPr/>
        </p:nvSpPr>
        <p:spPr>
          <a:xfrm>
            <a:off x="10293538" y="1716221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count</a:t>
            </a:r>
            <a:r>
              <a:rPr lang="de-DE" dirty="0"/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33784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C6321-0D18-4242-9177-DD5E59B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052357B-6BA8-468C-9264-08407ED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1251" b="13617"/>
          <a:stretch/>
        </p:blipFill>
        <p:spPr>
          <a:xfrm>
            <a:off x="4300868" y="2164420"/>
            <a:ext cx="7905206" cy="188622"/>
          </a:xfrm>
          <a:ln>
            <a:solidFill>
              <a:srgbClr val="FF000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064DC9-71E5-4781-8234-93CB7E95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2721"/>
            <a:ext cx="3368040" cy="15267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32AE17-0276-4BDE-83D2-6FB512343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73" y="4685371"/>
            <a:ext cx="3435201" cy="14656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875D251-6B7A-4601-B17E-26FD0F82F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83"/>
          <a:stretch/>
        </p:blipFill>
        <p:spPr>
          <a:xfrm>
            <a:off x="668385" y="4578493"/>
            <a:ext cx="4382588" cy="167944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D0AEA2-02DF-4595-9413-EB294706FDC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5050973" y="5418214"/>
            <a:ext cx="3251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D7BDF6B-67DC-4358-85FF-7132170176A9}"/>
              </a:ext>
            </a:extLst>
          </p:cNvPr>
          <p:cNvSpPr txBox="1"/>
          <p:nvPr/>
        </p:nvSpPr>
        <p:spPr>
          <a:xfrm>
            <a:off x="5156978" y="5048931"/>
            <a:ext cx="303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if (</a:t>
            </a:r>
            <a:r>
              <a:rPr lang="de-DE" sz="1400" dirty="0" err="1"/>
              <a:t>response.image</a:t>
            </a:r>
            <a:r>
              <a:rPr lang="de-DE" sz="1400" dirty="0"/>
              <a:t>[0]</a:t>
            </a:r>
            <a:r>
              <a:rPr lang="de-DE" sz="1400" dirty="0" err="1"/>
              <a:t>faces.lenght</a:t>
            </a:r>
            <a:r>
              <a:rPr lang="de-DE" sz="1400" dirty="0"/>
              <a:t> &gt;= 0)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0F2895-0DC8-47D4-A62E-7D0812C7B1C8}"/>
              </a:ext>
            </a:extLst>
          </p:cNvPr>
          <p:cNvSpPr txBox="1"/>
          <p:nvPr/>
        </p:nvSpPr>
        <p:spPr>
          <a:xfrm>
            <a:off x="2063931" y="3639814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Recognition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81818D-491C-42F8-9F82-294551553484}"/>
              </a:ext>
            </a:extLst>
          </p:cNvPr>
          <p:cNvSpPr txBox="1"/>
          <p:nvPr/>
        </p:nvSpPr>
        <p:spPr>
          <a:xfrm>
            <a:off x="3152503" y="2732210"/>
            <a:ext cx="612000" cy="28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46A5174-A3FD-4C53-BEFD-8EEE072AA0EF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 flipV="1">
            <a:off x="5521783" y="289762"/>
            <a:ext cx="668408" cy="4794968"/>
          </a:xfrm>
          <a:prstGeom prst="bentConnector3">
            <a:avLst>
              <a:gd name="adj1" fmla="val -3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7E76962-FC94-434F-B230-9C5161C3F279}"/>
              </a:ext>
            </a:extLst>
          </p:cNvPr>
          <p:cNvCxnSpPr/>
          <p:nvPr/>
        </p:nvCxnSpPr>
        <p:spPr>
          <a:xfrm>
            <a:off x="2063931" y="3039429"/>
            <a:ext cx="0" cy="146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48570-3112-4E14-836C-D46E7639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HTTPS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self-signed</a:t>
            </a:r>
            <a:r>
              <a:rPr lang="de-DE" dirty="0"/>
              <a:t> </a:t>
            </a:r>
            <a:r>
              <a:rPr lang="de-DE" dirty="0" err="1"/>
              <a:t>certs</a:t>
            </a:r>
            <a:r>
              <a:rPr lang="de-DE" dirty="0"/>
              <a:t> /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Encrypt</a:t>
            </a:r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Bluemix</a:t>
            </a:r>
            <a:r>
              <a:rPr lang="de-DE" dirty="0"/>
              <a:t>-Proxy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HTTP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HTTPS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 err="1"/>
              <a:t>Therefore</a:t>
            </a:r>
            <a:endParaRPr lang="de-DE" dirty="0"/>
          </a:p>
          <a:p>
            <a:pPr lvl="1"/>
            <a:r>
              <a:rPr lang="de-DE" dirty="0"/>
              <a:t>Making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HTTP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Bluemix</a:t>
            </a:r>
            <a:r>
              <a:rPr lang="de-DE" dirty="0"/>
              <a:t>-proxy</a:t>
            </a:r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  <a:p>
            <a:pPr lvl="1"/>
            <a:r>
              <a:rPr lang="de-DE" dirty="0"/>
              <a:t>On HTTP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redirect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HTTPS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E20F32-2F97-477E-A079-1F0911A6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14" y="2380109"/>
            <a:ext cx="3024148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32DD243-58DB-4C21-A127-791BD6702741}"/>
              </a:ext>
            </a:extLst>
          </p:cNvPr>
          <p:cNvSpPr txBox="1">
            <a:spLocks/>
          </p:cNvSpPr>
          <p:nvPr/>
        </p:nvSpPr>
        <p:spPr>
          <a:xfrm>
            <a:off x="2087335" y="5494337"/>
            <a:ext cx="1794782" cy="522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32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ildergebnis fÃ¼r world wide web icon">
            <a:extLst>
              <a:ext uri="{FF2B5EF4-FFF2-40B4-BE49-F238E27FC236}">
                <a16:creationId xmlns:a16="http://schemas.microsoft.com/office/drawing/2014/main" id="{D709F28A-56BB-4071-AD0A-E194E89B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52" y="5199517"/>
            <a:ext cx="1112383" cy="11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ibm cloud">
            <a:extLst>
              <a:ext uri="{FF2B5EF4-FFF2-40B4-BE49-F238E27FC236}">
                <a16:creationId xmlns:a16="http://schemas.microsoft.com/office/drawing/2014/main" id="{FAD1722A-5320-4EAF-B691-0730C7E6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7" y="5228091"/>
            <a:ext cx="1585733" cy="10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996C203-38A6-4C7F-B79D-473EF90FA9C0}"/>
              </a:ext>
            </a:extLst>
          </p:cNvPr>
          <p:cNvCxnSpPr>
            <a:stCxn id="6" idx="3"/>
            <a:endCxn id="1030" idx="1"/>
          </p:cNvCxnSpPr>
          <p:nvPr/>
        </p:nvCxnSpPr>
        <p:spPr>
          <a:xfrm>
            <a:off x="3882117" y="5755708"/>
            <a:ext cx="171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C6536B-0D67-49B0-887E-3EC0BEBC3052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>
            <a:off x="7180310" y="5755708"/>
            <a:ext cx="2037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7C7012-F4F2-4E4B-8176-949040165156}"/>
              </a:ext>
            </a:extLst>
          </p:cNvPr>
          <p:cNvSpPr txBox="1"/>
          <p:nvPr/>
        </p:nvSpPr>
        <p:spPr>
          <a:xfrm>
            <a:off x="4159703" y="545056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9BE1A6-3137-4DD0-B97C-4CF7A59FB693}"/>
              </a:ext>
            </a:extLst>
          </p:cNvPr>
          <p:cNvSpPr txBox="1"/>
          <p:nvPr/>
        </p:nvSpPr>
        <p:spPr>
          <a:xfrm>
            <a:off x="7683953" y="545056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81672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IBM </a:t>
            </a:r>
            <a:r>
              <a:rPr lang="de-DE" dirty="0" err="1"/>
              <a:t>AppScan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AA87F0-B780-41AC-A4B4-DED714E1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142322-BE5E-4653-9D86-1895810B5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28"/>
          <a:stretch/>
        </p:blipFill>
        <p:spPr>
          <a:xfrm>
            <a:off x="934812" y="1589193"/>
            <a:ext cx="9302836" cy="1182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03765E-5D7C-4E76-BA88-6AEAA422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78" y="2914756"/>
            <a:ext cx="9288170" cy="3668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66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IBM </a:t>
            </a:r>
            <a:r>
              <a:rPr lang="de-DE" dirty="0" err="1"/>
              <a:t>AppScan</a:t>
            </a:r>
            <a:endParaRPr lang="de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9A3D770-9783-462A-B3D6-B7387682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18" y="1266493"/>
            <a:ext cx="10515600" cy="29833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763374A-9BA6-435A-896C-8EF943444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3"/>
          <a:stretch/>
        </p:blipFill>
        <p:spPr>
          <a:xfrm>
            <a:off x="909918" y="4249883"/>
            <a:ext cx="1051560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50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Verdana</vt:lpstr>
      <vt:lpstr>Office</vt:lpstr>
      <vt:lpstr>LabChat</vt:lpstr>
      <vt:lpstr>LabChat</vt:lpstr>
      <vt:lpstr>Registering Users and Login Process</vt:lpstr>
      <vt:lpstr>Registering Users Process</vt:lpstr>
      <vt:lpstr>Login Users Process</vt:lpstr>
      <vt:lpstr>Face Recognition</vt:lpstr>
      <vt:lpstr>Security aspects: TLS</vt:lpstr>
      <vt:lpstr>Security aspects: IBM AppScan</vt:lpstr>
      <vt:lpstr>Security aspects: IBM AppScan</vt:lpstr>
      <vt:lpstr>Security aspects: IBM AppScan</vt:lpstr>
      <vt:lpstr>Lesson learnt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Oliver Wagner</cp:lastModifiedBy>
  <cp:revision>24</cp:revision>
  <dcterms:created xsi:type="dcterms:W3CDTF">2018-10-21T20:29:05Z</dcterms:created>
  <dcterms:modified xsi:type="dcterms:W3CDTF">2018-12-05T09:43:46Z</dcterms:modified>
</cp:coreProperties>
</file>