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8" r:id="rId3"/>
    <p:sldId id="270" r:id="rId4"/>
    <p:sldId id="271" r:id="rId5"/>
    <p:sldId id="283" r:id="rId6"/>
    <p:sldId id="284" r:id="rId7"/>
    <p:sldId id="285" r:id="rId8"/>
    <p:sldId id="286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88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Economics 101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Economics is the study of the </a:t>
            </a:r>
            <a:r>
              <a:rPr lang="en-US" u="sng" dirty="0" smtClean="0"/>
              <a:t>Allocation</a:t>
            </a:r>
            <a:r>
              <a:rPr lang="en-US" dirty="0" smtClean="0"/>
              <a:t> of </a:t>
            </a:r>
            <a:r>
              <a:rPr lang="en-US" u="sng" dirty="0" smtClean="0"/>
              <a:t>Scarce</a:t>
            </a:r>
            <a:r>
              <a:rPr lang="en-US" dirty="0" smtClean="0"/>
              <a:t> </a:t>
            </a:r>
            <a:r>
              <a:rPr lang="en-US" u="sng" dirty="0" smtClean="0"/>
              <a:t>Resources</a:t>
            </a:r>
            <a:r>
              <a:rPr lang="en-US" dirty="0" smtClean="0"/>
              <a:t> over </a:t>
            </a:r>
            <a:r>
              <a:rPr lang="en-US" u="sng" dirty="0" smtClean="0"/>
              <a:t>Competing and Alternative Uses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Allocation: What we choose to use resources for; Who gets what; how distributed. </a:t>
            </a:r>
          </a:p>
          <a:p>
            <a:r>
              <a:rPr lang="en-US" dirty="0" smtClean="0"/>
              <a:t>Scarce: Not enough to go around; more wants than availability. Implies some sort of rationing must occur.</a:t>
            </a:r>
          </a:p>
          <a:p>
            <a:r>
              <a:rPr lang="en-US" dirty="0" smtClean="0"/>
              <a:t>Resources: Land, labor, capital, time</a:t>
            </a:r>
          </a:p>
          <a:p>
            <a:r>
              <a:rPr lang="en-US" dirty="0" smtClean="0"/>
              <a:t>Competing and Alternative Uses: Choices! </a:t>
            </a:r>
          </a:p>
          <a:p>
            <a:pPr lvl="1"/>
            <a:r>
              <a:rPr lang="en-US" dirty="0" smtClean="0"/>
              <a:t>There are always choices to make, if no choices then no need for Economics.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General Fields of Economics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59352"/>
          </a:xfrm>
        </p:spPr>
        <p:txBody>
          <a:bodyPr/>
          <a:lstStyle/>
          <a:p>
            <a:r>
              <a:rPr lang="en-US" dirty="0" smtClean="0"/>
              <a:t>Microeconomics (Econ 101)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654843"/>
          </a:xfrm>
        </p:spPr>
        <p:txBody>
          <a:bodyPr/>
          <a:lstStyle/>
          <a:p>
            <a:r>
              <a:rPr lang="en-US" dirty="0" smtClean="0"/>
              <a:t>Macroeconomics (Econ 102)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040188" cy="384572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Focuses on the individual</a:t>
            </a:r>
          </a:p>
          <a:p>
            <a:pPr lvl="1"/>
            <a:r>
              <a:rPr lang="en-US" dirty="0" smtClean="0"/>
              <a:t>Individual markets, individual decision makers (firms and consumers)</a:t>
            </a:r>
          </a:p>
          <a:p>
            <a:pPr lvl="1"/>
            <a:r>
              <a:rPr lang="en-US" dirty="0" smtClean="0"/>
              <a:t>Fields: Labor, Health, Public Finance, Natural Resource, Environmental, Industrial Organization, International Trade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86000"/>
            <a:ext cx="4041775" cy="3845720"/>
          </a:xfrm>
        </p:spPr>
        <p:txBody>
          <a:bodyPr/>
          <a:lstStyle/>
          <a:p>
            <a:pPr lvl="1"/>
            <a:r>
              <a:rPr lang="en-US" dirty="0" smtClean="0"/>
              <a:t>Focuses on the aggregate, overall economy</a:t>
            </a:r>
          </a:p>
          <a:p>
            <a:pPr lvl="1"/>
            <a:r>
              <a:rPr lang="en-US" dirty="0" smtClean="0"/>
              <a:t>GDP, inflation, unemployment, economic growth, interest rates, fiscal policy, monetary policy.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vs. Normative Economics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59352"/>
          </a:xfrm>
        </p:spPr>
        <p:txBody>
          <a:bodyPr/>
          <a:lstStyle/>
          <a:p>
            <a:r>
              <a:rPr lang="en-US" dirty="0" smtClean="0"/>
              <a:t>Positive Economics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41775" cy="654843"/>
          </a:xfrm>
        </p:spPr>
        <p:txBody>
          <a:bodyPr/>
          <a:lstStyle/>
          <a:p>
            <a:r>
              <a:rPr lang="en-US" dirty="0" smtClean="0"/>
              <a:t>Normative Economics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Branch of economic analysis that describes the way the economy actually works</a:t>
            </a:r>
          </a:p>
          <a:p>
            <a:pPr lvl="2"/>
            <a:r>
              <a:rPr lang="en-US" dirty="0" smtClean="0"/>
              <a:t>Objective analysis</a:t>
            </a:r>
          </a:p>
          <a:p>
            <a:pPr lvl="2"/>
            <a:r>
              <a:rPr lang="en-US" dirty="0" smtClean="0"/>
              <a:t>What is</a:t>
            </a:r>
          </a:p>
          <a:p>
            <a:pPr lvl="2"/>
            <a:r>
              <a:rPr lang="en-US" dirty="0" smtClean="0"/>
              <a:t>Potentially provable facts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/>
              <a:t>Makes prescriptions about the way the economy should work</a:t>
            </a:r>
          </a:p>
          <a:p>
            <a:pPr lvl="2"/>
            <a:r>
              <a:rPr lang="en-US" dirty="0" smtClean="0"/>
              <a:t>Subjective analysis</a:t>
            </a:r>
          </a:p>
          <a:p>
            <a:pPr lvl="2"/>
            <a:r>
              <a:rPr lang="en-US" dirty="0" smtClean="0"/>
              <a:t>What should be</a:t>
            </a:r>
          </a:p>
          <a:p>
            <a:pPr lvl="2"/>
            <a:r>
              <a:rPr lang="en-US" dirty="0" smtClean="0"/>
              <a:t>Value Judgments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of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an intuitive theory about how individuals behave.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theory to build a formal model that allows for testable predictions to be made.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Model describes relationship between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Empirically test the model to determine if predictions are supported by real world observation.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Can never prove a model is “correct”, only provide evidence that supports the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Simplified representation of a real situation that is used to better understand real-life situations.</a:t>
            </a:r>
          </a:p>
          <a:p>
            <a:pPr lvl="1"/>
            <a:r>
              <a:rPr lang="en-US" dirty="0" smtClean="0"/>
              <a:t>Use simplified models because real world is too complex to consider everything at once.</a:t>
            </a:r>
          </a:p>
          <a:p>
            <a:pPr lvl="1"/>
            <a:r>
              <a:rPr lang="en-US" dirty="0" smtClean="0"/>
              <a:t>Key is to determine which details are most important or of particular interest and focus on these.</a:t>
            </a:r>
          </a:p>
          <a:p>
            <a:pPr lvl="1"/>
            <a:r>
              <a:rPr lang="en-US" dirty="0" smtClean="0"/>
              <a:t>Use a more complicated model only if benefits of added understanding exceed the added costs of complexity.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508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Things Held Constant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Ultimately, would like to establish causal relationship between variables.</a:t>
            </a:r>
          </a:p>
          <a:p>
            <a:r>
              <a:rPr lang="en-US" dirty="0" smtClean="0"/>
              <a:t>Ceteris paribus: all other things held constant.</a:t>
            </a:r>
          </a:p>
          <a:p>
            <a:pPr lvl="1"/>
            <a:r>
              <a:rPr lang="en-US" dirty="0" smtClean="0"/>
              <a:t>Holding all other variables fixed in order to investigate the effect of a change in one variable on another variable.</a:t>
            </a:r>
          </a:p>
          <a:p>
            <a:pPr lvl="1"/>
            <a:r>
              <a:rPr lang="en-US" dirty="0" smtClean="0"/>
              <a:t>Difficult to do in real world, so use simplified models to develop theory</a:t>
            </a:r>
          </a:p>
          <a:p>
            <a:pPr lvl="1"/>
            <a:r>
              <a:rPr lang="en-US" dirty="0" smtClean="0"/>
              <a:t>Test theories empirically using data and statistical methods (Econometrics)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Model Demonstrate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prediction on what is likely to happen if certain actions are taken.</a:t>
            </a:r>
          </a:p>
          <a:p>
            <a:pPr lvl="1"/>
            <a:r>
              <a:rPr lang="en-US" dirty="0" smtClean="0"/>
              <a:t>Positive Economics</a:t>
            </a:r>
          </a:p>
          <a:p>
            <a:pPr lvl="2"/>
            <a:r>
              <a:rPr lang="en-US" dirty="0" smtClean="0"/>
              <a:t>What is likely to occur</a:t>
            </a:r>
          </a:p>
          <a:p>
            <a:pPr lvl="2"/>
            <a:r>
              <a:rPr lang="en-US" dirty="0" smtClean="0"/>
              <a:t>Objective, testable predictions</a:t>
            </a:r>
          </a:p>
          <a:p>
            <a:r>
              <a:rPr lang="en-US" dirty="0" smtClean="0"/>
              <a:t>Does not tell us what we should do.</a:t>
            </a:r>
          </a:p>
          <a:p>
            <a:pPr lvl="1"/>
            <a:r>
              <a:rPr lang="en-US" dirty="0" smtClean="0"/>
              <a:t>Normative Economics</a:t>
            </a:r>
          </a:p>
          <a:p>
            <a:pPr lvl="2"/>
            <a:r>
              <a:rPr lang="en-US" dirty="0" smtClean="0"/>
              <a:t>Subjective, based on individual value judgments</a:t>
            </a:r>
          </a:p>
          <a:p>
            <a:pPr lvl="2"/>
            <a:r>
              <a:rPr lang="en-US" dirty="0"/>
              <a:t>That is for </a:t>
            </a:r>
            <a:r>
              <a:rPr lang="en-US" b="1" i="1" dirty="0"/>
              <a:t>You</a:t>
            </a:r>
            <a:r>
              <a:rPr lang="en-US" dirty="0"/>
              <a:t> to decide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42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Opportunity Cost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Opportunity Cost: the value of the next best alternative.</a:t>
            </a:r>
          </a:p>
          <a:p>
            <a:r>
              <a:rPr lang="en-US" dirty="0" smtClean="0"/>
              <a:t>All Costs Are Opportunity Costs!</a:t>
            </a:r>
          </a:p>
          <a:p>
            <a:pPr lvl="1"/>
            <a:r>
              <a:rPr lang="en-US" dirty="0" smtClean="0"/>
              <a:t>You buy something for $100, What does it cost you?</a:t>
            </a:r>
          </a:p>
          <a:p>
            <a:pPr lvl="1"/>
            <a:r>
              <a:rPr lang="en-US" dirty="0" smtClean="0"/>
              <a:t>Is coming to class free? What does it cost you?</a:t>
            </a:r>
          </a:p>
          <a:p>
            <a:pPr lvl="1"/>
            <a:r>
              <a:rPr lang="en-US" dirty="0" smtClean="0"/>
              <a:t>Something is given to you for “free”. Does it cost you anything to </a:t>
            </a:r>
            <a:r>
              <a:rPr lang="en-US" smtClean="0"/>
              <a:t>use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962</TotalTime>
  <Words>535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Welcome!</vt:lpstr>
      <vt:lpstr>Formal Definition</vt:lpstr>
      <vt:lpstr>Two General Fields of Economics</vt:lpstr>
      <vt:lpstr>Positive vs. Normative Economics</vt:lpstr>
      <vt:lpstr>Basic Approach of Economics</vt:lpstr>
      <vt:lpstr>Building a Model</vt:lpstr>
      <vt:lpstr>Other Things Held Constant Assumption</vt:lpstr>
      <vt:lpstr>What does Model Demonstrate</vt:lpstr>
      <vt:lpstr>Opportunity Cost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107</cp:revision>
  <dcterms:created xsi:type="dcterms:W3CDTF">2013-09-01T18:05:22Z</dcterms:created>
  <dcterms:modified xsi:type="dcterms:W3CDTF">2019-01-05T21:40:33Z</dcterms:modified>
</cp:coreProperties>
</file>