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442" r:id="rId2"/>
    <p:sldId id="443" r:id="rId3"/>
    <p:sldId id="445" r:id="rId4"/>
    <p:sldId id="447" r:id="rId5"/>
    <p:sldId id="448" r:id="rId6"/>
    <p:sldId id="449" r:id="rId7"/>
    <p:sldId id="450" r:id="rId8"/>
    <p:sldId id="451" r:id="rId9"/>
    <p:sldId id="452" r:id="rId10"/>
    <p:sldId id="465" r:id="rId11"/>
    <p:sldId id="454" r:id="rId12"/>
    <p:sldId id="455" r:id="rId13"/>
    <p:sldId id="456" r:id="rId14"/>
    <p:sldId id="457" r:id="rId15"/>
    <p:sldId id="459" r:id="rId16"/>
    <p:sldId id="460" r:id="rId17"/>
    <p:sldId id="462" r:id="rId18"/>
    <p:sldId id="464" r:id="rId1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7B9CF10-1FCF-4812-A237-F9A66D5D1E1C}" type="datetimeFigureOut">
              <a:rPr lang="en-US" smtClean="0"/>
              <a:pPr/>
              <a:t>10/20/2018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4CBD60-E2D8-4CCA-A17A-2A5B0651E0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458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3B42347-978A-4E5E-9560-7EE15A41721F}" type="datetimeFigureOut">
              <a:rPr lang="en-US" smtClean="0"/>
              <a:pPr/>
              <a:t>10/20/2018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7B248AF-AAB4-4126-B1E4-16B9BB8AC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267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C626D-EBCE-484D-9802-8EC8DEAEB991}" type="slidenum">
              <a:rPr lang="en-US">
                <a:latin typeface="Arial" pitchFamily="34" charset="0"/>
              </a:rPr>
              <a:pPr/>
              <a:t>11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F0F679-F712-4BEB-9B4E-52A8D27BDDA3}" type="slidenum">
              <a:rPr lang="en-US">
                <a:latin typeface="Arial" pitchFamily="34" charset="0"/>
              </a:rPr>
              <a:pPr/>
              <a:t>12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C626D-EBCE-484D-9802-8EC8DEAEB991}" type="slidenum">
              <a:rPr lang="en-US">
                <a:latin typeface="Arial" pitchFamily="34" charset="0"/>
              </a:rPr>
              <a:pPr/>
              <a:t>13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F0F679-F712-4BEB-9B4E-52A8D27BDDA3}" type="slidenum">
              <a:rPr lang="en-US">
                <a:latin typeface="Arial" pitchFamily="34" charset="0"/>
              </a:rPr>
              <a:pPr/>
              <a:t>14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10/20/2018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D86BA8-F0AE-413E-B3D8-D1F6A5BA3C0C}" type="datetimeFigureOut">
              <a:rPr lang="en-US" smtClean="0"/>
              <a:pPr/>
              <a:t>10/20/2018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Firms and Production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975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Product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total product curve </a:t>
            </a:r>
            <a:r>
              <a:rPr lang="en-US" dirty="0" smtClean="0"/>
              <a:t>shows how the quantity of output depends on the quantity of the variable input, for a given quantity of the fixed input (holding the quantity of the fixed input constant).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Text Box 11"/>
          <p:cNvSpPr txBox="1">
            <a:spLocks noChangeArrowheads="1"/>
          </p:cNvSpPr>
          <p:nvPr/>
        </p:nvSpPr>
        <p:spPr bwMode="auto">
          <a:xfrm>
            <a:off x="936589" y="5311698"/>
            <a:ext cx="7920880" cy="1009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algn="ctr">
            <a:noFill/>
            <a:miter lim="800000"/>
            <a:headEnd/>
            <a:tailEnd type="none" w="sm" len="lg"/>
          </a:ln>
        </p:spPr>
        <p:txBody>
          <a:bodyPr/>
          <a:lstStyle/>
          <a:p>
            <a:pPr marL="1588" indent="-1588" algn="ctr"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solidFill>
                  <a:srgbClr val="0033CC"/>
                </a:solidFill>
              </a:rPr>
              <a:t>Although the total product curve in the figure slopes upward along its entire length, the slope isn’t constant: as you move up the curve to the right, </a:t>
            </a:r>
            <a:r>
              <a:rPr lang="en-US" dirty="0" smtClean="0">
                <a:solidFill>
                  <a:srgbClr val="0033CC"/>
                </a:solidFill>
              </a:rPr>
              <a:t/>
            </a:r>
            <a:br>
              <a:rPr lang="en-US" dirty="0" smtClean="0">
                <a:solidFill>
                  <a:srgbClr val="0033CC"/>
                </a:solidFill>
              </a:rPr>
            </a:br>
            <a:r>
              <a:rPr lang="en-US" dirty="0" smtClean="0">
                <a:solidFill>
                  <a:srgbClr val="0033CC"/>
                </a:solidFill>
              </a:rPr>
              <a:t>it </a:t>
            </a:r>
            <a:r>
              <a:rPr lang="en-US" dirty="0">
                <a:solidFill>
                  <a:srgbClr val="0033CC"/>
                </a:solidFill>
              </a:rPr>
              <a:t>flattens out due to changing marginal product of labor.</a:t>
            </a:r>
          </a:p>
        </p:txBody>
      </p:sp>
      <p:sp>
        <p:nvSpPr>
          <p:cNvPr id="70670" name="Freeform 14"/>
          <p:cNvSpPr>
            <a:spLocks/>
          </p:cNvSpPr>
          <p:nvPr/>
        </p:nvSpPr>
        <p:spPr bwMode="auto">
          <a:xfrm>
            <a:off x="1818353" y="2579611"/>
            <a:ext cx="3367088" cy="2057400"/>
          </a:xfrm>
          <a:custGeom>
            <a:avLst/>
            <a:gdLst/>
            <a:ahLst/>
            <a:cxnLst>
              <a:cxn ang="0">
                <a:pos x="0" y="1296"/>
              </a:cxn>
              <a:cxn ang="0">
                <a:pos x="264" y="1039"/>
              </a:cxn>
              <a:cxn ang="0">
                <a:pos x="531" y="810"/>
              </a:cxn>
              <a:cxn ang="0">
                <a:pos x="796" y="607"/>
              </a:cxn>
              <a:cxn ang="0">
                <a:pos x="1060" y="432"/>
              </a:cxn>
              <a:cxn ang="0">
                <a:pos x="1325" y="283"/>
              </a:cxn>
              <a:cxn ang="0">
                <a:pos x="1592" y="163"/>
              </a:cxn>
              <a:cxn ang="0">
                <a:pos x="1856" y="68"/>
              </a:cxn>
              <a:cxn ang="0">
                <a:pos x="2121" y="0"/>
              </a:cxn>
            </a:cxnLst>
            <a:rect l="0" t="0" r="r" b="b"/>
            <a:pathLst>
              <a:path w="2121" h="1296">
                <a:moveTo>
                  <a:pt x="0" y="1296"/>
                </a:moveTo>
                <a:lnTo>
                  <a:pt x="264" y="1039"/>
                </a:lnTo>
                <a:lnTo>
                  <a:pt x="531" y="810"/>
                </a:lnTo>
                <a:lnTo>
                  <a:pt x="796" y="607"/>
                </a:lnTo>
                <a:lnTo>
                  <a:pt x="1060" y="432"/>
                </a:lnTo>
                <a:lnTo>
                  <a:pt x="1325" y="283"/>
                </a:lnTo>
                <a:lnTo>
                  <a:pt x="1592" y="163"/>
                </a:lnTo>
                <a:lnTo>
                  <a:pt x="1856" y="68"/>
                </a:lnTo>
                <a:lnTo>
                  <a:pt x="2121" y="0"/>
                </a:lnTo>
              </a:path>
            </a:pathLst>
          </a:custGeom>
          <a:noFill/>
          <a:ln w="30163" cap="flat">
            <a:solidFill>
              <a:srgbClr val="00A76D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5636217" y="1318466"/>
            <a:ext cx="3096344" cy="887859"/>
          </a:xfrm>
          <a:prstGeom prst="rect">
            <a:avLst/>
          </a:prstGeom>
          <a:solidFill>
            <a:srgbClr val="EBDFD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672" name="Rectangle 16"/>
          <p:cNvSpPr>
            <a:spLocks noChangeArrowheads="1"/>
          </p:cNvSpPr>
          <p:nvPr/>
        </p:nvSpPr>
        <p:spPr bwMode="auto">
          <a:xfrm>
            <a:off x="5950616" y="2322436"/>
            <a:ext cx="71437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73" name="Rectangle 17"/>
          <p:cNvSpPr>
            <a:spLocks noChangeArrowheads="1"/>
          </p:cNvSpPr>
          <p:nvPr/>
        </p:nvSpPr>
        <p:spPr bwMode="auto">
          <a:xfrm>
            <a:off x="5950616" y="2562148"/>
            <a:ext cx="714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1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74" name="Rectangle 18"/>
          <p:cNvSpPr>
            <a:spLocks noChangeArrowheads="1"/>
          </p:cNvSpPr>
          <p:nvPr/>
        </p:nvSpPr>
        <p:spPr bwMode="auto">
          <a:xfrm>
            <a:off x="5950616" y="2801861"/>
            <a:ext cx="71437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2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5950616" y="3039986"/>
            <a:ext cx="71437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3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76" name="Rectangle 20"/>
          <p:cNvSpPr>
            <a:spLocks noChangeArrowheads="1"/>
          </p:cNvSpPr>
          <p:nvPr/>
        </p:nvSpPr>
        <p:spPr bwMode="auto">
          <a:xfrm>
            <a:off x="5950616" y="3282873"/>
            <a:ext cx="714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4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77" name="Rectangle 21"/>
          <p:cNvSpPr>
            <a:spLocks noChangeArrowheads="1"/>
          </p:cNvSpPr>
          <p:nvPr/>
        </p:nvSpPr>
        <p:spPr bwMode="auto">
          <a:xfrm>
            <a:off x="5950616" y="3522586"/>
            <a:ext cx="71437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5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78" name="Rectangle 22"/>
          <p:cNvSpPr>
            <a:spLocks noChangeArrowheads="1"/>
          </p:cNvSpPr>
          <p:nvPr/>
        </p:nvSpPr>
        <p:spPr bwMode="auto">
          <a:xfrm>
            <a:off x="5950616" y="3762298"/>
            <a:ext cx="714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6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79" name="Rectangle 23"/>
          <p:cNvSpPr>
            <a:spLocks noChangeArrowheads="1"/>
          </p:cNvSpPr>
          <p:nvPr/>
        </p:nvSpPr>
        <p:spPr bwMode="auto">
          <a:xfrm>
            <a:off x="5950616" y="4002011"/>
            <a:ext cx="71437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7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5950616" y="4241723"/>
            <a:ext cx="714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8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7812753" y="2455786"/>
            <a:ext cx="1555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19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82" name="Rectangle 26"/>
          <p:cNvSpPr>
            <a:spLocks noChangeArrowheads="1"/>
          </p:cNvSpPr>
          <p:nvPr/>
        </p:nvSpPr>
        <p:spPr bwMode="auto">
          <a:xfrm>
            <a:off x="7812753" y="2695498"/>
            <a:ext cx="15557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17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7812753" y="2933623"/>
            <a:ext cx="15557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15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84" name="Rectangle 28"/>
          <p:cNvSpPr>
            <a:spLocks noChangeArrowheads="1"/>
          </p:cNvSpPr>
          <p:nvPr/>
        </p:nvSpPr>
        <p:spPr bwMode="auto">
          <a:xfrm>
            <a:off x="7812753" y="3176511"/>
            <a:ext cx="1555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13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7812753" y="3416223"/>
            <a:ext cx="15557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11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86" name="Rectangle 30"/>
          <p:cNvSpPr>
            <a:spLocks noChangeArrowheads="1"/>
          </p:cNvSpPr>
          <p:nvPr/>
        </p:nvSpPr>
        <p:spPr bwMode="auto">
          <a:xfrm>
            <a:off x="7882603" y="3655936"/>
            <a:ext cx="777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9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87" name="Rectangle 31"/>
          <p:cNvSpPr>
            <a:spLocks noChangeArrowheads="1"/>
          </p:cNvSpPr>
          <p:nvPr/>
        </p:nvSpPr>
        <p:spPr bwMode="auto">
          <a:xfrm>
            <a:off x="7882603" y="3895648"/>
            <a:ext cx="77788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7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88" name="Rectangle 32"/>
          <p:cNvSpPr>
            <a:spLocks noChangeArrowheads="1"/>
          </p:cNvSpPr>
          <p:nvPr/>
        </p:nvSpPr>
        <p:spPr bwMode="auto">
          <a:xfrm>
            <a:off x="7882603" y="4133773"/>
            <a:ext cx="77788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5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89" name="Rectangle 33"/>
          <p:cNvSpPr>
            <a:spLocks noChangeArrowheads="1"/>
          </p:cNvSpPr>
          <p:nvPr/>
        </p:nvSpPr>
        <p:spPr bwMode="auto">
          <a:xfrm>
            <a:off x="6911053" y="2322436"/>
            <a:ext cx="777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90" name="Rectangle 34"/>
          <p:cNvSpPr>
            <a:spLocks noChangeArrowheads="1"/>
          </p:cNvSpPr>
          <p:nvPr/>
        </p:nvSpPr>
        <p:spPr bwMode="auto">
          <a:xfrm>
            <a:off x="6841203" y="2562148"/>
            <a:ext cx="15557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19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91" name="Rectangle 35"/>
          <p:cNvSpPr>
            <a:spLocks noChangeArrowheads="1"/>
          </p:cNvSpPr>
          <p:nvPr/>
        </p:nvSpPr>
        <p:spPr bwMode="auto">
          <a:xfrm>
            <a:off x="6841203" y="2801861"/>
            <a:ext cx="1555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36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92" name="Rectangle 36"/>
          <p:cNvSpPr>
            <a:spLocks noChangeArrowheads="1"/>
          </p:cNvSpPr>
          <p:nvPr/>
        </p:nvSpPr>
        <p:spPr bwMode="auto">
          <a:xfrm>
            <a:off x="6841203" y="3039986"/>
            <a:ext cx="1555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51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93" name="Rectangle 37"/>
          <p:cNvSpPr>
            <a:spLocks noChangeArrowheads="1"/>
          </p:cNvSpPr>
          <p:nvPr/>
        </p:nvSpPr>
        <p:spPr bwMode="auto">
          <a:xfrm>
            <a:off x="6841203" y="3282873"/>
            <a:ext cx="15557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64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94" name="Rectangle 38"/>
          <p:cNvSpPr>
            <a:spLocks noChangeArrowheads="1"/>
          </p:cNvSpPr>
          <p:nvPr/>
        </p:nvSpPr>
        <p:spPr bwMode="auto">
          <a:xfrm>
            <a:off x="6841203" y="3522586"/>
            <a:ext cx="1555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75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95" name="Rectangle 39"/>
          <p:cNvSpPr>
            <a:spLocks noChangeArrowheads="1"/>
          </p:cNvSpPr>
          <p:nvPr/>
        </p:nvSpPr>
        <p:spPr bwMode="auto">
          <a:xfrm>
            <a:off x="6841203" y="3762298"/>
            <a:ext cx="15557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84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96" name="Rectangle 40"/>
          <p:cNvSpPr>
            <a:spLocks noChangeArrowheads="1"/>
          </p:cNvSpPr>
          <p:nvPr/>
        </p:nvSpPr>
        <p:spPr bwMode="auto">
          <a:xfrm>
            <a:off x="6841203" y="4002011"/>
            <a:ext cx="1555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91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97" name="Rectangle 41"/>
          <p:cNvSpPr>
            <a:spLocks noChangeArrowheads="1"/>
          </p:cNvSpPr>
          <p:nvPr/>
        </p:nvSpPr>
        <p:spPr bwMode="auto">
          <a:xfrm>
            <a:off x="6850728" y="4241723"/>
            <a:ext cx="15557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96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98" name="Rectangle 42"/>
          <p:cNvSpPr>
            <a:spLocks noChangeArrowheads="1"/>
          </p:cNvSpPr>
          <p:nvPr/>
        </p:nvSpPr>
        <p:spPr bwMode="auto">
          <a:xfrm>
            <a:off x="5719262" y="1525198"/>
            <a:ext cx="7810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200" dirty="0">
                <a:solidFill>
                  <a:srgbClr val="000000"/>
                </a:solidFill>
                <a:latin typeface="Myriad Pro" pitchFamily="34" charset="0"/>
              </a:rPr>
              <a:t>Quantity of labor </a:t>
            </a:r>
            <a:r>
              <a:rPr lang="en-US" sz="1200" i="1" dirty="0">
                <a:solidFill>
                  <a:srgbClr val="000000"/>
                </a:solidFill>
                <a:latin typeface="Myriad Pro" pitchFamily="34" charset="0"/>
              </a:rPr>
              <a:t>L</a:t>
            </a:r>
            <a:endParaRPr lang="en-US" sz="1200" i="1" dirty="0">
              <a:latin typeface="Tahoma" pitchFamily="34" charset="0"/>
            </a:endParaRPr>
          </a:p>
        </p:txBody>
      </p:sp>
      <p:sp>
        <p:nvSpPr>
          <p:cNvPr id="70700" name="Rectangle 44"/>
          <p:cNvSpPr>
            <a:spLocks noChangeArrowheads="1"/>
          </p:cNvSpPr>
          <p:nvPr/>
        </p:nvSpPr>
        <p:spPr bwMode="auto">
          <a:xfrm>
            <a:off x="6450678" y="1534490"/>
            <a:ext cx="889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>
              <a:spcBef>
                <a:spcPct val="0"/>
              </a:spcBef>
            </a:pPr>
            <a:r>
              <a:rPr lang="en-US" sz="1200" dirty="0">
                <a:solidFill>
                  <a:srgbClr val="000000"/>
                </a:solidFill>
                <a:latin typeface="Myriad Pro" pitchFamily="34" charset="0"/>
              </a:rPr>
              <a:t>Quantity </a:t>
            </a:r>
          </a:p>
          <a:p>
            <a:pPr marL="1588" indent="-1588" algn="ctr">
              <a:spcBef>
                <a:spcPct val="0"/>
              </a:spcBef>
            </a:pPr>
            <a:r>
              <a:rPr lang="en-US" sz="1200" dirty="0">
                <a:solidFill>
                  <a:srgbClr val="000000"/>
                </a:solidFill>
                <a:latin typeface="Myriad Pro" pitchFamily="34" charset="0"/>
              </a:rPr>
              <a:t>of </a:t>
            </a:r>
            <a:r>
              <a:rPr lang="en-US" sz="1200" dirty="0" smtClean="0">
                <a:solidFill>
                  <a:srgbClr val="000000"/>
                </a:solidFill>
                <a:latin typeface="Myriad Pro" pitchFamily="34" charset="0"/>
              </a:rPr>
              <a:t>Output </a:t>
            </a:r>
            <a:r>
              <a:rPr lang="en-US" sz="1200" i="1" dirty="0">
                <a:solidFill>
                  <a:srgbClr val="000000"/>
                </a:solidFill>
                <a:latin typeface="Myriad Pro" pitchFamily="34" charset="0"/>
              </a:rPr>
              <a:t>Q</a:t>
            </a:r>
            <a:endParaRPr lang="en-US" sz="1200" i="1" dirty="0">
              <a:latin typeface="Tahoma" pitchFamily="34" charset="0"/>
            </a:endParaRPr>
          </a:p>
        </p:txBody>
      </p:sp>
      <p:sp>
        <p:nvSpPr>
          <p:cNvPr id="70702" name="Rectangle 46"/>
          <p:cNvSpPr>
            <a:spLocks noChangeArrowheads="1"/>
          </p:cNvSpPr>
          <p:nvPr/>
        </p:nvSpPr>
        <p:spPr bwMode="auto">
          <a:xfrm>
            <a:off x="7339678" y="1517290"/>
            <a:ext cx="1155700" cy="184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200" dirty="0">
                <a:solidFill>
                  <a:srgbClr val="000000"/>
                </a:solidFill>
                <a:latin typeface="Myriad Pro" pitchFamily="34" charset="0"/>
              </a:rPr>
              <a:t>MP of labor</a:t>
            </a:r>
            <a:endParaRPr lang="en-US" sz="1200" dirty="0">
              <a:latin typeface="Tahoma" pitchFamily="34" charset="0"/>
            </a:endParaRPr>
          </a:p>
        </p:txBody>
      </p:sp>
      <p:sp>
        <p:nvSpPr>
          <p:cNvPr id="70703" name="Rectangle 47"/>
          <p:cNvSpPr>
            <a:spLocks noChangeArrowheads="1"/>
          </p:cNvSpPr>
          <p:nvPr/>
        </p:nvSpPr>
        <p:spPr bwMode="auto">
          <a:xfrm>
            <a:off x="7436416" y="1725253"/>
            <a:ext cx="29014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i="1" dirty="0">
                <a:solidFill>
                  <a:srgbClr val="000000"/>
                </a:solidFill>
                <a:latin typeface="Myriad Pro" pitchFamily="34" charset="0"/>
              </a:rPr>
              <a:t>MPL</a:t>
            </a:r>
            <a:endParaRPr lang="en-US" i="1" dirty="0">
              <a:latin typeface="Tahoma" pitchFamily="34" charset="0"/>
            </a:endParaRPr>
          </a:p>
        </p:txBody>
      </p:sp>
      <p:sp>
        <p:nvSpPr>
          <p:cNvPr id="70704" name="Rectangle 48"/>
          <p:cNvSpPr>
            <a:spLocks noChangeArrowheads="1"/>
          </p:cNvSpPr>
          <p:nvPr/>
        </p:nvSpPr>
        <p:spPr bwMode="auto">
          <a:xfrm>
            <a:off x="7696943" y="1739363"/>
            <a:ext cx="11906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 =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05" name="Rectangle 49"/>
          <p:cNvSpPr>
            <a:spLocks noChangeArrowheads="1"/>
          </p:cNvSpPr>
          <p:nvPr/>
        </p:nvSpPr>
        <p:spPr bwMode="auto">
          <a:xfrm>
            <a:off x="7870823" y="1726139"/>
            <a:ext cx="857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Symbol" pitchFamily="18" charset="2"/>
              </a:rPr>
              <a:t>D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06" name="Rectangle 50"/>
          <p:cNvSpPr>
            <a:spLocks noChangeArrowheads="1"/>
          </p:cNvSpPr>
          <p:nvPr/>
        </p:nvSpPr>
        <p:spPr bwMode="auto">
          <a:xfrm>
            <a:off x="7970548" y="1728018"/>
            <a:ext cx="1859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i="1" dirty="0" smtClean="0">
                <a:solidFill>
                  <a:srgbClr val="000000"/>
                </a:solidFill>
                <a:latin typeface="Myriad Pro" pitchFamily="34" charset="0"/>
              </a:rPr>
              <a:t>Q  </a:t>
            </a:r>
            <a:endParaRPr lang="en-US" i="1" dirty="0">
              <a:latin typeface="Tahoma" pitchFamily="34" charset="0"/>
            </a:endParaRPr>
          </a:p>
        </p:txBody>
      </p:sp>
      <p:sp>
        <p:nvSpPr>
          <p:cNvPr id="70707" name="Rectangle 51"/>
          <p:cNvSpPr>
            <a:spLocks noChangeArrowheads="1"/>
          </p:cNvSpPr>
          <p:nvPr/>
        </p:nvSpPr>
        <p:spPr bwMode="auto">
          <a:xfrm>
            <a:off x="8102143" y="1737291"/>
            <a:ext cx="3810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/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08" name="Rectangle 52"/>
          <p:cNvSpPr>
            <a:spLocks noChangeArrowheads="1"/>
          </p:cNvSpPr>
          <p:nvPr/>
        </p:nvSpPr>
        <p:spPr bwMode="auto">
          <a:xfrm>
            <a:off x="8156496" y="1723110"/>
            <a:ext cx="857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Symbol" pitchFamily="18" charset="2"/>
              </a:rPr>
              <a:t>D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09" name="Rectangle 53"/>
          <p:cNvSpPr>
            <a:spLocks noChangeArrowheads="1"/>
          </p:cNvSpPr>
          <p:nvPr/>
        </p:nvSpPr>
        <p:spPr bwMode="auto">
          <a:xfrm>
            <a:off x="8271670" y="1723110"/>
            <a:ext cx="785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i="1" dirty="0">
                <a:solidFill>
                  <a:srgbClr val="000000"/>
                </a:solidFill>
                <a:latin typeface="Myriad Pro" pitchFamily="34" charset="0"/>
              </a:rPr>
              <a:t>L</a:t>
            </a:r>
            <a:endParaRPr lang="en-US" i="1" dirty="0">
              <a:latin typeface="Tahoma" pitchFamily="34" charset="0"/>
            </a:endParaRPr>
          </a:p>
        </p:txBody>
      </p:sp>
      <p:sp>
        <p:nvSpPr>
          <p:cNvPr id="70711" name="Line 55"/>
          <p:cNvSpPr>
            <a:spLocks noChangeShapeType="1"/>
          </p:cNvSpPr>
          <p:nvPr/>
        </p:nvSpPr>
        <p:spPr bwMode="auto">
          <a:xfrm flipV="1">
            <a:off x="5780232" y="2171449"/>
            <a:ext cx="2892425" cy="11113"/>
          </a:xfrm>
          <a:prstGeom prst="line">
            <a:avLst/>
          </a:prstGeom>
          <a:noFill/>
          <a:ln w="1587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12" name="Line 56"/>
          <p:cNvSpPr>
            <a:spLocks noChangeShapeType="1"/>
          </p:cNvSpPr>
          <p:nvPr/>
        </p:nvSpPr>
        <p:spPr bwMode="auto">
          <a:xfrm>
            <a:off x="1818353" y="2492298"/>
            <a:ext cx="889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13" name="Line 57"/>
          <p:cNvSpPr>
            <a:spLocks noChangeShapeType="1"/>
          </p:cNvSpPr>
          <p:nvPr/>
        </p:nvSpPr>
        <p:spPr bwMode="auto">
          <a:xfrm>
            <a:off x="1818353" y="2924098"/>
            <a:ext cx="889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14" name="Line 58"/>
          <p:cNvSpPr>
            <a:spLocks noChangeShapeType="1"/>
          </p:cNvSpPr>
          <p:nvPr/>
        </p:nvSpPr>
        <p:spPr bwMode="auto">
          <a:xfrm>
            <a:off x="1818353" y="3351136"/>
            <a:ext cx="889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15" name="Line 59"/>
          <p:cNvSpPr>
            <a:spLocks noChangeShapeType="1"/>
          </p:cNvSpPr>
          <p:nvPr/>
        </p:nvSpPr>
        <p:spPr bwMode="auto">
          <a:xfrm>
            <a:off x="1818353" y="3779761"/>
            <a:ext cx="889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16" name="Line 60"/>
          <p:cNvSpPr>
            <a:spLocks noChangeShapeType="1"/>
          </p:cNvSpPr>
          <p:nvPr/>
        </p:nvSpPr>
        <p:spPr bwMode="auto">
          <a:xfrm>
            <a:off x="1818353" y="4209973"/>
            <a:ext cx="889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17" name="Line 61"/>
          <p:cNvSpPr>
            <a:spLocks noChangeShapeType="1"/>
          </p:cNvSpPr>
          <p:nvPr/>
        </p:nvSpPr>
        <p:spPr bwMode="auto">
          <a:xfrm flipV="1">
            <a:off x="2237453" y="4548111"/>
            <a:ext cx="0" cy="889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18" name="Line 62"/>
          <p:cNvSpPr>
            <a:spLocks noChangeShapeType="1"/>
          </p:cNvSpPr>
          <p:nvPr/>
        </p:nvSpPr>
        <p:spPr bwMode="auto">
          <a:xfrm flipV="1">
            <a:off x="2661316" y="4548111"/>
            <a:ext cx="0" cy="889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19" name="Line 63"/>
          <p:cNvSpPr>
            <a:spLocks noChangeShapeType="1"/>
          </p:cNvSpPr>
          <p:nvPr/>
        </p:nvSpPr>
        <p:spPr bwMode="auto">
          <a:xfrm flipV="1">
            <a:off x="3082003" y="4548111"/>
            <a:ext cx="0" cy="889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20" name="Line 64"/>
          <p:cNvSpPr>
            <a:spLocks noChangeShapeType="1"/>
          </p:cNvSpPr>
          <p:nvPr/>
        </p:nvSpPr>
        <p:spPr bwMode="auto">
          <a:xfrm flipV="1">
            <a:off x="3501103" y="4548111"/>
            <a:ext cx="0" cy="889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21" name="Line 65"/>
          <p:cNvSpPr>
            <a:spLocks noChangeShapeType="1"/>
          </p:cNvSpPr>
          <p:nvPr/>
        </p:nvSpPr>
        <p:spPr bwMode="auto">
          <a:xfrm flipV="1">
            <a:off x="3921791" y="4548111"/>
            <a:ext cx="0" cy="889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22" name="Line 66"/>
          <p:cNvSpPr>
            <a:spLocks noChangeShapeType="1"/>
          </p:cNvSpPr>
          <p:nvPr/>
        </p:nvSpPr>
        <p:spPr bwMode="auto">
          <a:xfrm flipV="1">
            <a:off x="4345653" y="4548111"/>
            <a:ext cx="0" cy="889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23" name="Line 67"/>
          <p:cNvSpPr>
            <a:spLocks noChangeShapeType="1"/>
          </p:cNvSpPr>
          <p:nvPr/>
        </p:nvSpPr>
        <p:spPr bwMode="auto">
          <a:xfrm flipV="1">
            <a:off x="4764753" y="4548111"/>
            <a:ext cx="0" cy="889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24" name="Line 68"/>
          <p:cNvSpPr>
            <a:spLocks noChangeShapeType="1"/>
          </p:cNvSpPr>
          <p:nvPr/>
        </p:nvSpPr>
        <p:spPr bwMode="auto">
          <a:xfrm flipV="1">
            <a:off x="5185441" y="4548111"/>
            <a:ext cx="0" cy="889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25" name="Rectangle 69"/>
          <p:cNvSpPr>
            <a:spLocks noChangeArrowheads="1"/>
          </p:cNvSpPr>
          <p:nvPr/>
        </p:nvSpPr>
        <p:spPr bwMode="auto">
          <a:xfrm>
            <a:off x="4729828" y="4660823"/>
            <a:ext cx="71438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7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26" name="Rectangle 70"/>
          <p:cNvSpPr>
            <a:spLocks noChangeArrowheads="1"/>
          </p:cNvSpPr>
          <p:nvPr/>
        </p:nvSpPr>
        <p:spPr bwMode="auto">
          <a:xfrm>
            <a:off x="5150516" y="4660823"/>
            <a:ext cx="714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8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27" name="Rectangle 71"/>
          <p:cNvSpPr>
            <a:spLocks noChangeArrowheads="1"/>
          </p:cNvSpPr>
          <p:nvPr/>
        </p:nvSpPr>
        <p:spPr bwMode="auto">
          <a:xfrm>
            <a:off x="4309141" y="4660823"/>
            <a:ext cx="714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6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28" name="Rectangle 72"/>
          <p:cNvSpPr>
            <a:spLocks noChangeArrowheads="1"/>
          </p:cNvSpPr>
          <p:nvPr/>
        </p:nvSpPr>
        <p:spPr bwMode="auto">
          <a:xfrm>
            <a:off x="3888453" y="4660823"/>
            <a:ext cx="71438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5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29" name="Rectangle 73"/>
          <p:cNvSpPr>
            <a:spLocks noChangeArrowheads="1"/>
          </p:cNvSpPr>
          <p:nvPr/>
        </p:nvSpPr>
        <p:spPr bwMode="auto">
          <a:xfrm>
            <a:off x="3467766" y="4660823"/>
            <a:ext cx="714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4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30" name="Rectangle 74"/>
          <p:cNvSpPr>
            <a:spLocks noChangeArrowheads="1"/>
          </p:cNvSpPr>
          <p:nvPr/>
        </p:nvSpPr>
        <p:spPr bwMode="auto">
          <a:xfrm>
            <a:off x="3047078" y="4660823"/>
            <a:ext cx="71438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3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31" name="Rectangle 75"/>
          <p:cNvSpPr>
            <a:spLocks noChangeArrowheads="1"/>
          </p:cNvSpPr>
          <p:nvPr/>
        </p:nvSpPr>
        <p:spPr bwMode="auto">
          <a:xfrm>
            <a:off x="2624803" y="4660823"/>
            <a:ext cx="71438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2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32" name="Rectangle 76"/>
          <p:cNvSpPr>
            <a:spLocks noChangeArrowheads="1"/>
          </p:cNvSpPr>
          <p:nvPr/>
        </p:nvSpPr>
        <p:spPr bwMode="auto">
          <a:xfrm>
            <a:off x="2204116" y="4660823"/>
            <a:ext cx="714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1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33" name="Rectangle 77"/>
          <p:cNvSpPr>
            <a:spLocks noChangeArrowheads="1"/>
          </p:cNvSpPr>
          <p:nvPr/>
        </p:nvSpPr>
        <p:spPr bwMode="auto">
          <a:xfrm>
            <a:off x="1689766" y="4660823"/>
            <a:ext cx="714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34" name="Rectangle 78"/>
          <p:cNvSpPr>
            <a:spLocks noChangeArrowheads="1"/>
          </p:cNvSpPr>
          <p:nvPr/>
        </p:nvSpPr>
        <p:spPr bwMode="auto">
          <a:xfrm>
            <a:off x="1550066" y="2412923"/>
            <a:ext cx="214312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100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35" name="Rectangle 79"/>
          <p:cNvSpPr>
            <a:spLocks noChangeArrowheads="1"/>
          </p:cNvSpPr>
          <p:nvPr/>
        </p:nvSpPr>
        <p:spPr bwMode="auto">
          <a:xfrm>
            <a:off x="1619916" y="2841548"/>
            <a:ext cx="14287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80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36" name="Rectangle 80"/>
          <p:cNvSpPr>
            <a:spLocks noChangeArrowheads="1"/>
          </p:cNvSpPr>
          <p:nvPr/>
        </p:nvSpPr>
        <p:spPr bwMode="auto">
          <a:xfrm>
            <a:off x="1619916" y="3266998"/>
            <a:ext cx="14287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60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37" name="Rectangle 81"/>
          <p:cNvSpPr>
            <a:spLocks noChangeArrowheads="1"/>
          </p:cNvSpPr>
          <p:nvPr/>
        </p:nvSpPr>
        <p:spPr bwMode="auto">
          <a:xfrm>
            <a:off x="1619916" y="3697211"/>
            <a:ext cx="1428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40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38" name="Rectangle 82"/>
          <p:cNvSpPr>
            <a:spLocks noChangeArrowheads="1"/>
          </p:cNvSpPr>
          <p:nvPr/>
        </p:nvSpPr>
        <p:spPr bwMode="auto">
          <a:xfrm>
            <a:off x="1619916" y="4125836"/>
            <a:ext cx="1428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20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39" name="Rectangle 83"/>
          <p:cNvSpPr>
            <a:spLocks noChangeArrowheads="1"/>
          </p:cNvSpPr>
          <p:nvPr/>
        </p:nvSpPr>
        <p:spPr bwMode="auto">
          <a:xfrm>
            <a:off x="971600" y="995300"/>
            <a:ext cx="8589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Quantity </a:t>
            </a:r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 of Output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0740" name="Rectangle 84"/>
          <p:cNvSpPr>
            <a:spLocks noChangeArrowheads="1"/>
          </p:cNvSpPr>
          <p:nvPr/>
        </p:nvSpPr>
        <p:spPr bwMode="auto">
          <a:xfrm>
            <a:off x="3632991" y="4838623"/>
            <a:ext cx="210794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Quantity of 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labor (workers)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0741" name="Freeform 85"/>
          <p:cNvSpPr>
            <a:spLocks/>
          </p:cNvSpPr>
          <p:nvPr/>
        </p:nvSpPr>
        <p:spPr bwMode="auto">
          <a:xfrm>
            <a:off x="1818353" y="1473123"/>
            <a:ext cx="3367088" cy="3163888"/>
          </a:xfrm>
          <a:custGeom>
            <a:avLst/>
            <a:gdLst/>
            <a:ahLst/>
            <a:cxnLst>
              <a:cxn ang="0">
                <a:pos x="2121" y="1993"/>
              </a:cxn>
              <a:cxn ang="0">
                <a:pos x="0" y="1993"/>
              </a:cxn>
              <a:cxn ang="0">
                <a:pos x="0" y="0"/>
              </a:cxn>
            </a:cxnLst>
            <a:rect l="0" t="0" r="r" b="b"/>
            <a:pathLst>
              <a:path w="2121" h="1993">
                <a:moveTo>
                  <a:pt x="2121" y="1993"/>
                </a:moveTo>
                <a:lnTo>
                  <a:pt x="0" y="1993"/>
                </a:lnTo>
                <a:lnTo>
                  <a:pt x="0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42" name="Oval 86"/>
          <p:cNvSpPr>
            <a:spLocks noChangeArrowheads="1"/>
          </p:cNvSpPr>
          <p:nvPr/>
        </p:nvSpPr>
        <p:spPr bwMode="auto">
          <a:xfrm>
            <a:off x="1780253" y="4600498"/>
            <a:ext cx="74613" cy="7461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43" name="Oval 87"/>
          <p:cNvSpPr>
            <a:spLocks noChangeArrowheads="1"/>
          </p:cNvSpPr>
          <p:nvPr/>
        </p:nvSpPr>
        <p:spPr bwMode="auto">
          <a:xfrm>
            <a:off x="2623216" y="3827386"/>
            <a:ext cx="76200" cy="7461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44" name="Oval 88"/>
          <p:cNvSpPr>
            <a:spLocks noChangeArrowheads="1"/>
          </p:cNvSpPr>
          <p:nvPr/>
        </p:nvSpPr>
        <p:spPr bwMode="auto">
          <a:xfrm>
            <a:off x="3043903" y="3505123"/>
            <a:ext cx="74613" cy="7461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45" name="Oval 89"/>
          <p:cNvSpPr>
            <a:spLocks noChangeArrowheads="1"/>
          </p:cNvSpPr>
          <p:nvPr/>
        </p:nvSpPr>
        <p:spPr bwMode="auto">
          <a:xfrm>
            <a:off x="3464591" y="3227311"/>
            <a:ext cx="74612" cy="762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46" name="Oval 90"/>
          <p:cNvSpPr>
            <a:spLocks noChangeArrowheads="1"/>
          </p:cNvSpPr>
          <p:nvPr/>
        </p:nvSpPr>
        <p:spPr bwMode="auto">
          <a:xfrm>
            <a:off x="3883691" y="2990773"/>
            <a:ext cx="74612" cy="762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47" name="Oval 91"/>
          <p:cNvSpPr>
            <a:spLocks noChangeArrowheads="1"/>
          </p:cNvSpPr>
          <p:nvPr/>
        </p:nvSpPr>
        <p:spPr bwMode="auto">
          <a:xfrm>
            <a:off x="4728241" y="2651048"/>
            <a:ext cx="74612" cy="7461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48" name="Oval 92"/>
          <p:cNvSpPr>
            <a:spLocks noChangeArrowheads="1"/>
          </p:cNvSpPr>
          <p:nvPr/>
        </p:nvSpPr>
        <p:spPr bwMode="auto">
          <a:xfrm>
            <a:off x="5147341" y="2541511"/>
            <a:ext cx="76200" cy="7461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49" name="Line 93"/>
          <p:cNvSpPr>
            <a:spLocks noChangeShapeType="1"/>
          </p:cNvSpPr>
          <p:nvPr/>
        </p:nvSpPr>
        <p:spPr bwMode="auto">
          <a:xfrm>
            <a:off x="2245390" y="4229023"/>
            <a:ext cx="415925" cy="0"/>
          </a:xfrm>
          <a:prstGeom prst="line">
            <a:avLst/>
          </a:prstGeom>
          <a:noFill/>
          <a:ln w="12700">
            <a:solidFill>
              <a:srgbClr val="8C0051"/>
            </a:solidFill>
            <a:miter lim="800000"/>
            <a:headEnd/>
            <a:tailEnd type="arrow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51" name="Line 95"/>
          <p:cNvSpPr>
            <a:spLocks noChangeShapeType="1"/>
          </p:cNvSpPr>
          <p:nvPr/>
        </p:nvSpPr>
        <p:spPr bwMode="auto">
          <a:xfrm>
            <a:off x="4386928" y="2873298"/>
            <a:ext cx="381000" cy="0"/>
          </a:xfrm>
          <a:prstGeom prst="line">
            <a:avLst/>
          </a:prstGeom>
          <a:noFill/>
          <a:ln w="12700">
            <a:solidFill>
              <a:srgbClr val="8C0051"/>
            </a:solidFill>
            <a:miter lim="800000"/>
            <a:headEnd/>
            <a:tailEnd type="arrow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53" name="Line 97"/>
          <p:cNvSpPr>
            <a:spLocks noChangeShapeType="1"/>
          </p:cNvSpPr>
          <p:nvPr/>
        </p:nvSpPr>
        <p:spPr bwMode="auto">
          <a:xfrm flipV="1">
            <a:off x="2656630" y="3926763"/>
            <a:ext cx="0" cy="293370"/>
          </a:xfrm>
          <a:prstGeom prst="line">
            <a:avLst/>
          </a:prstGeom>
          <a:noFill/>
          <a:ln w="12700">
            <a:solidFill>
              <a:srgbClr val="8C0051"/>
            </a:solidFill>
            <a:miter lim="800000"/>
            <a:headEnd/>
            <a:tailEnd type="arrow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55" name="Line 99"/>
          <p:cNvSpPr>
            <a:spLocks noChangeShapeType="1"/>
          </p:cNvSpPr>
          <p:nvPr/>
        </p:nvSpPr>
        <p:spPr bwMode="auto">
          <a:xfrm flipV="1">
            <a:off x="4767928" y="2720898"/>
            <a:ext cx="0" cy="152400"/>
          </a:xfrm>
          <a:prstGeom prst="line">
            <a:avLst/>
          </a:prstGeom>
          <a:noFill/>
          <a:ln w="12700">
            <a:solidFill>
              <a:srgbClr val="8C0051"/>
            </a:solidFill>
            <a:miter lim="800000"/>
            <a:headEnd/>
            <a:tailEnd type="arrow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57" name="Oval 101"/>
          <p:cNvSpPr>
            <a:spLocks noChangeArrowheads="1"/>
          </p:cNvSpPr>
          <p:nvPr/>
        </p:nvSpPr>
        <p:spPr bwMode="auto">
          <a:xfrm>
            <a:off x="2200941" y="4190923"/>
            <a:ext cx="74612" cy="762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58" name="Oval 102"/>
          <p:cNvSpPr>
            <a:spLocks noChangeArrowheads="1"/>
          </p:cNvSpPr>
          <p:nvPr/>
        </p:nvSpPr>
        <p:spPr bwMode="auto">
          <a:xfrm>
            <a:off x="4307553" y="2800273"/>
            <a:ext cx="74613" cy="7461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59" name="Line 103"/>
          <p:cNvSpPr>
            <a:spLocks noChangeShapeType="1"/>
          </p:cNvSpPr>
          <p:nvPr/>
        </p:nvSpPr>
        <p:spPr bwMode="auto">
          <a:xfrm>
            <a:off x="2275553" y="3068561"/>
            <a:ext cx="176213" cy="97631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60" name="Freeform 104"/>
          <p:cNvSpPr>
            <a:spLocks/>
          </p:cNvSpPr>
          <p:nvPr/>
        </p:nvSpPr>
        <p:spPr bwMode="auto">
          <a:xfrm>
            <a:off x="1868569" y="2206325"/>
            <a:ext cx="1968417" cy="846584"/>
          </a:xfrm>
          <a:custGeom>
            <a:avLst/>
            <a:gdLst/>
            <a:ahLst/>
            <a:cxnLst>
              <a:cxn ang="0">
                <a:pos x="278" y="156"/>
              </a:cxn>
              <a:cxn ang="0">
                <a:pos x="262" y="172"/>
              </a:cxn>
              <a:cxn ang="0">
                <a:pos x="16" y="172"/>
              </a:cxn>
              <a:cxn ang="0">
                <a:pos x="0" y="156"/>
              </a:cxn>
              <a:cxn ang="0">
                <a:pos x="0" y="16"/>
              </a:cxn>
              <a:cxn ang="0">
                <a:pos x="16" y="0"/>
              </a:cxn>
              <a:cxn ang="0">
                <a:pos x="262" y="0"/>
              </a:cxn>
              <a:cxn ang="0">
                <a:pos x="278" y="16"/>
              </a:cxn>
              <a:cxn ang="0">
                <a:pos x="278" y="156"/>
              </a:cxn>
            </a:cxnLst>
            <a:rect l="0" t="0" r="r" b="b"/>
            <a:pathLst>
              <a:path w="278" h="172">
                <a:moveTo>
                  <a:pt x="278" y="156"/>
                </a:moveTo>
                <a:cubicBezTo>
                  <a:pt x="278" y="165"/>
                  <a:pt x="271" y="172"/>
                  <a:pt x="262" y="172"/>
                </a:cubicBezTo>
                <a:cubicBezTo>
                  <a:pt x="16" y="172"/>
                  <a:pt x="16" y="172"/>
                  <a:pt x="16" y="172"/>
                </a:cubicBezTo>
                <a:cubicBezTo>
                  <a:pt x="7" y="172"/>
                  <a:pt x="0" y="165"/>
                  <a:pt x="0" y="15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71" y="0"/>
                  <a:pt x="278" y="7"/>
                  <a:pt x="278" y="16"/>
                </a:cubicBezTo>
                <a:lnTo>
                  <a:pt x="278" y="156"/>
                </a:lnTo>
                <a:close/>
              </a:path>
            </a:pathLst>
          </a:custGeom>
          <a:solidFill>
            <a:srgbClr val="D7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61" name="Rectangle 105"/>
          <p:cNvSpPr>
            <a:spLocks noChangeArrowheads="1"/>
          </p:cNvSpPr>
          <p:nvPr/>
        </p:nvSpPr>
        <p:spPr bwMode="auto">
          <a:xfrm>
            <a:off x="4232748" y="2264948"/>
            <a:ext cx="136986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Total </a:t>
            </a:r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Product, TP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70762" name="Line 106"/>
          <p:cNvSpPr>
            <a:spLocks noChangeShapeType="1"/>
          </p:cNvSpPr>
          <p:nvPr/>
        </p:nvSpPr>
        <p:spPr bwMode="auto">
          <a:xfrm>
            <a:off x="3883692" y="2110554"/>
            <a:ext cx="698500" cy="64050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63" name="Freeform 107"/>
          <p:cNvSpPr>
            <a:spLocks/>
          </p:cNvSpPr>
          <p:nvPr/>
        </p:nvSpPr>
        <p:spPr bwMode="auto">
          <a:xfrm>
            <a:off x="2405728" y="1318466"/>
            <a:ext cx="2078360" cy="760730"/>
          </a:xfrm>
          <a:custGeom>
            <a:avLst/>
            <a:gdLst/>
            <a:ahLst/>
            <a:cxnLst>
              <a:cxn ang="0">
                <a:pos x="278" y="156"/>
              </a:cxn>
              <a:cxn ang="0">
                <a:pos x="262" y="172"/>
              </a:cxn>
              <a:cxn ang="0">
                <a:pos x="16" y="172"/>
              </a:cxn>
              <a:cxn ang="0">
                <a:pos x="0" y="156"/>
              </a:cxn>
              <a:cxn ang="0">
                <a:pos x="0" y="16"/>
              </a:cxn>
              <a:cxn ang="0">
                <a:pos x="16" y="0"/>
              </a:cxn>
              <a:cxn ang="0">
                <a:pos x="262" y="0"/>
              </a:cxn>
              <a:cxn ang="0">
                <a:pos x="278" y="16"/>
              </a:cxn>
              <a:cxn ang="0">
                <a:pos x="278" y="156"/>
              </a:cxn>
            </a:cxnLst>
            <a:rect l="0" t="0" r="r" b="b"/>
            <a:pathLst>
              <a:path w="278" h="172">
                <a:moveTo>
                  <a:pt x="278" y="156"/>
                </a:moveTo>
                <a:cubicBezTo>
                  <a:pt x="278" y="164"/>
                  <a:pt x="271" y="172"/>
                  <a:pt x="262" y="172"/>
                </a:cubicBezTo>
                <a:cubicBezTo>
                  <a:pt x="16" y="172"/>
                  <a:pt x="16" y="172"/>
                  <a:pt x="16" y="172"/>
                </a:cubicBezTo>
                <a:cubicBezTo>
                  <a:pt x="7" y="172"/>
                  <a:pt x="0" y="164"/>
                  <a:pt x="0" y="15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71" y="0"/>
                  <a:pt x="278" y="7"/>
                  <a:pt x="278" y="16"/>
                </a:cubicBezTo>
                <a:lnTo>
                  <a:pt x="278" y="156"/>
                </a:lnTo>
                <a:close/>
              </a:path>
            </a:pathLst>
          </a:custGeom>
          <a:solidFill>
            <a:srgbClr val="D7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64" name="Rectangle 108"/>
          <p:cNvSpPr>
            <a:spLocks noChangeArrowheads="1"/>
          </p:cNvSpPr>
          <p:nvPr/>
        </p:nvSpPr>
        <p:spPr bwMode="auto">
          <a:xfrm>
            <a:off x="2490166" y="1368172"/>
            <a:ext cx="18967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Adding a 7</a:t>
            </a:r>
            <a:r>
              <a:rPr lang="en-US" sz="1400" baseline="30000" dirty="0">
                <a:solidFill>
                  <a:srgbClr val="000000"/>
                </a:solidFill>
                <a:latin typeface="Myriad Pro" pitchFamily="34" charset="0"/>
              </a:rPr>
              <a:t>th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 worker leads to an increase in output of only 7 </a:t>
            </a:r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units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0765" name="Freeform 109"/>
          <p:cNvSpPr>
            <a:spLocks/>
          </p:cNvSpPr>
          <p:nvPr/>
        </p:nvSpPr>
        <p:spPr bwMode="auto">
          <a:xfrm>
            <a:off x="7049166" y="2417686"/>
            <a:ext cx="7239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6" y="76"/>
              </a:cxn>
              <a:cxn ang="0">
                <a:pos x="0" y="151"/>
              </a:cxn>
              <a:cxn ang="0">
                <a:pos x="456" y="227"/>
              </a:cxn>
              <a:cxn ang="0">
                <a:pos x="0" y="300"/>
              </a:cxn>
              <a:cxn ang="0">
                <a:pos x="456" y="376"/>
              </a:cxn>
              <a:cxn ang="0">
                <a:pos x="0" y="451"/>
              </a:cxn>
              <a:cxn ang="0">
                <a:pos x="456" y="527"/>
              </a:cxn>
              <a:cxn ang="0">
                <a:pos x="0" y="600"/>
              </a:cxn>
              <a:cxn ang="0">
                <a:pos x="456" y="676"/>
              </a:cxn>
              <a:cxn ang="0">
                <a:pos x="0" y="751"/>
              </a:cxn>
              <a:cxn ang="0">
                <a:pos x="456" y="827"/>
              </a:cxn>
              <a:cxn ang="0">
                <a:pos x="0" y="900"/>
              </a:cxn>
              <a:cxn ang="0">
                <a:pos x="456" y="976"/>
              </a:cxn>
              <a:cxn ang="0">
                <a:pos x="0" y="1051"/>
              </a:cxn>
              <a:cxn ang="0">
                <a:pos x="456" y="1127"/>
              </a:cxn>
              <a:cxn ang="0">
                <a:pos x="0" y="1200"/>
              </a:cxn>
            </a:cxnLst>
            <a:rect l="0" t="0" r="r" b="b"/>
            <a:pathLst>
              <a:path w="456" h="1200">
                <a:moveTo>
                  <a:pt x="0" y="0"/>
                </a:moveTo>
                <a:lnTo>
                  <a:pt x="456" y="76"/>
                </a:lnTo>
                <a:lnTo>
                  <a:pt x="0" y="151"/>
                </a:lnTo>
                <a:lnTo>
                  <a:pt x="456" y="227"/>
                </a:lnTo>
                <a:lnTo>
                  <a:pt x="0" y="300"/>
                </a:lnTo>
                <a:lnTo>
                  <a:pt x="456" y="376"/>
                </a:lnTo>
                <a:lnTo>
                  <a:pt x="0" y="451"/>
                </a:lnTo>
                <a:lnTo>
                  <a:pt x="456" y="527"/>
                </a:lnTo>
                <a:lnTo>
                  <a:pt x="0" y="600"/>
                </a:lnTo>
                <a:lnTo>
                  <a:pt x="456" y="676"/>
                </a:lnTo>
                <a:lnTo>
                  <a:pt x="0" y="751"/>
                </a:lnTo>
                <a:lnTo>
                  <a:pt x="456" y="827"/>
                </a:lnTo>
                <a:lnTo>
                  <a:pt x="0" y="900"/>
                </a:lnTo>
                <a:lnTo>
                  <a:pt x="456" y="976"/>
                </a:lnTo>
                <a:lnTo>
                  <a:pt x="0" y="1051"/>
                </a:lnTo>
                <a:lnTo>
                  <a:pt x="456" y="1127"/>
                </a:lnTo>
                <a:lnTo>
                  <a:pt x="0" y="120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66" name="Rectangle 110"/>
          <p:cNvSpPr>
            <a:spLocks noChangeArrowheads="1"/>
          </p:cNvSpPr>
          <p:nvPr/>
        </p:nvSpPr>
        <p:spPr bwMode="auto">
          <a:xfrm>
            <a:off x="5636216" y="1318466"/>
            <a:ext cx="3096344" cy="3153470"/>
          </a:xfrm>
          <a:prstGeom prst="rect">
            <a:avLst/>
          </a:prstGeom>
          <a:noFill/>
          <a:ln w="30163">
            <a:solidFill>
              <a:srgbClr val="C6B7B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67" name="Rectangle 111"/>
          <p:cNvSpPr>
            <a:spLocks noChangeArrowheads="1"/>
          </p:cNvSpPr>
          <p:nvPr/>
        </p:nvSpPr>
        <p:spPr bwMode="auto">
          <a:xfrm>
            <a:off x="1958706" y="2294774"/>
            <a:ext cx="18053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Adding a 2</a:t>
            </a:r>
            <a:r>
              <a:rPr lang="en-US" sz="1400" baseline="30000" dirty="0">
                <a:solidFill>
                  <a:srgbClr val="000000"/>
                </a:solidFill>
                <a:latin typeface="Myriad Pro" pitchFamily="34" charset="0"/>
              </a:rPr>
              <a:t>nd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 worker leads to an increase in output of </a:t>
            </a:r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17 units</a:t>
            </a:r>
            <a:endParaRPr lang="en-US" sz="1400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5" grpId="0" animBg="1"/>
      <p:bldP spid="70749" grpId="0" animBg="1"/>
      <p:bldP spid="70751" grpId="0" animBg="1"/>
      <p:bldP spid="70753" grpId="0" animBg="1"/>
      <p:bldP spid="70755" grpId="0" animBg="1"/>
      <p:bldP spid="70759" grpId="0" animBg="1"/>
      <p:bldP spid="70760" grpId="0" animBg="1"/>
      <p:bldP spid="70762" grpId="0" animBg="1"/>
      <p:bldP spid="70763" grpId="0" animBg="1"/>
      <p:bldP spid="70764" grpId="0"/>
      <p:bldP spid="707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899592" y="5257800"/>
            <a:ext cx="7992888" cy="1143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algn="ctr">
            <a:noFill/>
            <a:miter lim="800000"/>
            <a:headEnd/>
            <a:tailEnd type="none" w="sm" len="lg"/>
          </a:ln>
        </p:spPr>
        <p:txBody>
          <a:bodyPr/>
          <a:lstStyle/>
          <a:p>
            <a:pPr marL="1588" indent="-1588" algn="ctr">
              <a:lnSpc>
                <a:spcPct val="10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0033CC"/>
                </a:solidFill>
              </a:rPr>
              <a:t>Here, the first worker employed generates an </a:t>
            </a:r>
            <a:r>
              <a:rPr lang="en-US" sz="2400" b="1" dirty="0">
                <a:solidFill>
                  <a:srgbClr val="0033CC"/>
                </a:solidFill>
              </a:rPr>
              <a:t>increase in output</a:t>
            </a:r>
            <a:r>
              <a:rPr lang="en-US" sz="2400" dirty="0">
                <a:solidFill>
                  <a:srgbClr val="0033CC"/>
                </a:solidFill>
              </a:rPr>
              <a:t> of 19 </a:t>
            </a:r>
            <a:r>
              <a:rPr lang="en-US" sz="2400" dirty="0" smtClean="0">
                <a:solidFill>
                  <a:srgbClr val="0033CC"/>
                </a:solidFill>
              </a:rPr>
              <a:t>units of output, </a:t>
            </a:r>
            <a:r>
              <a:rPr lang="en-US" sz="2400" dirty="0">
                <a:solidFill>
                  <a:srgbClr val="0033CC"/>
                </a:solidFill>
              </a:rPr>
              <a:t>the second worker generates an increase of 17 </a:t>
            </a:r>
            <a:r>
              <a:rPr lang="en-US" sz="2400" dirty="0" smtClean="0">
                <a:solidFill>
                  <a:srgbClr val="0033CC"/>
                </a:solidFill>
              </a:rPr>
              <a:t>units of output, </a:t>
            </a:r>
            <a:r>
              <a:rPr lang="en-US" sz="2400" dirty="0">
                <a:solidFill>
                  <a:srgbClr val="0033CC"/>
                </a:solidFill>
              </a:rPr>
              <a:t>and so on…</a:t>
            </a: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899592" y="0"/>
            <a:ext cx="799288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marL="1588" indent="-1588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Marginal Product of Labor Curve</a:t>
            </a:r>
            <a:endParaRPr lang="en-US" sz="32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41" name="Line 13"/>
          <p:cNvSpPr>
            <a:spLocks noChangeShapeType="1"/>
          </p:cNvSpPr>
          <p:nvPr/>
        </p:nvSpPr>
        <p:spPr bwMode="auto">
          <a:xfrm>
            <a:off x="2679700" y="1758950"/>
            <a:ext cx="4384675" cy="2101850"/>
          </a:xfrm>
          <a:prstGeom prst="line">
            <a:avLst/>
          </a:prstGeom>
          <a:noFill/>
          <a:ln w="30163">
            <a:solidFill>
              <a:srgbClr val="64C29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42" name="Rectangle 14"/>
          <p:cNvSpPr>
            <a:spLocks noChangeArrowheads="1"/>
          </p:cNvSpPr>
          <p:nvPr/>
        </p:nvSpPr>
        <p:spPr bwMode="auto">
          <a:xfrm>
            <a:off x="4765675" y="3873500"/>
            <a:ext cx="24363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Marginal product of labor, </a:t>
            </a:r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MPL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73743" name="Line 15"/>
          <p:cNvSpPr>
            <a:spLocks noChangeShapeType="1"/>
          </p:cNvSpPr>
          <p:nvPr/>
        </p:nvSpPr>
        <p:spPr bwMode="auto">
          <a:xfrm>
            <a:off x="2592388" y="1874838"/>
            <a:ext cx="1143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44" name="Line 16"/>
          <p:cNvSpPr>
            <a:spLocks noChangeShapeType="1"/>
          </p:cNvSpPr>
          <p:nvPr/>
        </p:nvSpPr>
        <p:spPr bwMode="auto">
          <a:xfrm>
            <a:off x="2592388" y="2128838"/>
            <a:ext cx="1143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45" name="Line 17"/>
          <p:cNvSpPr>
            <a:spLocks noChangeShapeType="1"/>
          </p:cNvSpPr>
          <p:nvPr/>
        </p:nvSpPr>
        <p:spPr bwMode="auto">
          <a:xfrm>
            <a:off x="2592388" y="2960688"/>
            <a:ext cx="1143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46" name="Line 18"/>
          <p:cNvSpPr>
            <a:spLocks noChangeShapeType="1"/>
          </p:cNvSpPr>
          <p:nvPr/>
        </p:nvSpPr>
        <p:spPr bwMode="auto">
          <a:xfrm>
            <a:off x="2592388" y="3495675"/>
            <a:ext cx="1143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47" name="Line 19"/>
          <p:cNvSpPr>
            <a:spLocks noChangeShapeType="1"/>
          </p:cNvSpPr>
          <p:nvPr/>
        </p:nvSpPr>
        <p:spPr bwMode="auto">
          <a:xfrm>
            <a:off x="2592388" y="3763963"/>
            <a:ext cx="1143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48" name="Line 20"/>
          <p:cNvSpPr>
            <a:spLocks noChangeShapeType="1"/>
          </p:cNvSpPr>
          <p:nvPr/>
        </p:nvSpPr>
        <p:spPr bwMode="auto">
          <a:xfrm flipV="1">
            <a:off x="3165475" y="4332288"/>
            <a:ext cx="0" cy="1174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49" name="Line 21"/>
          <p:cNvSpPr>
            <a:spLocks noChangeShapeType="1"/>
          </p:cNvSpPr>
          <p:nvPr/>
        </p:nvSpPr>
        <p:spPr bwMode="auto">
          <a:xfrm flipV="1">
            <a:off x="3732213" y="4332288"/>
            <a:ext cx="0" cy="1174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50" name="Line 22"/>
          <p:cNvSpPr>
            <a:spLocks noChangeShapeType="1"/>
          </p:cNvSpPr>
          <p:nvPr/>
        </p:nvSpPr>
        <p:spPr bwMode="auto">
          <a:xfrm flipV="1">
            <a:off x="4303713" y="4332288"/>
            <a:ext cx="0" cy="1174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51" name="Line 23"/>
          <p:cNvSpPr>
            <a:spLocks noChangeShapeType="1"/>
          </p:cNvSpPr>
          <p:nvPr/>
        </p:nvSpPr>
        <p:spPr bwMode="auto">
          <a:xfrm flipV="1">
            <a:off x="4872038" y="4332288"/>
            <a:ext cx="0" cy="1174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52" name="Line 24"/>
          <p:cNvSpPr>
            <a:spLocks noChangeShapeType="1"/>
          </p:cNvSpPr>
          <p:nvPr/>
        </p:nvSpPr>
        <p:spPr bwMode="auto">
          <a:xfrm flipV="1">
            <a:off x="5443538" y="4332288"/>
            <a:ext cx="0" cy="1174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53" name="Line 25"/>
          <p:cNvSpPr>
            <a:spLocks noChangeShapeType="1"/>
          </p:cNvSpPr>
          <p:nvPr/>
        </p:nvSpPr>
        <p:spPr bwMode="auto">
          <a:xfrm flipV="1">
            <a:off x="6010275" y="4332288"/>
            <a:ext cx="0" cy="1174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54" name="Line 26"/>
          <p:cNvSpPr>
            <a:spLocks noChangeShapeType="1"/>
          </p:cNvSpPr>
          <p:nvPr/>
        </p:nvSpPr>
        <p:spPr bwMode="auto">
          <a:xfrm flipV="1">
            <a:off x="6578600" y="4332288"/>
            <a:ext cx="0" cy="1174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55" name="Line 27"/>
          <p:cNvSpPr>
            <a:spLocks noChangeShapeType="1"/>
          </p:cNvSpPr>
          <p:nvPr/>
        </p:nvSpPr>
        <p:spPr bwMode="auto">
          <a:xfrm flipV="1">
            <a:off x="7148513" y="4332288"/>
            <a:ext cx="0" cy="1174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56" name="Rectangle 28"/>
          <p:cNvSpPr>
            <a:spLocks noChangeArrowheads="1"/>
          </p:cNvSpPr>
          <p:nvPr/>
        </p:nvSpPr>
        <p:spPr bwMode="auto">
          <a:xfrm>
            <a:off x="6535738" y="4476750"/>
            <a:ext cx="90487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7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57" name="Rectangle 29"/>
          <p:cNvSpPr>
            <a:spLocks noChangeArrowheads="1"/>
          </p:cNvSpPr>
          <p:nvPr/>
        </p:nvSpPr>
        <p:spPr bwMode="auto">
          <a:xfrm>
            <a:off x="7104063" y="4476750"/>
            <a:ext cx="90487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8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58" name="Rectangle 30"/>
          <p:cNvSpPr>
            <a:spLocks noChangeArrowheads="1"/>
          </p:cNvSpPr>
          <p:nvPr/>
        </p:nvSpPr>
        <p:spPr bwMode="auto">
          <a:xfrm>
            <a:off x="5965825" y="4476750"/>
            <a:ext cx="90488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6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59" name="Rectangle 31"/>
          <p:cNvSpPr>
            <a:spLocks noChangeArrowheads="1"/>
          </p:cNvSpPr>
          <p:nvPr/>
        </p:nvSpPr>
        <p:spPr bwMode="auto">
          <a:xfrm>
            <a:off x="5397500" y="4476750"/>
            <a:ext cx="90488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5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60" name="Rectangle 32"/>
          <p:cNvSpPr>
            <a:spLocks noChangeArrowheads="1"/>
          </p:cNvSpPr>
          <p:nvPr/>
        </p:nvSpPr>
        <p:spPr bwMode="auto">
          <a:xfrm>
            <a:off x="4827588" y="4476750"/>
            <a:ext cx="90487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4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61" name="Rectangle 33"/>
          <p:cNvSpPr>
            <a:spLocks noChangeArrowheads="1"/>
          </p:cNvSpPr>
          <p:nvPr/>
        </p:nvSpPr>
        <p:spPr bwMode="auto">
          <a:xfrm>
            <a:off x="4259263" y="4476750"/>
            <a:ext cx="90487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3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62" name="Rectangle 34"/>
          <p:cNvSpPr>
            <a:spLocks noChangeArrowheads="1"/>
          </p:cNvSpPr>
          <p:nvPr/>
        </p:nvSpPr>
        <p:spPr bwMode="auto">
          <a:xfrm>
            <a:off x="3689350" y="4476750"/>
            <a:ext cx="90488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2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63" name="Rectangle 35"/>
          <p:cNvSpPr>
            <a:spLocks noChangeArrowheads="1"/>
          </p:cNvSpPr>
          <p:nvPr/>
        </p:nvSpPr>
        <p:spPr bwMode="auto">
          <a:xfrm>
            <a:off x="3119438" y="4476750"/>
            <a:ext cx="90487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1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64" name="Rectangle 36"/>
          <p:cNvSpPr>
            <a:spLocks noChangeArrowheads="1"/>
          </p:cNvSpPr>
          <p:nvPr/>
        </p:nvSpPr>
        <p:spPr bwMode="auto">
          <a:xfrm>
            <a:off x="2438400" y="4476750"/>
            <a:ext cx="90488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65" name="Rectangle 37"/>
          <p:cNvSpPr>
            <a:spLocks noChangeArrowheads="1"/>
          </p:cNvSpPr>
          <p:nvPr/>
        </p:nvSpPr>
        <p:spPr bwMode="auto">
          <a:xfrm>
            <a:off x="2343150" y="1770063"/>
            <a:ext cx="182563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19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66" name="Rectangle 38"/>
          <p:cNvSpPr>
            <a:spLocks noChangeArrowheads="1"/>
          </p:cNvSpPr>
          <p:nvPr/>
        </p:nvSpPr>
        <p:spPr bwMode="auto">
          <a:xfrm>
            <a:off x="2343150" y="2041525"/>
            <a:ext cx="1825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17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67" name="Rectangle 39"/>
          <p:cNvSpPr>
            <a:spLocks noChangeArrowheads="1"/>
          </p:cNvSpPr>
          <p:nvPr/>
        </p:nvSpPr>
        <p:spPr bwMode="auto">
          <a:xfrm>
            <a:off x="2343150" y="2312988"/>
            <a:ext cx="182563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15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68" name="Rectangle 40"/>
          <p:cNvSpPr>
            <a:spLocks noChangeArrowheads="1"/>
          </p:cNvSpPr>
          <p:nvPr/>
        </p:nvSpPr>
        <p:spPr bwMode="auto">
          <a:xfrm>
            <a:off x="2343150" y="2582863"/>
            <a:ext cx="182563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13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69" name="Rectangle 41"/>
          <p:cNvSpPr>
            <a:spLocks noChangeArrowheads="1"/>
          </p:cNvSpPr>
          <p:nvPr/>
        </p:nvSpPr>
        <p:spPr bwMode="auto">
          <a:xfrm>
            <a:off x="2343150" y="2859088"/>
            <a:ext cx="182563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11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70" name="Rectangle 42"/>
          <p:cNvSpPr>
            <a:spLocks noChangeArrowheads="1"/>
          </p:cNvSpPr>
          <p:nvPr/>
        </p:nvSpPr>
        <p:spPr bwMode="auto">
          <a:xfrm>
            <a:off x="2430463" y="3132138"/>
            <a:ext cx="90487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9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71" name="Rectangle 43"/>
          <p:cNvSpPr>
            <a:spLocks noChangeArrowheads="1"/>
          </p:cNvSpPr>
          <p:nvPr/>
        </p:nvSpPr>
        <p:spPr bwMode="auto">
          <a:xfrm>
            <a:off x="2430463" y="3402013"/>
            <a:ext cx="90487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7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72" name="Rectangle 44"/>
          <p:cNvSpPr>
            <a:spLocks noChangeArrowheads="1"/>
          </p:cNvSpPr>
          <p:nvPr/>
        </p:nvSpPr>
        <p:spPr bwMode="auto">
          <a:xfrm>
            <a:off x="2430463" y="3678238"/>
            <a:ext cx="90487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5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73" name="Rectangle 45"/>
          <p:cNvSpPr>
            <a:spLocks noChangeArrowheads="1"/>
          </p:cNvSpPr>
          <p:nvPr/>
        </p:nvSpPr>
        <p:spPr bwMode="auto">
          <a:xfrm>
            <a:off x="1182688" y="947738"/>
            <a:ext cx="12477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Marginal product of </a:t>
            </a:r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labor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74" name="Rectangle 46"/>
          <p:cNvSpPr>
            <a:spLocks noChangeArrowheads="1"/>
          </p:cNvSpPr>
          <p:nvPr/>
        </p:nvSpPr>
        <p:spPr bwMode="auto">
          <a:xfrm>
            <a:off x="5286501" y="4725988"/>
            <a:ext cx="210794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Quantity of labor (workers)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75" name="Freeform 47"/>
          <p:cNvSpPr>
            <a:spLocks/>
          </p:cNvSpPr>
          <p:nvPr/>
        </p:nvSpPr>
        <p:spPr bwMode="auto">
          <a:xfrm>
            <a:off x="2592388" y="906463"/>
            <a:ext cx="4556125" cy="3543300"/>
          </a:xfrm>
          <a:custGeom>
            <a:avLst/>
            <a:gdLst/>
            <a:ahLst/>
            <a:cxnLst>
              <a:cxn ang="0">
                <a:pos x="2277" y="1720"/>
              </a:cxn>
              <a:cxn ang="0">
                <a:pos x="0" y="1720"/>
              </a:cxn>
              <a:cxn ang="0">
                <a:pos x="0" y="0"/>
              </a:cxn>
            </a:cxnLst>
            <a:rect l="0" t="0" r="r" b="b"/>
            <a:pathLst>
              <a:path w="2277" h="1720">
                <a:moveTo>
                  <a:pt x="2277" y="1720"/>
                </a:moveTo>
                <a:lnTo>
                  <a:pt x="0" y="1720"/>
                </a:lnTo>
                <a:lnTo>
                  <a:pt x="0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76" name="Oval 48"/>
          <p:cNvSpPr>
            <a:spLocks noChangeArrowheads="1"/>
          </p:cNvSpPr>
          <p:nvPr/>
        </p:nvSpPr>
        <p:spPr bwMode="auto">
          <a:xfrm>
            <a:off x="2828925" y="1806575"/>
            <a:ext cx="93663" cy="9683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77" name="Oval 49"/>
          <p:cNvSpPr>
            <a:spLocks noChangeArrowheads="1"/>
          </p:cNvSpPr>
          <p:nvPr/>
        </p:nvSpPr>
        <p:spPr bwMode="auto">
          <a:xfrm>
            <a:off x="3402013" y="2078038"/>
            <a:ext cx="93662" cy="10001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78" name="Oval 50"/>
          <p:cNvSpPr>
            <a:spLocks noChangeArrowheads="1"/>
          </p:cNvSpPr>
          <p:nvPr/>
        </p:nvSpPr>
        <p:spPr bwMode="auto">
          <a:xfrm>
            <a:off x="3970338" y="2352675"/>
            <a:ext cx="93662" cy="9683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79" name="Oval 51"/>
          <p:cNvSpPr>
            <a:spLocks noChangeArrowheads="1"/>
          </p:cNvSpPr>
          <p:nvPr/>
        </p:nvSpPr>
        <p:spPr bwMode="auto">
          <a:xfrm>
            <a:off x="4540250" y="2624138"/>
            <a:ext cx="95250" cy="9683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80" name="Oval 52"/>
          <p:cNvSpPr>
            <a:spLocks noChangeArrowheads="1"/>
          </p:cNvSpPr>
          <p:nvPr/>
        </p:nvSpPr>
        <p:spPr bwMode="auto">
          <a:xfrm>
            <a:off x="5108575" y="2897188"/>
            <a:ext cx="93663" cy="9842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81" name="Oval 53"/>
          <p:cNvSpPr>
            <a:spLocks noChangeArrowheads="1"/>
          </p:cNvSpPr>
          <p:nvPr/>
        </p:nvSpPr>
        <p:spPr bwMode="auto">
          <a:xfrm>
            <a:off x="5680075" y="3175000"/>
            <a:ext cx="93663" cy="9683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82" name="Oval 54"/>
          <p:cNvSpPr>
            <a:spLocks noChangeArrowheads="1"/>
          </p:cNvSpPr>
          <p:nvPr/>
        </p:nvSpPr>
        <p:spPr bwMode="auto">
          <a:xfrm>
            <a:off x="6246813" y="3446463"/>
            <a:ext cx="93662" cy="9842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83" name="Oval 55"/>
          <p:cNvSpPr>
            <a:spLocks noChangeArrowheads="1"/>
          </p:cNvSpPr>
          <p:nvPr/>
        </p:nvSpPr>
        <p:spPr bwMode="auto">
          <a:xfrm>
            <a:off x="6818313" y="3721100"/>
            <a:ext cx="93662" cy="9683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84" name="Freeform 56"/>
          <p:cNvSpPr>
            <a:spLocks/>
          </p:cNvSpPr>
          <p:nvPr/>
        </p:nvSpPr>
        <p:spPr bwMode="auto">
          <a:xfrm>
            <a:off x="4687888" y="1573213"/>
            <a:ext cx="1584325" cy="788987"/>
          </a:xfrm>
          <a:custGeom>
            <a:avLst/>
            <a:gdLst/>
            <a:ahLst/>
            <a:cxnLst>
              <a:cxn ang="0">
                <a:pos x="321" y="80"/>
              </a:cxn>
              <a:cxn ang="0">
                <a:pos x="305" y="96"/>
              </a:cxn>
              <a:cxn ang="0">
                <a:pos x="16" y="96"/>
              </a:cxn>
              <a:cxn ang="0">
                <a:pos x="0" y="80"/>
              </a:cxn>
              <a:cxn ang="0">
                <a:pos x="0" y="16"/>
              </a:cxn>
              <a:cxn ang="0">
                <a:pos x="16" y="0"/>
              </a:cxn>
              <a:cxn ang="0">
                <a:pos x="305" y="0"/>
              </a:cxn>
              <a:cxn ang="0">
                <a:pos x="321" y="16"/>
              </a:cxn>
              <a:cxn ang="0">
                <a:pos x="321" y="80"/>
              </a:cxn>
            </a:cxnLst>
            <a:rect l="0" t="0" r="r" b="b"/>
            <a:pathLst>
              <a:path w="321" h="96">
                <a:moveTo>
                  <a:pt x="321" y="80"/>
                </a:moveTo>
                <a:cubicBezTo>
                  <a:pt x="321" y="88"/>
                  <a:pt x="314" y="96"/>
                  <a:pt x="305" y="96"/>
                </a:cubicBezTo>
                <a:cubicBezTo>
                  <a:pt x="16" y="96"/>
                  <a:pt x="16" y="96"/>
                  <a:pt x="16" y="96"/>
                </a:cubicBezTo>
                <a:cubicBezTo>
                  <a:pt x="7" y="96"/>
                  <a:pt x="0" y="88"/>
                  <a:pt x="0" y="8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314" y="0"/>
                  <a:pt x="321" y="7"/>
                  <a:pt x="321" y="16"/>
                </a:cubicBezTo>
                <a:lnTo>
                  <a:pt x="321" y="80"/>
                </a:lnTo>
                <a:close/>
              </a:path>
            </a:pathLst>
          </a:custGeom>
          <a:solidFill>
            <a:srgbClr val="D7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85" name="Rectangle 57"/>
          <p:cNvSpPr>
            <a:spLocks noChangeArrowheads="1"/>
          </p:cNvSpPr>
          <p:nvPr/>
        </p:nvSpPr>
        <p:spPr bwMode="auto">
          <a:xfrm>
            <a:off x="4724400" y="1628900"/>
            <a:ext cx="15097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There are diminishing returns to labor.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86" name="Line 58"/>
          <p:cNvSpPr>
            <a:spLocks noChangeShapeType="1"/>
          </p:cNvSpPr>
          <p:nvPr/>
        </p:nvSpPr>
        <p:spPr bwMode="auto">
          <a:xfrm>
            <a:off x="2592388" y="2400300"/>
            <a:ext cx="1143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87" name="Line 59"/>
          <p:cNvSpPr>
            <a:spLocks noChangeShapeType="1"/>
          </p:cNvSpPr>
          <p:nvPr/>
        </p:nvSpPr>
        <p:spPr bwMode="auto">
          <a:xfrm>
            <a:off x="2589213" y="2668588"/>
            <a:ext cx="112712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88" name="Line 60"/>
          <p:cNvSpPr>
            <a:spLocks noChangeShapeType="1"/>
          </p:cNvSpPr>
          <p:nvPr/>
        </p:nvSpPr>
        <p:spPr bwMode="auto">
          <a:xfrm>
            <a:off x="2592388" y="3228975"/>
            <a:ext cx="1143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6" grpId="0" animBg="1"/>
      <p:bldP spid="73784" grpId="0" animBg="1"/>
      <p:bldP spid="737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Text Box 11"/>
          <p:cNvSpPr txBox="1">
            <a:spLocks noChangeArrowheads="1"/>
          </p:cNvSpPr>
          <p:nvPr/>
        </p:nvSpPr>
        <p:spPr bwMode="auto">
          <a:xfrm>
            <a:off x="936589" y="5311698"/>
            <a:ext cx="7920880" cy="1009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algn="ctr">
            <a:noFill/>
            <a:miter lim="800000"/>
            <a:headEnd/>
            <a:tailEnd type="none" w="sm" len="lg"/>
          </a:ln>
        </p:spPr>
        <p:txBody>
          <a:bodyPr/>
          <a:lstStyle/>
          <a:p>
            <a:pPr marL="1588" indent="-1588" algn="ctr">
              <a:lnSpc>
                <a:spcPct val="100000"/>
              </a:lnSpc>
              <a:spcBef>
                <a:spcPct val="20000"/>
              </a:spcBef>
            </a:pPr>
            <a:r>
              <a:rPr lang="en-US" dirty="0" smtClean="0">
                <a:solidFill>
                  <a:srgbClr val="0033CC"/>
                </a:solidFill>
              </a:rPr>
              <a:t>More realistic total product curve. Shows increasing marginal product initially due to specialization, but eventually diminishing marginal product occurs.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5636217" y="1318466"/>
            <a:ext cx="3096344" cy="887859"/>
          </a:xfrm>
          <a:prstGeom prst="rect">
            <a:avLst/>
          </a:prstGeom>
          <a:solidFill>
            <a:srgbClr val="EBDFD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672" name="Rectangle 16"/>
          <p:cNvSpPr>
            <a:spLocks noChangeArrowheads="1"/>
          </p:cNvSpPr>
          <p:nvPr/>
        </p:nvSpPr>
        <p:spPr bwMode="auto">
          <a:xfrm>
            <a:off x="5950616" y="2322436"/>
            <a:ext cx="71437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73" name="Rectangle 17"/>
          <p:cNvSpPr>
            <a:spLocks noChangeArrowheads="1"/>
          </p:cNvSpPr>
          <p:nvPr/>
        </p:nvSpPr>
        <p:spPr bwMode="auto">
          <a:xfrm>
            <a:off x="5950616" y="2562148"/>
            <a:ext cx="714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1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74" name="Rectangle 18"/>
          <p:cNvSpPr>
            <a:spLocks noChangeArrowheads="1"/>
          </p:cNvSpPr>
          <p:nvPr/>
        </p:nvSpPr>
        <p:spPr bwMode="auto">
          <a:xfrm>
            <a:off x="5950616" y="2801861"/>
            <a:ext cx="71437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2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5950616" y="3039986"/>
            <a:ext cx="71437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3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76" name="Rectangle 20"/>
          <p:cNvSpPr>
            <a:spLocks noChangeArrowheads="1"/>
          </p:cNvSpPr>
          <p:nvPr/>
        </p:nvSpPr>
        <p:spPr bwMode="auto">
          <a:xfrm>
            <a:off x="5950616" y="3282873"/>
            <a:ext cx="714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4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77" name="Rectangle 21"/>
          <p:cNvSpPr>
            <a:spLocks noChangeArrowheads="1"/>
          </p:cNvSpPr>
          <p:nvPr/>
        </p:nvSpPr>
        <p:spPr bwMode="auto">
          <a:xfrm>
            <a:off x="5950616" y="3522586"/>
            <a:ext cx="71437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5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78" name="Rectangle 22"/>
          <p:cNvSpPr>
            <a:spLocks noChangeArrowheads="1"/>
          </p:cNvSpPr>
          <p:nvPr/>
        </p:nvSpPr>
        <p:spPr bwMode="auto">
          <a:xfrm>
            <a:off x="5950616" y="3762298"/>
            <a:ext cx="714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6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79" name="Rectangle 23"/>
          <p:cNvSpPr>
            <a:spLocks noChangeArrowheads="1"/>
          </p:cNvSpPr>
          <p:nvPr/>
        </p:nvSpPr>
        <p:spPr bwMode="auto">
          <a:xfrm>
            <a:off x="5950616" y="4002011"/>
            <a:ext cx="71437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7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5950616" y="4241723"/>
            <a:ext cx="714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8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7812753" y="2455786"/>
            <a:ext cx="785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Pro" pitchFamily="34" charset="0"/>
              </a:rPr>
              <a:t>5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82" name="Rectangle 26"/>
          <p:cNvSpPr>
            <a:spLocks noChangeArrowheads="1"/>
          </p:cNvSpPr>
          <p:nvPr/>
        </p:nvSpPr>
        <p:spPr bwMode="auto">
          <a:xfrm>
            <a:off x="7812753" y="2695498"/>
            <a:ext cx="15709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Pro" pitchFamily="34" charset="0"/>
              </a:rPr>
              <a:t>31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7812753" y="2933623"/>
            <a:ext cx="15709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Pro" pitchFamily="34" charset="0"/>
              </a:rPr>
              <a:t>22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84" name="Rectangle 28"/>
          <p:cNvSpPr>
            <a:spLocks noChangeArrowheads="1"/>
          </p:cNvSpPr>
          <p:nvPr/>
        </p:nvSpPr>
        <p:spPr bwMode="auto">
          <a:xfrm>
            <a:off x="7812753" y="3176511"/>
            <a:ext cx="15709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Pro" pitchFamily="34" charset="0"/>
              </a:rPr>
              <a:t>12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7812753" y="3416223"/>
            <a:ext cx="785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Pro" pitchFamily="34" charset="0"/>
              </a:rPr>
              <a:t>6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86" name="Rectangle 30"/>
          <p:cNvSpPr>
            <a:spLocks noChangeArrowheads="1"/>
          </p:cNvSpPr>
          <p:nvPr/>
        </p:nvSpPr>
        <p:spPr bwMode="auto">
          <a:xfrm>
            <a:off x="7882603" y="3655936"/>
            <a:ext cx="785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Pro" pitchFamily="34" charset="0"/>
              </a:rPr>
              <a:t>4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87" name="Rectangle 31"/>
          <p:cNvSpPr>
            <a:spLocks noChangeArrowheads="1"/>
          </p:cNvSpPr>
          <p:nvPr/>
        </p:nvSpPr>
        <p:spPr bwMode="auto">
          <a:xfrm>
            <a:off x="7882603" y="3895648"/>
            <a:ext cx="785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Pro" pitchFamily="34" charset="0"/>
              </a:rPr>
              <a:t>3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88" name="Rectangle 32"/>
          <p:cNvSpPr>
            <a:spLocks noChangeArrowheads="1"/>
          </p:cNvSpPr>
          <p:nvPr/>
        </p:nvSpPr>
        <p:spPr bwMode="auto">
          <a:xfrm>
            <a:off x="7882603" y="4133773"/>
            <a:ext cx="785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Pro" pitchFamily="34" charset="0"/>
              </a:rPr>
              <a:t>2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89" name="Rectangle 33"/>
          <p:cNvSpPr>
            <a:spLocks noChangeArrowheads="1"/>
          </p:cNvSpPr>
          <p:nvPr/>
        </p:nvSpPr>
        <p:spPr bwMode="auto">
          <a:xfrm>
            <a:off x="6911053" y="2322436"/>
            <a:ext cx="777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90" name="Rectangle 34"/>
          <p:cNvSpPr>
            <a:spLocks noChangeArrowheads="1"/>
          </p:cNvSpPr>
          <p:nvPr/>
        </p:nvSpPr>
        <p:spPr bwMode="auto">
          <a:xfrm>
            <a:off x="6841203" y="2562148"/>
            <a:ext cx="785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Pro" pitchFamily="34" charset="0"/>
              </a:rPr>
              <a:t>5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91" name="Rectangle 35"/>
          <p:cNvSpPr>
            <a:spLocks noChangeArrowheads="1"/>
          </p:cNvSpPr>
          <p:nvPr/>
        </p:nvSpPr>
        <p:spPr bwMode="auto">
          <a:xfrm>
            <a:off x="6841203" y="2801861"/>
            <a:ext cx="1555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36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92" name="Rectangle 36"/>
          <p:cNvSpPr>
            <a:spLocks noChangeArrowheads="1"/>
          </p:cNvSpPr>
          <p:nvPr/>
        </p:nvSpPr>
        <p:spPr bwMode="auto">
          <a:xfrm>
            <a:off x="6841203" y="3039986"/>
            <a:ext cx="15709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Pro" pitchFamily="34" charset="0"/>
              </a:rPr>
              <a:t>58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93" name="Rectangle 37"/>
          <p:cNvSpPr>
            <a:spLocks noChangeArrowheads="1"/>
          </p:cNvSpPr>
          <p:nvPr/>
        </p:nvSpPr>
        <p:spPr bwMode="auto">
          <a:xfrm>
            <a:off x="6841203" y="3282873"/>
            <a:ext cx="15709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Pro" pitchFamily="34" charset="0"/>
              </a:rPr>
              <a:t>70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94" name="Rectangle 38"/>
          <p:cNvSpPr>
            <a:spLocks noChangeArrowheads="1"/>
          </p:cNvSpPr>
          <p:nvPr/>
        </p:nvSpPr>
        <p:spPr bwMode="auto">
          <a:xfrm>
            <a:off x="6841203" y="3522586"/>
            <a:ext cx="15709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Pro" pitchFamily="34" charset="0"/>
              </a:rPr>
              <a:t>76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95" name="Rectangle 39"/>
          <p:cNvSpPr>
            <a:spLocks noChangeArrowheads="1"/>
          </p:cNvSpPr>
          <p:nvPr/>
        </p:nvSpPr>
        <p:spPr bwMode="auto">
          <a:xfrm>
            <a:off x="6841203" y="3762298"/>
            <a:ext cx="15709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Pro" pitchFamily="34" charset="0"/>
              </a:rPr>
              <a:t>80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96" name="Rectangle 40"/>
          <p:cNvSpPr>
            <a:spLocks noChangeArrowheads="1"/>
          </p:cNvSpPr>
          <p:nvPr/>
        </p:nvSpPr>
        <p:spPr bwMode="auto">
          <a:xfrm>
            <a:off x="6841203" y="4002011"/>
            <a:ext cx="15709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Pro" pitchFamily="34" charset="0"/>
              </a:rPr>
              <a:t>83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97" name="Rectangle 41"/>
          <p:cNvSpPr>
            <a:spLocks noChangeArrowheads="1"/>
          </p:cNvSpPr>
          <p:nvPr/>
        </p:nvSpPr>
        <p:spPr bwMode="auto">
          <a:xfrm>
            <a:off x="6850728" y="4241723"/>
            <a:ext cx="15709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Pro" pitchFamily="34" charset="0"/>
              </a:rPr>
              <a:t>85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98" name="Rectangle 42"/>
          <p:cNvSpPr>
            <a:spLocks noChangeArrowheads="1"/>
          </p:cNvSpPr>
          <p:nvPr/>
        </p:nvSpPr>
        <p:spPr bwMode="auto">
          <a:xfrm>
            <a:off x="5719262" y="1525198"/>
            <a:ext cx="7810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200" dirty="0">
                <a:solidFill>
                  <a:srgbClr val="000000"/>
                </a:solidFill>
                <a:latin typeface="Myriad Pro" pitchFamily="34" charset="0"/>
              </a:rPr>
              <a:t>Quantity of labor </a:t>
            </a:r>
            <a:r>
              <a:rPr lang="en-US" sz="1200" i="1" dirty="0">
                <a:solidFill>
                  <a:srgbClr val="000000"/>
                </a:solidFill>
                <a:latin typeface="Myriad Pro" pitchFamily="34" charset="0"/>
              </a:rPr>
              <a:t>L</a:t>
            </a:r>
            <a:endParaRPr lang="en-US" sz="1200" i="1" dirty="0">
              <a:latin typeface="Tahoma" pitchFamily="34" charset="0"/>
            </a:endParaRPr>
          </a:p>
        </p:txBody>
      </p:sp>
      <p:sp>
        <p:nvSpPr>
          <p:cNvPr id="70700" name="Rectangle 44"/>
          <p:cNvSpPr>
            <a:spLocks noChangeArrowheads="1"/>
          </p:cNvSpPr>
          <p:nvPr/>
        </p:nvSpPr>
        <p:spPr bwMode="auto">
          <a:xfrm>
            <a:off x="6450678" y="1534490"/>
            <a:ext cx="889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>
              <a:spcBef>
                <a:spcPct val="0"/>
              </a:spcBef>
            </a:pPr>
            <a:r>
              <a:rPr lang="en-US" sz="1200" dirty="0">
                <a:solidFill>
                  <a:srgbClr val="000000"/>
                </a:solidFill>
                <a:latin typeface="Myriad Pro" pitchFamily="34" charset="0"/>
              </a:rPr>
              <a:t>Quantity </a:t>
            </a:r>
          </a:p>
          <a:p>
            <a:pPr marL="1588" indent="-1588" algn="ctr">
              <a:spcBef>
                <a:spcPct val="0"/>
              </a:spcBef>
            </a:pPr>
            <a:r>
              <a:rPr lang="en-US" sz="1200" dirty="0">
                <a:solidFill>
                  <a:srgbClr val="000000"/>
                </a:solidFill>
                <a:latin typeface="Myriad Pro" pitchFamily="34" charset="0"/>
              </a:rPr>
              <a:t>of </a:t>
            </a:r>
            <a:r>
              <a:rPr lang="en-US" sz="1200" dirty="0" smtClean="0">
                <a:solidFill>
                  <a:srgbClr val="000000"/>
                </a:solidFill>
                <a:latin typeface="Myriad Pro" pitchFamily="34" charset="0"/>
              </a:rPr>
              <a:t>Output </a:t>
            </a:r>
            <a:r>
              <a:rPr lang="en-US" sz="1200" i="1" dirty="0">
                <a:solidFill>
                  <a:srgbClr val="000000"/>
                </a:solidFill>
                <a:latin typeface="Myriad Pro" pitchFamily="34" charset="0"/>
              </a:rPr>
              <a:t>Q</a:t>
            </a:r>
            <a:endParaRPr lang="en-US" sz="1200" i="1" dirty="0">
              <a:latin typeface="Tahoma" pitchFamily="34" charset="0"/>
            </a:endParaRPr>
          </a:p>
        </p:txBody>
      </p:sp>
      <p:sp>
        <p:nvSpPr>
          <p:cNvPr id="70702" name="Rectangle 46"/>
          <p:cNvSpPr>
            <a:spLocks noChangeArrowheads="1"/>
          </p:cNvSpPr>
          <p:nvPr/>
        </p:nvSpPr>
        <p:spPr bwMode="auto">
          <a:xfrm>
            <a:off x="7339678" y="1517290"/>
            <a:ext cx="1155700" cy="184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200" dirty="0">
                <a:solidFill>
                  <a:srgbClr val="000000"/>
                </a:solidFill>
                <a:latin typeface="Myriad Pro" pitchFamily="34" charset="0"/>
              </a:rPr>
              <a:t>MP of labor</a:t>
            </a:r>
            <a:endParaRPr lang="en-US" sz="1200" dirty="0">
              <a:latin typeface="Tahoma" pitchFamily="34" charset="0"/>
            </a:endParaRPr>
          </a:p>
        </p:txBody>
      </p:sp>
      <p:sp>
        <p:nvSpPr>
          <p:cNvPr id="70703" name="Rectangle 47"/>
          <p:cNvSpPr>
            <a:spLocks noChangeArrowheads="1"/>
          </p:cNvSpPr>
          <p:nvPr/>
        </p:nvSpPr>
        <p:spPr bwMode="auto">
          <a:xfrm>
            <a:off x="7436416" y="1725253"/>
            <a:ext cx="29014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i="1" dirty="0">
                <a:solidFill>
                  <a:srgbClr val="000000"/>
                </a:solidFill>
                <a:latin typeface="Myriad Pro" pitchFamily="34" charset="0"/>
              </a:rPr>
              <a:t>MPL</a:t>
            </a:r>
            <a:endParaRPr lang="en-US" i="1" dirty="0">
              <a:latin typeface="Tahoma" pitchFamily="34" charset="0"/>
            </a:endParaRPr>
          </a:p>
        </p:txBody>
      </p:sp>
      <p:sp>
        <p:nvSpPr>
          <p:cNvPr id="70704" name="Rectangle 48"/>
          <p:cNvSpPr>
            <a:spLocks noChangeArrowheads="1"/>
          </p:cNvSpPr>
          <p:nvPr/>
        </p:nvSpPr>
        <p:spPr bwMode="auto">
          <a:xfrm>
            <a:off x="7696943" y="1739363"/>
            <a:ext cx="11906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 =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05" name="Rectangle 49"/>
          <p:cNvSpPr>
            <a:spLocks noChangeArrowheads="1"/>
          </p:cNvSpPr>
          <p:nvPr/>
        </p:nvSpPr>
        <p:spPr bwMode="auto">
          <a:xfrm>
            <a:off x="7870823" y="1726139"/>
            <a:ext cx="857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Symbol" pitchFamily="18" charset="2"/>
              </a:rPr>
              <a:t>D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06" name="Rectangle 50"/>
          <p:cNvSpPr>
            <a:spLocks noChangeArrowheads="1"/>
          </p:cNvSpPr>
          <p:nvPr/>
        </p:nvSpPr>
        <p:spPr bwMode="auto">
          <a:xfrm>
            <a:off x="7970548" y="1728018"/>
            <a:ext cx="1859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i="1" dirty="0" smtClean="0">
                <a:solidFill>
                  <a:srgbClr val="000000"/>
                </a:solidFill>
                <a:latin typeface="Myriad Pro" pitchFamily="34" charset="0"/>
              </a:rPr>
              <a:t>Q  </a:t>
            </a:r>
            <a:endParaRPr lang="en-US" i="1" dirty="0">
              <a:latin typeface="Tahoma" pitchFamily="34" charset="0"/>
            </a:endParaRPr>
          </a:p>
        </p:txBody>
      </p:sp>
      <p:sp>
        <p:nvSpPr>
          <p:cNvPr id="70707" name="Rectangle 51"/>
          <p:cNvSpPr>
            <a:spLocks noChangeArrowheads="1"/>
          </p:cNvSpPr>
          <p:nvPr/>
        </p:nvSpPr>
        <p:spPr bwMode="auto">
          <a:xfrm>
            <a:off x="8102143" y="1737291"/>
            <a:ext cx="3810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/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08" name="Rectangle 52"/>
          <p:cNvSpPr>
            <a:spLocks noChangeArrowheads="1"/>
          </p:cNvSpPr>
          <p:nvPr/>
        </p:nvSpPr>
        <p:spPr bwMode="auto">
          <a:xfrm>
            <a:off x="8156496" y="1723110"/>
            <a:ext cx="857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Symbol" pitchFamily="18" charset="2"/>
              </a:rPr>
              <a:t>D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09" name="Rectangle 53"/>
          <p:cNvSpPr>
            <a:spLocks noChangeArrowheads="1"/>
          </p:cNvSpPr>
          <p:nvPr/>
        </p:nvSpPr>
        <p:spPr bwMode="auto">
          <a:xfrm>
            <a:off x="8271670" y="1723110"/>
            <a:ext cx="785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i="1" dirty="0">
                <a:solidFill>
                  <a:srgbClr val="000000"/>
                </a:solidFill>
                <a:latin typeface="Myriad Pro" pitchFamily="34" charset="0"/>
              </a:rPr>
              <a:t>L</a:t>
            </a:r>
            <a:endParaRPr lang="en-US" i="1" dirty="0">
              <a:latin typeface="Tahoma" pitchFamily="34" charset="0"/>
            </a:endParaRPr>
          </a:p>
        </p:txBody>
      </p:sp>
      <p:sp>
        <p:nvSpPr>
          <p:cNvPr id="70711" name="Line 55"/>
          <p:cNvSpPr>
            <a:spLocks noChangeShapeType="1"/>
          </p:cNvSpPr>
          <p:nvPr/>
        </p:nvSpPr>
        <p:spPr bwMode="auto">
          <a:xfrm flipV="1">
            <a:off x="5780232" y="2171449"/>
            <a:ext cx="2892425" cy="11113"/>
          </a:xfrm>
          <a:prstGeom prst="line">
            <a:avLst/>
          </a:prstGeom>
          <a:noFill/>
          <a:ln w="1587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12" name="Line 56"/>
          <p:cNvSpPr>
            <a:spLocks noChangeShapeType="1"/>
          </p:cNvSpPr>
          <p:nvPr/>
        </p:nvSpPr>
        <p:spPr bwMode="auto">
          <a:xfrm>
            <a:off x="1818353" y="2492298"/>
            <a:ext cx="889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13" name="Line 57"/>
          <p:cNvSpPr>
            <a:spLocks noChangeShapeType="1"/>
          </p:cNvSpPr>
          <p:nvPr/>
        </p:nvSpPr>
        <p:spPr bwMode="auto">
          <a:xfrm>
            <a:off x="1818353" y="2924098"/>
            <a:ext cx="889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14" name="Line 58"/>
          <p:cNvSpPr>
            <a:spLocks noChangeShapeType="1"/>
          </p:cNvSpPr>
          <p:nvPr/>
        </p:nvSpPr>
        <p:spPr bwMode="auto">
          <a:xfrm>
            <a:off x="1818353" y="3351136"/>
            <a:ext cx="889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15" name="Line 59"/>
          <p:cNvSpPr>
            <a:spLocks noChangeShapeType="1"/>
          </p:cNvSpPr>
          <p:nvPr/>
        </p:nvSpPr>
        <p:spPr bwMode="auto">
          <a:xfrm>
            <a:off x="1818353" y="3779761"/>
            <a:ext cx="889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16" name="Line 60"/>
          <p:cNvSpPr>
            <a:spLocks noChangeShapeType="1"/>
          </p:cNvSpPr>
          <p:nvPr/>
        </p:nvSpPr>
        <p:spPr bwMode="auto">
          <a:xfrm>
            <a:off x="1818353" y="4209973"/>
            <a:ext cx="889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17" name="Line 61"/>
          <p:cNvSpPr>
            <a:spLocks noChangeShapeType="1"/>
          </p:cNvSpPr>
          <p:nvPr/>
        </p:nvSpPr>
        <p:spPr bwMode="auto">
          <a:xfrm flipV="1">
            <a:off x="2237453" y="4548111"/>
            <a:ext cx="0" cy="889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18" name="Line 62"/>
          <p:cNvSpPr>
            <a:spLocks noChangeShapeType="1"/>
          </p:cNvSpPr>
          <p:nvPr/>
        </p:nvSpPr>
        <p:spPr bwMode="auto">
          <a:xfrm flipV="1">
            <a:off x="2661316" y="4548111"/>
            <a:ext cx="0" cy="889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19" name="Line 63"/>
          <p:cNvSpPr>
            <a:spLocks noChangeShapeType="1"/>
          </p:cNvSpPr>
          <p:nvPr/>
        </p:nvSpPr>
        <p:spPr bwMode="auto">
          <a:xfrm flipV="1">
            <a:off x="3082003" y="4548111"/>
            <a:ext cx="0" cy="889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20" name="Line 64"/>
          <p:cNvSpPr>
            <a:spLocks noChangeShapeType="1"/>
          </p:cNvSpPr>
          <p:nvPr/>
        </p:nvSpPr>
        <p:spPr bwMode="auto">
          <a:xfrm flipV="1">
            <a:off x="3501103" y="4548111"/>
            <a:ext cx="0" cy="889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21" name="Line 65"/>
          <p:cNvSpPr>
            <a:spLocks noChangeShapeType="1"/>
          </p:cNvSpPr>
          <p:nvPr/>
        </p:nvSpPr>
        <p:spPr bwMode="auto">
          <a:xfrm flipV="1">
            <a:off x="3921791" y="4548111"/>
            <a:ext cx="0" cy="889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22" name="Line 66"/>
          <p:cNvSpPr>
            <a:spLocks noChangeShapeType="1"/>
          </p:cNvSpPr>
          <p:nvPr/>
        </p:nvSpPr>
        <p:spPr bwMode="auto">
          <a:xfrm flipV="1">
            <a:off x="4345653" y="4548111"/>
            <a:ext cx="0" cy="889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23" name="Line 67"/>
          <p:cNvSpPr>
            <a:spLocks noChangeShapeType="1"/>
          </p:cNvSpPr>
          <p:nvPr/>
        </p:nvSpPr>
        <p:spPr bwMode="auto">
          <a:xfrm flipV="1">
            <a:off x="4764753" y="4548111"/>
            <a:ext cx="0" cy="889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24" name="Line 68"/>
          <p:cNvSpPr>
            <a:spLocks noChangeShapeType="1"/>
          </p:cNvSpPr>
          <p:nvPr/>
        </p:nvSpPr>
        <p:spPr bwMode="auto">
          <a:xfrm flipV="1">
            <a:off x="5185441" y="4548111"/>
            <a:ext cx="0" cy="889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25" name="Rectangle 69"/>
          <p:cNvSpPr>
            <a:spLocks noChangeArrowheads="1"/>
          </p:cNvSpPr>
          <p:nvPr/>
        </p:nvSpPr>
        <p:spPr bwMode="auto">
          <a:xfrm>
            <a:off x="4729828" y="4660823"/>
            <a:ext cx="71438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7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26" name="Rectangle 70"/>
          <p:cNvSpPr>
            <a:spLocks noChangeArrowheads="1"/>
          </p:cNvSpPr>
          <p:nvPr/>
        </p:nvSpPr>
        <p:spPr bwMode="auto">
          <a:xfrm>
            <a:off x="5150516" y="4660823"/>
            <a:ext cx="714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8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27" name="Rectangle 71"/>
          <p:cNvSpPr>
            <a:spLocks noChangeArrowheads="1"/>
          </p:cNvSpPr>
          <p:nvPr/>
        </p:nvSpPr>
        <p:spPr bwMode="auto">
          <a:xfrm>
            <a:off x="4309141" y="4660823"/>
            <a:ext cx="714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6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28" name="Rectangle 72"/>
          <p:cNvSpPr>
            <a:spLocks noChangeArrowheads="1"/>
          </p:cNvSpPr>
          <p:nvPr/>
        </p:nvSpPr>
        <p:spPr bwMode="auto">
          <a:xfrm>
            <a:off x="3888453" y="4660823"/>
            <a:ext cx="71438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5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29" name="Rectangle 73"/>
          <p:cNvSpPr>
            <a:spLocks noChangeArrowheads="1"/>
          </p:cNvSpPr>
          <p:nvPr/>
        </p:nvSpPr>
        <p:spPr bwMode="auto">
          <a:xfrm>
            <a:off x="3467766" y="4660823"/>
            <a:ext cx="714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4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30" name="Rectangle 74"/>
          <p:cNvSpPr>
            <a:spLocks noChangeArrowheads="1"/>
          </p:cNvSpPr>
          <p:nvPr/>
        </p:nvSpPr>
        <p:spPr bwMode="auto">
          <a:xfrm>
            <a:off x="3047078" y="4660823"/>
            <a:ext cx="71438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3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31" name="Rectangle 75"/>
          <p:cNvSpPr>
            <a:spLocks noChangeArrowheads="1"/>
          </p:cNvSpPr>
          <p:nvPr/>
        </p:nvSpPr>
        <p:spPr bwMode="auto">
          <a:xfrm>
            <a:off x="2624803" y="4660823"/>
            <a:ext cx="71438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2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32" name="Rectangle 76"/>
          <p:cNvSpPr>
            <a:spLocks noChangeArrowheads="1"/>
          </p:cNvSpPr>
          <p:nvPr/>
        </p:nvSpPr>
        <p:spPr bwMode="auto">
          <a:xfrm>
            <a:off x="2204116" y="4660823"/>
            <a:ext cx="714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1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33" name="Rectangle 77"/>
          <p:cNvSpPr>
            <a:spLocks noChangeArrowheads="1"/>
          </p:cNvSpPr>
          <p:nvPr/>
        </p:nvSpPr>
        <p:spPr bwMode="auto">
          <a:xfrm>
            <a:off x="1689766" y="4660823"/>
            <a:ext cx="714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34" name="Rectangle 78"/>
          <p:cNvSpPr>
            <a:spLocks noChangeArrowheads="1"/>
          </p:cNvSpPr>
          <p:nvPr/>
        </p:nvSpPr>
        <p:spPr bwMode="auto">
          <a:xfrm>
            <a:off x="1550066" y="2412923"/>
            <a:ext cx="214312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100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35" name="Rectangle 79"/>
          <p:cNvSpPr>
            <a:spLocks noChangeArrowheads="1"/>
          </p:cNvSpPr>
          <p:nvPr/>
        </p:nvSpPr>
        <p:spPr bwMode="auto">
          <a:xfrm>
            <a:off x="1619916" y="2841548"/>
            <a:ext cx="14287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80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36" name="Rectangle 80"/>
          <p:cNvSpPr>
            <a:spLocks noChangeArrowheads="1"/>
          </p:cNvSpPr>
          <p:nvPr/>
        </p:nvSpPr>
        <p:spPr bwMode="auto">
          <a:xfrm>
            <a:off x="1619916" y="3266998"/>
            <a:ext cx="14287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60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37" name="Rectangle 81"/>
          <p:cNvSpPr>
            <a:spLocks noChangeArrowheads="1"/>
          </p:cNvSpPr>
          <p:nvPr/>
        </p:nvSpPr>
        <p:spPr bwMode="auto">
          <a:xfrm>
            <a:off x="1619916" y="3697211"/>
            <a:ext cx="1428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40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38" name="Rectangle 82"/>
          <p:cNvSpPr>
            <a:spLocks noChangeArrowheads="1"/>
          </p:cNvSpPr>
          <p:nvPr/>
        </p:nvSpPr>
        <p:spPr bwMode="auto">
          <a:xfrm>
            <a:off x="1619916" y="4125836"/>
            <a:ext cx="1428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20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39" name="Rectangle 83"/>
          <p:cNvSpPr>
            <a:spLocks noChangeArrowheads="1"/>
          </p:cNvSpPr>
          <p:nvPr/>
        </p:nvSpPr>
        <p:spPr bwMode="auto">
          <a:xfrm>
            <a:off x="971600" y="995300"/>
            <a:ext cx="8589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Quantity </a:t>
            </a:r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 of Output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0740" name="Rectangle 84"/>
          <p:cNvSpPr>
            <a:spLocks noChangeArrowheads="1"/>
          </p:cNvSpPr>
          <p:nvPr/>
        </p:nvSpPr>
        <p:spPr bwMode="auto">
          <a:xfrm>
            <a:off x="3632991" y="4838623"/>
            <a:ext cx="210794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Quantity of 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labor (workers)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0741" name="Freeform 85"/>
          <p:cNvSpPr>
            <a:spLocks/>
          </p:cNvSpPr>
          <p:nvPr/>
        </p:nvSpPr>
        <p:spPr bwMode="auto">
          <a:xfrm>
            <a:off x="1818353" y="1473123"/>
            <a:ext cx="3367088" cy="3163888"/>
          </a:xfrm>
          <a:custGeom>
            <a:avLst/>
            <a:gdLst/>
            <a:ahLst/>
            <a:cxnLst>
              <a:cxn ang="0">
                <a:pos x="2121" y="1993"/>
              </a:cxn>
              <a:cxn ang="0">
                <a:pos x="0" y="1993"/>
              </a:cxn>
              <a:cxn ang="0">
                <a:pos x="0" y="0"/>
              </a:cxn>
            </a:cxnLst>
            <a:rect l="0" t="0" r="r" b="b"/>
            <a:pathLst>
              <a:path w="2121" h="1993">
                <a:moveTo>
                  <a:pt x="2121" y="1993"/>
                </a:moveTo>
                <a:lnTo>
                  <a:pt x="0" y="1993"/>
                </a:lnTo>
                <a:lnTo>
                  <a:pt x="0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42" name="Oval 86"/>
          <p:cNvSpPr>
            <a:spLocks noChangeArrowheads="1"/>
          </p:cNvSpPr>
          <p:nvPr/>
        </p:nvSpPr>
        <p:spPr bwMode="auto">
          <a:xfrm>
            <a:off x="1780253" y="4600498"/>
            <a:ext cx="74613" cy="7461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43" name="Oval 87"/>
          <p:cNvSpPr>
            <a:spLocks noChangeArrowheads="1"/>
          </p:cNvSpPr>
          <p:nvPr/>
        </p:nvSpPr>
        <p:spPr bwMode="auto">
          <a:xfrm>
            <a:off x="2623216" y="3827386"/>
            <a:ext cx="76200" cy="7461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44" name="Oval 88"/>
          <p:cNvSpPr>
            <a:spLocks noChangeArrowheads="1"/>
          </p:cNvSpPr>
          <p:nvPr/>
        </p:nvSpPr>
        <p:spPr bwMode="auto">
          <a:xfrm>
            <a:off x="3048000" y="3352800"/>
            <a:ext cx="74613" cy="7461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45" name="Oval 89"/>
          <p:cNvSpPr>
            <a:spLocks noChangeArrowheads="1"/>
          </p:cNvSpPr>
          <p:nvPr/>
        </p:nvSpPr>
        <p:spPr bwMode="auto">
          <a:xfrm>
            <a:off x="3505200" y="3124200"/>
            <a:ext cx="74612" cy="762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46" name="Oval 90"/>
          <p:cNvSpPr>
            <a:spLocks noChangeArrowheads="1"/>
          </p:cNvSpPr>
          <p:nvPr/>
        </p:nvSpPr>
        <p:spPr bwMode="auto">
          <a:xfrm>
            <a:off x="3886200" y="2971800"/>
            <a:ext cx="74612" cy="762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47" name="Oval 91"/>
          <p:cNvSpPr>
            <a:spLocks noChangeArrowheads="1"/>
          </p:cNvSpPr>
          <p:nvPr/>
        </p:nvSpPr>
        <p:spPr bwMode="auto">
          <a:xfrm>
            <a:off x="4724400" y="2743200"/>
            <a:ext cx="74612" cy="7461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48" name="Oval 92"/>
          <p:cNvSpPr>
            <a:spLocks noChangeArrowheads="1"/>
          </p:cNvSpPr>
          <p:nvPr/>
        </p:nvSpPr>
        <p:spPr bwMode="auto">
          <a:xfrm>
            <a:off x="5181600" y="2667000"/>
            <a:ext cx="76200" cy="7461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57" name="Oval 101"/>
          <p:cNvSpPr>
            <a:spLocks noChangeArrowheads="1"/>
          </p:cNvSpPr>
          <p:nvPr/>
        </p:nvSpPr>
        <p:spPr bwMode="auto">
          <a:xfrm>
            <a:off x="2209800" y="4495800"/>
            <a:ext cx="74612" cy="762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58" name="Oval 102"/>
          <p:cNvSpPr>
            <a:spLocks noChangeArrowheads="1"/>
          </p:cNvSpPr>
          <p:nvPr/>
        </p:nvSpPr>
        <p:spPr bwMode="auto">
          <a:xfrm>
            <a:off x="4267200" y="2819400"/>
            <a:ext cx="74613" cy="7461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61" name="Rectangle 105"/>
          <p:cNvSpPr>
            <a:spLocks noChangeArrowheads="1"/>
          </p:cNvSpPr>
          <p:nvPr/>
        </p:nvSpPr>
        <p:spPr bwMode="auto">
          <a:xfrm>
            <a:off x="4232748" y="2264948"/>
            <a:ext cx="136986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Total </a:t>
            </a:r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Product, TP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70765" name="Freeform 109"/>
          <p:cNvSpPr>
            <a:spLocks/>
          </p:cNvSpPr>
          <p:nvPr/>
        </p:nvSpPr>
        <p:spPr bwMode="auto">
          <a:xfrm>
            <a:off x="7049166" y="2417686"/>
            <a:ext cx="7239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6" y="76"/>
              </a:cxn>
              <a:cxn ang="0">
                <a:pos x="0" y="151"/>
              </a:cxn>
              <a:cxn ang="0">
                <a:pos x="456" y="227"/>
              </a:cxn>
              <a:cxn ang="0">
                <a:pos x="0" y="300"/>
              </a:cxn>
              <a:cxn ang="0">
                <a:pos x="456" y="376"/>
              </a:cxn>
              <a:cxn ang="0">
                <a:pos x="0" y="451"/>
              </a:cxn>
              <a:cxn ang="0">
                <a:pos x="456" y="527"/>
              </a:cxn>
              <a:cxn ang="0">
                <a:pos x="0" y="600"/>
              </a:cxn>
              <a:cxn ang="0">
                <a:pos x="456" y="676"/>
              </a:cxn>
              <a:cxn ang="0">
                <a:pos x="0" y="751"/>
              </a:cxn>
              <a:cxn ang="0">
                <a:pos x="456" y="827"/>
              </a:cxn>
              <a:cxn ang="0">
                <a:pos x="0" y="900"/>
              </a:cxn>
              <a:cxn ang="0">
                <a:pos x="456" y="976"/>
              </a:cxn>
              <a:cxn ang="0">
                <a:pos x="0" y="1051"/>
              </a:cxn>
              <a:cxn ang="0">
                <a:pos x="456" y="1127"/>
              </a:cxn>
              <a:cxn ang="0">
                <a:pos x="0" y="1200"/>
              </a:cxn>
            </a:cxnLst>
            <a:rect l="0" t="0" r="r" b="b"/>
            <a:pathLst>
              <a:path w="456" h="1200">
                <a:moveTo>
                  <a:pt x="0" y="0"/>
                </a:moveTo>
                <a:lnTo>
                  <a:pt x="456" y="76"/>
                </a:lnTo>
                <a:lnTo>
                  <a:pt x="0" y="151"/>
                </a:lnTo>
                <a:lnTo>
                  <a:pt x="456" y="227"/>
                </a:lnTo>
                <a:lnTo>
                  <a:pt x="0" y="300"/>
                </a:lnTo>
                <a:lnTo>
                  <a:pt x="456" y="376"/>
                </a:lnTo>
                <a:lnTo>
                  <a:pt x="0" y="451"/>
                </a:lnTo>
                <a:lnTo>
                  <a:pt x="456" y="527"/>
                </a:lnTo>
                <a:lnTo>
                  <a:pt x="0" y="600"/>
                </a:lnTo>
                <a:lnTo>
                  <a:pt x="456" y="676"/>
                </a:lnTo>
                <a:lnTo>
                  <a:pt x="0" y="751"/>
                </a:lnTo>
                <a:lnTo>
                  <a:pt x="456" y="827"/>
                </a:lnTo>
                <a:lnTo>
                  <a:pt x="0" y="900"/>
                </a:lnTo>
                <a:lnTo>
                  <a:pt x="456" y="976"/>
                </a:lnTo>
                <a:lnTo>
                  <a:pt x="0" y="1051"/>
                </a:lnTo>
                <a:lnTo>
                  <a:pt x="456" y="1127"/>
                </a:lnTo>
                <a:lnTo>
                  <a:pt x="0" y="120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66" name="Rectangle 110"/>
          <p:cNvSpPr>
            <a:spLocks noChangeArrowheads="1"/>
          </p:cNvSpPr>
          <p:nvPr/>
        </p:nvSpPr>
        <p:spPr bwMode="auto">
          <a:xfrm>
            <a:off x="5636216" y="1318466"/>
            <a:ext cx="3096344" cy="3153470"/>
          </a:xfrm>
          <a:prstGeom prst="rect">
            <a:avLst/>
          </a:prstGeom>
          <a:noFill/>
          <a:ln w="30163">
            <a:solidFill>
              <a:srgbClr val="C6B7B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6" name="Freeform 95"/>
          <p:cNvSpPr/>
          <p:nvPr/>
        </p:nvSpPr>
        <p:spPr>
          <a:xfrm>
            <a:off x="1811547" y="3785558"/>
            <a:ext cx="882770" cy="846827"/>
          </a:xfrm>
          <a:custGeom>
            <a:avLst/>
            <a:gdLst>
              <a:gd name="connsiteX0" fmla="*/ 0 w 882770"/>
              <a:gd name="connsiteY0" fmla="*/ 846827 h 846827"/>
              <a:gd name="connsiteX1" fmla="*/ 681487 w 882770"/>
              <a:gd name="connsiteY1" fmla="*/ 622540 h 846827"/>
              <a:gd name="connsiteX2" fmla="*/ 854015 w 882770"/>
              <a:gd name="connsiteY2" fmla="*/ 87702 h 846827"/>
              <a:gd name="connsiteX3" fmla="*/ 854015 w 882770"/>
              <a:gd name="connsiteY3" fmla="*/ 96329 h 846827"/>
              <a:gd name="connsiteX4" fmla="*/ 854015 w 882770"/>
              <a:gd name="connsiteY4" fmla="*/ 96329 h 846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770" h="846827">
                <a:moveTo>
                  <a:pt x="0" y="846827"/>
                </a:moveTo>
                <a:cubicBezTo>
                  <a:pt x="269575" y="797944"/>
                  <a:pt x="539151" y="749061"/>
                  <a:pt x="681487" y="622540"/>
                </a:cubicBezTo>
                <a:cubicBezTo>
                  <a:pt x="823823" y="496019"/>
                  <a:pt x="825260" y="175404"/>
                  <a:pt x="854015" y="87702"/>
                </a:cubicBezTo>
                <a:cubicBezTo>
                  <a:pt x="882770" y="0"/>
                  <a:pt x="854015" y="96329"/>
                  <a:pt x="854015" y="96329"/>
                </a:cubicBezTo>
                <a:lnTo>
                  <a:pt x="854015" y="96329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6"/>
          <p:cNvSpPr/>
          <p:nvPr/>
        </p:nvSpPr>
        <p:spPr>
          <a:xfrm>
            <a:off x="2656936" y="2725947"/>
            <a:ext cx="2553419" cy="1138687"/>
          </a:xfrm>
          <a:custGeom>
            <a:avLst/>
            <a:gdLst>
              <a:gd name="connsiteX0" fmla="*/ 0 w 2553419"/>
              <a:gd name="connsiteY0" fmla="*/ 1138687 h 1138687"/>
              <a:gd name="connsiteX1" fmla="*/ 198407 w 2553419"/>
              <a:gd name="connsiteY1" fmla="*/ 862642 h 1138687"/>
              <a:gd name="connsiteX2" fmla="*/ 595222 w 2553419"/>
              <a:gd name="connsiteY2" fmla="*/ 560717 h 1138687"/>
              <a:gd name="connsiteX3" fmla="*/ 1414732 w 2553419"/>
              <a:gd name="connsiteY3" fmla="*/ 215661 h 1138687"/>
              <a:gd name="connsiteX4" fmla="*/ 2553419 w 2553419"/>
              <a:gd name="connsiteY4" fmla="*/ 0 h 1138687"/>
              <a:gd name="connsiteX5" fmla="*/ 2553419 w 2553419"/>
              <a:gd name="connsiteY5" fmla="*/ 0 h 1138687"/>
              <a:gd name="connsiteX6" fmla="*/ 2553419 w 2553419"/>
              <a:gd name="connsiteY6" fmla="*/ 0 h 1138687"/>
              <a:gd name="connsiteX7" fmla="*/ 2544792 w 2553419"/>
              <a:gd name="connsiteY7" fmla="*/ 0 h 113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3419" h="1138687">
                <a:moveTo>
                  <a:pt x="0" y="1138687"/>
                </a:moveTo>
                <a:cubicBezTo>
                  <a:pt x="49601" y="1048828"/>
                  <a:pt x="99203" y="958970"/>
                  <a:pt x="198407" y="862642"/>
                </a:cubicBezTo>
                <a:cubicBezTo>
                  <a:pt x="297611" y="766314"/>
                  <a:pt x="392501" y="668547"/>
                  <a:pt x="595222" y="560717"/>
                </a:cubicBezTo>
                <a:cubicBezTo>
                  <a:pt x="797943" y="452887"/>
                  <a:pt x="1088366" y="309114"/>
                  <a:pt x="1414732" y="215661"/>
                </a:cubicBezTo>
                <a:cubicBezTo>
                  <a:pt x="1741098" y="122208"/>
                  <a:pt x="2553419" y="0"/>
                  <a:pt x="2553419" y="0"/>
                </a:cubicBezTo>
                <a:lnTo>
                  <a:pt x="2553419" y="0"/>
                </a:lnTo>
                <a:lnTo>
                  <a:pt x="2553419" y="0"/>
                </a:lnTo>
                <a:lnTo>
                  <a:pt x="2544792" y="0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899592" y="5257800"/>
            <a:ext cx="7992888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algn="ctr">
            <a:noFill/>
            <a:miter lim="800000"/>
            <a:headEnd/>
            <a:tailEnd type="none" w="sm" len="lg"/>
          </a:ln>
        </p:spPr>
        <p:txBody>
          <a:bodyPr/>
          <a:lstStyle/>
          <a:p>
            <a:pPr marL="1588" indent="-1588" algn="ctr">
              <a:lnSpc>
                <a:spcPct val="100000"/>
              </a:lnSpc>
              <a:spcBef>
                <a:spcPct val="20000"/>
              </a:spcBef>
            </a:pPr>
            <a:r>
              <a:rPr lang="en-US" sz="2400" dirty="0" smtClean="0">
                <a:solidFill>
                  <a:srgbClr val="0033CC"/>
                </a:solidFill>
              </a:rPr>
              <a:t>Marginal product rises initially and then falls.</a:t>
            </a:r>
            <a:endParaRPr lang="en-US" sz="2400" dirty="0">
              <a:solidFill>
                <a:srgbClr val="0033CC"/>
              </a:solidFill>
            </a:endParaRP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899592" y="0"/>
            <a:ext cx="799288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marL="1588" indent="-1588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Marginal Product of Labor Curve</a:t>
            </a:r>
            <a:endParaRPr lang="en-US" sz="32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42" name="Rectangle 14"/>
          <p:cNvSpPr>
            <a:spLocks noChangeArrowheads="1"/>
          </p:cNvSpPr>
          <p:nvPr/>
        </p:nvSpPr>
        <p:spPr bwMode="auto">
          <a:xfrm>
            <a:off x="5943600" y="3733800"/>
            <a:ext cx="24363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Marginal product of labor, </a:t>
            </a:r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MPL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73743" name="Line 15"/>
          <p:cNvSpPr>
            <a:spLocks noChangeShapeType="1"/>
          </p:cNvSpPr>
          <p:nvPr/>
        </p:nvSpPr>
        <p:spPr bwMode="auto">
          <a:xfrm>
            <a:off x="2592388" y="1874838"/>
            <a:ext cx="1143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44" name="Line 16"/>
          <p:cNvSpPr>
            <a:spLocks noChangeShapeType="1"/>
          </p:cNvSpPr>
          <p:nvPr/>
        </p:nvSpPr>
        <p:spPr bwMode="auto">
          <a:xfrm>
            <a:off x="2592388" y="2128838"/>
            <a:ext cx="1143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45" name="Line 17"/>
          <p:cNvSpPr>
            <a:spLocks noChangeShapeType="1"/>
          </p:cNvSpPr>
          <p:nvPr/>
        </p:nvSpPr>
        <p:spPr bwMode="auto">
          <a:xfrm>
            <a:off x="2592388" y="2960688"/>
            <a:ext cx="1143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46" name="Line 18"/>
          <p:cNvSpPr>
            <a:spLocks noChangeShapeType="1"/>
          </p:cNvSpPr>
          <p:nvPr/>
        </p:nvSpPr>
        <p:spPr bwMode="auto">
          <a:xfrm>
            <a:off x="2592388" y="3495675"/>
            <a:ext cx="1143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47" name="Line 19"/>
          <p:cNvSpPr>
            <a:spLocks noChangeShapeType="1"/>
          </p:cNvSpPr>
          <p:nvPr/>
        </p:nvSpPr>
        <p:spPr bwMode="auto">
          <a:xfrm>
            <a:off x="2592388" y="3763963"/>
            <a:ext cx="1143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48" name="Line 20"/>
          <p:cNvSpPr>
            <a:spLocks noChangeShapeType="1"/>
          </p:cNvSpPr>
          <p:nvPr/>
        </p:nvSpPr>
        <p:spPr bwMode="auto">
          <a:xfrm flipV="1">
            <a:off x="3165475" y="4332288"/>
            <a:ext cx="0" cy="1174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49" name="Line 21"/>
          <p:cNvSpPr>
            <a:spLocks noChangeShapeType="1"/>
          </p:cNvSpPr>
          <p:nvPr/>
        </p:nvSpPr>
        <p:spPr bwMode="auto">
          <a:xfrm flipV="1">
            <a:off x="3732213" y="4332288"/>
            <a:ext cx="0" cy="1174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50" name="Line 22"/>
          <p:cNvSpPr>
            <a:spLocks noChangeShapeType="1"/>
          </p:cNvSpPr>
          <p:nvPr/>
        </p:nvSpPr>
        <p:spPr bwMode="auto">
          <a:xfrm flipV="1">
            <a:off x="4303713" y="4332288"/>
            <a:ext cx="0" cy="1174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51" name="Line 23"/>
          <p:cNvSpPr>
            <a:spLocks noChangeShapeType="1"/>
          </p:cNvSpPr>
          <p:nvPr/>
        </p:nvSpPr>
        <p:spPr bwMode="auto">
          <a:xfrm flipV="1">
            <a:off x="4872038" y="4332288"/>
            <a:ext cx="0" cy="1174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52" name="Line 24"/>
          <p:cNvSpPr>
            <a:spLocks noChangeShapeType="1"/>
          </p:cNvSpPr>
          <p:nvPr/>
        </p:nvSpPr>
        <p:spPr bwMode="auto">
          <a:xfrm flipV="1">
            <a:off x="5443538" y="4332288"/>
            <a:ext cx="0" cy="1174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53" name="Line 25"/>
          <p:cNvSpPr>
            <a:spLocks noChangeShapeType="1"/>
          </p:cNvSpPr>
          <p:nvPr/>
        </p:nvSpPr>
        <p:spPr bwMode="auto">
          <a:xfrm flipV="1">
            <a:off x="6010275" y="4332288"/>
            <a:ext cx="0" cy="1174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54" name="Line 26"/>
          <p:cNvSpPr>
            <a:spLocks noChangeShapeType="1"/>
          </p:cNvSpPr>
          <p:nvPr/>
        </p:nvSpPr>
        <p:spPr bwMode="auto">
          <a:xfrm flipV="1">
            <a:off x="6578600" y="4332288"/>
            <a:ext cx="0" cy="1174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55" name="Line 27"/>
          <p:cNvSpPr>
            <a:spLocks noChangeShapeType="1"/>
          </p:cNvSpPr>
          <p:nvPr/>
        </p:nvSpPr>
        <p:spPr bwMode="auto">
          <a:xfrm flipV="1">
            <a:off x="7148513" y="4332288"/>
            <a:ext cx="0" cy="1174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56" name="Rectangle 28"/>
          <p:cNvSpPr>
            <a:spLocks noChangeArrowheads="1"/>
          </p:cNvSpPr>
          <p:nvPr/>
        </p:nvSpPr>
        <p:spPr bwMode="auto">
          <a:xfrm>
            <a:off x="6535738" y="4476750"/>
            <a:ext cx="90487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7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57" name="Rectangle 29"/>
          <p:cNvSpPr>
            <a:spLocks noChangeArrowheads="1"/>
          </p:cNvSpPr>
          <p:nvPr/>
        </p:nvSpPr>
        <p:spPr bwMode="auto">
          <a:xfrm>
            <a:off x="7104063" y="4476750"/>
            <a:ext cx="90487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8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58" name="Rectangle 30"/>
          <p:cNvSpPr>
            <a:spLocks noChangeArrowheads="1"/>
          </p:cNvSpPr>
          <p:nvPr/>
        </p:nvSpPr>
        <p:spPr bwMode="auto">
          <a:xfrm>
            <a:off x="5965825" y="4476750"/>
            <a:ext cx="90488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6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59" name="Rectangle 31"/>
          <p:cNvSpPr>
            <a:spLocks noChangeArrowheads="1"/>
          </p:cNvSpPr>
          <p:nvPr/>
        </p:nvSpPr>
        <p:spPr bwMode="auto">
          <a:xfrm>
            <a:off x="5397500" y="4476750"/>
            <a:ext cx="90488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5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60" name="Rectangle 32"/>
          <p:cNvSpPr>
            <a:spLocks noChangeArrowheads="1"/>
          </p:cNvSpPr>
          <p:nvPr/>
        </p:nvSpPr>
        <p:spPr bwMode="auto">
          <a:xfrm>
            <a:off x="4827588" y="4476750"/>
            <a:ext cx="90487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4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61" name="Rectangle 33"/>
          <p:cNvSpPr>
            <a:spLocks noChangeArrowheads="1"/>
          </p:cNvSpPr>
          <p:nvPr/>
        </p:nvSpPr>
        <p:spPr bwMode="auto">
          <a:xfrm>
            <a:off x="4259263" y="4476750"/>
            <a:ext cx="90487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3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62" name="Rectangle 34"/>
          <p:cNvSpPr>
            <a:spLocks noChangeArrowheads="1"/>
          </p:cNvSpPr>
          <p:nvPr/>
        </p:nvSpPr>
        <p:spPr bwMode="auto">
          <a:xfrm>
            <a:off x="3689350" y="4476750"/>
            <a:ext cx="90488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2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63" name="Rectangle 35"/>
          <p:cNvSpPr>
            <a:spLocks noChangeArrowheads="1"/>
          </p:cNvSpPr>
          <p:nvPr/>
        </p:nvSpPr>
        <p:spPr bwMode="auto">
          <a:xfrm>
            <a:off x="3119438" y="4476750"/>
            <a:ext cx="90487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1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64" name="Rectangle 36"/>
          <p:cNvSpPr>
            <a:spLocks noChangeArrowheads="1"/>
          </p:cNvSpPr>
          <p:nvPr/>
        </p:nvSpPr>
        <p:spPr bwMode="auto">
          <a:xfrm>
            <a:off x="2438400" y="4476750"/>
            <a:ext cx="90488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73" name="Rectangle 45"/>
          <p:cNvSpPr>
            <a:spLocks noChangeArrowheads="1"/>
          </p:cNvSpPr>
          <p:nvPr/>
        </p:nvSpPr>
        <p:spPr bwMode="auto">
          <a:xfrm>
            <a:off x="1182688" y="947738"/>
            <a:ext cx="12477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Marginal product of </a:t>
            </a:r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labor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74" name="Rectangle 46"/>
          <p:cNvSpPr>
            <a:spLocks noChangeArrowheads="1"/>
          </p:cNvSpPr>
          <p:nvPr/>
        </p:nvSpPr>
        <p:spPr bwMode="auto">
          <a:xfrm>
            <a:off x="5286501" y="4725988"/>
            <a:ext cx="210794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Quantity of labor (workers)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75" name="Freeform 47"/>
          <p:cNvSpPr>
            <a:spLocks/>
          </p:cNvSpPr>
          <p:nvPr/>
        </p:nvSpPr>
        <p:spPr bwMode="auto">
          <a:xfrm>
            <a:off x="2592388" y="906463"/>
            <a:ext cx="4556125" cy="3543300"/>
          </a:xfrm>
          <a:custGeom>
            <a:avLst/>
            <a:gdLst/>
            <a:ahLst/>
            <a:cxnLst>
              <a:cxn ang="0">
                <a:pos x="2277" y="1720"/>
              </a:cxn>
              <a:cxn ang="0">
                <a:pos x="0" y="1720"/>
              </a:cxn>
              <a:cxn ang="0">
                <a:pos x="0" y="0"/>
              </a:cxn>
            </a:cxnLst>
            <a:rect l="0" t="0" r="r" b="b"/>
            <a:pathLst>
              <a:path w="2277" h="1720">
                <a:moveTo>
                  <a:pt x="2277" y="1720"/>
                </a:moveTo>
                <a:lnTo>
                  <a:pt x="0" y="1720"/>
                </a:lnTo>
                <a:lnTo>
                  <a:pt x="0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86" name="Line 58"/>
          <p:cNvSpPr>
            <a:spLocks noChangeShapeType="1"/>
          </p:cNvSpPr>
          <p:nvPr/>
        </p:nvSpPr>
        <p:spPr bwMode="auto">
          <a:xfrm>
            <a:off x="2592388" y="2400300"/>
            <a:ext cx="1143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87" name="Line 59"/>
          <p:cNvSpPr>
            <a:spLocks noChangeShapeType="1"/>
          </p:cNvSpPr>
          <p:nvPr/>
        </p:nvSpPr>
        <p:spPr bwMode="auto">
          <a:xfrm>
            <a:off x="2589213" y="2668588"/>
            <a:ext cx="112712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88" name="Line 60"/>
          <p:cNvSpPr>
            <a:spLocks noChangeShapeType="1"/>
          </p:cNvSpPr>
          <p:nvPr/>
        </p:nvSpPr>
        <p:spPr bwMode="auto">
          <a:xfrm>
            <a:off x="2592388" y="3228975"/>
            <a:ext cx="1143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 52"/>
          <p:cNvSpPr/>
          <p:nvPr/>
        </p:nvSpPr>
        <p:spPr>
          <a:xfrm>
            <a:off x="2596551" y="1784230"/>
            <a:ext cx="4278702" cy="2537604"/>
          </a:xfrm>
          <a:custGeom>
            <a:avLst/>
            <a:gdLst>
              <a:gd name="connsiteX0" fmla="*/ 0 w 4278702"/>
              <a:gd name="connsiteY0" fmla="*/ 1122872 h 2537604"/>
              <a:gd name="connsiteX1" fmla="*/ 439947 w 4278702"/>
              <a:gd name="connsiteY1" fmla="*/ 450012 h 2537604"/>
              <a:gd name="connsiteX2" fmla="*/ 1035170 w 4278702"/>
              <a:gd name="connsiteY2" fmla="*/ 191219 h 2537604"/>
              <a:gd name="connsiteX3" fmla="*/ 2329132 w 4278702"/>
              <a:gd name="connsiteY3" fmla="*/ 1597325 h 2537604"/>
              <a:gd name="connsiteX4" fmla="*/ 3416060 w 4278702"/>
              <a:gd name="connsiteY4" fmla="*/ 2330570 h 2537604"/>
              <a:gd name="connsiteX5" fmla="*/ 4278702 w 4278702"/>
              <a:gd name="connsiteY5" fmla="*/ 2537604 h 2537604"/>
              <a:gd name="connsiteX6" fmla="*/ 4278702 w 4278702"/>
              <a:gd name="connsiteY6" fmla="*/ 2537604 h 253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8702" h="2537604">
                <a:moveTo>
                  <a:pt x="0" y="1122872"/>
                </a:moveTo>
                <a:cubicBezTo>
                  <a:pt x="133709" y="864080"/>
                  <a:pt x="267419" y="605288"/>
                  <a:pt x="439947" y="450012"/>
                </a:cubicBezTo>
                <a:cubicBezTo>
                  <a:pt x="612475" y="294736"/>
                  <a:pt x="720306" y="0"/>
                  <a:pt x="1035170" y="191219"/>
                </a:cubicBezTo>
                <a:cubicBezTo>
                  <a:pt x="1350034" y="382438"/>
                  <a:pt x="1932317" y="1240767"/>
                  <a:pt x="2329132" y="1597325"/>
                </a:cubicBezTo>
                <a:cubicBezTo>
                  <a:pt x="2725947" y="1953884"/>
                  <a:pt x="3091132" y="2173857"/>
                  <a:pt x="3416060" y="2330570"/>
                </a:cubicBezTo>
                <a:cubicBezTo>
                  <a:pt x="3740988" y="2487283"/>
                  <a:pt x="4278702" y="2537604"/>
                  <a:pt x="4278702" y="2537604"/>
                </a:cubicBezTo>
                <a:lnTo>
                  <a:pt x="4278702" y="2537604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Firm Costs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616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Explicit Costs</a:t>
            </a:r>
          </a:p>
          <a:p>
            <a:pPr lvl="1"/>
            <a:r>
              <a:rPr lang="en-US" dirty="0"/>
              <a:t>An </a:t>
            </a:r>
            <a:r>
              <a:rPr lang="en-US" b="1" dirty="0"/>
              <a:t>explicit cost</a:t>
            </a:r>
            <a:r>
              <a:rPr lang="en-US" dirty="0"/>
              <a:t> is a cost that involves actually laying out money. </a:t>
            </a:r>
            <a:endParaRPr lang="en-US" dirty="0" smtClean="0"/>
          </a:p>
          <a:p>
            <a:pPr lvl="1"/>
            <a:r>
              <a:rPr lang="en-US" dirty="0" smtClean="0"/>
              <a:t>Direct, out-of-pocket payments for inputs into the production process. </a:t>
            </a:r>
          </a:p>
          <a:p>
            <a:pPr lvl="1"/>
            <a:r>
              <a:rPr lang="en-US" dirty="0" smtClean="0"/>
              <a:t>Accounting costs</a:t>
            </a:r>
            <a:endParaRPr lang="en-US" dirty="0"/>
          </a:p>
          <a:p>
            <a:r>
              <a:rPr lang="en-US" dirty="0" smtClean="0"/>
              <a:t>Implicit Costs</a:t>
            </a:r>
          </a:p>
          <a:p>
            <a:pPr lvl="1"/>
            <a:r>
              <a:rPr lang="en-US" dirty="0"/>
              <a:t>An </a:t>
            </a:r>
            <a:r>
              <a:rPr lang="en-US" b="1" dirty="0"/>
              <a:t>implicit cost</a:t>
            </a:r>
            <a:r>
              <a:rPr lang="en-US" dirty="0"/>
              <a:t> does not require an outlay of money; it is measured by the value, in dollar terms, of the benefits that are forgone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678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Opportunity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Opportunity Cost: The highest valued alternative that must be sacrificed in order to get something else</a:t>
            </a:r>
          </a:p>
          <a:p>
            <a:r>
              <a:rPr lang="en-US" dirty="0" smtClean="0"/>
              <a:t>All Costs are Opportunity Costs!</a:t>
            </a:r>
          </a:p>
          <a:p>
            <a:pPr lvl="1"/>
            <a:r>
              <a:rPr lang="en-US" dirty="0" smtClean="0"/>
              <a:t>Cost of coming to class</a:t>
            </a:r>
          </a:p>
          <a:p>
            <a:pPr lvl="1"/>
            <a:r>
              <a:rPr lang="en-US" dirty="0" smtClean="0"/>
              <a:t>Time spent operating a firm</a:t>
            </a:r>
          </a:p>
          <a:p>
            <a:pPr lvl="1"/>
            <a:r>
              <a:rPr lang="en-US" dirty="0" smtClean="0"/>
              <a:t>Cost of buying an item</a:t>
            </a:r>
          </a:p>
          <a:p>
            <a:pPr lvl="1"/>
            <a:r>
              <a:rPr lang="en-US" dirty="0" smtClean="0"/>
              <a:t>Both implicit and explicit costs are opportunity costs.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085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Sunk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Sunk Cost</a:t>
            </a:r>
          </a:p>
          <a:p>
            <a:pPr lvl="1"/>
            <a:r>
              <a:rPr lang="en-US" dirty="0" smtClean="0"/>
              <a:t>Costs incurred in the past that cannot be recovered regardless of current decision making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Sunk Costs should be ignored when making decisions about future actions</a:t>
            </a:r>
          </a:p>
          <a:p>
            <a:pPr lvl="1"/>
            <a:r>
              <a:rPr lang="en-US" dirty="0" smtClean="0"/>
              <a:t>No matter what choice is made today, sunk costs are lost either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568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Firm: An entity that converts inputs into outputs.</a:t>
            </a:r>
          </a:p>
          <a:p>
            <a:pPr lvl="1"/>
            <a:r>
              <a:rPr lang="en-US" dirty="0" smtClean="0"/>
              <a:t>Inputs: Land, Labor, Capital</a:t>
            </a:r>
          </a:p>
          <a:p>
            <a:pPr lvl="2"/>
            <a:r>
              <a:rPr lang="en-US" dirty="0" smtClean="0"/>
              <a:t>Capital: Durable goods used in the production of other goods</a:t>
            </a:r>
          </a:p>
          <a:p>
            <a:pPr lvl="1"/>
            <a:r>
              <a:rPr lang="en-US" dirty="0" smtClean="0"/>
              <a:t>Outputs: Goods or services sold to consumers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Profit Maximization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assume that Firms attempt to maximize profits</a:t>
            </a:r>
          </a:p>
          <a:p>
            <a:r>
              <a:rPr lang="en-US" dirty="0" smtClean="0"/>
              <a:t>Profit = Total Revenue (TR) – Total Cost (TC)</a:t>
            </a:r>
          </a:p>
          <a:p>
            <a:pPr lvl="1"/>
            <a:r>
              <a:rPr lang="en-US" dirty="0" smtClean="0"/>
              <a:t>Total Revenue = Price * Quantity = P*Q</a:t>
            </a:r>
          </a:p>
          <a:p>
            <a:pPr lvl="1"/>
            <a:r>
              <a:rPr lang="en-US" dirty="0" smtClean="0"/>
              <a:t>Total Cost is a function of Quantity [C(Q)]</a:t>
            </a:r>
          </a:p>
          <a:p>
            <a:pPr lvl="1"/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Profits = TR – TC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Profits = P*Q – C(Q)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maximize profits the firm must produce a given quantity as efficiently as possible</a:t>
            </a:r>
          </a:p>
          <a:p>
            <a:pPr lvl="1"/>
            <a:r>
              <a:rPr lang="en-US" dirty="0" smtClean="0"/>
              <a:t>Getting most output possible from a given set of inputs</a:t>
            </a:r>
          </a:p>
          <a:p>
            <a:pPr lvl="2"/>
            <a:r>
              <a:rPr lang="en-US" dirty="0" smtClean="0"/>
              <a:t>Necessary condition for profit maximization</a:t>
            </a:r>
          </a:p>
          <a:p>
            <a:pPr lvl="3"/>
            <a:r>
              <a:rPr lang="en-US" dirty="0" smtClean="0"/>
              <a:t>Efficient in production</a:t>
            </a:r>
          </a:p>
          <a:p>
            <a:pPr lvl="2"/>
            <a:r>
              <a:rPr lang="en-US" dirty="0" smtClean="0"/>
              <a:t>Not Sufficient condition</a:t>
            </a:r>
          </a:p>
          <a:p>
            <a:pPr lvl="3"/>
            <a:r>
              <a:rPr lang="en-US" dirty="0" smtClean="0"/>
              <a:t>Output may not be what consumers want</a:t>
            </a:r>
          </a:p>
          <a:p>
            <a:pPr lvl="4"/>
            <a:r>
              <a:rPr lang="en-US" dirty="0" smtClean="0"/>
              <a:t>Depends also on prices and input costs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Describes the relationship between the quantities of inputs used and the maximum quantity of output that can be produced with those inputs.</a:t>
            </a:r>
          </a:p>
          <a:p>
            <a:pPr lvl="1"/>
            <a:r>
              <a:rPr lang="en-US" dirty="0" smtClean="0"/>
              <a:t>How inputs are used to produce outputs</a:t>
            </a:r>
          </a:p>
          <a:p>
            <a:pPr lvl="1">
              <a:buNone/>
            </a:pPr>
            <a:r>
              <a:rPr lang="en-US" dirty="0" smtClean="0"/>
              <a:t>		Q = f(L,K)</a:t>
            </a:r>
          </a:p>
          <a:p>
            <a:pPr lvl="3"/>
            <a:r>
              <a:rPr lang="en-US" dirty="0" smtClean="0"/>
              <a:t>Q = quantity of output</a:t>
            </a:r>
          </a:p>
          <a:p>
            <a:pPr lvl="3"/>
            <a:r>
              <a:rPr lang="en-US" dirty="0" smtClean="0"/>
              <a:t>L = Units of Labor used as an input</a:t>
            </a:r>
          </a:p>
          <a:p>
            <a:pPr lvl="3"/>
            <a:r>
              <a:rPr lang="en-US" dirty="0" smtClean="0"/>
              <a:t>K = Units of Capital used as an input </a:t>
            </a:r>
          </a:p>
          <a:p>
            <a:pPr lvl="4"/>
            <a:r>
              <a:rPr lang="en-US" dirty="0" smtClean="0"/>
              <a:t>For simplicity, assume land is included in (K)</a:t>
            </a:r>
          </a:p>
          <a:p>
            <a:r>
              <a:rPr lang="en-US" dirty="0" smtClean="0"/>
              <a:t>Labor and Capital are inputs into production </a:t>
            </a:r>
          </a:p>
          <a:p>
            <a:pPr lvl="1"/>
            <a:r>
              <a:rPr lang="en-US" dirty="0" smtClean="0"/>
              <a:t>Factors of production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Properties of the Production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Product (TP)</a:t>
            </a:r>
          </a:p>
          <a:p>
            <a:pPr lvl="1"/>
            <a:r>
              <a:rPr lang="en-US" dirty="0" smtClean="0"/>
              <a:t>Total amount of product that factors of production create</a:t>
            </a:r>
          </a:p>
          <a:p>
            <a:pPr lvl="2"/>
            <a:r>
              <a:rPr lang="en-US" dirty="0" smtClean="0"/>
              <a:t>Total product increases with increases in amount of factors used (to a point)</a:t>
            </a:r>
          </a:p>
          <a:p>
            <a:r>
              <a:rPr lang="en-US" dirty="0" smtClean="0"/>
              <a:t>Average Product (AP)</a:t>
            </a:r>
          </a:p>
          <a:p>
            <a:pPr lvl="1"/>
            <a:r>
              <a:rPr lang="en-US" dirty="0" smtClean="0"/>
              <a:t>Ratio of total output to number of inputs used to produce that output</a:t>
            </a:r>
          </a:p>
          <a:p>
            <a:pPr lvl="2"/>
            <a:r>
              <a:rPr lang="en-US" dirty="0" smtClean="0"/>
              <a:t>AP(Labor) = AP</a:t>
            </a:r>
            <a:r>
              <a:rPr lang="en-US" baseline="-25000" dirty="0" smtClean="0"/>
              <a:t>L</a:t>
            </a:r>
            <a:r>
              <a:rPr lang="en-US" dirty="0" smtClean="0"/>
              <a:t> = Q/L</a:t>
            </a:r>
          </a:p>
          <a:p>
            <a:pPr lvl="2"/>
            <a:r>
              <a:rPr lang="en-US" dirty="0" smtClean="0"/>
              <a:t>AP(Capital) = AP</a:t>
            </a:r>
            <a:r>
              <a:rPr lang="en-US" baseline="-25000" dirty="0" smtClean="0"/>
              <a:t>K</a:t>
            </a:r>
            <a:r>
              <a:rPr lang="en-US" dirty="0" smtClean="0"/>
              <a:t> </a:t>
            </a:r>
            <a:r>
              <a:rPr lang="en-US" smtClean="0"/>
              <a:t>= Q/K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Marginal Product (MP)</a:t>
            </a:r>
          </a:p>
          <a:p>
            <a:pPr lvl="1"/>
            <a:r>
              <a:rPr lang="en-US" dirty="0" smtClean="0"/>
              <a:t>The change in output that occurs when an incremental unit of an input is added.</a:t>
            </a:r>
          </a:p>
          <a:p>
            <a:pPr lvl="2"/>
            <a:r>
              <a:rPr lang="en-US" dirty="0" smtClean="0"/>
              <a:t>Marginal Product of Labor = MP</a:t>
            </a:r>
            <a:r>
              <a:rPr lang="en-US" baseline="-25000" dirty="0" smtClean="0"/>
              <a:t>L</a:t>
            </a:r>
          </a:p>
          <a:p>
            <a:pPr lvl="2"/>
            <a:r>
              <a:rPr lang="en-US" dirty="0" smtClean="0"/>
              <a:t>Marginal Product of Capital = MP</a:t>
            </a:r>
            <a:r>
              <a:rPr lang="en-US" baseline="-25000" dirty="0" smtClean="0"/>
              <a:t>K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990600" y="4191000"/>
            <a:ext cx="7239000" cy="2057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Horizons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Short-Run</a:t>
            </a:r>
          </a:p>
          <a:p>
            <a:pPr lvl="1"/>
            <a:r>
              <a:rPr lang="en-US" dirty="0" smtClean="0"/>
              <a:t>Period of time short enough such that at least one factor of production is fixed (cannot be changed)</a:t>
            </a:r>
          </a:p>
          <a:p>
            <a:pPr lvl="2"/>
            <a:r>
              <a:rPr lang="en-US" dirty="0" smtClean="0"/>
              <a:t>Length of time depends on firm or industry</a:t>
            </a:r>
          </a:p>
          <a:p>
            <a:pPr lvl="2"/>
            <a:r>
              <a:rPr lang="en-US" dirty="0" smtClean="0"/>
              <a:t>Whether capital or labor is fixed in the short-run depends on the industry</a:t>
            </a:r>
          </a:p>
          <a:p>
            <a:pPr lvl="3"/>
            <a:r>
              <a:rPr lang="en-US" dirty="0" smtClean="0"/>
              <a:t>Normally assume capital is fixed in the short-run, but this is not always the case.</a:t>
            </a:r>
          </a:p>
          <a:p>
            <a:r>
              <a:rPr lang="en-US" dirty="0" smtClean="0"/>
              <a:t>Long–Run</a:t>
            </a:r>
          </a:p>
          <a:p>
            <a:pPr lvl="1"/>
            <a:r>
              <a:rPr lang="en-US" dirty="0" smtClean="0"/>
              <a:t>Period of time long enough that all factors of production can be varied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Law of Diminishing Marginal Product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Law of Diminishing Marginal Product</a:t>
            </a:r>
          </a:p>
          <a:p>
            <a:pPr lvl="1"/>
            <a:r>
              <a:rPr lang="en-US" dirty="0" smtClean="0"/>
              <a:t>As additional units of the variable input are added to fixed inputs, eventually the marginal product of the variable input will decline.</a:t>
            </a:r>
          </a:p>
          <a:p>
            <a:pPr lvl="2"/>
            <a:r>
              <a:rPr lang="en-US" dirty="0" smtClean="0"/>
              <a:t>Holds only if other factors are held fixed.</a:t>
            </a:r>
          </a:p>
          <a:p>
            <a:pPr lvl="2"/>
            <a:r>
              <a:rPr lang="en-US" dirty="0" smtClean="0"/>
              <a:t>Holds even if all variable inputs are identical.</a:t>
            </a:r>
          </a:p>
          <a:p>
            <a:pPr lvl="2"/>
            <a:r>
              <a:rPr lang="en-US" dirty="0" smtClean="0"/>
              <a:t>Does not necessarily happen right away.</a:t>
            </a:r>
          </a:p>
          <a:p>
            <a:pPr lvl="3"/>
            <a:r>
              <a:rPr lang="en-US" dirty="0" smtClean="0"/>
              <a:t>Over some initial range, adding additional units of an input may lead to increases in marginal product.</a:t>
            </a:r>
          </a:p>
          <a:p>
            <a:pPr lvl="2"/>
            <a:r>
              <a:rPr lang="en-US" dirty="0" smtClean="0"/>
              <a:t>Must happen eventually as more inputs are added to fixed inputs.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5439</TotalTime>
  <Words>980</Words>
  <Application>Microsoft Office PowerPoint</Application>
  <PresentationFormat>On-screen Show (4:3)</PresentationFormat>
  <Paragraphs>238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Firms and Production</vt:lpstr>
      <vt:lpstr>Firm</vt:lpstr>
      <vt:lpstr>Profit Maximization Assumption</vt:lpstr>
      <vt:lpstr>Production</vt:lpstr>
      <vt:lpstr>The Production Function</vt:lpstr>
      <vt:lpstr>Properties of the Production Function</vt:lpstr>
      <vt:lpstr>Marginal Product</vt:lpstr>
      <vt:lpstr>Time Horizons</vt:lpstr>
      <vt:lpstr>Law of Diminishing Marginal Product </vt:lpstr>
      <vt:lpstr>Total Product Curve</vt:lpstr>
      <vt:lpstr>Slide 11</vt:lpstr>
      <vt:lpstr>Slide 12</vt:lpstr>
      <vt:lpstr>Slide 13</vt:lpstr>
      <vt:lpstr>Slide 14</vt:lpstr>
      <vt:lpstr>Firm Costs</vt:lpstr>
      <vt:lpstr>Economic Costs</vt:lpstr>
      <vt:lpstr>Opportunity Cost</vt:lpstr>
      <vt:lpstr>Sunk Cost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 Welcome Back!</dc:title>
  <dc:creator>Ron</dc:creator>
  <cp:lastModifiedBy>Ron</cp:lastModifiedBy>
  <cp:revision>457</cp:revision>
  <cp:lastPrinted>2013-10-21T18:00:14Z</cp:lastPrinted>
  <dcterms:created xsi:type="dcterms:W3CDTF">2013-09-01T18:05:22Z</dcterms:created>
  <dcterms:modified xsi:type="dcterms:W3CDTF">2018-10-20T18:28:54Z</dcterms:modified>
</cp:coreProperties>
</file>