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88" r:id="rId2"/>
    <p:sldId id="316" r:id="rId3"/>
    <p:sldId id="287" r:id="rId4"/>
    <p:sldId id="291" r:id="rId5"/>
    <p:sldId id="292" r:id="rId6"/>
    <p:sldId id="294" r:id="rId7"/>
    <p:sldId id="312" r:id="rId8"/>
    <p:sldId id="313" r:id="rId9"/>
    <p:sldId id="315" r:id="rId10"/>
    <p:sldId id="297" r:id="rId11"/>
    <p:sldId id="298" r:id="rId12"/>
    <p:sldId id="314" r:id="rId13"/>
    <p:sldId id="317" r:id="rId14"/>
    <p:sldId id="306" r:id="rId15"/>
    <p:sldId id="303" r:id="rId16"/>
    <p:sldId id="307" r:id="rId17"/>
    <p:sldId id="308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C5C8E7-D443-4497-AFC3-89EED9BF710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F10C22-B248-4CFD-8FEB-BA7838C8E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5BBD5-4468-4EA2-9C91-BECF23C230D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69BDA-B550-4959-868A-52CC5E2F110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0488" y="696913"/>
            <a:ext cx="4132262" cy="30988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3950970"/>
            <a:ext cx="5140960" cy="4648200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Supply and Demand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Demand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demand is the horizontal sum of the individual demand curves at each price.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971800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Demanded Individual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Demanded Individual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Quantity Demanded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658" name="Straight Connector 86"/>
          <p:cNvCxnSpPr>
            <a:cxnSpLocks noChangeShapeType="1"/>
          </p:cNvCxnSpPr>
          <p:nvPr/>
        </p:nvCxnSpPr>
        <p:spPr bwMode="auto">
          <a:xfrm>
            <a:off x="7264400" y="4381649"/>
            <a:ext cx="1600200" cy="15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9" name="Straight Connector 86"/>
          <p:cNvCxnSpPr>
            <a:cxnSpLocks noChangeShapeType="1"/>
          </p:cNvCxnSpPr>
          <p:nvPr/>
        </p:nvCxnSpPr>
        <p:spPr bwMode="auto">
          <a:xfrm>
            <a:off x="7264400" y="3495824"/>
            <a:ext cx="609600" cy="15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60" name="Straight Connector 86"/>
          <p:cNvCxnSpPr>
            <a:cxnSpLocks noChangeShapeType="1"/>
          </p:cNvCxnSpPr>
          <p:nvPr/>
        </p:nvCxnSpPr>
        <p:spPr bwMode="auto">
          <a:xfrm>
            <a:off x="7827963" y="3543449"/>
            <a:ext cx="0" cy="1524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61" name="Straight Connector 86"/>
          <p:cNvCxnSpPr>
            <a:cxnSpLocks noChangeShapeType="1"/>
          </p:cNvCxnSpPr>
          <p:nvPr/>
        </p:nvCxnSpPr>
        <p:spPr bwMode="auto">
          <a:xfrm>
            <a:off x="8864600" y="4383237"/>
            <a:ext cx="0" cy="6842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3" name="Straight Connector 86"/>
          <p:cNvCxnSpPr>
            <a:cxnSpLocks noChangeShapeType="1"/>
          </p:cNvCxnSpPr>
          <p:nvPr/>
        </p:nvCxnSpPr>
        <p:spPr bwMode="auto">
          <a:xfrm>
            <a:off x="4254500" y="4381649"/>
            <a:ext cx="24384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4" name="Straight Connector 86"/>
          <p:cNvCxnSpPr>
            <a:cxnSpLocks noChangeShapeType="1"/>
          </p:cNvCxnSpPr>
          <p:nvPr/>
        </p:nvCxnSpPr>
        <p:spPr bwMode="auto">
          <a:xfrm>
            <a:off x="4254500" y="3495824"/>
            <a:ext cx="24384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5" name="Straight Connector 86"/>
          <p:cNvCxnSpPr>
            <a:cxnSpLocks noChangeShapeType="1"/>
          </p:cNvCxnSpPr>
          <p:nvPr/>
        </p:nvCxnSpPr>
        <p:spPr bwMode="auto">
          <a:xfrm>
            <a:off x="4749800" y="3543449"/>
            <a:ext cx="0" cy="1524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6" name="Straight Connector 86"/>
          <p:cNvCxnSpPr>
            <a:cxnSpLocks noChangeShapeType="1"/>
          </p:cNvCxnSpPr>
          <p:nvPr/>
        </p:nvCxnSpPr>
        <p:spPr bwMode="auto">
          <a:xfrm>
            <a:off x="5435600" y="4383237"/>
            <a:ext cx="0" cy="6842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51" name="Straight Connector 86"/>
          <p:cNvCxnSpPr>
            <a:cxnSpLocks noChangeShapeType="1"/>
          </p:cNvCxnSpPr>
          <p:nvPr/>
        </p:nvCxnSpPr>
        <p:spPr bwMode="auto">
          <a:xfrm>
            <a:off x="1244600" y="4381649"/>
            <a:ext cx="24384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20" name="Straight Connector 86"/>
          <p:cNvCxnSpPr>
            <a:cxnSpLocks noChangeShapeType="1"/>
          </p:cNvCxnSpPr>
          <p:nvPr/>
        </p:nvCxnSpPr>
        <p:spPr bwMode="auto">
          <a:xfrm>
            <a:off x="1244600" y="3495824"/>
            <a:ext cx="24384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22" name="Straight Connector 86"/>
          <p:cNvCxnSpPr>
            <a:cxnSpLocks noChangeShapeType="1"/>
          </p:cNvCxnSpPr>
          <p:nvPr/>
        </p:nvCxnSpPr>
        <p:spPr bwMode="auto">
          <a:xfrm>
            <a:off x="1895475" y="3543449"/>
            <a:ext cx="0" cy="1524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63621" name="Straight Connector 86"/>
          <p:cNvCxnSpPr>
            <a:cxnSpLocks noChangeShapeType="1"/>
          </p:cNvCxnSpPr>
          <p:nvPr/>
        </p:nvCxnSpPr>
        <p:spPr bwMode="auto">
          <a:xfrm>
            <a:off x="2581275" y="4383237"/>
            <a:ext cx="0" cy="684212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63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33376" y="60325"/>
            <a:ext cx="8007424" cy="555625"/>
          </a:xfrm>
        </p:spPr>
        <p:txBody>
          <a:bodyPr/>
          <a:lstStyle/>
          <a:p>
            <a:r>
              <a:rPr lang="en-US" sz="2400" b="1" dirty="0"/>
              <a:t>Individual Demand Curve and the Market Demand Curve</a:t>
            </a:r>
          </a:p>
        </p:txBody>
      </p:sp>
      <p:sp>
        <p:nvSpPr>
          <p:cNvPr id="563262" name="Text Box 62"/>
          <p:cNvSpPr txBox="1">
            <a:spLocks noChangeArrowheads="1"/>
          </p:cNvSpPr>
          <p:nvPr/>
        </p:nvSpPr>
        <p:spPr bwMode="auto">
          <a:xfrm>
            <a:off x="933376" y="836712"/>
            <a:ext cx="800742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1588" indent="-1588" algn="ctr"/>
            <a:r>
              <a:rPr lang="en-US" sz="2400" dirty="0"/>
              <a:t>The market demand curve is the </a:t>
            </a:r>
            <a:r>
              <a:rPr lang="en-US" sz="2400" i="1" dirty="0"/>
              <a:t>horizontal sum </a:t>
            </a:r>
            <a:r>
              <a:rPr lang="en-US" sz="2400" dirty="0"/>
              <a:t>of the individual demand curves of all consumers in that market.</a:t>
            </a:r>
          </a:p>
        </p:txBody>
      </p:sp>
      <p:sp>
        <p:nvSpPr>
          <p:cNvPr id="563459" name="Freeform 259"/>
          <p:cNvSpPr>
            <a:spLocks/>
          </p:cNvSpPr>
          <p:nvPr/>
        </p:nvSpPr>
        <p:spPr bwMode="auto">
          <a:xfrm>
            <a:off x="4056063" y="2748112"/>
            <a:ext cx="2017712" cy="2452687"/>
          </a:xfrm>
          <a:custGeom>
            <a:avLst/>
            <a:gdLst/>
            <a:ahLst/>
            <a:cxnLst>
              <a:cxn ang="0">
                <a:pos x="228" y="1545"/>
              </a:cxn>
              <a:cxn ang="0">
                <a:pos x="0" y="1545"/>
              </a:cxn>
              <a:cxn ang="0">
                <a:pos x="0" y="0"/>
              </a:cxn>
              <a:cxn ang="0">
                <a:pos x="1271" y="0"/>
              </a:cxn>
              <a:cxn ang="0">
                <a:pos x="1271" y="1545"/>
              </a:cxn>
              <a:cxn ang="0">
                <a:pos x="228" y="1545"/>
              </a:cxn>
            </a:cxnLst>
            <a:rect l="0" t="0" r="r" b="b"/>
            <a:pathLst>
              <a:path w="1271" h="1545">
                <a:moveTo>
                  <a:pt x="228" y="1545"/>
                </a:moveTo>
                <a:lnTo>
                  <a:pt x="0" y="1545"/>
                </a:lnTo>
                <a:lnTo>
                  <a:pt x="0" y="0"/>
                </a:lnTo>
                <a:lnTo>
                  <a:pt x="1271" y="0"/>
                </a:lnTo>
                <a:lnTo>
                  <a:pt x="1271" y="1545"/>
                </a:lnTo>
                <a:lnTo>
                  <a:pt x="228" y="1545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0" name="Line 260"/>
          <p:cNvSpPr>
            <a:spLocks noChangeShapeType="1"/>
          </p:cNvSpPr>
          <p:nvPr/>
        </p:nvSpPr>
        <p:spPr bwMode="auto">
          <a:xfrm flipH="1">
            <a:off x="1244600" y="5159524"/>
            <a:ext cx="55563" cy="82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1" name="Line 261"/>
          <p:cNvSpPr>
            <a:spLocks noChangeShapeType="1"/>
          </p:cNvSpPr>
          <p:nvPr/>
        </p:nvSpPr>
        <p:spPr bwMode="auto">
          <a:xfrm flipH="1">
            <a:off x="1317625" y="5159524"/>
            <a:ext cx="55563" cy="82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2" name="Rectangle 262"/>
          <p:cNvSpPr>
            <a:spLocks noChangeArrowheads="1"/>
          </p:cNvSpPr>
          <p:nvPr/>
        </p:nvSpPr>
        <p:spPr bwMode="auto">
          <a:xfrm>
            <a:off x="2733675" y="4570562"/>
            <a:ext cx="1202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i="1" dirty="0"/>
          </a:p>
        </p:txBody>
      </p:sp>
      <p:sp>
        <p:nvSpPr>
          <p:cNvPr id="563463" name="Rectangle 263"/>
          <p:cNvSpPr>
            <a:spLocks noChangeArrowheads="1"/>
          </p:cNvSpPr>
          <p:nvPr/>
        </p:nvSpPr>
        <p:spPr bwMode="auto">
          <a:xfrm>
            <a:off x="2836863" y="4656287"/>
            <a:ext cx="769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900" i="1" dirty="0" smtClean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i="1" dirty="0"/>
          </a:p>
        </p:txBody>
      </p:sp>
      <p:sp>
        <p:nvSpPr>
          <p:cNvPr id="563464" name="Rectangle 264"/>
          <p:cNvSpPr>
            <a:spLocks noChangeArrowheads="1"/>
          </p:cNvSpPr>
          <p:nvPr/>
        </p:nvSpPr>
        <p:spPr bwMode="auto">
          <a:xfrm>
            <a:off x="5575300" y="4570562"/>
            <a:ext cx="1202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i="1" dirty="0"/>
          </a:p>
        </p:txBody>
      </p:sp>
      <p:sp>
        <p:nvSpPr>
          <p:cNvPr id="563465" name="Rectangle 265"/>
          <p:cNvSpPr>
            <a:spLocks noChangeArrowheads="1"/>
          </p:cNvSpPr>
          <p:nvPr/>
        </p:nvSpPr>
        <p:spPr bwMode="auto">
          <a:xfrm>
            <a:off x="5724128" y="4653136"/>
            <a:ext cx="360040" cy="14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900" i="1" dirty="0" smtClean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i="1" dirty="0"/>
          </a:p>
        </p:txBody>
      </p:sp>
      <p:sp>
        <p:nvSpPr>
          <p:cNvPr id="563466" name="Line 266"/>
          <p:cNvSpPr>
            <a:spLocks noChangeShapeType="1"/>
          </p:cNvSpPr>
          <p:nvPr/>
        </p:nvSpPr>
        <p:spPr bwMode="auto">
          <a:xfrm>
            <a:off x="1052513" y="4375299"/>
            <a:ext cx="109537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7" name="Line 267"/>
          <p:cNvSpPr>
            <a:spLocks noChangeShapeType="1"/>
          </p:cNvSpPr>
          <p:nvPr/>
        </p:nvSpPr>
        <p:spPr bwMode="auto">
          <a:xfrm flipV="1">
            <a:off x="1900238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8" name="Line 268"/>
          <p:cNvSpPr>
            <a:spLocks noChangeShapeType="1"/>
          </p:cNvSpPr>
          <p:nvPr/>
        </p:nvSpPr>
        <p:spPr bwMode="auto">
          <a:xfrm flipV="1">
            <a:off x="2584450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69" name="Line 269"/>
          <p:cNvSpPr>
            <a:spLocks noChangeShapeType="1"/>
          </p:cNvSpPr>
          <p:nvPr/>
        </p:nvSpPr>
        <p:spPr bwMode="auto">
          <a:xfrm flipV="1">
            <a:off x="4752975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70" name="Line 270"/>
          <p:cNvSpPr>
            <a:spLocks noChangeShapeType="1"/>
          </p:cNvSpPr>
          <p:nvPr/>
        </p:nvSpPr>
        <p:spPr bwMode="auto">
          <a:xfrm flipV="1">
            <a:off x="5437188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71" name="Rectangle 271"/>
          <p:cNvSpPr>
            <a:spLocks noChangeArrowheads="1"/>
          </p:cNvSpPr>
          <p:nvPr/>
        </p:nvSpPr>
        <p:spPr bwMode="auto">
          <a:xfrm>
            <a:off x="1005384" y="5195441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563472" name="Rectangle 272"/>
          <p:cNvSpPr>
            <a:spLocks noChangeArrowheads="1"/>
          </p:cNvSpPr>
          <p:nvPr/>
        </p:nvSpPr>
        <p:spPr bwMode="auto">
          <a:xfrm>
            <a:off x="3890963" y="5223024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563473" name="Rectangle 273"/>
          <p:cNvSpPr>
            <a:spLocks noChangeArrowheads="1"/>
          </p:cNvSpPr>
          <p:nvPr/>
        </p:nvSpPr>
        <p:spPr bwMode="auto">
          <a:xfrm>
            <a:off x="4714544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/>
          </a:p>
        </p:txBody>
      </p:sp>
      <p:sp>
        <p:nvSpPr>
          <p:cNvPr id="563474" name="Rectangle 274"/>
          <p:cNvSpPr>
            <a:spLocks noChangeArrowheads="1"/>
          </p:cNvSpPr>
          <p:nvPr/>
        </p:nvSpPr>
        <p:spPr bwMode="auto">
          <a:xfrm>
            <a:off x="5408282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dirty="0"/>
          </a:p>
        </p:txBody>
      </p:sp>
      <p:sp>
        <p:nvSpPr>
          <p:cNvPr id="563475" name="Rectangle 275"/>
          <p:cNvSpPr>
            <a:spLocks noChangeArrowheads="1"/>
          </p:cNvSpPr>
          <p:nvPr/>
        </p:nvSpPr>
        <p:spPr bwMode="auto">
          <a:xfrm>
            <a:off x="2511425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5</a:t>
            </a:r>
            <a:endParaRPr lang="en-US" dirty="0"/>
          </a:p>
        </p:txBody>
      </p:sp>
      <p:sp>
        <p:nvSpPr>
          <p:cNvPr id="563476" name="Rectangle 276"/>
          <p:cNvSpPr>
            <a:spLocks noChangeArrowheads="1"/>
          </p:cNvSpPr>
          <p:nvPr/>
        </p:nvSpPr>
        <p:spPr bwMode="auto">
          <a:xfrm>
            <a:off x="1825625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/>
          </a:p>
        </p:txBody>
      </p:sp>
      <p:sp>
        <p:nvSpPr>
          <p:cNvPr id="563477" name="Rectangle 277"/>
          <p:cNvSpPr>
            <a:spLocks noChangeArrowheads="1"/>
          </p:cNvSpPr>
          <p:nvPr/>
        </p:nvSpPr>
        <p:spPr bwMode="auto">
          <a:xfrm>
            <a:off x="6940550" y="5223024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563478" name="Rectangle 278"/>
          <p:cNvSpPr>
            <a:spLocks noChangeArrowheads="1"/>
          </p:cNvSpPr>
          <p:nvPr/>
        </p:nvSpPr>
        <p:spPr bwMode="auto">
          <a:xfrm>
            <a:off x="828675" y="341009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$3</a:t>
            </a:r>
            <a:endParaRPr lang="en-US" dirty="0"/>
          </a:p>
        </p:txBody>
      </p:sp>
      <p:sp>
        <p:nvSpPr>
          <p:cNvPr id="563479" name="Line 279"/>
          <p:cNvSpPr>
            <a:spLocks noChangeShapeType="1"/>
          </p:cNvSpPr>
          <p:nvPr/>
        </p:nvSpPr>
        <p:spPr bwMode="auto">
          <a:xfrm>
            <a:off x="1052513" y="3495824"/>
            <a:ext cx="135111" cy="5184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80" name="Line 280"/>
          <p:cNvSpPr>
            <a:spLocks noChangeShapeType="1"/>
          </p:cNvSpPr>
          <p:nvPr/>
        </p:nvSpPr>
        <p:spPr bwMode="auto">
          <a:xfrm>
            <a:off x="4065588" y="4375299"/>
            <a:ext cx="109537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81" name="Line 281"/>
          <p:cNvSpPr>
            <a:spLocks noChangeShapeType="1"/>
          </p:cNvSpPr>
          <p:nvPr/>
        </p:nvSpPr>
        <p:spPr bwMode="auto">
          <a:xfrm>
            <a:off x="4065588" y="3495824"/>
            <a:ext cx="109537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482" name="Rectangle 282"/>
          <p:cNvSpPr>
            <a:spLocks noChangeArrowheads="1"/>
          </p:cNvSpPr>
          <p:nvPr/>
        </p:nvSpPr>
        <p:spPr bwMode="auto">
          <a:xfrm>
            <a:off x="933376" y="4331345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563483" name="Rectangle 283"/>
          <p:cNvSpPr>
            <a:spLocks noChangeArrowheads="1"/>
          </p:cNvSpPr>
          <p:nvPr/>
        </p:nvSpPr>
        <p:spPr bwMode="auto">
          <a:xfrm>
            <a:off x="3772871" y="3396451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$3</a:t>
            </a:r>
            <a:endParaRPr lang="en-US" dirty="0"/>
          </a:p>
        </p:txBody>
      </p:sp>
      <p:sp>
        <p:nvSpPr>
          <p:cNvPr id="563484" name="Rectangle 284"/>
          <p:cNvSpPr>
            <a:spLocks noChangeArrowheads="1"/>
          </p:cNvSpPr>
          <p:nvPr/>
        </p:nvSpPr>
        <p:spPr bwMode="auto">
          <a:xfrm>
            <a:off x="3903663" y="4295924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563485" name="Rectangle 285"/>
          <p:cNvSpPr>
            <a:spLocks noChangeArrowheads="1"/>
          </p:cNvSpPr>
          <p:nvPr/>
        </p:nvSpPr>
        <p:spPr bwMode="auto">
          <a:xfrm>
            <a:off x="6790600" y="3411584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$3</a:t>
            </a:r>
            <a:endParaRPr lang="en-US" dirty="0"/>
          </a:p>
        </p:txBody>
      </p:sp>
      <p:sp>
        <p:nvSpPr>
          <p:cNvPr id="563486" name="Rectangle 286"/>
          <p:cNvSpPr>
            <a:spLocks noChangeArrowheads="1"/>
          </p:cNvSpPr>
          <p:nvPr/>
        </p:nvSpPr>
        <p:spPr bwMode="auto">
          <a:xfrm>
            <a:off x="6931025" y="4295924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563508" name="Freeform 308"/>
          <p:cNvSpPr>
            <a:spLocks/>
          </p:cNvSpPr>
          <p:nvPr/>
        </p:nvSpPr>
        <p:spPr bwMode="auto">
          <a:xfrm>
            <a:off x="1115616" y="3068960"/>
            <a:ext cx="155973" cy="2131839"/>
          </a:xfrm>
          <a:custGeom>
            <a:avLst/>
            <a:gdLst/>
            <a:ahLst/>
            <a:cxnLst>
              <a:cxn ang="0">
                <a:pos x="138" y="1545"/>
              </a:cxn>
              <a:cxn ang="0">
                <a:pos x="0" y="1545"/>
              </a:cxn>
              <a:cxn ang="0">
                <a:pos x="0" y="0"/>
              </a:cxn>
            </a:cxnLst>
            <a:rect l="0" t="0" r="r" b="b"/>
            <a:pathLst>
              <a:path w="138" h="1545">
                <a:moveTo>
                  <a:pt x="138" y="1545"/>
                </a:moveTo>
                <a:lnTo>
                  <a:pt x="0" y="1545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09" name="Line 309"/>
          <p:cNvSpPr>
            <a:spLocks noChangeShapeType="1"/>
          </p:cNvSpPr>
          <p:nvPr/>
        </p:nvSpPr>
        <p:spPr bwMode="auto">
          <a:xfrm flipH="1">
            <a:off x="1346200" y="5200799"/>
            <a:ext cx="177958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42" name="Line 342"/>
          <p:cNvSpPr>
            <a:spLocks noChangeShapeType="1"/>
          </p:cNvSpPr>
          <p:nvPr/>
        </p:nvSpPr>
        <p:spPr bwMode="auto">
          <a:xfrm flipV="1">
            <a:off x="4056063" y="2748112"/>
            <a:ext cx="0" cy="24526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43" name="Line 343"/>
          <p:cNvSpPr>
            <a:spLocks noChangeShapeType="1"/>
          </p:cNvSpPr>
          <p:nvPr/>
        </p:nvSpPr>
        <p:spPr bwMode="auto">
          <a:xfrm flipH="1">
            <a:off x="4056063" y="5200799"/>
            <a:ext cx="2017712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44" name="Line 344"/>
          <p:cNvSpPr>
            <a:spLocks noChangeShapeType="1"/>
          </p:cNvSpPr>
          <p:nvPr/>
        </p:nvSpPr>
        <p:spPr bwMode="auto">
          <a:xfrm>
            <a:off x="2730500" y="4568974"/>
            <a:ext cx="0" cy="0"/>
          </a:xfrm>
          <a:prstGeom prst="line">
            <a:avLst/>
          </a:prstGeom>
          <a:noFill/>
          <a:ln w="365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45" name="Line 345"/>
          <p:cNvSpPr>
            <a:spLocks noChangeShapeType="1"/>
          </p:cNvSpPr>
          <p:nvPr/>
        </p:nvSpPr>
        <p:spPr bwMode="auto">
          <a:xfrm>
            <a:off x="1717675" y="3289449"/>
            <a:ext cx="0" cy="0"/>
          </a:xfrm>
          <a:prstGeom prst="line">
            <a:avLst/>
          </a:prstGeom>
          <a:noFill/>
          <a:ln w="365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86" name="Line 386"/>
          <p:cNvSpPr>
            <a:spLocks noChangeShapeType="1"/>
          </p:cNvSpPr>
          <p:nvPr/>
        </p:nvSpPr>
        <p:spPr bwMode="auto">
          <a:xfrm>
            <a:off x="1744663" y="3289449"/>
            <a:ext cx="985837" cy="1279525"/>
          </a:xfrm>
          <a:prstGeom prst="line">
            <a:avLst/>
          </a:prstGeom>
          <a:noFill/>
          <a:ln w="365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87" name="Oval 387"/>
          <p:cNvSpPr>
            <a:spLocks noChangeArrowheads="1"/>
          </p:cNvSpPr>
          <p:nvPr/>
        </p:nvSpPr>
        <p:spPr bwMode="auto">
          <a:xfrm>
            <a:off x="2533650" y="4329262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88" name="Oval 388"/>
          <p:cNvSpPr>
            <a:spLocks noChangeArrowheads="1"/>
          </p:cNvSpPr>
          <p:nvPr/>
        </p:nvSpPr>
        <p:spPr bwMode="auto">
          <a:xfrm>
            <a:off x="1854200" y="3445024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89" name="Line 389"/>
          <p:cNvSpPr>
            <a:spLocks noChangeShapeType="1"/>
          </p:cNvSpPr>
          <p:nvPr/>
        </p:nvSpPr>
        <p:spPr bwMode="auto">
          <a:xfrm>
            <a:off x="4583113" y="3260874"/>
            <a:ext cx="985837" cy="1303338"/>
          </a:xfrm>
          <a:prstGeom prst="line">
            <a:avLst/>
          </a:prstGeom>
          <a:noFill/>
          <a:ln w="365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0" name="Oval 390"/>
          <p:cNvSpPr>
            <a:spLocks noChangeArrowheads="1"/>
          </p:cNvSpPr>
          <p:nvPr/>
        </p:nvSpPr>
        <p:spPr bwMode="auto">
          <a:xfrm>
            <a:off x="5386388" y="4326087"/>
            <a:ext cx="92075" cy="904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1" name="Oval 391"/>
          <p:cNvSpPr>
            <a:spLocks noChangeArrowheads="1"/>
          </p:cNvSpPr>
          <p:nvPr/>
        </p:nvSpPr>
        <p:spPr bwMode="auto">
          <a:xfrm>
            <a:off x="4706938" y="3449787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3" name="Line 393"/>
          <p:cNvSpPr>
            <a:spLocks noChangeShapeType="1"/>
          </p:cNvSpPr>
          <p:nvPr/>
        </p:nvSpPr>
        <p:spPr bwMode="auto">
          <a:xfrm flipH="1">
            <a:off x="7270750" y="5159524"/>
            <a:ext cx="55563" cy="82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4" name="Line 394"/>
          <p:cNvSpPr>
            <a:spLocks noChangeShapeType="1"/>
          </p:cNvSpPr>
          <p:nvPr/>
        </p:nvSpPr>
        <p:spPr bwMode="auto">
          <a:xfrm flipH="1">
            <a:off x="7343775" y="5159524"/>
            <a:ext cx="55563" cy="82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5" name="Rectangle 395"/>
          <p:cNvSpPr>
            <a:spLocks noChangeArrowheads="1"/>
          </p:cNvSpPr>
          <p:nvPr/>
        </p:nvSpPr>
        <p:spPr bwMode="auto">
          <a:xfrm>
            <a:off x="7774780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5</a:t>
            </a:r>
            <a:endParaRPr lang="en-US" dirty="0"/>
          </a:p>
        </p:txBody>
      </p:sp>
      <p:sp>
        <p:nvSpPr>
          <p:cNvPr id="563596" name="Rectangle 396"/>
          <p:cNvSpPr>
            <a:spLocks noChangeArrowheads="1"/>
          </p:cNvSpPr>
          <p:nvPr/>
        </p:nvSpPr>
        <p:spPr bwMode="auto">
          <a:xfrm>
            <a:off x="8344645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6</a:t>
            </a:r>
            <a:endParaRPr lang="en-US" dirty="0"/>
          </a:p>
        </p:txBody>
      </p:sp>
      <p:sp>
        <p:nvSpPr>
          <p:cNvPr id="563597" name="Rectangle 397"/>
          <p:cNvSpPr>
            <a:spLocks noChangeArrowheads="1"/>
          </p:cNvSpPr>
          <p:nvPr/>
        </p:nvSpPr>
        <p:spPr bwMode="auto">
          <a:xfrm>
            <a:off x="8826453" y="522302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 smtClean="0">
                <a:solidFill>
                  <a:srgbClr val="000000"/>
                </a:solidFill>
                <a:latin typeface="Myriad Roman" charset="0"/>
              </a:rPr>
              <a:t>9</a:t>
            </a:r>
            <a:endParaRPr lang="en-US" dirty="0"/>
          </a:p>
        </p:txBody>
      </p:sp>
      <p:sp>
        <p:nvSpPr>
          <p:cNvPr id="563598" name="Line 398"/>
          <p:cNvSpPr>
            <a:spLocks noChangeShapeType="1"/>
          </p:cNvSpPr>
          <p:nvPr/>
        </p:nvSpPr>
        <p:spPr bwMode="auto">
          <a:xfrm>
            <a:off x="7083425" y="4375299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599" name="Line 399"/>
          <p:cNvSpPr>
            <a:spLocks noChangeShapeType="1"/>
          </p:cNvSpPr>
          <p:nvPr/>
        </p:nvSpPr>
        <p:spPr bwMode="auto">
          <a:xfrm>
            <a:off x="7083425" y="3495824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0" name="Freeform 410"/>
          <p:cNvSpPr>
            <a:spLocks/>
          </p:cNvSpPr>
          <p:nvPr/>
        </p:nvSpPr>
        <p:spPr bwMode="auto">
          <a:xfrm>
            <a:off x="7078663" y="2748112"/>
            <a:ext cx="219075" cy="2452687"/>
          </a:xfrm>
          <a:custGeom>
            <a:avLst/>
            <a:gdLst/>
            <a:ahLst/>
            <a:cxnLst>
              <a:cxn ang="0">
                <a:pos x="138" y="1545"/>
              </a:cxn>
              <a:cxn ang="0">
                <a:pos x="0" y="1545"/>
              </a:cxn>
              <a:cxn ang="0">
                <a:pos x="0" y="0"/>
              </a:cxn>
            </a:cxnLst>
            <a:rect l="0" t="0" r="r" b="b"/>
            <a:pathLst>
              <a:path w="138" h="1545">
                <a:moveTo>
                  <a:pt x="138" y="1545"/>
                </a:moveTo>
                <a:lnTo>
                  <a:pt x="0" y="1545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1" name="Line 411"/>
          <p:cNvSpPr>
            <a:spLocks noChangeShapeType="1"/>
          </p:cNvSpPr>
          <p:nvPr/>
        </p:nvSpPr>
        <p:spPr bwMode="auto">
          <a:xfrm flipH="1">
            <a:off x="7450707" y="5200799"/>
            <a:ext cx="1801813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2" name="Line 412"/>
          <p:cNvSpPr>
            <a:spLocks noChangeShapeType="1"/>
          </p:cNvSpPr>
          <p:nvPr/>
        </p:nvSpPr>
        <p:spPr bwMode="auto">
          <a:xfrm>
            <a:off x="7537450" y="3279924"/>
            <a:ext cx="1531938" cy="1260475"/>
          </a:xfrm>
          <a:prstGeom prst="line">
            <a:avLst/>
          </a:prstGeom>
          <a:noFill/>
          <a:ln w="365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3" name="Oval 413"/>
          <p:cNvSpPr>
            <a:spLocks noChangeArrowheads="1"/>
          </p:cNvSpPr>
          <p:nvPr/>
        </p:nvSpPr>
        <p:spPr bwMode="auto">
          <a:xfrm>
            <a:off x="8824913" y="4334024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4" name="Oval 414"/>
          <p:cNvSpPr>
            <a:spLocks noChangeArrowheads="1"/>
          </p:cNvSpPr>
          <p:nvPr/>
        </p:nvSpPr>
        <p:spPr bwMode="auto">
          <a:xfrm>
            <a:off x="7780338" y="3459312"/>
            <a:ext cx="92075" cy="904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5" name="Line 415"/>
          <p:cNvSpPr>
            <a:spLocks noChangeShapeType="1"/>
          </p:cNvSpPr>
          <p:nvPr/>
        </p:nvSpPr>
        <p:spPr bwMode="auto">
          <a:xfrm flipV="1">
            <a:off x="7826375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6" name="Line 416"/>
          <p:cNvSpPr>
            <a:spLocks noChangeShapeType="1"/>
          </p:cNvSpPr>
          <p:nvPr/>
        </p:nvSpPr>
        <p:spPr bwMode="auto">
          <a:xfrm flipV="1">
            <a:off x="8380413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7" name="Line 417"/>
          <p:cNvSpPr>
            <a:spLocks noChangeShapeType="1"/>
          </p:cNvSpPr>
          <p:nvPr/>
        </p:nvSpPr>
        <p:spPr bwMode="auto">
          <a:xfrm flipV="1">
            <a:off x="8880475" y="5108724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3618" name="Rectangle 418"/>
          <p:cNvSpPr>
            <a:spLocks noChangeArrowheads="1"/>
          </p:cNvSpPr>
          <p:nvPr/>
        </p:nvSpPr>
        <p:spPr bwMode="auto">
          <a:xfrm>
            <a:off x="8460432" y="3717032"/>
            <a:ext cx="14401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i="1" dirty="0"/>
          </a:p>
        </p:txBody>
      </p:sp>
      <p:sp>
        <p:nvSpPr>
          <p:cNvPr id="563619" name="Rectangle 419"/>
          <p:cNvSpPr>
            <a:spLocks noChangeArrowheads="1"/>
          </p:cNvSpPr>
          <p:nvPr/>
        </p:nvSpPr>
        <p:spPr bwMode="auto">
          <a:xfrm>
            <a:off x="8604448" y="3789040"/>
            <a:ext cx="349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900" i="1" dirty="0">
                <a:solidFill>
                  <a:srgbClr val="000000"/>
                </a:solidFill>
                <a:latin typeface="Myriad Roman" charset="0"/>
              </a:rPr>
              <a:t>Market</a:t>
            </a:r>
            <a:endParaRPr lang="en-US" i="1" dirty="0"/>
          </a:p>
        </p:txBody>
      </p:sp>
      <p:sp>
        <p:nvSpPr>
          <p:cNvPr id="563630" name="TextBox 29"/>
          <p:cNvSpPr txBox="1">
            <a:spLocks noChangeArrowheads="1"/>
          </p:cNvSpPr>
          <p:nvPr/>
        </p:nvSpPr>
        <p:spPr bwMode="auto">
          <a:xfrm>
            <a:off x="971600" y="1772816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Individual A’s </a:t>
            </a:r>
            <a:r>
              <a:rPr lang="en-US" sz="1400" b="1" dirty="0">
                <a:ea typeface="MS PGothic" pitchFamily="34" charset="-128"/>
              </a:rPr>
              <a:t>Demand Curve</a:t>
            </a:r>
          </a:p>
        </p:txBody>
      </p:sp>
      <p:sp>
        <p:nvSpPr>
          <p:cNvPr id="563631" name="TextBox 29"/>
          <p:cNvSpPr txBox="1">
            <a:spLocks noChangeArrowheads="1"/>
          </p:cNvSpPr>
          <p:nvPr/>
        </p:nvSpPr>
        <p:spPr bwMode="auto">
          <a:xfrm>
            <a:off x="4292600" y="1867049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Individual B’s </a:t>
            </a:r>
            <a:r>
              <a:rPr lang="en-US" sz="1400" b="1" dirty="0">
                <a:ea typeface="MS PGothic" pitchFamily="34" charset="-128"/>
              </a:rPr>
              <a:t>Demand Curve</a:t>
            </a:r>
          </a:p>
        </p:txBody>
      </p:sp>
      <p:sp>
        <p:nvSpPr>
          <p:cNvPr id="563632" name="TextBox 29"/>
          <p:cNvSpPr txBox="1">
            <a:spLocks noChangeArrowheads="1"/>
          </p:cNvSpPr>
          <p:nvPr/>
        </p:nvSpPr>
        <p:spPr bwMode="auto">
          <a:xfrm>
            <a:off x="6883400" y="1844824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Market </a:t>
            </a:r>
            <a:r>
              <a:rPr lang="en-US" sz="1400" b="1" dirty="0">
                <a:ea typeface="MS PGothic" pitchFamily="34" charset="-128"/>
              </a:rPr>
              <a:t>Demand Curve</a:t>
            </a:r>
          </a:p>
        </p:txBody>
      </p:sp>
      <p:sp>
        <p:nvSpPr>
          <p:cNvPr id="563639" name="TextBox 29"/>
          <p:cNvSpPr txBox="1">
            <a:spLocks noChangeArrowheads="1"/>
          </p:cNvSpPr>
          <p:nvPr/>
        </p:nvSpPr>
        <p:spPr bwMode="auto">
          <a:xfrm>
            <a:off x="827584" y="2636912"/>
            <a:ext cx="10801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563642" name="TextBox 30"/>
          <p:cNvSpPr txBox="1">
            <a:spLocks noChangeArrowheads="1"/>
          </p:cNvSpPr>
          <p:nvPr/>
        </p:nvSpPr>
        <p:spPr bwMode="auto">
          <a:xfrm>
            <a:off x="1403648" y="5373216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85" name="TextBox 30"/>
          <p:cNvSpPr txBox="1">
            <a:spLocks noChangeArrowheads="1"/>
          </p:cNvSpPr>
          <p:nvPr/>
        </p:nvSpPr>
        <p:spPr bwMode="auto">
          <a:xfrm>
            <a:off x="7467600" y="5373216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86" name="TextBox 30"/>
          <p:cNvSpPr txBox="1">
            <a:spLocks noChangeArrowheads="1"/>
          </p:cNvSpPr>
          <p:nvPr/>
        </p:nvSpPr>
        <p:spPr bwMode="auto">
          <a:xfrm>
            <a:off x="4499992" y="5301208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87" name="TextBox 29"/>
          <p:cNvSpPr txBox="1">
            <a:spLocks noChangeArrowheads="1"/>
          </p:cNvSpPr>
          <p:nvPr/>
        </p:nvSpPr>
        <p:spPr bwMode="auto">
          <a:xfrm>
            <a:off x="2949600" y="2603153"/>
            <a:ext cx="10801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88" name="TextBox 29"/>
          <p:cNvSpPr txBox="1">
            <a:spLocks noChangeArrowheads="1"/>
          </p:cNvSpPr>
          <p:nvPr/>
        </p:nvSpPr>
        <p:spPr bwMode="auto">
          <a:xfrm>
            <a:off x="5973936" y="2603153"/>
            <a:ext cx="10801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of </a:t>
            </a:r>
            <a:r>
              <a:rPr lang="en-US" sz="1100" b="1" dirty="0" smtClean="0">
                <a:ea typeface="MS PGothic" pitchFamily="34" charset="-128"/>
              </a:rPr>
              <a:t>Apples</a:t>
            </a:r>
            <a:endParaRPr lang="en-US" sz="1100" b="1" dirty="0"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Interpretations of market demand curve similar to individual demand curves.</a:t>
            </a:r>
          </a:p>
          <a:p>
            <a:pPr lvl="1"/>
            <a:r>
              <a:rPr lang="en-US" dirty="0" smtClean="0"/>
              <a:t>Height of the demand curve at a given quantity represents the Marginal Value (MV) of the good at that quantity.</a:t>
            </a:r>
          </a:p>
          <a:p>
            <a:pPr lvl="1"/>
            <a:r>
              <a:rPr lang="en-US" dirty="0" smtClean="0"/>
              <a:t>Area under the demand curve up to quantity consumed equals the Total Value (TV) for all consumers in the market.</a:t>
            </a:r>
          </a:p>
          <a:p>
            <a:pPr lvl="1"/>
            <a:r>
              <a:rPr lang="en-US" dirty="0" smtClean="0"/>
              <a:t>Area between the demand curve and price is the Consumer Surplus (CS) gained for all consumers in the market.</a:t>
            </a:r>
          </a:p>
          <a:p>
            <a:r>
              <a:rPr lang="en-US" dirty="0" smtClean="0"/>
              <a:t>Law of Demand: As price falls, quantity demanded increases.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Those currently consuming the good consume more.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New Consumers enter the market.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Quantity Demanded vs.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Quantity Demanded</a:t>
            </a:r>
          </a:p>
          <a:p>
            <a:pPr lvl="1"/>
            <a:r>
              <a:rPr lang="en-US" dirty="0" smtClean="0"/>
              <a:t>The actual amount of a good consumers are willing to buy at some specific price.</a:t>
            </a:r>
          </a:p>
          <a:p>
            <a:pPr lvl="2"/>
            <a:r>
              <a:rPr lang="en-US" dirty="0" smtClean="0"/>
              <a:t>A point on </a:t>
            </a:r>
            <a:r>
              <a:rPr lang="en-US" dirty="0" smtClean="0"/>
              <a:t>a </a:t>
            </a:r>
            <a:r>
              <a:rPr lang="en-US" dirty="0" smtClean="0"/>
              <a:t>demand curve.</a:t>
            </a:r>
          </a:p>
          <a:p>
            <a:pPr lvl="1"/>
            <a:r>
              <a:rPr lang="en-US" dirty="0" smtClean="0"/>
              <a:t>Change in Quantity Demanded is a movement </a:t>
            </a:r>
            <a:r>
              <a:rPr lang="en-US" dirty="0" smtClean="0"/>
              <a:t>from one point on a demand curve to another point on a demand curve.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movement along the same demand curve </a:t>
            </a:r>
            <a:r>
              <a:rPr lang="en-US" dirty="0" smtClean="0"/>
              <a:t>in response to a change in price. (Holding all else constant</a:t>
            </a:r>
            <a:r>
              <a:rPr lang="en-US" dirty="0" smtClean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movement from a point on one demand curve to a point on another demand curve in response to a change in some factor other than price. </a:t>
            </a:r>
            <a:endParaRPr lang="en-US" dirty="0" smtClean="0"/>
          </a:p>
          <a:p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Shows the amount of a good consumers are willing to buy at every price.</a:t>
            </a:r>
          </a:p>
          <a:p>
            <a:pPr lvl="2"/>
            <a:r>
              <a:rPr lang="en-US" dirty="0" smtClean="0"/>
              <a:t>The entire demand curve.</a:t>
            </a:r>
          </a:p>
          <a:p>
            <a:pPr lvl="1"/>
            <a:r>
              <a:rPr lang="en-US" dirty="0" smtClean="0"/>
              <a:t>Change in Demand is a shift in entire demand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15808" cy="555625"/>
          </a:xfrm>
        </p:spPr>
        <p:txBody>
          <a:bodyPr>
            <a:normAutofit fontScale="90000"/>
          </a:bodyPr>
          <a:lstStyle/>
          <a:p>
            <a:r>
              <a:rPr lang="en-US" dirty="0"/>
              <a:t>Shifts of the Demand Curve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5076056" y="990599"/>
            <a:ext cx="3839344" cy="3097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cmpd="thinThick" algn="ctr">
            <a:noFill/>
            <a:miter lim="800000"/>
            <a:headEnd/>
            <a:tailEnd type="none" w="sm" len="lg"/>
          </a:ln>
          <a:effectLst/>
        </p:spPr>
        <p:txBody>
          <a:bodyPr/>
          <a:lstStyle/>
          <a:p>
            <a:pPr marL="115888" lvl="1" algn="ctr"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A “</a:t>
            </a:r>
            <a:r>
              <a:rPr lang="en-US" sz="2400" b="1" dirty="0"/>
              <a:t>decrease in demand</a:t>
            </a:r>
            <a:r>
              <a:rPr lang="en-US" sz="2400" dirty="0" smtClean="0"/>
              <a:t>” </a:t>
            </a:r>
            <a:r>
              <a:rPr lang="en-US" sz="2400" dirty="0"/>
              <a:t>means a </a:t>
            </a:r>
            <a:r>
              <a:rPr lang="en-US" sz="2400" i="1" dirty="0"/>
              <a:t>leftward</a:t>
            </a:r>
            <a:r>
              <a:rPr lang="en-US" sz="2400" dirty="0"/>
              <a:t> shift of the demand curve: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any given price, consumers demand a smaller quantity than before.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D1</a:t>
            </a:r>
            <a:r>
              <a:rPr lang="en-US" sz="2400" dirty="0">
                <a:sym typeface="Wingdings" pitchFamily="2" charset="2"/>
              </a:rPr>
              <a:t>D3)</a:t>
            </a:r>
          </a:p>
          <a:p>
            <a:pPr marL="115888" lvl="1"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endParaRPr lang="en-US" sz="2400" dirty="0" smtClean="0"/>
          </a:p>
        </p:txBody>
      </p:sp>
      <p:sp>
        <p:nvSpPr>
          <p:cNvPr id="540748" name="AutoShape 76"/>
          <p:cNvSpPr>
            <a:spLocks noChangeAspect="1" noChangeArrowheads="1" noTextEdit="1"/>
          </p:cNvSpPr>
          <p:nvPr/>
        </p:nvSpPr>
        <p:spPr bwMode="auto">
          <a:xfrm>
            <a:off x="457200" y="1255713"/>
            <a:ext cx="55022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51" name="Rectangle 79"/>
          <p:cNvSpPr>
            <a:spLocks noChangeArrowheads="1"/>
          </p:cNvSpPr>
          <p:nvPr/>
        </p:nvSpPr>
        <p:spPr bwMode="auto">
          <a:xfrm>
            <a:off x="827584" y="1484784"/>
            <a:ext cx="720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b="1" dirty="0"/>
          </a:p>
        </p:txBody>
      </p:sp>
      <p:sp>
        <p:nvSpPr>
          <p:cNvPr id="540756" name="Rectangle 84"/>
          <p:cNvSpPr>
            <a:spLocks noChangeArrowheads="1"/>
          </p:cNvSpPr>
          <p:nvPr/>
        </p:nvSpPr>
        <p:spPr bwMode="auto">
          <a:xfrm>
            <a:off x="5294610" y="5661025"/>
            <a:ext cx="7175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b="1" dirty="0"/>
          </a:p>
        </p:txBody>
      </p:sp>
      <p:sp>
        <p:nvSpPr>
          <p:cNvPr id="540761" name="Freeform 89"/>
          <p:cNvSpPr>
            <a:spLocks/>
          </p:cNvSpPr>
          <p:nvPr/>
        </p:nvSpPr>
        <p:spPr bwMode="auto">
          <a:xfrm>
            <a:off x="1116360" y="1772816"/>
            <a:ext cx="4967808" cy="3816772"/>
          </a:xfrm>
          <a:custGeom>
            <a:avLst/>
            <a:gdLst/>
            <a:ahLst/>
            <a:cxnLst>
              <a:cxn ang="0">
                <a:pos x="2963" y="2547"/>
              </a:cxn>
              <a:cxn ang="0">
                <a:pos x="0" y="2547"/>
              </a:cxn>
              <a:cxn ang="0">
                <a:pos x="0" y="0"/>
              </a:cxn>
            </a:cxnLst>
            <a:rect l="0" t="0" r="r" b="b"/>
            <a:pathLst>
              <a:path w="2963" h="2547">
                <a:moveTo>
                  <a:pt x="2963" y="2547"/>
                </a:moveTo>
                <a:lnTo>
                  <a:pt x="0" y="2547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2" name="Line 90"/>
          <p:cNvSpPr>
            <a:spLocks noChangeShapeType="1"/>
          </p:cNvSpPr>
          <p:nvPr/>
        </p:nvSpPr>
        <p:spPr bwMode="auto">
          <a:xfrm>
            <a:off x="1206500" y="2082800"/>
            <a:ext cx="1338263" cy="2806700"/>
          </a:xfrm>
          <a:prstGeom prst="line">
            <a:avLst/>
          </a:prstGeom>
          <a:noFill/>
          <a:ln w="44450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3" name="Line 91"/>
          <p:cNvSpPr>
            <a:spLocks noChangeShapeType="1"/>
          </p:cNvSpPr>
          <p:nvPr/>
        </p:nvSpPr>
        <p:spPr bwMode="auto">
          <a:xfrm>
            <a:off x="2606675" y="2082800"/>
            <a:ext cx="1336675" cy="2806700"/>
          </a:xfrm>
          <a:prstGeom prst="line">
            <a:avLst/>
          </a:prstGeom>
          <a:noFill/>
          <a:ln w="44450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4" name="Line 92"/>
          <p:cNvSpPr>
            <a:spLocks noChangeShapeType="1"/>
          </p:cNvSpPr>
          <p:nvPr/>
        </p:nvSpPr>
        <p:spPr bwMode="auto">
          <a:xfrm>
            <a:off x="4005263" y="2082800"/>
            <a:ext cx="1338262" cy="2806700"/>
          </a:xfrm>
          <a:prstGeom prst="line">
            <a:avLst/>
          </a:prstGeom>
          <a:noFill/>
          <a:ln w="44450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5" name="Line 93"/>
          <p:cNvSpPr>
            <a:spLocks noChangeShapeType="1"/>
          </p:cNvSpPr>
          <p:nvPr/>
        </p:nvSpPr>
        <p:spPr bwMode="auto">
          <a:xfrm>
            <a:off x="3189288" y="3151188"/>
            <a:ext cx="1087437" cy="1587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6" name="Freeform 94"/>
          <p:cNvSpPr>
            <a:spLocks/>
          </p:cNvSpPr>
          <p:nvPr/>
        </p:nvSpPr>
        <p:spPr bwMode="auto">
          <a:xfrm>
            <a:off x="4183063" y="3095625"/>
            <a:ext cx="169862" cy="106363"/>
          </a:xfrm>
          <a:custGeom>
            <a:avLst/>
            <a:gdLst/>
            <a:ahLst/>
            <a:cxnLst>
              <a:cxn ang="0">
                <a:pos x="5" y="9"/>
              </a:cxn>
              <a:cxn ang="0">
                <a:pos x="0" y="0"/>
              </a:cxn>
              <a:cxn ang="0">
                <a:pos x="0" y="0"/>
              </a:cxn>
              <a:cxn ang="0">
                <a:pos x="15" y="6"/>
              </a:cxn>
              <a:cxn ang="0">
                <a:pos x="29" y="9"/>
              </a:cxn>
              <a:cxn ang="0">
                <a:pos x="15" y="12"/>
              </a:cxn>
              <a:cxn ang="0">
                <a:pos x="0" y="18"/>
              </a:cxn>
              <a:cxn ang="0">
                <a:pos x="0" y="18"/>
              </a:cxn>
              <a:cxn ang="0">
                <a:pos x="5" y="9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5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7" name="Line 95"/>
          <p:cNvSpPr>
            <a:spLocks noChangeShapeType="1"/>
          </p:cNvSpPr>
          <p:nvPr/>
        </p:nvSpPr>
        <p:spPr bwMode="auto">
          <a:xfrm flipH="1">
            <a:off x="2262188" y="3984625"/>
            <a:ext cx="1128712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8" name="Freeform 96"/>
          <p:cNvSpPr>
            <a:spLocks/>
          </p:cNvSpPr>
          <p:nvPr/>
        </p:nvSpPr>
        <p:spPr bwMode="auto">
          <a:xfrm>
            <a:off x="2139950" y="3929063"/>
            <a:ext cx="168275" cy="106362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29" y="18"/>
              </a:cxn>
              <a:cxn ang="0">
                <a:pos x="29" y="18"/>
              </a:cxn>
              <a:cxn ang="0">
                <a:pos x="15" y="13"/>
              </a:cxn>
              <a:cxn ang="0">
                <a:pos x="0" y="9"/>
              </a:cxn>
              <a:cxn ang="0">
                <a:pos x="15" y="6"/>
              </a:cxn>
              <a:cxn ang="0">
                <a:pos x="29" y="0"/>
              </a:cxn>
              <a:cxn ang="0">
                <a:pos x="29" y="1"/>
              </a:cxn>
              <a:cxn ang="0">
                <a:pos x="24" y="9"/>
              </a:cxn>
            </a:cxnLst>
            <a:rect l="0" t="0" r="r" b="b"/>
            <a:pathLst>
              <a:path w="29" h="18">
                <a:moveTo>
                  <a:pt x="24" y="9"/>
                </a:move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15" y="13"/>
                  <a:pt x="15" y="13"/>
                  <a:pt x="15" y="13"/>
                </a:cubicBezTo>
                <a:cubicBezTo>
                  <a:pt x="10" y="11"/>
                  <a:pt x="5" y="10"/>
                  <a:pt x="0" y="9"/>
                </a:cubicBezTo>
                <a:cubicBezTo>
                  <a:pt x="5" y="8"/>
                  <a:pt x="10" y="7"/>
                  <a:pt x="15" y="6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"/>
                  <a:pt x="29" y="1"/>
                  <a:pt x="29" y="1"/>
                </a:cubicBezTo>
                <a:lnTo>
                  <a:pt x="24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69" name="Rectangle 97"/>
          <p:cNvSpPr>
            <a:spLocks noChangeArrowheads="1"/>
          </p:cNvSpPr>
          <p:nvPr/>
        </p:nvSpPr>
        <p:spPr bwMode="auto">
          <a:xfrm>
            <a:off x="2487613" y="49133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40770" name="Rectangle 98"/>
          <p:cNvSpPr>
            <a:spLocks noChangeArrowheads="1"/>
          </p:cNvSpPr>
          <p:nvPr/>
        </p:nvSpPr>
        <p:spPr bwMode="auto">
          <a:xfrm>
            <a:off x="2606675" y="501967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sz="1400" i="1" dirty="0"/>
          </a:p>
        </p:txBody>
      </p:sp>
      <p:sp>
        <p:nvSpPr>
          <p:cNvPr id="540771" name="Rectangle 99"/>
          <p:cNvSpPr>
            <a:spLocks noChangeArrowheads="1"/>
          </p:cNvSpPr>
          <p:nvPr/>
        </p:nvSpPr>
        <p:spPr bwMode="auto">
          <a:xfrm>
            <a:off x="3889375" y="49133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40772" name="Rectangle 100"/>
          <p:cNvSpPr>
            <a:spLocks noChangeArrowheads="1"/>
          </p:cNvSpPr>
          <p:nvPr/>
        </p:nvSpPr>
        <p:spPr bwMode="auto">
          <a:xfrm>
            <a:off x="3995936" y="5013176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/>
          </a:p>
        </p:txBody>
      </p:sp>
      <p:sp>
        <p:nvSpPr>
          <p:cNvPr id="540773" name="Rectangle 101"/>
          <p:cNvSpPr>
            <a:spLocks noChangeArrowheads="1"/>
          </p:cNvSpPr>
          <p:nvPr/>
        </p:nvSpPr>
        <p:spPr bwMode="auto">
          <a:xfrm>
            <a:off x="5294313" y="49133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/>
          </a:p>
        </p:txBody>
      </p:sp>
      <p:sp>
        <p:nvSpPr>
          <p:cNvPr id="540774" name="Rectangle 102"/>
          <p:cNvSpPr>
            <a:spLocks noChangeArrowheads="1"/>
          </p:cNvSpPr>
          <p:nvPr/>
        </p:nvSpPr>
        <p:spPr bwMode="auto">
          <a:xfrm>
            <a:off x="5413375" y="501967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40775" name="Freeform 103"/>
          <p:cNvSpPr>
            <a:spLocks/>
          </p:cNvSpPr>
          <p:nvPr/>
        </p:nvSpPr>
        <p:spPr bwMode="auto">
          <a:xfrm>
            <a:off x="2411413" y="4113612"/>
            <a:ext cx="1008062" cy="554038"/>
          </a:xfrm>
          <a:custGeom>
            <a:avLst/>
            <a:gdLst/>
            <a:ahLst/>
            <a:cxnLst>
              <a:cxn ang="0">
                <a:pos x="173" y="85"/>
              </a:cxn>
              <a:cxn ang="0">
                <a:pos x="163" y="94"/>
              </a:cxn>
              <a:cxn ang="0">
                <a:pos x="11" y="94"/>
              </a:cxn>
              <a:cxn ang="0">
                <a:pos x="0" y="85"/>
              </a:cxn>
              <a:cxn ang="0">
                <a:pos x="0" y="8"/>
              </a:cxn>
              <a:cxn ang="0">
                <a:pos x="11" y="0"/>
              </a:cxn>
              <a:cxn ang="0">
                <a:pos x="163" y="0"/>
              </a:cxn>
              <a:cxn ang="0">
                <a:pos x="173" y="8"/>
              </a:cxn>
              <a:cxn ang="0">
                <a:pos x="173" y="85"/>
              </a:cxn>
            </a:cxnLst>
            <a:rect l="0" t="0" r="r" b="b"/>
            <a:pathLst>
              <a:path w="173" h="94">
                <a:moveTo>
                  <a:pt x="173" y="85"/>
                </a:moveTo>
                <a:cubicBezTo>
                  <a:pt x="173" y="90"/>
                  <a:pt x="168" y="94"/>
                  <a:pt x="163" y="94"/>
                </a:cubicBezTo>
                <a:cubicBezTo>
                  <a:pt x="11" y="94"/>
                  <a:pt x="11" y="94"/>
                  <a:pt x="11" y="94"/>
                </a:cubicBezTo>
                <a:cubicBezTo>
                  <a:pt x="5" y="94"/>
                  <a:pt x="0" y="90"/>
                  <a:pt x="0" y="85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0"/>
                  <a:pt x="11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3" y="3"/>
                  <a:pt x="173" y="8"/>
                </a:cubicBezTo>
                <a:lnTo>
                  <a:pt x="173" y="85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81" name="Freeform 109"/>
          <p:cNvSpPr>
            <a:spLocks/>
          </p:cNvSpPr>
          <p:nvPr/>
        </p:nvSpPr>
        <p:spPr bwMode="auto">
          <a:xfrm>
            <a:off x="3210247" y="2495550"/>
            <a:ext cx="1001713" cy="561975"/>
          </a:xfrm>
          <a:custGeom>
            <a:avLst/>
            <a:gdLst/>
            <a:ahLst/>
            <a:cxnLst>
              <a:cxn ang="0">
                <a:pos x="172" y="86"/>
              </a:cxn>
              <a:cxn ang="0">
                <a:pos x="162" y="95"/>
              </a:cxn>
              <a:cxn ang="0">
                <a:pos x="10" y="95"/>
              </a:cxn>
              <a:cxn ang="0">
                <a:pos x="0" y="86"/>
              </a:cxn>
              <a:cxn ang="0">
                <a:pos x="0" y="9"/>
              </a:cxn>
              <a:cxn ang="0">
                <a:pos x="10" y="0"/>
              </a:cxn>
              <a:cxn ang="0">
                <a:pos x="162" y="0"/>
              </a:cxn>
              <a:cxn ang="0">
                <a:pos x="172" y="9"/>
              </a:cxn>
              <a:cxn ang="0">
                <a:pos x="172" y="86"/>
              </a:cxn>
            </a:cxnLst>
            <a:rect l="0" t="0" r="r" b="b"/>
            <a:pathLst>
              <a:path w="172" h="95">
                <a:moveTo>
                  <a:pt x="172" y="86"/>
                </a:moveTo>
                <a:cubicBezTo>
                  <a:pt x="172" y="91"/>
                  <a:pt x="168" y="95"/>
                  <a:pt x="162" y="95"/>
                </a:cubicBezTo>
                <a:cubicBezTo>
                  <a:pt x="10" y="95"/>
                  <a:pt x="10" y="95"/>
                  <a:pt x="10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8" y="0"/>
                  <a:pt x="172" y="4"/>
                  <a:pt x="172" y="9"/>
                </a:cubicBezTo>
                <a:lnTo>
                  <a:pt x="172" y="8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0743" name="TextBox 56"/>
          <p:cNvSpPr txBox="1">
            <a:spLocks noChangeArrowheads="1"/>
          </p:cNvSpPr>
          <p:nvPr/>
        </p:nvSpPr>
        <p:spPr bwMode="auto">
          <a:xfrm>
            <a:off x="3241799" y="2517836"/>
            <a:ext cx="970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Increase in demand</a:t>
            </a:r>
          </a:p>
        </p:txBody>
      </p:sp>
      <p:sp>
        <p:nvSpPr>
          <p:cNvPr id="540741" name="TextBox 56"/>
          <p:cNvSpPr txBox="1">
            <a:spLocks noChangeArrowheads="1"/>
          </p:cNvSpPr>
          <p:nvPr/>
        </p:nvSpPr>
        <p:spPr bwMode="auto">
          <a:xfrm>
            <a:off x="2377111" y="4120052"/>
            <a:ext cx="105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Decrease in demand</a:t>
            </a:r>
          </a:p>
        </p:txBody>
      </p:sp>
      <p:sp>
        <p:nvSpPr>
          <p:cNvPr id="540787" name="Text Box 115"/>
          <p:cNvSpPr txBox="1">
            <a:spLocks noChangeArrowheads="1"/>
          </p:cNvSpPr>
          <p:nvPr/>
        </p:nvSpPr>
        <p:spPr bwMode="auto">
          <a:xfrm>
            <a:off x="5076056" y="990599"/>
            <a:ext cx="3839344" cy="3044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cmpd="thinThick" algn="ctr">
            <a:noFill/>
            <a:miter lim="800000"/>
            <a:headEnd/>
            <a:tailEnd type="none" w="sm" len="lg"/>
          </a:ln>
          <a:effectLst/>
        </p:spPr>
        <p:txBody>
          <a:bodyPr anchor="ctr"/>
          <a:lstStyle/>
          <a:p>
            <a:pPr marL="115888" lvl="1"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An </a:t>
            </a:r>
            <a:r>
              <a:rPr lang="en-US" sz="2400" dirty="0" smtClean="0"/>
              <a:t>“</a:t>
            </a:r>
            <a:r>
              <a:rPr lang="en-US" sz="2400" b="1" dirty="0" smtClean="0"/>
              <a:t>increase </a:t>
            </a:r>
            <a:r>
              <a:rPr lang="en-US" sz="2400" b="1" dirty="0"/>
              <a:t>in </a:t>
            </a:r>
            <a:r>
              <a:rPr lang="en-US" sz="2400" b="1" dirty="0" smtClean="0"/>
              <a:t>demand”</a:t>
            </a:r>
            <a:r>
              <a:rPr lang="en-US" sz="2400" dirty="0" smtClean="0"/>
              <a:t> </a:t>
            </a:r>
            <a:r>
              <a:rPr lang="en-US" sz="2400" dirty="0"/>
              <a:t>means a </a:t>
            </a:r>
            <a:r>
              <a:rPr lang="en-US" sz="2400" i="1" dirty="0"/>
              <a:t>rightward</a:t>
            </a:r>
            <a:r>
              <a:rPr lang="en-US" sz="2400" dirty="0"/>
              <a:t> shift of the demand curve: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any given price, consumers demand a larger quantity than before.  (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i="1" dirty="0">
                <a:sym typeface="Wingdings" pitchFamily="2" charset="2"/>
              </a:rPr>
              <a:t>D</a:t>
            </a:r>
            <a:r>
              <a:rPr lang="en-US" sz="2400" i="1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4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4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4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12" grpId="0" animBg="1"/>
      <p:bldP spid="540762" grpId="0" animBg="1"/>
      <p:bldP spid="540764" grpId="0" animBg="1"/>
      <p:bldP spid="540765" grpId="0" animBg="1"/>
      <p:bldP spid="540766" grpId="0" animBg="1"/>
      <p:bldP spid="540767" grpId="0" animBg="1"/>
      <p:bldP spid="540768" grpId="0" animBg="1"/>
      <p:bldP spid="540769" grpId="0"/>
      <p:bldP spid="540770" grpId="0"/>
      <p:bldP spid="540773" grpId="0"/>
      <p:bldP spid="540774" grpId="0"/>
      <p:bldP spid="540775" grpId="0" animBg="1"/>
      <p:bldP spid="540781" grpId="0" animBg="1"/>
      <p:bldP spid="540743" grpId="0"/>
      <p:bldP spid="540741" grpId="0"/>
      <p:bldP spid="5407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Demand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in the Price of Related Goods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dirty="0" smtClean="0"/>
              <a:t>Complements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Two goods used jointly in consumption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Increase in price of a complement results in leftward shift in demand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Decrease in price of a complement results in rightward shift in demand curve.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dirty="0" smtClean="0"/>
              <a:t>Substitutes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Two goods that satisfy similar wants or desires.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Increase in price of a substitute results in rightward shift in demand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Decrease in price of a substitute results in a leftward shift in demand curve.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Demand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Changes in Income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dirty="0" smtClean="0"/>
              <a:t>Normal Goods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 good for which demand increases when income increases.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An increase in income causes a rightward shift in demand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 decrease in income causes a leftward shift in demand curve.</a:t>
            </a:r>
          </a:p>
          <a:p>
            <a:pPr marL="880110" lvl="1" indent="-514350">
              <a:buFont typeface="+mj-lt"/>
              <a:buAutoNum type="alphaUcPeriod"/>
            </a:pPr>
            <a:r>
              <a:rPr lang="en-US" dirty="0" smtClean="0"/>
              <a:t>Inferior Goods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 good for which demand decreases when income increases.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An increase in income causes a leftward shift in demand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 decrease in income causes a rightward shift in demand curve.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Demand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the Number of Consumers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Increase in the number of consumers leads to a rightward shift in demand curve.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Decrease in the number of consumers leads to a leftward shift in demand curve.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Information about the Uses of a Good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Depends on type of information.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Expectations about Future Prices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If expect future price to be higher, leads to rightward shift in demand curve today.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If expect future price to be lower, leads to leftward shift in demand curve today.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Demand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Postulates of Human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of ideas about human behavior derived from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People have preferences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Given a choice between goods, consumers can make a decision about which is preferred.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Preferences can and do differ across individuals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Allows for trades to occur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is preferred to less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Human wants are insatiable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Refers to all goods not individual goods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Postulates of Human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People are willing to substitute one good for another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Willing to make trade-offs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 more we have of good, the less we value an additional unit of that good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Remember this one!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Demand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Demand Schedule</a:t>
            </a:r>
          </a:p>
          <a:p>
            <a:pPr lvl="1"/>
            <a:r>
              <a:rPr lang="en-US" dirty="0" smtClean="0"/>
              <a:t>Table showing how much of a good or service consumers will want to buy at different prices.</a:t>
            </a:r>
          </a:p>
          <a:p>
            <a:pPr lvl="1"/>
            <a:r>
              <a:rPr lang="en-US" dirty="0" smtClean="0"/>
              <a:t>Shows the quantity demanded of a good at various prices.</a:t>
            </a:r>
          </a:p>
          <a:p>
            <a:r>
              <a:rPr lang="en-US" dirty="0" smtClean="0"/>
              <a:t>The Demand Curve</a:t>
            </a:r>
          </a:p>
          <a:p>
            <a:pPr lvl="1"/>
            <a:r>
              <a:rPr lang="en-US" dirty="0" smtClean="0"/>
              <a:t>A curve which graphically represents the quantity of a particular good a consumer is willing to buy at each price level</a:t>
            </a:r>
          </a:p>
          <a:p>
            <a:pPr lvl="1"/>
            <a:r>
              <a:rPr lang="en-US" dirty="0" smtClean="0"/>
              <a:t>Summarizes the relationship between quantity demanded of a good and the price of that good, holding all other factors constant. </a:t>
            </a:r>
          </a:p>
          <a:p>
            <a:pPr lvl="1"/>
            <a:r>
              <a:rPr lang="en-US" dirty="0" smtClean="0"/>
              <a:t>Graphical representation of the demand schedule.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Law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Demand</a:t>
            </a:r>
          </a:p>
          <a:p>
            <a:pPr lvl="1"/>
            <a:r>
              <a:rPr lang="en-US" dirty="0" smtClean="0"/>
              <a:t>The quantity demanded of a good is inversely related to the price of that good, holding other factors constant.</a:t>
            </a:r>
          </a:p>
          <a:p>
            <a:pPr lvl="2"/>
            <a:r>
              <a:rPr lang="en-US" dirty="0" smtClean="0"/>
              <a:t>As price goes up, quantity demanded goes down</a:t>
            </a:r>
          </a:p>
          <a:p>
            <a:pPr lvl="2"/>
            <a:r>
              <a:rPr lang="en-US" dirty="0" smtClean="0"/>
              <a:t>As price goes down, quantity demanded goes up</a:t>
            </a:r>
          </a:p>
          <a:p>
            <a:pPr lvl="1"/>
            <a:r>
              <a:rPr lang="en-US" dirty="0" smtClean="0"/>
              <a:t>Demand Curves are Downward Sloping</a:t>
            </a:r>
          </a:p>
          <a:p>
            <a:pPr lvl="1"/>
            <a:r>
              <a:rPr lang="en-US" dirty="0" smtClean="0"/>
              <a:t>Follows from Postulate 5!</a:t>
            </a:r>
          </a:p>
          <a:p>
            <a:pPr lvl="2"/>
            <a:r>
              <a:rPr lang="en-US" dirty="0" smtClean="0"/>
              <a:t>The more you have of a good, the less you are willing to pay to obtain another unit of that good. Holding all else constant.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 amount of other goods an individual is willing to give up in order to obtain some good.</a:t>
            </a:r>
          </a:p>
          <a:p>
            <a:pPr lvl="1"/>
            <a:r>
              <a:rPr lang="en-US" dirty="0" smtClean="0"/>
              <a:t>How much willing to pay</a:t>
            </a:r>
          </a:p>
          <a:p>
            <a:pPr lvl="1"/>
            <a:r>
              <a:rPr lang="en-US" dirty="0" smtClean="0"/>
              <a:t>Varies from person to person</a:t>
            </a:r>
          </a:p>
          <a:p>
            <a:r>
              <a:rPr lang="en-US" dirty="0" smtClean="0"/>
              <a:t>Total Value (TV)</a:t>
            </a:r>
          </a:p>
          <a:p>
            <a:pPr lvl="1"/>
            <a:r>
              <a:rPr lang="en-US" dirty="0" smtClean="0"/>
              <a:t>Amount of other goods an individual would be willing to give up in order to consume </a:t>
            </a:r>
            <a:r>
              <a:rPr lang="en-US" u="sng" dirty="0" smtClean="0"/>
              <a:t>all</a:t>
            </a:r>
            <a:r>
              <a:rPr lang="en-US" dirty="0" smtClean="0"/>
              <a:t> units presently consumed instead of none at all.</a:t>
            </a:r>
          </a:p>
          <a:p>
            <a:r>
              <a:rPr lang="en-US" dirty="0" smtClean="0"/>
              <a:t>Marginal Value (MV)</a:t>
            </a:r>
          </a:p>
          <a:p>
            <a:pPr lvl="1"/>
            <a:r>
              <a:rPr lang="en-US" dirty="0" smtClean="0"/>
              <a:t>Amount of other goods an individual would be willing to give up in order to consume an incremental unit of a good.</a:t>
            </a:r>
          </a:p>
          <a:p>
            <a:pPr lvl="1"/>
            <a:r>
              <a:rPr lang="en-US" dirty="0" smtClean="0"/>
              <a:t>Total Value (TV) = Sum of all Marginal Values (MV) of all units of a good consumed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Law of Diminishing Marginal Value </a:t>
            </a:r>
          </a:p>
          <a:p>
            <a:pPr lvl="1"/>
            <a:r>
              <a:rPr lang="en-US" dirty="0" smtClean="0"/>
              <a:t>The Marginal Value of a good decreases as more units are consumed.</a:t>
            </a:r>
          </a:p>
          <a:p>
            <a:pPr lvl="1"/>
            <a:r>
              <a:rPr lang="en-US" dirty="0" smtClean="0"/>
              <a:t>Reason why individual demand curves are downward sloping. (Postulate 5)</a:t>
            </a:r>
          </a:p>
          <a:p>
            <a:r>
              <a:rPr lang="en-US" dirty="0" smtClean="0"/>
              <a:t>Total Expenditure (TE)</a:t>
            </a:r>
          </a:p>
          <a:p>
            <a:pPr lvl="1"/>
            <a:r>
              <a:rPr lang="en-US" dirty="0" smtClean="0"/>
              <a:t>Total amount actually spent to purchase a given quantity of a good.</a:t>
            </a:r>
          </a:p>
          <a:p>
            <a:pPr lvl="1"/>
            <a:r>
              <a:rPr lang="en-US" dirty="0" smtClean="0"/>
              <a:t>TE = Price*Quantity</a:t>
            </a:r>
          </a:p>
          <a:p>
            <a:r>
              <a:rPr lang="en-US" dirty="0" smtClean="0"/>
              <a:t>Consumer Surplus (CS)</a:t>
            </a:r>
          </a:p>
          <a:p>
            <a:pPr lvl="1"/>
            <a:r>
              <a:rPr lang="en-US" dirty="0" smtClean="0"/>
              <a:t>Net benefits to the consumer</a:t>
            </a:r>
          </a:p>
          <a:p>
            <a:pPr lvl="1"/>
            <a:r>
              <a:rPr lang="en-US" dirty="0" smtClean="0"/>
              <a:t>The difference between what a consumer would be willing to pay for the </a:t>
            </a:r>
            <a:r>
              <a:rPr lang="en-US" smtClean="0"/>
              <a:t>units purchased </a:t>
            </a:r>
            <a:r>
              <a:rPr lang="en-US" dirty="0" smtClean="0"/>
              <a:t>(TV) and what the consumer actually pays (TE)</a:t>
            </a:r>
          </a:p>
          <a:p>
            <a:pPr lvl="1"/>
            <a:r>
              <a:rPr lang="en-US" dirty="0" smtClean="0"/>
              <a:t>CS = TV – 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Will The Individual Consume?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Consumption Decision Depends Upon: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Price - How much the consumer Must give up for each additional unit consumed.</a:t>
            </a:r>
          </a:p>
          <a:p>
            <a:pPr marL="1124712" lvl="2" indent="-457200">
              <a:buFont typeface="Wingdings" pitchFamily="2" charset="2"/>
              <a:buChar char="Ø"/>
            </a:pPr>
            <a:r>
              <a:rPr lang="en-US" dirty="0" smtClean="0"/>
              <a:t>Assume same price for all units consumed.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Marginal Value - How much the consumer is Willing to give up for each additional unit consumed.</a:t>
            </a:r>
          </a:p>
          <a:p>
            <a:pPr marL="1124712" lvl="2" indent="-457200">
              <a:buFont typeface="Wingdings" pitchFamily="2" charset="2"/>
              <a:buChar char="Ø"/>
            </a:pPr>
            <a:r>
              <a:rPr lang="en-US" dirty="0" smtClean="0"/>
              <a:t>Recall diminishing marginal value</a:t>
            </a:r>
          </a:p>
          <a:p>
            <a:r>
              <a:rPr lang="en-US" dirty="0" smtClean="0"/>
              <a:t>Will continue to consume as long as Marginal Value for an additional unit is greater than Price</a:t>
            </a:r>
          </a:p>
          <a:p>
            <a:r>
              <a:rPr lang="en-US" dirty="0" smtClean="0"/>
              <a:t>Stop consuming the good at point where Marginal Value = Price</a:t>
            </a:r>
          </a:p>
          <a:p>
            <a:pPr lvl="1"/>
            <a:r>
              <a:rPr lang="en-US" dirty="0" smtClean="0"/>
              <a:t>Do not consume where MV </a:t>
            </a:r>
            <a:r>
              <a:rPr lang="en-US" smtClean="0"/>
              <a:t>&lt; Price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61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1064</TotalTime>
  <Words>1273</Words>
  <Application>Microsoft Office PowerPoint</Application>
  <PresentationFormat>On-screen Show (4:3)</PresentationFormat>
  <Paragraphs>189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Supply and Demand Model</vt:lpstr>
      <vt:lpstr>Demand Curve</vt:lpstr>
      <vt:lpstr>Postulates of Human Behavior</vt:lpstr>
      <vt:lpstr>Postulates of Human Behavior</vt:lpstr>
      <vt:lpstr>The Demand Curve</vt:lpstr>
      <vt:lpstr>The Law of Demand</vt:lpstr>
      <vt:lpstr>Additional Concepts</vt:lpstr>
      <vt:lpstr>Additional Concepts</vt:lpstr>
      <vt:lpstr>How Much Will The Individual Consume?</vt:lpstr>
      <vt:lpstr>Market Demand Curve</vt:lpstr>
      <vt:lpstr>Individual Demand Curve and the Market Demand Curve</vt:lpstr>
      <vt:lpstr>Market Demand</vt:lpstr>
      <vt:lpstr>Quantity Demanded vs. Demand</vt:lpstr>
      <vt:lpstr>Shifts of the Demand Curve</vt:lpstr>
      <vt:lpstr>Factors that Cause Entire Demand Curve to Shift</vt:lpstr>
      <vt:lpstr>Factors that Cause Entire Demand Curve to Shift</vt:lpstr>
      <vt:lpstr>Factors that Cause Entire Demand Curve to Shift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Caldwell, Ronald</cp:lastModifiedBy>
  <cp:revision>120</cp:revision>
  <cp:lastPrinted>2017-01-05T16:23:22Z</cp:lastPrinted>
  <dcterms:created xsi:type="dcterms:W3CDTF">2013-09-01T18:05:22Z</dcterms:created>
  <dcterms:modified xsi:type="dcterms:W3CDTF">2019-01-16T15:37:18Z</dcterms:modified>
</cp:coreProperties>
</file>