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333" r:id="rId2"/>
    <p:sldId id="400" r:id="rId3"/>
    <p:sldId id="337" r:id="rId4"/>
    <p:sldId id="381" r:id="rId5"/>
    <p:sldId id="334" r:id="rId6"/>
    <p:sldId id="340" r:id="rId7"/>
    <p:sldId id="375" r:id="rId8"/>
    <p:sldId id="344" r:id="rId9"/>
    <p:sldId id="403" r:id="rId10"/>
    <p:sldId id="345" r:id="rId11"/>
    <p:sldId id="339" r:id="rId12"/>
    <p:sldId id="404" r:id="rId13"/>
    <p:sldId id="336" r:id="rId14"/>
    <p:sldId id="369" r:id="rId15"/>
    <p:sldId id="405" r:id="rId16"/>
    <p:sldId id="406" r:id="rId17"/>
    <p:sldId id="371" r:id="rId18"/>
    <p:sldId id="407" r:id="rId19"/>
    <p:sldId id="408" r:id="rId20"/>
    <p:sldId id="372" r:id="rId21"/>
    <p:sldId id="383" r:id="rId22"/>
    <p:sldId id="353" r:id="rId23"/>
    <p:sldId id="409" r:id="rId24"/>
    <p:sldId id="410" r:id="rId25"/>
    <p:sldId id="355" r:id="rId26"/>
    <p:sldId id="396" r:id="rId27"/>
    <p:sldId id="397" r:id="rId28"/>
    <p:sldId id="388" r:id="rId29"/>
    <p:sldId id="362" r:id="rId30"/>
    <p:sldId id="363" r:id="rId31"/>
    <p:sldId id="390" r:id="rId32"/>
    <p:sldId id="361" r:id="rId33"/>
    <p:sldId id="364" r:id="rId34"/>
    <p:sldId id="368" r:id="rId35"/>
    <p:sldId id="398" r:id="rId36"/>
    <p:sldId id="394" r:id="rId3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BFDE2-EBF0-443A-B630-343F0BC239C9}" type="slidenum">
              <a:rPr lang="en-US" smtClean="0">
                <a:latin typeface="Arial" pitchFamily="34" charset="0"/>
              </a:rPr>
              <a:pPr/>
              <a:t>6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62500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258FCF6-71F9-46F5-A9C2-8C269C5EA972}" type="slidenum">
              <a:rPr lang="en-US" sz="1200"/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4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64548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E22892-276E-4232-8675-9E867AA46B0C}" type="slidenum">
              <a:rPr lang="en-US" sz="1200"/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7FFF9-445A-45C7-98F4-378C20E3A89F}" type="slidenum">
              <a:rPr lang="en-US" smtClean="0">
                <a:latin typeface="Arial" pitchFamily="34" charset="0"/>
              </a:rPr>
              <a:pPr/>
              <a:t>25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27732-9CAC-46A4-BF81-4F37AA6A1D12}" type="slidenum">
              <a:rPr lang="en-US" smtClean="0">
                <a:latin typeface="Arial" pitchFamily="34" charset="0"/>
              </a:rPr>
              <a:pPr/>
              <a:t>26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27732-9CAC-46A4-BF81-4F37AA6A1D12}" type="slidenum">
              <a:rPr lang="en-US" smtClean="0">
                <a:latin typeface="Arial" pitchFamily="34" charset="0"/>
              </a:rPr>
              <a:pPr/>
              <a:t>27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BA22C-043C-4D52-965B-48F44D15FCEC}" type="slidenum">
              <a:rPr lang="en-US" smtClean="0">
                <a:latin typeface="Arial" pitchFamily="34" charset="0"/>
              </a:rPr>
              <a:pPr/>
              <a:t>29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4669BE-E168-4847-9E13-7F3D6F34786F}" type="slidenum">
              <a:rPr lang="en-US" smtClean="0">
                <a:latin typeface="Arial" pitchFamily="34" charset="0"/>
              </a:rPr>
              <a:pPr/>
              <a:t>30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9D395-B160-4C02-8BAA-CB0D48611DBE}" type="slidenum">
              <a:rPr lang="en-US" smtClean="0">
                <a:latin typeface="Arial" pitchFamily="34" charset="0"/>
              </a:rPr>
              <a:pPr/>
              <a:t>31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3D3DF-33BD-40F7-9C9E-D54171AF277A}" type="slidenum">
              <a:rPr lang="en-US" smtClean="0">
                <a:latin typeface="Arial" pitchFamily="34" charset="0"/>
              </a:rPr>
              <a:pPr/>
              <a:t>32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EBD83-E42D-4526-AF55-D59A76038BD5}" type="slidenum">
              <a:rPr lang="en-US" smtClean="0">
                <a:latin typeface="Arial" pitchFamily="34" charset="0"/>
              </a:rPr>
              <a:pPr/>
              <a:t>33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5FDB7-AC91-4D3C-A825-0CC36AE25F4D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C7FBE-3881-4639-A6D4-D9E6FB42DFBC}" type="slidenum">
              <a:rPr lang="en-US" smtClean="0">
                <a:latin typeface="Arial" pitchFamily="34" charset="0"/>
              </a:rPr>
              <a:pPr/>
              <a:t>34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7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87076" name="Slide Number Placeholder 3"/>
          <p:cNvSpPr txBox="1">
            <a:spLocks noGrp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E976C2A-E465-44B3-BE1E-8FE5C823AD76}" type="slidenum">
              <a:rPr lang="en-US" sz="1200"/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BF5DD-35B0-4A15-A441-90083CD27185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90D9-DEA4-4A69-A49B-881AD0DFF423}" type="slidenum">
              <a:rPr lang="en-US" smtClean="0">
                <a:latin typeface="Arial" pitchFamily="34" charset="0"/>
              </a:rPr>
              <a:pPr/>
              <a:t>22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1/26/2019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Elasticity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4" name="Rectangle 3"/>
          <p:cNvSpPr>
            <a:spLocks noChangeArrowheads="1"/>
          </p:cNvSpPr>
          <p:nvPr/>
        </p:nvSpPr>
        <p:spPr bwMode="auto">
          <a:xfrm>
            <a:off x="755576" y="764704"/>
            <a:ext cx="8388424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76200"/>
            <a:ext cx="7910389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the Midpoint Method</a:t>
            </a:r>
          </a:p>
        </p:txBody>
      </p:sp>
      <p:pic>
        <p:nvPicPr>
          <p:cNvPr id="5736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792" y="1052736"/>
            <a:ext cx="6324600" cy="14414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837696"/>
            <a:ext cx="8054405" cy="7413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</p:pic>
      <p:pic>
        <p:nvPicPr>
          <p:cNvPr id="747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3860973"/>
            <a:ext cx="7226300" cy="7921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</p:pic>
      <p:pic>
        <p:nvPicPr>
          <p:cNvPr id="7476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114" y="4999384"/>
            <a:ext cx="7843838" cy="87788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Interpreting Price Elasticity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Must be negative (non-positive).</a:t>
            </a:r>
          </a:p>
          <a:p>
            <a:pPr lvl="1"/>
            <a:r>
              <a:rPr lang="en-US" dirty="0" smtClean="0"/>
              <a:t>Why? Law of Demand</a:t>
            </a:r>
          </a:p>
          <a:p>
            <a:r>
              <a:rPr lang="en-US" dirty="0" smtClean="0"/>
              <a:t>Unit-free measure (All units cancel)</a:t>
            </a:r>
          </a:p>
          <a:p>
            <a:pPr lvl="1"/>
            <a:r>
              <a:rPr lang="en-US" dirty="0" smtClean="0"/>
              <a:t>Does not depend on choice of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Interpreting Price Elasticity of Demand </a:t>
            </a: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 smtClean="0"/>
                  <a:t>ε</a:t>
                </a:r>
                <a:r>
                  <a:rPr lang="en-US" baseline="-25000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dirty="0"/>
                              <m:t>Percentage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Change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Quantity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Demanded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dirty="0"/>
                              <m:t>Percentage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Change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Price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- x </a:t>
                </a:r>
              </a:p>
              <a:p>
                <a:r>
                  <a:rPr lang="en-US" dirty="0" smtClean="0"/>
                  <a:t>Can Rewrite as:</a:t>
                </a:r>
              </a:p>
              <a:p>
                <a:r>
                  <a:rPr lang="el-GR" dirty="0"/>
                  <a:t>ε</a:t>
                </a:r>
                <a:r>
                  <a:rPr lang="en-US" baseline="-25000" dirty="0"/>
                  <a:t>D</a:t>
                </a:r>
                <a:r>
                  <a:rPr lang="en-US" dirty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1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100" dirty="0"/>
                              <m:t>Percentage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Change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Quantity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Demanded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100" dirty="0"/>
                              <m:t>Percentage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Change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100" dirty="0"/>
                              <m:t>Price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3200" b="0" i="1" dirty="0" smtClean="0"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Price goes up by 1% then Quantity Demanded will fall by x% </a:t>
                </a:r>
              </a:p>
              <a:p>
                <a:pPr lvl="1"/>
                <a:r>
                  <a:rPr lang="en-US" dirty="0"/>
                  <a:t>If Price goes down by 1% then Quantity Demanded will rise by x%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889" r="-667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29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Elastic Demand</a:t>
            </a:r>
          </a:p>
          <a:p>
            <a:pPr lvl="1"/>
            <a:r>
              <a:rPr lang="en-US" dirty="0" smtClean="0"/>
              <a:t>-∞ ≤ </a:t>
            </a:r>
            <a:r>
              <a:rPr lang="el-GR" dirty="0" smtClean="0"/>
              <a:t>ε</a:t>
            </a:r>
            <a:r>
              <a:rPr lang="en-US" baseline="-25000" dirty="0" smtClean="0"/>
              <a:t>D</a:t>
            </a:r>
            <a:r>
              <a:rPr lang="en-US" dirty="0" smtClean="0"/>
              <a:t> &lt; -1</a:t>
            </a:r>
          </a:p>
          <a:p>
            <a:pPr lvl="1"/>
            <a:r>
              <a:rPr lang="en-US" dirty="0" smtClean="0"/>
              <a:t>Percentage change in Quantity greater than Percentage change in Price </a:t>
            </a:r>
          </a:p>
          <a:p>
            <a:pPr lvl="1"/>
            <a:r>
              <a:rPr lang="en-US" dirty="0" smtClean="0"/>
              <a:t>Quantity demanded is “very” responsive to changes in price.</a:t>
            </a:r>
          </a:p>
          <a:p>
            <a:r>
              <a:rPr lang="en-US" dirty="0" smtClean="0"/>
              <a:t>Unit Elastic Demand</a:t>
            </a:r>
          </a:p>
          <a:p>
            <a:pPr lvl="1"/>
            <a:r>
              <a:rPr lang="el-GR" dirty="0" smtClean="0"/>
              <a:t>ε</a:t>
            </a:r>
            <a:r>
              <a:rPr lang="en-US" baseline="-25000" dirty="0" smtClean="0"/>
              <a:t>D</a:t>
            </a:r>
            <a:r>
              <a:rPr lang="en-US" dirty="0" smtClean="0"/>
              <a:t> = -1</a:t>
            </a:r>
          </a:p>
          <a:p>
            <a:pPr lvl="1"/>
            <a:r>
              <a:rPr lang="en-US" dirty="0" smtClean="0"/>
              <a:t>Percentage change in Quantity is equal to Percentage change in price </a:t>
            </a:r>
          </a:p>
          <a:p>
            <a:r>
              <a:rPr lang="en-US" dirty="0" smtClean="0"/>
              <a:t>Inelastic Demand</a:t>
            </a:r>
          </a:p>
          <a:p>
            <a:pPr lvl="1"/>
            <a:r>
              <a:rPr lang="en-US" dirty="0" smtClean="0"/>
              <a:t>-1 &lt; </a:t>
            </a:r>
            <a:r>
              <a:rPr lang="el-GR" dirty="0" smtClean="0"/>
              <a:t>ε</a:t>
            </a:r>
            <a:r>
              <a:rPr lang="en-US" baseline="-25000" dirty="0" smtClean="0"/>
              <a:t>D</a:t>
            </a:r>
            <a:r>
              <a:rPr lang="en-US" dirty="0" smtClean="0"/>
              <a:t> ≤ 0</a:t>
            </a:r>
          </a:p>
          <a:p>
            <a:pPr lvl="1"/>
            <a:r>
              <a:rPr lang="en-US" dirty="0" smtClean="0"/>
              <a:t>Percentage change in Quantity less than Percentage change in Price </a:t>
            </a:r>
          </a:p>
          <a:p>
            <a:pPr lvl="1"/>
            <a:r>
              <a:rPr lang="en-US" dirty="0" smtClean="0"/>
              <a:t>Quantity demanded is unresponsive to changes in price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Elasticity and “Steep” Demand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Steep Demand Curves</a:t>
            </a:r>
          </a:p>
          <a:p>
            <a:pPr lvl="1"/>
            <a:r>
              <a:rPr lang="en-US" dirty="0" smtClean="0"/>
              <a:t>Relatively “large” price changes associated with “small” quantity changes.</a:t>
            </a:r>
          </a:p>
          <a:p>
            <a:pPr lvl="2"/>
            <a:r>
              <a:rPr lang="en-US" dirty="0" smtClean="0"/>
              <a:t>Quantity demanded is relatively less responsive to changes in price.</a:t>
            </a:r>
          </a:p>
          <a:p>
            <a:pPr lvl="2"/>
            <a:r>
              <a:rPr lang="en-US" dirty="0" smtClean="0"/>
              <a:t>Inelastic Demand</a:t>
            </a:r>
          </a:p>
          <a:p>
            <a:r>
              <a:rPr lang="en-US" dirty="0" smtClean="0"/>
              <a:t>Perfectly Vertical Demand Curves</a:t>
            </a:r>
          </a:p>
          <a:p>
            <a:pPr lvl="1"/>
            <a:r>
              <a:rPr lang="en-US" dirty="0" smtClean="0"/>
              <a:t>Quantity demanded is totally unresponsive to changes in price.</a:t>
            </a:r>
          </a:p>
          <a:p>
            <a:pPr lvl="1"/>
            <a:r>
              <a:rPr lang="en-US" dirty="0" smtClean="0"/>
              <a:t>Perfectly Inelastic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239" name="Rectangle 8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27584" y="60325"/>
            <a:ext cx="806489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Inelastic Demand</a:t>
            </a:r>
          </a:p>
        </p:txBody>
      </p:sp>
      <p:sp>
        <p:nvSpPr>
          <p:cNvPr id="433244" name="Line 92"/>
          <p:cNvSpPr>
            <a:spLocks noChangeShapeType="1"/>
          </p:cNvSpPr>
          <p:nvPr/>
        </p:nvSpPr>
        <p:spPr bwMode="auto">
          <a:xfrm>
            <a:off x="5922963" y="3756025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3131840" y="5638799"/>
            <a:ext cx="3222625" cy="885825"/>
            <a:chOff x="1983" y="3630"/>
            <a:chExt cx="2030" cy="558"/>
          </a:xfrm>
        </p:grpSpPr>
        <p:sp>
          <p:nvSpPr>
            <p:cNvPr id="433246" name="Line 94"/>
            <p:cNvSpPr>
              <a:spLocks noChangeShapeType="1"/>
            </p:cNvSpPr>
            <p:nvPr/>
          </p:nvSpPr>
          <p:spPr bwMode="auto">
            <a:xfrm flipH="1">
              <a:off x="2948" y="3659"/>
              <a:ext cx="94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47" name="Freeform 95"/>
            <p:cNvSpPr>
              <a:spLocks/>
            </p:cNvSpPr>
            <p:nvPr/>
          </p:nvSpPr>
          <p:spPr bwMode="auto">
            <a:xfrm>
              <a:off x="2865" y="3630"/>
              <a:ext cx="114" cy="6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13"/>
                </a:cxn>
                <a:cxn ang="0">
                  <a:pos x="22" y="13"/>
                </a:cxn>
                <a:cxn ang="0">
                  <a:pos x="11" y="9"/>
                </a:cxn>
                <a:cxn ang="0">
                  <a:pos x="0" y="6"/>
                </a:cxn>
                <a:cxn ang="0">
                  <a:pos x="11" y="4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6"/>
                </a:cxn>
              </a:cxnLst>
              <a:rect l="0" t="0" r="r" b="b"/>
              <a:pathLst>
                <a:path w="22" h="13">
                  <a:moveTo>
                    <a:pt x="18" y="6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8"/>
                    <a:pt x="4" y="7"/>
                    <a:pt x="0" y="6"/>
                  </a:cubicBezTo>
                  <a:cubicBezTo>
                    <a:pt x="4" y="6"/>
                    <a:pt x="8" y="5"/>
                    <a:pt x="11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48" name="Freeform 96"/>
            <p:cNvSpPr>
              <a:spLocks/>
            </p:cNvSpPr>
            <p:nvPr/>
          </p:nvSpPr>
          <p:spPr bwMode="auto">
            <a:xfrm>
              <a:off x="1983" y="3797"/>
              <a:ext cx="2030" cy="391"/>
            </a:xfrm>
            <a:custGeom>
              <a:avLst/>
              <a:gdLst/>
              <a:ahLst/>
              <a:cxnLst>
                <a:cxn ang="0">
                  <a:pos x="368" y="120"/>
                </a:cxn>
                <a:cxn ang="0">
                  <a:pos x="351" y="137"/>
                </a:cxn>
                <a:cxn ang="0">
                  <a:pos x="16" y="137"/>
                </a:cxn>
                <a:cxn ang="0">
                  <a:pos x="0" y="120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351" y="0"/>
                </a:cxn>
                <a:cxn ang="0">
                  <a:pos x="368" y="17"/>
                </a:cxn>
                <a:cxn ang="0">
                  <a:pos x="368" y="120"/>
                </a:cxn>
              </a:cxnLst>
              <a:rect l="0" t="0" r="r" b="b"/>
              <a:pathLst>
                <a:path w="368" h="137">
                  <a:moveTo>
                    <a:pt x="368" y="120"/>
                  </a:moveTo>
                  <a:cubicBezTo>
                    <a:pt x="368" y="129"/>
                    <a:pt x="360" y="137"/>
                    <a:pt x="351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7" y="137"/>
                    <a:pt x="0" y="129"/>
                    <a:pt x="0" y="1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60" y="0"/>
                    <a:pt x="368" y="8"/>
                    <a:pt x="368" y="17"/>
                  </a:cubicBezTo>
                  <a:lnTo>
                    <a:pt x="368" y="120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49" name="Rectangle 97"/>
            <p:cNvSpPr>
              <a:spLocks noChangeArrowheads="1"/>
            </p:cNvSpPr>
            <p:nvPr/>
          </p:nvSpPr>
          <p:spPr bwMode="auto">
            <a:xfrm>
              <a:off x="2083" y="3848"/>
              <a:ext cx="193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latin typeface="Myriad Roman" charset="0"/>
                </a:rPr>
                <a:t> . . . generates a 10% decrease in the quantity </a:t>
              </a:r>
              <a:r>
                <a:rPr lang="en-US" sz="1400" dirty="0" smtClean="0">
                  <a:latin typeface="Myriad Roman" charset="0"/>
                </a:rPr>
                <a:t>demanded</a:t>
              </a:r>
              <a:endParaRPr lang="en-US" sz="1400" dirty="0">
                <a:latin typeface="Myriad Roman" charset="0"/>
              </a:endParaRPr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1447800" y="1050925"/>
            <a:ext cx="6858000" cy="4652963"/>
            <a:chOff x="912" y="662"/>
            <a:chExt cx="4320" cy="2931"/>
          </a:xfrm>
        </p:grpSpPr>
        <p:sp>
          <p:nvSpPr>
            <p:cNvPr id="433251" name="Rectangle 99"/>
            <p:cNvSpPr>
              <a:spLocks noChangeArrowheads="1"/>
            </p:cNvSpPr>
            <p:nvPr/>
          </p:nvSpPr>
          <p:spPr bwMode="auto">
            <a:xfrm>
              <a:off x="1679" y="662"/>
              <a:ext cx="29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b="1" dirty="0" smtClean="0"/>
                <a:t>(A) </a:t>
              </a:r>
              <a:r>
                <a:rPr lang="en-US" sz="1400" b="1" dirty="0"/>
                <a:t>Inelastic Demand: Price Elasticity of Demand = </a:t>
              </a:r>
              <a:r>
                <a:rPr lang="en-US" sz="1400" b="1" dirty="0" smtClean="0"/>
                <a:t>- 0.5</a:t>
              </a:r>
              <a:endParaRPr lang="en-US" sz="1400" b="1" dirty="0"/>
            </a:p>
          </p:txBody>
        </p:sp>
        <p:sp>
          <p:nvSpPr>
            <p:cNvPr id="433252" name="Rectangle 100"/>
            <p:cNvSpPr>
              <a:spLocks noChangeArrowheads="1"/>
            </p:cNvSpPr>
            <p:nvPr/>
          </p:nvSpPr>
          <p:spPr bwMode="auto">
            <a:xfrm>
              <a:off x="2630" y="3403"/>
              <a:ext cx="1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950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3253" name="Rectangle 101"/>
            <p:cNvSpPr>
              <a:spLocks noChangeArrowheads="1"/>
            </p:cNvSpPr>
            <p:nvPr/>
          </p:nvSpPr>
          <p:spPr bwMode="auto">
            <a:xfrm>
              <a:off x="2988" y="3403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1,050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3254" name="Line 102"/>
            <p:cNvSpPr>
              <a:spLocks noChangeShapeType="1"/>
            </p:cNvSpPr>
            <p:nvPr/>
          </p:nvSpPr>
          <p:spPr bwMode="auto">
            <a:xfrm>
              <a:off x="1570" y="2012"/>
              <a:ext cx="125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55" name="Line 103"/>
            <p:cNvSpPr>
              <a:spLocks noChangeShapeType="1"/>
            </p:cNvSpPr>
            <p:nvPr/>
          </p:nvSpPr>
          <p:spPr bwMode="auto">
            <a:xfrm>
              <a:off x="1570" y="2261"/>
              <a:ext cx="125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56" name="Line 104"/>
            <p:cNvSpPr>
              <a:spLocks noChangeShapeType="1"/>
            </p:cNvSpPr>
            <p:nvPr/>
          </p:nvSpPr>
          <p:spPr bwMode="auto">
            <a:xfrm>
              <a:off x="3031" y="3263"/>
              <a:ext cx="0" cy="10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57" name="Line 105"/>
            <p:cNvSpPr>
              <a:spLocks noChangeShapeType="1"/>
            </p:cNvSpPr>
            <p:nvPr/>
          </p:nvSpPr>
          <p:spPr bwMode="auto">
            <a:xfrm>
              <a:off x="2891" y="3263"/>
              <a:ext cx="0" cy="10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58" name="Freeform 106"/>
            <p:cNvSpPr>
              <a:spLocks/>
            </p:cNvSpPr>
            <p:nvPr/>
          </p:nvSpPr>
          <p:spPr bwMode="auto">
            <a:xfrm>
              <a:off x="1570" y="1081"/>
              <a:ext cx="3210" cy="2291"/>
            </a:xfrm>
            <a:custGeom>
              <a:avLst/>
              <a:gdLst/>
              <a:ahLst/>
              <a:cxnLst>
                <a:cxn ang="0">
                  <a:pos x="1470" y="1178"/>
                </a:cxn>
                <a:cxn ang="0">
                  <a:pos x="0" y="1178"/>
                </a:cxn>
                <a:cxn ang="0">
                  <a:pos x="0" y="0"/>
                </a:cxn>
              </a:cxnLst>
              <a:rect l="0" t="0" r="r" b="b"/>
              <a:pathLst>
                <a:path w="1470" h="1178">
                  <a:moveTo>
                    <a:pt x="1470" y="1178"/>
                  </a:moveTo>
                  <a:lnTo>
                    <a:pt x="0" y="1178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59" name="Rectangle 107"/>
            <p:cNvSpPr>
              <a:spLocks noChangeArrowheads="1"/>
            </p:cNvSpPr>
            <p:nvPr/>
          </p:nvSpPr>
          <p:spPr bwMode="auto">
            <a:xfrm>
              <a:off x="1384" y="3403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3260" name="Rectangle 108"/>
            <p:cNvSpPr>
              <a:spLocks noChangeArrowheads="1"/>
            </p:cNvSpPr>
            <p:nvPr/>
          </p:nvSpPr>
          <p:spPr bwMode="auto">
            <a:xfrm>
              <a:off x="1247" y="1933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$1.10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3261" name="Rectangle 109"/>
            <p:cNvSpPr>
              <a:spLocks noChangeArrowheads="1"/>
            </p:cNvSpPr>
            <p:nvPr/>
          </p:nvSpPr>
          <p:spPr bwMode="auto">
            <a:xfrm>
              <a:off x="1338" y="2160"/>
              <a:ext cx="21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3262" name="Rectangle 110"/>
            <p:cNvSpPr>
              <a:spLocks noChangeArrowheads="1"/>
            </p:cNvSpPr>
            <p:nvPr/>
          </p:nvSpPr>
          <p:spPr bwMode="auto">
            <a:xfrm>
              <a:off x="912" y="912"/>
              <a:ext cx="140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latin typeface="Myriad Roman" charset="0"/>
                </a:rPr>
                <a:t>Price </a:t>
              </a:r>
            </a:p>
          </p:txBody>
        </p:sp>
        <p:sp>
          <p:nvSpPr>
            <p:cNvPr id="433263" name="Rectangle 111"/>
            <p:cNvSpPr>
              <a:spLocks noChangeArrowheads="1"/>
            </p:cNvSpPr>
            <p:nvPr/>
          </p:nvSpPr>
          <p:spPr bwMode="auto">
            <a:xfrm>
              <a:off x="4088" y="3457"/>
              <a:ext cx="114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Quantity 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827584" y="2986781"/>
            <a:ext cx="1281559" cy="769936"/>
            <a:chOff x="96" y="1837"/>
            <a:chExt cx="898" cy="485"/>
          </a:xfrm>
        </p:grpSpPr>
        <p:sp>
          <p:nvSpPr>
            <p:cNvPr id="433265" name="Freeform 113"/>
            <p:cNvSpPr>
              <a:spLocks/>
            </p:cNvSpPr>
            <p:nvPr/>
          </p:nvSpPr>
          <p:spPr bwMode="auto">
            <a:xfrm>
              <a:off x="96" y="1837"/>
              <a:ext cx="813" cy="485"/>
            </a:xfrm>
            <a:custGeom>
              <a:avLst/>
              <a:gdLst/>
              <a:ahLst/>
              <a:cxnLst>
                <a:cxn ang="0">
                  <a:pos x="147" y="150"/>
                </a:cxn>
                <a:cxn ang="0">
                  <a:pos x="131" y="166"/>
                </a:cxn>
                <a:cxn ang="0">
                  <a:pos x="16" y="166"/>
                </a:cxn>
                <a:cxn ang="0">
                  <a:pos x="0" y="150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47" y="16"/>
                </a:cxn>
                <a:cxn ang="0">
                  <a:pos x="147" y="150"/>
                </a:cxn>
              </a:cxnLst>
              <a:rect l="0" t="0" r="r" b="b"/>
              <a:pathLst>
                <a:path w="147" h="166">
                  <a:moveTo>
                    <a:pt x="147" y="150"/>
                  </a:moveTo>
                  <a:cubicBezTo>
                    <a:pt x="147" y="159"/>
                    <a:pt x="139" y="166"/>
                    <a:pt x="131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8" y="166"/>
                    <a:pt x="0" y="159"/>
                    <a:pt x="0" y="15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9" y="0"/>
                    <a:pt x="147" y="7"/>
                    <a:pt x="147" y="16"/>
                  </a:cubicBezTo>
                  <a:lnTo>
                    <a:pt x="147" y="150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66" name="Line 114"/>
            <p:cNvSpPr>
              <a:spLocks noChangeShapeType="1"/>
            </p:cNvSpPr>
            <p:nvPr/>
          </p:nvSpPr>
          <p:spPr bwMode="auto">
            <a:xfrm flipV="1">
              <a:off x="963" y="2064"/>
              <a:ext cx="0" cy="12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67" name="Freeform 115"/>
            <p:cNvSpPr>
              <a:spLocks/>
            </p:cNvSpPr>
            <p:nvPr/>
          </p:nvSpPr>
          <p:spPr bwMode="auto">
            <a:xfrm>
              <a:off x="925" y="1973"/>
              <a:ext cx="69" cy="97"/>
            </a:xfrm>
            <a:custGeom>
              <a:avLst/>
              <a:gdLst/>
              <a:ahLst/>
              <a:cxnLst>
                <a:cxn ang="0">
                  <a:pos x="7" y="17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4" y="11"/>
                </a:cxn>
                <a:cxn ang="0">
                  <a:pos x="7" y="0"/>
                </a:cxn>
                <a:cxn ang="0">
                  <a:pos x="9" y="11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7" y="17"/>
                </a:cxn>
              </a:cxnLst>
              <a:rect l="0" t="0" r="r" b="b"/>
              <a:pathLst>
                <a:path w="13" h="21">
                  <a:moveTo>
                    <a:pt x="7" y="1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7"/>
                    <a:pt x="6" y="3"/>
                    <a:pt x="7" y="0"/>
                  </a:cubicBezTo>
                  <a:cubicBezTo>
                    <a:pt x="7" y="3"/>
                    <a:pt x="8" y="7"/>
                    <a:pt x="9" y="1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68" name="Rectangle 116"/>
            <p:cNvSpPr>
              <a:spLocks noChangeArrowheads="1"/>
            </p:cNvSpPr>
            <p:nvPr/>
          </p:nvSpPr>
          <p:spPr bwMode="auto">
            <a:xfrm>
              <a:off x="96" y="1890"/>
              <a:ext cx="83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latin typeface="Myriad Roman" charset="0"/>
                </a:rPr>
                <a:t>A 20% increase in </a:t>
              </a:r>
              <a:r>
                <a:rPr lang="en-US" sz="1400" dirty="0" smtClean="0">
                  <a:latin typeface="Myriad Roman" charset="0"/>
                </a:rPr>
                <a:t/>
              </a:r>
              <a:br>
                <a:rPr lang="en-US" sz="1400" dirty="0" smtClean="0">
                  <a:latin typeface="Myriad Roman" charset="0"/>
                </a:rPr>
              </a:br>
              <a:r>
                <a:rPr lang="en-US" sz="1400" dirty="0" smtClean="0">
                  <a:latin typeface="Myriad Roman" charset="0"/>
                </a:rPr>
                <a:t>the </a:t>
              </a:r>
              <a:r>
                <a:rPr lang="en-US" sz="1400" dirty="0">
                  <a:latin typeface="Myriad Roman" charset="0"/>
                </a:rPr>
                <a:t>price . . .</a:t>
              </a: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2790826" y="3219450"/>
            <a:ext cx="2200276" cy="1901825"/>
            <a:chOff x="1758" y="2028"/>
            <a:chExt cx="1386" cy="1198"/>
          </a:xfrm>
        </p:grpSpPr>
        <p:sp>
          <p:nvSpPr>
            <p:cNvPr id="433270" name="Rectangle 118"/>
            <p:cNvSpPr>
              <a:spLocks noChangeArrowheads="1"/>
            </p:cNvSpPr>
            <p:nvPr/>
          </p:nvSpPr>
          <p:spPr bwMode="auto">
            <a:xfrm>
              <a:off x="3068" y="2028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3271" name="Oval 119"/>
            <p:cNvSpPr>
              <a:spLocks noChangeArrowheads="1"/>
            </p:cNvSpPr>
            <p:nvPr/>
          </p:nvSpPr>
          <p:spPr bwMode="auto">
            <a:xfrm>
              <a:off x="1758" y="2247"/>
              <a:ext cx="19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2" name="Oval 120"/>
            <p:cNvSpPr>
              <a:spLocks noChangeArrowheads="1"/>
            </p:cNvSpPr>
            <p:nvPr/>
          </p:nvSpPr>
          <p:spPr bwMode="auto">
            <a:xfrm>
              <a:off x="1854" y="2247"/>
              <a:ext cx="22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3" name="Oval 121"/>
            <p:cNvSpPr>
              <a:spLocks noChangeArrowheads="1"/>
            </p:cNvSpPr>
            <p:nvPr/>
          </p:nvSpPr>
          <p:spPr bwMode="auto">
            <a:xfrm>
              <a:off x="1952" y="2247"/>
              <a:ext cx="22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4" name="Oval 122"/>
            <p:cNvSpPr>
              <a:spLocks noChangeArrowheads="1"/>
            </p:cNvSpPr>
            <p:nvPr/>
          </p:nvSpPr>
          <p:spPr bwMode="auto">
            <a:xfrm>
              <a:off x="2050" y="2247"/>
              <a:ext cx="22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5" name="Oval 123"/>
            <p:cNvSpPr>
              <a:spLocks noChangeArrowheads="1"/>
            </p:cNvSpPr>
            <p:nvPr/>
          </p:nvSpPr>
          <p:spPr bwMode="auto">
            <a:xfrm>
              <a:off x="2148" y="2247"/>
              <a:ext cx="20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6" name="Oval 124"/>
            <p:cNvSpPr>
              <a:spLocks noChangeArrowheads="1"/>
            </p:cNvSpPr>
            <p:nvPr/>
          </p:nvSpPr>
          <p:spPr bwMode="auto">
            <a:xfrm>
              <a:off x="2247" y="2247"/>
              <a:ext cx="20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7" name="Oval 125"/>
            <p:cNvSpPr>
              <a:spLocks noChangeArrowheads="1"/>
            </p:cNvSpPr>
            <p:nvPr/>
          </p:nvSpPr>
          <p:spPr bwMode="auto">
            <a:xfrm>
              <a:off x="2346" y="2247"/>
              <a:ext cx="19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8" name="Oval 126"/>
            <p:cNvSpPr>
              <a:spLocks noChangeArrowheads="1"/>
            </p:cNvSpPr>
            <p:nvPr/>
          </p:nvSpPr>
          <p:spPr bwMode="auto">
            <a:xfrm>
              <a:off x="2444" y="2247"/>
              <a:ext cx="19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79" name="Oval 127"/>
            <p:cNvSpPr>
              <a:spLocks noChangeArrowheads="1"/>
            </p:cNvSpPr>
            <p:nvPr/>
          </p:nvSpPr>
          <p:spPr bwMode="auto">
            <a:xfrm>
              <a:off x="2542" y="2247"/>
              <a:ext cx="19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0" name="Oval 128"/>
            <p:cNvSpPr>
              <a:spLocks noChangeArrowheads="1"/>
            </p:cNvSpPr>
            <p:nvPr/>
          </p:nvSpPr>
          <p:spPr bwMode="auto">
            <a:xfrm>
              <a:off x="2637" y="2247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1" name="Oval 129"/>
            <p:cNvSpPr>
              <a:spLocks noChangeArrowheads="1"/>
            </p:cNvSpPr>
            <p:nvPr/>
          </p:nvSpPr>
          <p:spPr bwMode="auto">
            <a:xfrm>
              <a:off x="2737" y="2247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2" name="Oval 130"/>
            <p:cNvSpPr>
              <a:spLocks noChangeArrowheads="1"/>
            </p:cNvSpPr>
            <p:nvPr/>
          </p:nvSpPr>
          <p:spPr bwMode="auto">
            <a:xfrm>
              <a:off x="2835" y="2247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3" name="Oval 131"/>
            <p:cNvSpPr>
              <a:spLocks noChangeArrowheads="1"/>
            </p:cNvSpPr>
            <p:nvPr/>
          </p:nvSpPr>
          <p:spPr bwMode="auto">
            <a:xfrm>
              <a:off x="2933" y="2247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4" name="Oval 132"/>
            <p:cNvSpPr>
              <a:spLocks noChangeArrowheads="1"/>
            </p:cNvSpPr>
            <p:nvPr/>
          </p:nvSpPr>
          <p:spPr bwMode="auto">
            <a:xfrm>
              <a:off x="3019" y="2371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5" name="Oval 133"/>
            <p:cNvSpPr>
              <a:spLocks noChangeArrowheads="1"/>
            </p:cNvSpPr>
            <p:nvPr/>
          </p:nvSpPr>
          <p:spPr bwMode="auto">
            <a:xfrm>
              <a:off x="3019" y="2458"/>
              <a:ext cx="23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6" name="Oval 134"/>
            <p:cNvSpPr>
              <a:spLocks noChangeArrowheads="1"/>
            </p:cNvSpPr>
            <p:nvPr/>
          </p:nvSpPr>
          <p:spPr bwMode="auto">
            <a:xfrm>
              <a:off x="3019" y="2541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7" name="Oval 135"/>
            <p:cNvSpPr>
              <a:spLocks noChangeArrowheads="1"/>
            </p:cNvSpPr>
            <p:nvPr/>
          </p:nvSpPr>
          <p:spPr bwMode="auto">
            <a:xfrm>
              <a:off x="3019" y="2624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8" name="Oval 136"/>
            <p:cNvSpPr>
              <a:spLocks noChangeArrowheads="1"/>
            </p:cNvSpPr>
            <p:nvPr/>
          </p:nvSpPr>
          <p:spPr bwMode="auto">
            <a:xfrm>
              <a:off x="3019" y="2707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89" name="Oval 137"/>
            <p:cNvSpPr>
              <a:spLocks noChangeArrowheads="1"/>
            </p:cNvSpPr>
            <p:nvPr/>
          </p:nvSpPr>
          <p:spPr bwMode="auto">
            <a:xfrm>
              <a:off x="3019" y="2789"/>
              <a:ext cx="23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0" name="Oval 138"/>
            <p:cNvSpPr>
              <a:spLocks noChangeArrowheads="1"/>
            </p:cNvSpPr>
            <p:nvPr/>
          </p:nvSpPr>
          <p:spPr bwMode="auto">
            <a:xfrm>
              <a:off x="3019" y="2872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1" name="Oval 139"/>
            <p:cNvSpPr>
              <a:spLocks noChangeArrowheads="1"/>
            </p:cNvSpPr>
            <p:nvPr/>
          </p:nvSpPr>
          <p:spPr bwMode="auto">
            <a:xfrm>
              <a:off x="3019" y="2954"/>
              <a:ext cx="23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2" name="Oval 140"/>
            <p:cNvSpPr>
              <a:spLocks noChangeArrowheads="1"/>
            </p:cNvSpPr>
            <p:nvPr/>
          </p:nvSpPr>
          <p:spPr bwMode="auto">
            <a:xfrm>
              <a:off x="3019" y="3038"/>
              <a:ext cx="23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3" name="Oval 141"/>
            <p:cNvSpPr>
              <a:spLocks noChangeArrowheads="1"/>
            </p:cNvSpPr>
            <p:nvPr/>
          </p:nvSpPr>
          <p:spPr bwMode="auto">
            <a:xfrm>
              <a:off x="3019" y="3125"/>
              <a:ext cx="23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4" name="Oval 142"/>
            <p:cNvSpPr>
              <a:spLocks noChangeArrowheads="1"/>
            </p:cNvSpPr>
            <p:nvPr/>
          </p:nvSpPr>
          <p:spPr bwMode="auto">
            <a:xfrm>
              <a:off x="3019" y="3207"/>
              <a:ext cx="23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5" name="Oval 143"/>
            <p:cNvSpPr>
              <a:spLocks noChangeArrowheads="1"/>
            </p:cNvSpPr>
            <p:nvPr/>
          </p:nvSpPr>
          <p:spPr bwMode="auto">
            <a:xfrm>
              <a:off x="2985" y="2215"/>
              <a:ext cx="103" cy="9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2790826" y="2819400"/>
            <a:ext cx="1989138" cy="2300288"/>
            <a:chOff x="1758" y="1777"/>
            <a:chExt cx="1253" cy="1449"/>
          </a:xfrm>
        </p:grpSpPr>
        <p:sp>
          <p:nvSpPr>
            <p:cNvPr id="433297" name="Rectangle 145"/>
            <p:cNvSpPr>
              <a:spLocks noChangeArrowheads="1"/>
            </p:cNvSpPr>
            <p:nvPr/>
          </p:nvSpPr>
          <p:spPr bwMode="auto">
            <a:xfrm>
              <a:off x="2935" y="1777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3298" name="Oval 146"/>
            <p:cNvSpPr>
              <a:spLocks noChangeArrowheads="1"/>
            </p:cNvSpPr>
            <p:nvPr/>
          </p:nvSpPr>
          <p:spPr bwMode="auto">
            <a:xfrm>
              <a:off x="1758" y="2003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299" name="Oval 147"/>
            <p:cNvSpPr>
              <a:spLocks noChangeArrowheads="1"/>
            </p:cNvSpPr>
            <p:nvPr/>
          </p:nvSpPr>
          <p:spPr bwMode="auto">
            <a:xfrm>
              <a:off x="1854" y="2003"/>
              <a:ext cx="22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0" name="Oval 148"/>
            <p:cNvSpPr>
              <a:spLocks noChangeArrowheads="1"/>
            </p:cNvSpPr>
            <p:nvPr/>
          </p:nvSpPr>
          <p:spPr bwMode="auto">
            <a:xfrm>
              <a:off x="1952" y="2003"/>
              <a:ext cx="22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1" name="Oval 149"/>
            <p:cNvSpPr>
              <a:spLocks noChangeArrowheads="1"/>
            </p:cNvSpPr>
            <p:nvPr/>
          </p:nvSpPr>
          <p:spPr bwMode="auto">
            <a:xfrm>
              <a:off x="2050" y="2003"/>
              <a:ext cx="22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2" name="Oval 150"/>
            <p:cNvSpPr>
              <a:spLocks noChangeArrowheads="1"/>
            </p:cNvSpPr>
            <p:nvPr/>
          </p:nvSpPr>
          <p:spPr bwMode="auto">
            <a:xfrm>
              <a:off x="2148" y="2003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3" name="Oval 151"/>
            <p:cNvSpPr>
              <a:spLocks noChangeArrowheads="1"/>
            </p:cNvSpPr>
            <p:nvPr/>
          </p:nvSpPr>
          <p:spPr bwMode="auto">
            <a:xfrm>
              <a:off x="2247" y="2003"/>
              <a:ext cx="20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4" name="Oval 152"/>
            <p:cNvSpPr>
              <a:spLocks noChangeArrowheads="1"/>
            </p:cNvSpPr>
            <p:nvPr/>
          </p:nvSpPr>
          <p:spPr bwMode="auto">
            <a:xfrm>
              <a:off x="2346" y="2003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5" name="Oval 153"/>
            <p:cNvSpPr>
              <a:spLocks noChangeArrowheads="1"/>
            </p:cNvSpPr>
            <p:nvPr/>
          </p:nvSpPr>
          <p:spPr bwMode="auto">
            <a:xfrm>
              <a:off x="2444" y="2003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6" name="Oval 154"/>
            <p:cNvSpPr>
              <a:spLocks noChangeArrowheads="1"/>
            </p:cNvSpPr>
            <p:nvPr/>
          </p:nvSpPr>
          <p:spPr bwMode="auto">
            <a:xfrm>
              <a:off x="2542" y="2003"/>
              <a:ext cx="19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7" name="Oval 155"/>
            <p:cNvSpPr>
              <a:spLocks noChangeArrowheads="1"/>
            </p:cNvSpPr>
            <p:nvPr/>
          </p:nvSpPr>
          <p:spPr bwMode="auto">
            <a:xfrm>
              <a:off x="2637" y="2003"/>
              <a:ext cx="23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8" name="Oval 156"/>
            <p:cNvSpPr>
              <a:spLocks noChangeArrowheads="1"/>
            </p:cNvSpPr>
            <p:nvPr/>
          </p:nvSpPr>
          <p:spPr bwMode="auto">
            <a:xfrm>
              <a:off x="2737" y="2003"/>
              <a:ext cx="21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09" name="Oval 157"/>
            <p:cNvSpPr>
              <a:spLocks noChangeArrowheads="1"/>
            </p:cNvSpPr>
            <p:nvPr/>
          </p:nvSpPr>
          <p:spPr bwMode="auto">
            <a:xfrm>
              <a:off x="2881" y="2123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0" name="Oval 158"/>
            <p:cNvSpPr>
              <a:spLocks noChangeArrowheads="1"/>
            </p:cNvSpPr>
            <p:nvPr/>
          </p:nvSpPr>
          <p:spPr bwMode="auto">
            <a:xfrm>
              <a:off x="2881" y="2205"/>
              <a:ext cx="21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1" name="Oval 159"/>
            <p:cNvSpPr>
              <a:spLocks noChangeArrowheads="1"/>
            </p:cNvSpPr>
            <p:nvPr/>
          </p:nvSpPr>
          <p:spPr bwMode="auto">
            <a:xfrm>
              <a:off x="2881" y="2289"/>
              <a:ext cx="21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2" name="Oval 160"/>
            <p:cNvSpPr>
              <a:spLocks noChangeArrowheads="1"/>
            </p:cNvSpPr>
            <p:nvPr/>
          </p:nvSpPr>
          <p:spPr bwMode="auto">
            <a:xfrm>
              <a:off x="2881" y="2371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3" name="Oval 161"/>
            <p:cNvSpPr>
              <a:spLocks noChangeArrowheads="1"/>
            </p:cNvSpPr>
            <p:nvPr/>
          </p:nvSpPr>
          <p:spPr bwMode="auto">
            <a:xfrm>
              <a:off x="2881" y="2458"/>
              <a:ext cx="21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4" name="Oval 162"/>
            <p:cNvSpPr>
              <a:spLocks noChangeArrowheads="1"/>
            </p:cNvSpPr>
            <p:nvPr/>
          </p:nvSpPr>
          <p:spPr bwMode="auto">
            <a:xfrm>
              <a:off x="2881" y="2541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5" name="Oval 163"/>
            <p:cNvSpPr>
              <a:spLocks noChangeArrowheads="1"/>
            </p:cNvSpPr>
            <p:nvPr/>
          </p:nvSpPr>
          <p:spPr bwMode="auto">
            <a:xfrm>
              <a:off x="2881" y="2624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6" name="Oval 164"/>
            <p:cNvSpPr>
              <a:spLocks noChangeArrowheads="1"/>
            </p:cNvSpPr>
            <p:nvPr/>
          </p:nvSpPr>
          <p:spPr bwMode="auto">
            <a:xfrm>
              <a:off x="2881" y="2707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7" name="Oval 165"/>
            <p:cNvSpPr>
              <a:spLocks noChangeArrowheads="1"/>
            </p:cNvSpPr>
            <p:nvPr/>
          </p:nvSpPr>
          <p:spPr bwMode="auto">
            <a:xfrm>
              <a:off x="2881" y="2789"/>
              <a:ext cx="21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8" name="Oval 166"/>
            <p:cNvSpPr>
              <a:spLocks noChangeArrowheads="1"/>
            </p:cNvSpPr>
            <p:nvPr/>
          </p:nvSpPr>
          <p:spPr bwMode="auto">
            <a:xfrm>
              <a:off x="2881" y="2872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19" name="Oval 167"/>
            <p:cNvSpPr>
              <a:spLocks noChangeArrowheads="1"/>
            </p:cNvSpPr>
            <p:nvPr/>
          </p:nvSpPr>
          <p:spPr bwMode="auto">
            <a:xfrm>
              <a:off x="2881" y="2954"/>
              <a:ext cx="21" cy="2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20" name="Oval 168"/>
            <p:cNvSpPr>
              <a:spLocks noChangeArrowheads="1"/>
            </p:cNvSpPr>
            <p:nvPr/>
          </p:nvSpPr>
          <p:spPr bwMode="auto">
            <a:xfrm>
              <a:off x="2881" y="3038"/>
              <a:ext cx="21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21" name="Oval 169"/>
            <p:cNvSpPr>
              <a:spLocks noChangeArrowheads="1"/>
            </p:cNvSpPr>
            <p:nvPr/>
          </p:nvSpPr>
          <p:spPr bwMode="auto">
            <a:xfrm>
              <a:off x="2881" y="3125"/>
              <a:ext cx="21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22" name="Oval 170"/>
            <p:cNvSpPr>
              <a:spLocks noChangeArrowheads="1"/>
            </p:cNvSpPr>
            <p:nvPr/>
          </p:nvSpPr>
          <p:spPr bwMode="auto">
            <a:xfrm>
              <a:off x="2881" y="3207"/>
              <a:ext cx="21" cy="1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323" name="Oval 171"/>
            <p:cNvSpPr>
              <a:spLocks noChangeArrowheads="1"/>
            </p:cNvSpPr>
            <p:nvPr/>
          </p:nvSpPr>
          <p:spPr bwMode="auto">
            <a:xfrm>
              <a:off x="2835" y="1967"/>
              <a:ext cx="102" cy="9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910014" y="2209800"/>
            <a:ext cx="1652586" cy="2511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62600" y="4218543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600" y="60325"/>
            <a:ext cx="7920880" cy="55562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Arial" pitchFamily="34" charset="0"/>
              </a:rPr>
              <a:t>Perfectly Inelastic Demand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4564956" y="2233613"/>
            <a:ext cx="257175" cy="3313112"/>
            <a:chOff x="2605" y="1459"/>
            <a:chExt cx="162" cy="2087"/>
          </a:xfrm>
        </p:grpSpPr>
        <p:sp>
          <p:nvSpPr>
            <p:cNvPr id="351307" name="Line 75"/>
            <p:cNvSpPr>
              <a:spLocks noChangeShapeType="1"/>
            </p:cNvSpPr>
            <p:nvPr/>
          </p:nvSpPr>
          <p:spPr bwMode="auto">
            <a:xfrm flipV="1">
              <a:off x="2628" y="1673"/>
              <a:ext cx="0" cy="1873"/>
            </a:xfrm>
            <a:prstGeom prst="line">
              <a:avLst/>
            </a:prstGeom>
            <a:noFill/>
            <a:ln w="34925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08" name="Rectangle 76"/>
            <p:cNvSpPr>
              <a:spLocks noChangeArrowheads="1"/>
            </p:cNvSpPr>
            <p:nvPr/>
          </p:nvSpPr>
          <p:spPr bwMode="auto">
            <a:xfrm>
              <a:off x="2605" y="1459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351309" name="Rectangle 77"/>
            <p:cNvSpPr>
              <a:spLocks noChangeArrowheads="1"/>
            </p:cNvSpPr>
            <p:nvPr/>
          </p:nvSpPr>
          <p:spPr bwMode="auto">
            <a:xfrm>
              <a:off x="2705" y="1533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601468" y="4229105"/>
            <a:ext cx="2706835" cy="862013"/>
            <a:chOff x="2628" y="2716"/>
            <a:chExt cx="1021" cy="543"/>
          </a:xfrm>
        </p:grpSpPr>
        <p:sp>
          <p:nvSpPr>
            <p:cNvPr id="351311" name="Line 79"/>
            <p:cNvSpPr>
              <a:spLocks noChangeShapeType="1"/>
            </p:cNvSpPr>
            <p:nvPr/>
          </p:nvSpPr>
          <p:spPr bwMode="auto">
            <a:xfrm flipH="1">
              <a:off x="2628" y="2924"/>
              <a:ext cx="275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12" name="Freeform 80"/>
            <p:cNvSpPr>
              <a:spLocks/>
            </p:cNvSpPr>
            <p:nvPr/>
          </p:nvSpPr>
          <p:spPr bwMode="auto">
            <a:xfrm>
              <a:off x="2909" y="2716"/>
              <a:ext cx="740" cy="339"/>
            </a:xfrm>
            <a:custGeom>
              <a:avLst/>
              <a:gdLst/>
              <a:ahLst/>
              <a:cxnLst>
                <a:cxn ang="0">
                  <a:pos x="199" y="162"/>
                </a:cxn>
                <a:cxn ang="0">
                  <a:pos x="183" y="178"/>
                </a:cxn>
                <a:cxn ang="0">
                  <a:pos x="16" y="178"/>
                </a:cxn>
                <a:cxn ang="0">
                  <a:pos x="0" y="162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183" y="0"/>
                </a:cxn>
                <a:cxn ang="0">
                  <a:pos x="199" y="16"/>
                </a:cxn>
                <a:cxn ang="0">
                  <a:pos x="199" y="162"/>
                </a:cxn>
              </a:cxnLst>
              <a:rect l="0" t="0" r="r" b="b"/>
              <a:pathLst>
                <a:path w="199" h="178">
                  <a:moveTo>
                    <a:pt x="199" y="162"/>
                  </a:moveTo>
                  <a:cubicBezTo>
                    <a:pt x="199" y="170"/>
                    <a:pt x="191" y="178"/>
                    <a:pt x="183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0"/>
                    <a:pt x="0" y="16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91" y="0"/>
                    <a:pt x="199" y="7"/>
                    <a:pt x="199" y="16"/>
                  </a:cubicBezTo>
                  <a:lnTo>
                    <a:pt x="199" y="162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13" name="Rectangle 81"/>
            <p:cNvSpPr>
              <a:spLocks noChangeArrowheads="1"/>
            </p:cNvSpPr>
            <p:nvPr/>
          </p:nvSpPr>
          <p:spPr bwMode="auto">
            <a:xfrm>
              <a:off x="2931" y="2716"/>
              <a:ext cx="695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</a:rPr>
                <a:t>… leaves the quantity demanded unchanged.</a:t>
              </a:r>
              <a:endParaRPr lang="en-US" sz="1400" dirty="0"/>
            </a:p>
          </p:txBody>
        </p:sp>
      </p:grpSp>
      <p:grpSp>
        <p:nvGrpSpPr>
          <p:cNvPr id="4" name="Group 128"/>
          <p:cNvGrpSpPr>
            <a:grpSpLocks/>
          </p:cNvGrpSpPr>
          <p:nvPr/>
        </p:nvGrpSpPr>
        <p:grpSpPr bwMode="auto">
          <a:xfrm>
            <a:off x="1109265" y="3434135"/>
            <a:ext cx="1485900" cy="533400"/>
            <a:chOff x="748" y="2191"/>
            <a:chExt cx="936" cy="336"/>
          </a:xfrm>
        </p:grpSpPr>
        <p:sp>
          <p:nvSpPr>
            <p:cNvPr id="351315" name="Freeform 83"/>
            <p:cNvSpPr>
              <a:spLocks/>
            </p:cNvSpPr>
            <p:nvPr/>
          </p:nvSpPr>
          <p:spPr bwMode="auto">
            <a:xfrm>
              <a:off x="843" y="2191"/>
              <a:ext cx="725" cy="336"/>
            </a:xfrm>
            <a:custGeom>
              <a:avLst/>
              <a:gdLst/>
              <a:ahLst/>
              <a:cxnLst>
                <a:cxn ang="0">
                  <a:pos x="188" y="85"/>
                </a:cxn>
                <a:cxn ang="0">
                  <a:pos x="172" y="101"/>
                </a:cxn>
                <a:cxn ang="0">
                  <a:pos x="16" y="101"/>
                </a:cxn>
                <a:cxn ang="0">
                  <a:pos x="0" y="85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172" y="0"/>
                </a:cxn>
                <a:cxn ang="0">
                  <a:pos x="188" y="16"/>
                </a:cxn>
                <a:cxn ang="0">
                  <a:pos x="188" y="85"/>
                </a:cxn>
              </a:cxnLst>
              <a:rect l="0" t="0" r="r" b="b"/>
              <a:pathLst>
                <a:path w="188" h="101">
                  <a:moveTo>
                    <a:pt x="188" y="85"/>
                  </a:moveTo>
                  <a:cubicBezTo>
                    <a:pt x="188" y="93"/>
                    <a:pt x="181" y="101"/>
                    <a:pt x="172" y="101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7" y="101"/>
                    <a:pt x="0" y="93"/>
                    <a:pt x="0" y="8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81" y="0"/>
                    <a:pt x="188" y="7"/>
                    <a:pt x="188" y="16"/>
                  </a:cubicBezTo>
                  <a:lnTo>
                    <a:pt x="188" y="8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16" name="Rectangle 84"/>
            <p:cNvSpPr>
              <a:spLocks noChangeArrowheads="1"/>
            </p:cNvSpPr>
            <p:nvPr/>
          </p:nvSpPr>
          <p:spPr bwMode="auto">
            <a:xfrm>
              <a:off x="748" y="2256"/>
              <a:ext cx="89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</a:rPr>
                <a:t>A 20% </a:t>
              </a:r>
              <a:r>
                <a:rPr lang="en-US" sz="1400" dirty="0">
                  <a:solidFill>
                    <a:srgbClr val="000000"/>
                  </a:solidFill>
                </a:rPr>
                <a:t>increase </a:t>
              </a:r>
              <a:endParaRPr lang="en-US" sz="1400" dirty="0" smtClean="0">
                <a:solidFill>
                  <a:srgbClr val="000000"/>
                </a:solidFill>
              </a:endParaRPr>
            </a:p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</a:rPr>
                <a:t>in </a:t>
              </a:r>
              <a:r>
                <a:rPr lang="en-US" sz="1400" dirty="0">
                  <a:solidFill>
                    <a:srgbClr val="000000"/>
                  </a:solidFill>
                </a:rPr>
                <a:t>price…</a:t>
              </a:r>
              <a:endParaRPr lang="en-US" sz="1400" dirty="0"/>
            </a:p>
          </p:txBody>
        </p:sp>
        <p:grpSp>
          <p:nvGrpSpPr>
            <p:cNvPr id="5" name="Group 85"/>
            <p:cNvGrpSpPr>
              <a:grpSpLocks/>
            </p:cNvGrpSpPr>
            <p:nvPr/>
          </p:nvGrpSpPr>
          <p:grpSpPr bwMode="auto">
            <a:xfrm>
              <a:off x="1632" y="2256"/>
              <a:ext cx="52" cy="205"/>
              <a:chOff x="1676" y="2304"/>
              <a:chExt cx="52" cy="205"/>
            </a:xfrm>
          </p:grpSpPr>
          <p:sp>
            <p:nvSpPr>
              <p:cNvPr id="351318" name="Line 86"/>
              <p:cNvSpPr>
                <a:spLocks noChangeShapeType="1"/>
              </p:cNvSpPr>
              <p:nvPr/>
            </p:nvSpPr>
            <p:spPr bwMode="auto">
              <a:xfrm flipV="1">
                <a:off x="1703" y="2366"/>
                <a:ext cx="0" cy="14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51319" name="Freeform 87"/>
              <p:cNvSpPr>
                <a:spLocks/>
              </p:cNvSpPr>
              <p:nvPr/>
            </p:nvSpPr>
            <p:spPr bwMode="auto">
              <a:xfrm>
                <a:off x="1676" y="2304"/>
                <a:ext cx="52" cy="82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1" y="21"/>
                  </a:cxn>
                  <a:cxn ang="0">
                    <a:pos x="0" y="21"/>
                  </a:cxn>
                  <a:cxn ang="0">
                    <a:pos x="5" y="11"/>
                  </a:cxn>
                  <a:cxn ang="0">
                    <a:pos x="7" y="0"/>
                  </a:cxn>
                  <a:cxn ang="0">
                    <a:pos x="10" y="11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7" y="18"/>
                  </a:cxn>
                </a:cxnLst>
                <a:rect l="0" t="0" r="r" b="b"/>
                <a:pathLst>
                  <a:path w="14" h="21">
                    <a:moveTo>
                      <a:pt x="7" y="18"/>
                    </a:moveTo>
                    <a:cubicBezTo>
                      <a:pt x="1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7"/>
                      <a:pt x="6" y="3"/>
                      <a:pt x="7" y="0"/>
                    </a:cubicBezTo>
                    <a:cubicBezTo>
                      <a:pt x="8" y="3"/>
                      <a:pt x="9" y="7"/>
                      <a:pt x="10" y="1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lnTo>
                      <a:pt x="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833166" y="1517650"/>
            <a:ext cx="6858000" cy="4425951"/>
            <a:chOff x="1104" y="1008"/>
            <a:chExt cx="4320" cy="2788"/>
          </a:xfrm>
        </p:grpSpPr>
        <p:sp>
          <p:nvSpPr>
            <p:cNvPr id="351321" name="Rectangle 89"/>
            <p:cNvSpPr>
              <a:spLocks noChangeArrowheads="1"/>
            </p:cNvSpPr>
            <p:nvPr/>
          </p:nvSpPr>
          <p:spPr bwMode="auto">
            <a:xfrm>
              <a:off x="2811" y="3580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X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1322" name="Rectangle 90"/>
            <p:cNvSpPr>
              <a:spLocks noChangeArrowheads="1"/>
            </p:cNvSpPr>
            <p:nvPr/>
          </p:nvSpPr>
          <p:spPr bwMode="auto">
            <a:xfrm>
              <a:off x="1667" y="3580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1323" name="Rectangle 91"/>
            <p:cNvSpPr>
              <a:spLocks noChangeArrowheads="1"/>
            </p:cNvSpPr>
            <p:nvPr/>
          </p:nvSpPr>
          <p:spPr bwMode="auto">
            <a:xfrm>
              <a:off x="2640" y="3660"/>
              <a:ext cx="27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b="1" dirty="0">
                  <a:solidFill>
                    <a:srgbClr val="000000"/>
                  </a:solidFill>
                </a:rPr>
                <a:t>Quantity </a:t>
              </a:r>
              <a:endParaRPr lang="en-US" sz="1400" b="1" dirty="0"/>
            </a:p>
          </p:txBody>
        </p:sp>
        <p:sp>
          <p:nvSpPr>
            <p:cNvPr id="351327" name="Rectangle 95"/>
            <p:cNvSpPr>
              <a:spLocks noChangeArrowheads="1"/>
            </p:cNvSpPr>
            <p:nvPr/>
          </p:nvSpPr>
          <p:spPr bwMode="auto">
            <a:xfrm>
              <a:off x="1494" y="2144"/>
              <a:ext cx="2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$1.10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1328" name="Rectangle 96"/>
            <p:cNvSpPr>
              <a:spLocks noChangeArrowheads="1"/>
            </p:cNvSpPr>
            <p:nvPr/>
          </p:nvSpPr>
          <p:spPr bwMode="auto">
            <a:xfrm>
              <a:off x="1511" y="2504"/>
              <a:ext cx="2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1329" name="Rectangle 97"/>
            <p:cNvSpPr>
              <a:spLocks noChangeArrowheads="1"/>
            </p:cNvSpPr>
            <p:nvPr/>
          </p:nvSpPr>
          <p:spPr bwMode="auto">
            <a:xfrm>
              <a:off x="1104" y="1008"/>
              <a:ext cx="10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588" indent="-1588" algn="ctr">
                <a:spcBef>
                  <a:spcPct val="0"/>
                </a:spcBef>
              </a:pPr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351330" name="Line 98"/>
            <p:cNvSpPr>
              <a:spLocks noChangeShapeType="1"/>
            </p:cNvSpPr>
            <p:nvPr/>
          </p:nvSpPr>
          <p:spPr bwMode="auto">
            <a:xfrm>
              <a:off x="1795" y="2228"/>
              <a:ext cx="8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1" name="Line 99"/>
            <p:cNvSpPr>
              <a:spLocks noChangeShapeType="1"/>
            </p:cNvSpPr>
            <p:nvPr/>
          </p:nvSpPr>
          <p:spPr bwMode="auto">
            <a:xfrm>
              <a:off x="1795" y="2580"/>
              <a:ext cx="89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2" name="Line 100"/>
            <p:cNvSpPr>
              <a:spLocks noChangeShapeType="1"/>
            </p:cNvSpPr>
            <p:nvPr/>
          </p:nvSpPr>
          <p:spPr bwMode="auto">
            <a:xfrm flipV="1">
              <a:off x="1795" y="1186"/>
              <a:ext cx="0" cy="215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3" name="Freeform 101"/>
            <p:cNvSpPr>
              <a:spLocks/>
            </p:cNvSpPr>
            <p:nvPr/>
          </p:nvSpPr>
          <p:spPr bwMode="auto">
            <a:xfrm>
              <a:off x="1795" y="3404"/>
              <a:ext cx="2397" cy="142"/>
            </a:xfrm>
            <a:custGeom>
              <a:avLst/>
              <a:gdLst/>
              <a:ahLst/>
              <a:cxnLst>
                <a:cxn ang="0">
                  <a:pos x="1798" y="100"/>
                </a:cxn>
                <a:cxn ang="0">
                  <a:pos x="0" y="100"/>
                </a:cxn>
                <a:cxn ang="0">
                  <a:pos x="0" y="0"/>
                </a:cxn>
              </a:cxnLst>
              <a:rect l="0" t="0" r="r" b="b"/>
              <a:pathLst>
                <a:path w="1798" h="100">
                  <a:moveTo>
                    <a:pt x="1798" y="100"/>
                  </a:moveTo>
                  <a:lnTo>
                    <a:pt x="0" y="100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4" name="Line 102"/>
            <p:cNvSpPr>
              <a:spLocks noChangeShapeType="1"/>
            </p:cNvSpPr>
            <p:nvPr/>
          </p:nvSpPr>
          <p:spPr bwMode="auto">
            <a:xfrm flipV="1">
              <a:off x="1755" y="3316"/>
              <a:ext cx="77" cy="4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5" name="Line 103"/>
            <p:cNvSpPr>
              <a:spLocks noChangeShapeType="1"/>
            </p:cNvSpPr>
            <p:nvPr/>
          </p:nvSpPr>
          <p:spPr bwMode="auto">
            <a:xfrm flipV="1">
              <a:off x="1755" y="3380"/>
              <a:ext cx="77" cy="4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3491806" y="3392488"/>
            <a:ext cx="1168400" cy="123825"/>
            <a:chOff x="1929" y="2189"/>
            <a:chExt cx="736" cy="78"/>
          </a:xfrm>
        </p:grpSpPr>
        <p:sp>
          <p:nvSpPr>
            <p:cNvPr id="351337" name="Oval 105"/>
            <p:cNvSpPr>
              <a:spLocks noChangeArrowheads="1"/>
            </p:cNvSpPr>
            <p:nvPr/>
          </p:nvSpPr>
          <p:spPr bwMode="auto">
            <a:xfrm>
              <a:off x="1929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8" name="Oval 106"/>
            <p:cNvSpPr>
              <a:spLocks noChangeArrowheads="1"/>
            </p:cNvSpPr>
            <p:nvPr/>
          </p:nvSpPr>
          <p:spPr bwMode="auto">
            <a:xfrm>
              <a:off x="1996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39" name="Oval 107"/>
            <p:cNvSpPr>
              <a:spLocks noChangeArrowheads="1"/>
            </p:cNvSpPr>
            <p:nvPr/>
          </p:nvSpPr>
          <p:spPr bwMode="auto">
            <a:xfrm>
              <a:off x="2063" y="2220"/>
              <a:ext cx="14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0" name="Oval 108"/>
            <p:cNvSpPr>
              <a:spLocks noChangeArrowheads="1"/>
            </p:cNvSpPr>
            <p:nvPr/>
          </p:nvSpPr>
          <p:spPr bwMode="auto">
            <a:xfrm>
              <a:off x="2129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1" name="Oval 109"/>
            <p:cNvSpPr>
              <a:spLocks noChangeArrowheads="1"/>
            </p:cNvSpPr>
            <p:nvPr/>
          </p:nvSpPr>
          <p:spPr bwMode="auto">
            <a:xfrm>
              <a:off x="2200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2" name="Oval 110"/>
            <p:cNvSpPr>
              <a:spLocks noChangeArrowheads="1"/>
            </p:cNvSpPr>
            <p:nvPr/>
          </p:nvSpPr>
          <p:spPr bwMode="auto">
            <a:xfrm>
              <a:off x="2267" y="2220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3" name="Oval 111"/>
            <p:cNvSpPr>
              <a:spLocks noChangeArrowheads="1"/>
            </p:cNvSpPr>
            <p:nvPr/>
          </p:nvSpPr>
          <p:spPr bwMode="auto">
            <a:xfrm>
              <a:off x="2335" y="2220"/>
              <a:ext cx="14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4" name="Oval 112"/>
            <p:cNvSpPr>
              <a:spLocks noChangeArrowheads="1"/>
            </p:cNvSpPr>
            <p:nvPr/>
          </p:nvSpPr>
          <p:spPr bwMode="auto">
            <a:xfrm>
              <a:off x="2401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5" name="Oval 113"/>
            <p:cNvSpPr>
              <a:spLocks noChangeArrowheads="1"/>
            </p:cNvSpPr>
            <p:nvPr/>
          </p:nvSpPr>
          <p:spPr bwMode="auto">
            <a:xfrm>
              <a:off x="2468" y="2220"/>
              <a:ext cx="15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6" name="Oval 114"/>
            <p:cNvSpPr>
              <a:spLocks noChangeArrowheads="1"/>
            </p:cNvSpPr>
            <p:nvPr/>
          </p:nvSpPr>
          <p:spPr bwMode="auto">
            <a:xfrm>
              <a:off x="2535" y="2220"/>
              <a:ext cx="14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47" name="Oval 115"/>
            <p:cNvSpPr>
              <a:spLocks noChangeArrowheads="1"/>
            </p:cNvSpPr>
            <p:nvPr/>
          </p:nvSpPr>
          <p:spPr bwMode="auto">
            <a:xfrm>
              <a:off x="2591" y="2189"/>
              <a:ext cx="74" cy="7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116"/>
          <p:cNvGrpSpPr>
            <a:grpSpLocks/>
          </p:cNvGrpSpPr>
          <p:nvPr/>
        </p:nvGrpSpPr>
        <p:grpSpPr bwMode="auto">
          <a:xfrm>
            <a:off x="3491806" y="3951288"/>
            <a:ext cx="1168400" cy="125412"/>
            <a:chOff x="1929" y="2541"/>
            <a:chExt cx="736" cy="79"/>
          </a:xfrm>
        </p:grpSpPr>
        <p:sp>
          <p:nvSpPr>
            <p:cNvPr id="351349" name="Oval 117"/>
            <p:cNvSpPr>
              <a:spLocks noChangeArrowheads="1"/>
            </p:cNvSpPr>
            <p:nvPr/>
          </p:nvSpPr>
          <p:spPr bwMode="auto">
            <a:xfrm>
              <a:off x="1929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0" name="Oval 118"/>
            <p:cNvSpPr>
              <a:spLocks noChangeArrowheads="1"/>
            </p:cNvSpPr>
            <p:nvPr/>
          </p:nvSpPr>
          <p:spPr bwMode="auto">
            <a:xfrm>
              <a:off x="1996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1" name="Oval 119"/>
            <p:cNvSpPr>
              <a:spLocks noChangeArrowheads="1"/>
            </p:cNvSpPr>
            <p:nvPr/>
          </p:nvSpPr>
          <p:spPr bwMode="auto">
            <a:xfrm>
              <a:off x="2063" y="2572"/>
              <a:ext cx="14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2" name="Oval 120"/>
            <p:cNvSpPr>
              <a:spLocks noChangeArrowheads="1"/>
            </p:cNvSpPr>
            <p:nvPr/>
          </p:nvSpPr>
          <p:spPr bwMode="auto">
            <a:xfrm>
              <a:off x="2129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3" name="Oval 121"/>
            <p:cNvSpPr>
              <a:spLocks noChangeArrowheads="1"/>
            </p:cNvSpPr>
            <p:nvPr/>
          </p:nvSpPr>
          <p:spPr bwMode="auto">
            <a:xfrm>
              <a:off x="2200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4" name="Oval 122"/>
            <p:cNvSpPr>
              <a:spLocks noChangeArrowheads="1"/>
            </p:cNvSpPr>
            <p:nvPr/>
          </p:nvSpPr>
          <p:spPr bwMode="auto">
            <a:xfrm>
              <a:off x="2267" y="2572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5" name="Oval 123"/>
            <p:cNvSpPr>
              <a:spLocks noChangeArrowheads="1"/>
            </p:cNvSpPr>
            <p:nvPr/>
          </p:nvSpPr>
          <p:spPr bwMode="auto">
            <a:xfrm>
              <a:off x="2335" y="2572"/>
              <a:ext cx="14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6" name="Oval 124"/>
            <p:cNvSpPr>
              <a:spLocks noChangeArrowheads="1"/>
            </p:cNvSpPr>
            <p:nvPr/>
          </p:nvSpPr>
          <p:spPr bwMode="auto">
            <a:xfrm>
              <a:off x="2401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7" name="Oval 125"/>
            <p:cNvSpPr>
              <a:spLocks noChangeArrowheads="1"/>
            </p:cNvSpPr>
            <p:nvPr/>
          </p:nvSpPr>
          <p:spPr bwMode="auto">
            <a:xfrm>
              <a:off x="2468" y="2572"/>
              <a:ext cx="15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8" name="Oval 126"/>
            <p:cNvSpPr>
              <a:spLocks noChangeArrowheads="1"/>
            </p:cNvSpPr>
            <p:nvPr/>
          </p:nvSpPr>
          <p:spPr bwMode="auto">
            <a:xfrm>
              <a:off x="2535" y="2572"/>
              <a:ext cx="14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359" name="Oval 127"/>
            <p:cNvSpPr>
              <a:spLocks noChangeArrowheads="1"/>
            </p:cNvSpPr>
            <p:nvPr/>
          </p:nvSpPr>
          <p:spPr bwMode="auto">
            <a:xfrm>
              <a:off x="2591" y="2541"/>
              <a:ext cx="74" cy="79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3163193" y="952500"/>
            <a:ext cx="2564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 smtClean="0">
                <a:solidFill>
                  <a:srgbClr val="000000"/>
                </a:solidFill>
              </a:rPr>
              <a:t>(B)</a:t>
            </a:r>
            <a:endParaRPr lang="en-US" sz="1400" b="1" dirty="0"/>
          </a:p>
        </p:txBody>
      </p:sp>
      <p:sp>
        <p:nvSpPr>
          <p:cNvPr id="58" name="Rectangle 94"/>
          <p:cNvSpPr>
            <a:spLocks noChangeArrowheads="1"/>
          </p:cNvSpPr>
          <p:nvPr/>
        </p:nvSpPr>
        <p:spPr bwMode="auto">
          <a:xfrm>
            <a:off x="3491806" y="952500"/>
            <a:ext cx="309245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</a:rPr>
              <a:t>Perfectly Inelastic Demand: </a:t>
            </a:r>
            <a:endParaRPr lang="en-US" sz="1400" b="1" dirty="0" smtClean="0">
              <a:solidFill>
                <a:srgbClr val="000000"/>
              </a:solidFill>
            </a:endParaRPr>
          </a:p>
          <a:p>
            <a:pPr marL="1588" indent="-1588" algn="ctr"/>
            <a:r>
              <a:rPr lang="en-US" sz="1400" b="1" dirty="0" smtClean="0">
                <a:solidFill>
                  <a:srgbClr val="000000"/>
                </a:solidFill>
              </a:rPr>
              <a:t>Price </a:t>
            </a:r>
            <a:r>
              <a:rPr lang="en-US" sz="1400" b="1" dirty="0">
                <a:solidFill>
                  <a:srgbClr val="000000"/>
                </a:solidFill>
              </a:rPr>
              <a:t>Elasticity of Demand = 0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Elasticity and “Flat” Demand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Flat Demand Curves</a:t>
            </a:r>
          </a:p>
          <a:p>
            <a:pPr lvl="1"/>
            <a:r>
              <a:rPr lang="en-US" dirty="0" smtClean="0"/>
              <a:t>Relatively “small” price changes associated with “large” quantity changes.</a:t>
            </a:r>
          </a:p>
          <a:p>
            <a:pPr lvl="2"/>
            <a:r>
              <a:rPr lang="en-US" dirty="0" smtClean="0"/>
              <a:t>Quantity demanded is relatively more responsive to changes in price.</a:t>
            </a:r>
          </a:p>
          <a:p>
            <a:pPr lvl="2"/>
            <a:r>
              <a:rPr lang="en-US" dirty="0" smtClean="0"/>
              <a:t>Elastic Demand</a:t>
            </a:r>
          </a:p>
          <a:p>
            <a:r>
              <a:rPr lang="en-US" dirty="0" smtClean="0"/>
              <a:t>Perfectly Horizontal Demand Curves</a:t>
            </a:r>
          </a:p>
          <a:p>
            <a:pPr lvl="1"/>
            <a:r>
              <a:rPr lang="en-US" dirty="0" smtClean="0"/>
              <a:t>Quantity demanded is completely responsive to changes in price.</a:t>
            </a:r>
          </a:p>
          <a:p>
            <a:pPr lvl="1"/>
            <a:r>
              <a:rPr lang="en-US" dirty="0" smtClean="0"/>
              <a:t>Perfectly Elastic Demand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88" name="Rectangle 88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9593" y="60325"/>
            <a:ext cx="825075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Elastic Demand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3301033" y="5516563"/>
            <a:ext cx="2351087" cy="1069271"/>
            <a:chOff x="2023" y="3475"/>
            <a:chExt cx="1481" cy="557"/>
          </a:xfrm>
        </p:grpSpPr>
        <p:sp>
          <p:nvSpPr>
            <p:cNvPr id="435290" name="Freeform 90"/>
            <p:cNvSpPr>
              <a:spLocks/>
            </p:cNvSpPr>
            <p:nvPr/>
          </p:nvSpPr>
          <p:spPr bwMode="auto">
            <a:xfrm>
              <a:off x="2023" y="3611"/>
              <a:ext cx="1481" cy="421"/>
            </a:xfrm>
            <a:custGeom>
              <a:avLst/>
              <a:gdLst/>
              <a:ahLst/>
              <a:cxnLst>
                <a:cxn ang="0">
                  <a:pos x="368" y="120"/>
                </a:cxn>
                <a:cxn ang="0">
                  <a:pos x="351" y="137"/>
                </a:cxn>
                <a:cxn ang="0">
                  <a:pos x="16" y="137"/>
                </a:cxn>
                <a:cxn ang="0">
                  <a:pos x="0" y="120"/>
                </a:cxn>
                <a:cxn ang="0">
                  <a:pos x="0" y="17"/>
                </a:cxn>
                <a:cxn ang="0">
                  <a:pos x="16" y="0"/>
                </a:cxn>
                <a:cxn ang="0">
                  <a:pos x="351" y="0"/>
                </a:cxn>
                <a:cxn ang="0">
                  <a:pos x="368" y="17"/>
                </a:cxn>
                <a:cxn ang="0">
                  <a:pos x="368" y="120"/>
                </a:cxn>
              </a:cxnLst>
              <a:rect l="0" t="0" r="r" b="b"/>
              <a:pathLst>
                <a:path w="368" h="137">
                  <a:moveTo>
                    <a:pt x="368" y="120"/>
                  </a:moveTo>
                  <a:cubicBezTo>
                    <a:pt x="368" y="129"/>
                    <a:pt x="360" y="137"/>
                    <a:pt x="351" y="137"/>
                  </a:cubicBezTo>
                  <a:cubicBezTo>
                    <a:pt x="16" y="137"/>
                    <a:pt x="16" y="137"/>
                    <a:pt x="16" y="137"/>
                  </a:cubicBezTo>
                  <a:cubicBezTo>
                    <a:pt x="7" y="137"/>
                    <a:pt x="0" y="129"/>
                    <a:pt x="0" y="1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360" y="0"/>
                    <a:pt x="368" y="8"/>
                    <a:pt x="368" y="17"/>
                  </a:cubicBezTo>
                  <a:lnTo>
                    <a:pt x="368" y="120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291" name="Rectangle 91"/>
            <p:cNvSpPr>
              <a:spLocks noChangeArrowheads="1"/>
            </p:cNvSpPr>
            <p:nvPr/>
          </p:nvSpPr>
          <p:spPr bwMode="auto">
            <a:xfrm>
              <a:off x="2105" y="3631"/>
              <a:ext cx="1386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… generates a 40% decrease in the quantity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demanded.</a:t>
              </a:r>
              <a:endParaRPr lang="en-US" sz="1400" dirty="0">
                <a:latin typeface="Myriad Roman" charset="0"/>
              </a:endParaRPr>
            </a:p>
          </p:txBody>
        </p:sp>
        <p:sp>
          <p:nvSpPr>
            <p:cNvPr id="435292" name="Line 92"/>
            <p:cNvSpPr>
              <a:spLocks noChangeShapeType="1"/>
            </p:cNvSpPr>
            <p:nvPr/>
          </p:nvSpPr>
          <p:spPr bwMode="auto">
            <a:xfrm flipH="1">
              <a:off x="2642" y="3505"/>
              <a:ext cx="31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293" name="Freeform 93"/>
            <p:cNvSpPr>
              <a:spLocks/>
            </p:cNvSpPr>
            <p:nvPr/>
          </p:nvSpPr>
          <p:spPr bwMode="auto">
            <a:xfrm>
              <a:off x="2551" y="3475"/>
              <a:ext cx="95" cy="60"/>
            </a:xfrm>
            <a:custGeom>
              <a:avLst/>
              <a:gdLst/>
              <a:ahLst/>
              <a:cxnLst>
                <a:cxn ang="0">
                  <a:pos x="18" y="7"/>
                </a:cxn>
                <a:cxn ang="0">
                  <a:pos x="22" y="14"/>
                </a:cxn>
                <a:cxn ang="0">
                  <a:pos x="21" y="14"/>
                </a:cxn>
                <a:cxn ang="0">
                  <a:pos x="11" y="10"/>
                </a:cxn>
                <a:cxn ang="0">
                  <a:pos x="0" y="7"/>
                </a:cxn>
                <a:cxn ang="0">
                  <a:pos x="11" y="5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18" y="7"/>
                </a:cxn>
              </a:cxnLst>
              <a:rect l="0" t="0" r="r" b="b"/>
              <a:pathLst>
                <a:path w="22" h="14">
                  <a:moveTo>
                    <a:pt x="18" y="7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7" y="9"/>
                    <a:pt x="4" y="8"/>
                    <a:pt x="0" y="7"/>
                  </a:cubicBezTo>
                  <a:cubicBezTo>
                    <a:pt x="4" y="6"/>
                    <a:pt x="7" y="5"/>
                    <a:pt x="11" y="5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2" y="1"/>
                    <a:pt x="22" y="1"/>
                  </a:cubicBez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1717675" y="1066800"/>
            <a:ext cx="6054725" cy="4445000"/>
            <a:chOff x="1082" y="672"/>
            <a:chExt cx="3814" cy="2800"/>
          </a:xfrm>
        </p:grpSpPr>
        <p:sp>
          <p:nvSpPr>
            <p:cNvPr id="435299" name="Rectangle 99"/>
            <p:cNvSpPr>
              <a:spLocks noChangeArrowheads="1"/>
            </p:cNvSpPr>
            <p:nvPr/>
          </p:nvSpPr>
          <p:spPr bwMode="auto">
            <a:xfrm>
              <a:off x="1716" y="672"/>
              <a:ext cx="26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 algn="ctr"/>
              <a:r>
                <a:rPr lang="en-US" sz="1400" b="1" dirty="0"/>
                <a:t>(c) Elastic Demand: Price Elasticity of Demand = </a:t>
              </a:r>
              <a:r>
                <a:rPr lang="en-US" sz="1400" b="1" dirty="0" smtClean="0"/>
                <a:t>-2</a:t>
              </a:r>
              <a:endParaRPr lang="en-US" sz="1400" b="1" dirty="0"/>
            </a:p>
          </p:txBody>
        </p:sp>
        <p:sp>
          <p:nvSpPr>
            <p:cNvPr id="435300" name="Rectangle 100"/>
            <p:cNvSpPr>
              <a:spLocks noChangeArrowheads="1"/>
            </p:cNvSpPr>
            <p:nvPr/>
          </p:nvSpPr>
          <p:spPr bwMode="auto">
            <a:xfrm>
              <a:off x="2489" y="3271"/>
              <a:ext cx="18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800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01" name="Rectangle 101"/>
            <p:cNvSpPr>
              <a:spLocks noChangeArrowheads="1"/>
            </p:cNvSpPr>
            <p:nvPr/>
          </p:nvSpPr>
          <p:spPr bwMode="auto">
            <a:xfrm>
              <a:off x="2918" y="3271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1,200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02" name="Line 102"/>
            <p:cNvSpPr>
              <a:spLocks noChangeShapeType="1"/>
            </p:cNvSpPr>
            <p:nvPr/>
          </p:nvSpPr>
          <p:spPr bwMode="auto">
            <a:xfrm>
              <a:off x="1691" y="1988"/>
              <a:ext cx="10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03" name="Line 103"/>
            <p:cNvSpPr>
              <a:spLocks noChangeShapeType="1"/>
            </p:cNvSpPr>
            <p:nvPr/>
          </p:nvSpPr>
          <p:spPr bwMode="auto">
            <a:xfrm>
              <a:off x="1691" y="2213"/>
              <a:ext cx="10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04" name="Line 104"/>
            <p:cNvSpPr>
              <a:spLocks noChangeShapeType="1"/>
            </p:cNvSpPr>
            <p:nvPr/>
          </p:nvSpPr>
          <p:spPr bwMode="auto">
            <a:xfrm>
              <a:off x="3069" y="3137"/>
              <a:ext cx="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05" name="Line 105"/>
            <p:cNvSpPr>
              <a:spLocks noChangeShapeType="1"/>
            </p:cNvSpPr>
            <p:nvPr/>
          </p:nvSpPr>
          <p:spPr bwMode="auto">
            <a:xfrm>
              <a:off x="2607" y="3137"/>
              <a:ext cx="0" cy="10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06" name="Freeform 106"/>
            <p:cNvSpPr>
              <a:spLocks/>
            </p:cNvSpPr>
            <p:nvPr/>
          </p:nvSpPr>
          <p:spPr bwMode="auto">
            <a:xfrm>
              <a:off x="1691" y="1129"/>
              <a:ext cx="2637" cy="2110"/>
            </a:xfrm>
            <a:custGeom>
              <a:avLst/>
              <a:gdLst/>
              <a:ahLst/>
              <a:cxnLst>
                <a:cxn ang="0">
                  <a:pos x="1459" y="1176"/>
                </a:cxn>
                <a:cxn ang="0">
                  <a:pos x="0" y="1176"/>
                </a:cxn>
                <a:cxn ang="0">
                  <a:pos x="0" y="0"/>
                </a:cxn>
              </a:cxnLst>
              <a:rect l="0" t="0" r="r" b="b"/>
              <a:pathLst>
                <a:path w="1459" h="1176">
                  <a:moveTo>
                    <a:pt x="1459" y="1176"/>
                  </a:moveTo>
                  <a:lnTo>
                    <a:pt x="0" y="1176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07" name="Rectangle 107"/>
            <p:cNvSpPr>
              <a:spLocks noChangeArrowheads="1"/>
            </p:cNvSpPr>
            <p:nvPr/>
          </p:nvSpPr>
          <p:spPr bwMode="auto">
            <a:xfrm>
              <a:off x="1535" y="327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08" name="Rectangle 108"/>
            <p:cNvSpPr>
              <a:spLocks noChangeArrowheads="1"/>
            </p:cNvSpPr>
            <p:nvPr/>
          </p:nvSpPr>
          <p:spPr bwMode="auto">
            <a:xfrm>
              <a:off x="1383" y="1888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$1.10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09" name="Rectangle 109"/>
            <p:cNvSpPr>
              <a:spLocks noChangeArrowheads="1"/>
            </p:cNvSpPr>
            <p:nvPr/>
          </p:nvSpPr>
          <p:spPr bwMode="auto">
            <a:xfrm>
              <a:off x="1474" y="2115"/>
              <a:ext cx="21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10" name="Rectangle 110"/>
            <p:cNvSpPr>
              <a:spLocks noChangeArrowheads="1"/>
            </p:cNvSpPr>
            <p:nvPr/>
          </p:nvSpPr>
          <p:spPr bwMode="auto">
            <a:xfrm>
              <a:off x="3756" y="3336"/>
              <a:ext cx="114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Quantity 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5311" name="Rectangle 111"/>
            <p:cNvSpPr>
              <a:spLocks noChangeArrowheads="1"/>
            </p:cNvSpPr>
            <p:nvPr/>
          </p:nvSpPr>
          <p:spPr bwMode="auto">
            <a:xfrm>
              <a:off x="1082" y="864"/>
              <a:ext cx="133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latin typeface="Myriad Roman" charset="0"/>
                </a:rPr>
                <a:t>Price</a:t>
              </a:r>
              <a:endParaRPr lang="en-US" sz="1400" dirty="0">
                <a:latin typeface="Myriad Roman" charset="0"/>
              </a:endParaRP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923945" y="2996952"/>
            <a:ext cx="1392454" cy="613792"/>
            <a:chOff x="303" y="2016"/>
            <a:chExt cx="918" cy="432"/>
          </a:xfrm>
        </p:grpSpPr>
        <p:sp>
          <p:nvSpPr>
            <p:cNvPr id="435313" name="Freeform 113"/>
            <p:cNvSpPr>
              <a:spLocks/>
            </p:cNvSpPr>
            <p:nvPr/>
          </p:nvSpPr>
          <p:spPr bwMode="auto">
            <a:xfrm>
              <a:off x="303" y="2016"/>
              <a:ext cx="838" cy="432"/>
            </a:xfrm>
            <a:custGeom>
              <a:avLst/>
              <a:gdLst/>
              <a:ahLst/>
              <a:cxnLst>
                <a:cxn ang="0">
                  <a:pos x="147" y="162"/>
                </a:cxn>
                <a:cxn ang="0">
                  <a:pos x="131" y="178"/>
                </a:cxn>
                <a:cxn ang="0">
                  <a:pos x="16" y="178"/>
                </a:cxn>
                <a:cxn ang="0">
                  <a:pos x="0" y="162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47" y="16"/>
                </a:cxn>
                <a:cxn ang="0">
                  <a:pos x="147" y="162"/>
                </a:cxn>
              </a:cxnLst>
              <a:rect l="0" t="0" r="r" b="b"/>
              <a:pathLst>
                <a:path w="147" h="178">
                  <a:moveTo>
                    <a:pt x="147" y="162"/>
                  </a:moveTo>
                  <a:cubicBezTo>
                    <a:pt x="147" y="171"/>
                    <a:pt x="140" y="178"/>
                    <a:pt x="131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7" y="178"/>
                    <a:pt x="0" y="171"/>
                    <a:pt x="0" y="16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0" y="0"/>
                    <a:pt x="147" y="7"/>
                    <a:pt x="147" y="16"/>
                  </a:cubicBezTo>
                  <a:lnTo>
                    <a:pt x="147" y="162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14" name="Freeform 114"/>
            <p:cNvSpPr>
              <a:spLocks/>
            </p:cNvSpPr>
            <p:nvPr/>
          </p:nvSpPr>
          <p:spPr bwMode="auto">
            <a:xfrm>
              <a:off x="1166" y="2126"/>
              <a:ext cx="55" cy="93"/>
            </a:xfrm>
            <a:custGeom>
              <a:avLst/>
              <a:gdLst/>
              <a:ahLst/>
              <a:cxnLst>
                <a:cxn ang="0">
                  <a:pos x="7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" y="11"/>
                </a:cxn>
                <a:cxn ang="0">
                  <a:pos x="7" y="0"/>
                </a:cxn>
                <a:cxn ang="0">
                  <a:pos x="9" y="11"/>
                </a:cxn>
                <a:cxn ang="0">
                  <a:pos x="13" y="22"/>
                </a:cxn>
                <a:cxn ang="0">
                  <a:pos x="13" y="22"/>
                </a:cxn>
                <a:cxn ang="0">
                  <a:pos x="7" y="18"/>
                </a:cxn>
              </a:cxnLst>
              <a:rect l="0" t="0" r="r" b="b"/>
              <a:pathLst>
                <a:path w="13" h="22">
                  <a:moveTo>
                    <a:pt x="7" y="18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8"/>
                    <a:pt x="6" y="4"/>
                    <a:pt x="7" y="0"/>
                  </a:cubicBezTo>
                  <a:cubicBezTo>
                    <a:pt x="7" y="4"/>
                    <a:pt x="8" y="8"/>
                    <a:pt x="9" y="1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15" name="Rectangle 115"/>
            <p:cNvSpPr>
              <a:spLocks noChangeArrowheads="1"/>
            </p:cNvSpPr>
            <p:nvPr/>
          </p:nvSpPr>
          <p:spPr bwMode="auto">
            <a:xfrm>
              <a:off x="303" y="2059"/>
              <a:ext cx="842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latin typeface="Myriad Roman" charset="0"/>
                </a:rPr>
                <a:t>A 20% increase in the price . . .</a:t>
              </a:r>
            </a:p>
          </p:txBody>
        </p:sp>
        <p:sp>
          <p:nvSpPr>
            <p:cNvPr id="435316" name="Line 116"/>
            <p:cNvSpPr>
              <a:spLocks noChangeShapeType="1"/>
            </p:cNvSpPr>
            <p:nvPr/>
          </p:nvSpPr>
          <p:spPr bwMode="auto">
            <a:xfrm flipV="1">
              <a:off x="1193" y="2200"/>
              <a:ext cx="0" cy="1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2900364" y="2813050"/>
            <a:ext cx="1427163" cy="2135188"/>
            <a:chOff x="1827" y="1772"/>
            <a:chExt cx="899" cy="1345"/>
          </a:xfrm>
        </p:grpSpPr>
        <p:sp>
          <p:nvSpPr>
            <p:cNvPr id="435318" name="Rectangle 118"/>
            <p:cNvSpPr>
              <a:spLocks noChangeArrowheads="1"/>
            </p:cNvSpPr>
            <p:nvPr/>
          </p:nvSpPr>
          <p:spPr bwMode="auto">
            <a:xfrm>
              <a:off x="2650" y="177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5319" name="Oval 119"/>
            <p:cNvSpPr>
              <a:spLocks noChangeArrowheads="1"/>
            </p:cNvSpPr>
            <p:nvPr/>
          </p:nvSpPr>
          <p:spPr bwMode="auto">
            <a:xfrm>
              <a:off x="2600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0" name="Oval 120"/>
            <p:cNvSpPr>
              <a:spLocks noChangeArrowheads="1"/>
            </p:cNvSpPr>
            <p:nvPr/>
          </p:nvSpPr>
          <p:spPr bwMode="auto">
            <a:xfrm>
              <a:off x="1827" y="1976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1" name="Oval 121"/>
            <p:cNvSpPr>
              <a:spLocks noChangeArrowheads="1"/>
            </p:cNvSpPr>
            <p:nvPr/>
          </p:nvSpPr>
          <p:spPr bwMode="auto">
            <a:xfrm>
              <a:off x="1904" y="1976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2" name="Oval 122"/>
            <p:cNvSpPr>
              <a:spLocks noChangeArrowheads="1"/>
            </p:cNvSpPr>
            <p:nvPr/>
          </p:nvSpPr>
          <p:spPr bwMode="auto">
            <a:xfrm>
              <a:off x="1979" y="1976"/>
              <a:ext cx="19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3" name="Oval 123"/>
            <p:cNvSpPr>
              <a:spLocks noChangeArrowheads="1"/>
            </p:cNvSpPr>
            <p:nvPr/>
          </p:nvSpPr>
          <p:spPr bwMode="auto">
            <a:xfrm>
              <a:off x="2057" y="1976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4" name="Oval 124"/>
            <p:cNvSpPr>
              <a:spLocks noChangeArrowheads="1"/>
            </p:cNvSpPr>
            <p:nvPr/>
          </p:nvSpPr>
          <p:spPr bwMode="auto">
            <a:xfrm>
              <a:off x="2139" y="1976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5" name="Oval 125"/>
            <p:cNvSpPr>
              <a:spLocks noChangeArrowheads="1"/>
            </p:cNvSpPr>
            <p:nvPr/>
          </p:nvSpPr>
          <p:spPr bwMode="auto">
            <a:xfrm>
              <a:off x="2215" y="1976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6" name="Oval 126"/>
            <p:cNvSpPr>
              <a:spLocks noChangeArrowheads="1"/>
            </p:cNvSpPr>
            <p:nvPr/>
          </p:nvSpPr>
          <p:spPr bwMode="auto">
            <a:xfrm>
              <a:off x="2292" y="1976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7" name="Oval 127"/>
            <p:cNvSpPr>
              <a:spLocks noChangeArrowheads="1"/>
            </p:cNvSpPr>
            <p:nvPr/>
          </p:nvSpPr>
          <p:spPr bwMode="auto">
            <a:xfrm>
              <a:off x="2369" y="1976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8" name="Oval 128"/>
            <p:cNvSpPr>
              <a:spLocks noChangeArrowheads="1"/>
            </p:cNvSpPr>
            <p:nvPr/>
          </p:nvSpPr>
          <p:spPr bwMode="auto">
            <a:xfrm>
              <a:off x="2446" y="1976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29" name="Oval 129"/>
            <p:cNvSpPr>
              <a:spLocks noChangeArrowheads="1"/>
            </p:cNvSpPr>
            <p:nvPr/>
          </p:nvSpPr>
          <p:spPr bwMode="auto">
            <a:xfrm>
              <a:off x="2523" y="1976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0" name="Oval 130"/>
            <p:cNvSpPr>
              <a:spLocks noChangeArrowheads="1"/>
            </p:cNvSpPr>
            <p:nvPr/>
          </p:nvSpPr>
          <p:spPr bwMode="auto">
            <a:xfrm>
              <a:off x="2600" y="2057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1" name="Oval 131"/>
            <p:cNvSpPr>
              <a:spLocks noChangeArrowheads="1"/>
            </p:cNvSpPr>
            <p:nvPr/>
          </p:nvSpPr>
          <p:spPr bwMode="auto">
            <a:xfrm>
              <a:off x="2600" y="2132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2" name="Oval 132"/>
            <p:cNvSpPr>
              <a:spLocks noChangeArrowheads="1"/>
            </p:cNvSpPr>
            <p:nvPr/>
          </p:nvSpPr>
          <p:spPr bwMode="auto">
            <a:xfrm>
              <a:off x="2600" y="2281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3" name="Oval 133"/>
            <p:cNvSpPr>
              <a:spLocks noChangeArrowheads="1"/>
            </p:cNvSpPr>
            <p:nvPr/>
          </p:nvSpPr>
          <p:spPr bwMode="auto">
            <a:xfrm>
              <a:off x="2600" y="2353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4" name="Oval 134"/>
            <p:cNvSpPr>
              <a:spLocks noChangeArrowheads="1"/>
            </p:cNvSpPr>
            <p:nvPr/>
          </p:nvSpPr>
          <p:spPr bwMode="auto">
            <a:xfrm>
              <a:off x="2600" y="2429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5" name="Oval 135"/>
            <p:cNvSpPr>
              <a:spLocks noChangeArrowheads="1"/>
            </p:cNvSpPr>
            <p:nvPr/>
          </p:nvSpPr>
          <p:spPr bwMode="auto">
            <a:xfrm>
              <a:off x="2600" y="2505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6" name="Oval 136"/>
            <p:cNvSpPr>
              <a:spLocks noChangeArrowheads="1"/>
            </p:cNvSpPr>
            <p:nvPr/>
          </p:nvSpPr>
          <p:spPr bwMode="auto">
            <a:xfrm>
              <a:off x="2600" y="2578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7" name="Oval 137"/>
            <p:cNvSpPr>
              <a:spLocks noChangeArrowheads="1"/>
            </p:cNvSpPr>
            <p:nvPr/>
          </p:nvSpPr>
          <p:spPr bwMode="auto">
            <a:xfrm>
              <a:off x="2600" y="2653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8" name="Oval 138"/>
            <p:cNvSpPr>
              <a:spLocks noChangeArrowheads="1"/>
            </p:cNvSpPr>
            <p:nvPr/>
          </p:nvSpPr>
          <p:spPr bwMode="auto">
            <a:xfrm>
              <a:off x="2600" y="2726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39" name="Oval 139"/>
            <p:cNvSpPr>
              <a:spLocks noChangeArrowheads="1"/>
            </p:cNvSpPr>
            <p:nvPr/>
          </p:nvSpPr>
          <p:spPr bwMode="auto">
            <a:xfrm>
              <a:off x="2600" y="2803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0" name="Oval 140"/>
            <p:cNvSpPr>
              <a:spLocks noChangeArrowheads="1"/>
            </p:cNvSpPr>
            <p:nvPr/>
          </p:nvSpPr>
          <p:spPr bwMode="auto">
            <a:xfrm>
              <a:off x="2600" y="287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1" name="Oval 141"/>
            <p:cNvSpPr>
              <a:spLocks noChangeArrowheads="1"/>
            </p:cNvSpPr>
            <p:nvPr/>
          </p:nvSpPr>
          <p:spPr bwMode="auto">
            <a:xfrm>
              <a:off x="2600" y="2950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2" name="Oval 142"/>
            <p:cNvSpPr>
              <a:spLocks noChangeArrowheads="1"/>
            </p:cNvSpPr>
            <p:nvPr/>
          </p:nvSpPr>
          <p:spPr bwMode="auto">
            <a:xfrm>
              <a:off x="2600" y="3023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3" name="Oval 143"/>
            <p:cNvSpPr>
              <a:spLocks noChangeArrowheads="1"/>
            </p:cNvSpPr>
            <p:nvPr/>
          </p:nvSpPr>
          <p:spPr bwMode="auto">
            <a:xfrm>
              <a:off x="2600" y="3099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4" name="Oval 144"/>
            <p:cNvSpPr>
              <a:spLocks noChangeArrowheads="1"/>
            </p:cNvSpPr>
            <p:nvPr/>
          </p:nvSpPr>
          <p:spPr bwMode="auto">
            <a:xfrm>
              <a:off x="2566" y="1942"/>
              <a:ext cx="84" cy="8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900364" y="3170238"/>
            <a:ext cx="2157413" cy="1778000"/>
            <a:chOff x="1827" y="1997"/>
            <a:chExt cx="1359" cy="1120"/>
          </a:xfrm>
        </p:grpSpPr>
        <p:sp>
          <p:nvSpPr>
            <p:cNvPr id="435346" name="Rectangle 146"/>
            <p:cNvSpPr>
              <a:spLocks noChangeArrowheads="1"/>
            </p:cNvSpPr>
            <p:nvPr/>
          </p:nvSpPr>
          <p:spPr bwMode="auto">
            <a:xfrm>
              <a:off x="3110" y="1997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5347" name="Oval 147"/>
            <p:cNvSpPr>
              <a:spLocks noChangeArrowheads="1"/>
            </p:cNvSpPr>
            <p:nvPr/>
          </p:nvSpPr>
          <p:spPr bwMode="auto">
            <a:xfrm>
              <a:off x="1827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8" name="Oval 148"/>
            <p:cNvSpPr>
              <a:spLocks noChangeArrowheads="1"/>
            </p:cNvSpPr>
            <p:nvPr/>
          </p:nvSpPr>
          <p:spPr bwMode="auto">
            <a:xfrm>
              <a:off x="1904" y="2205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49" name="Oval 149"/>
            <p:cNvSpPr>
              <a:spLocks noChangeArrowheads="1"/>
            </p:cNvSpPr>
            <p:nvPr/>
          </p:nvSpPr>
          <p:spPr bwMode="auto">
            <a:xfrm>
              <a:off x="1979" y="2205"/>
              <a:ext cx="19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0" name="Oval 150"/>
            <p:cNvSpPr>
              <a:spLocks noChangeArrowheads="1"/>
            </p:cNvSpPr>
            <p:nvPr/>
          </p:nvSpPr>
          <p:spPr bwMode="auto">
            <a:xfrm>
              <a:off x="2057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1" name="Oval 151"/>
            <p:cNvSpPr>
              <a:spLocks noChangeArrowheads="1"/>
            </p:cNvSpPr>
            <p:nvPr/>
          </p:nvSpPr>
          <p:spPr bwMode="auto">
            <a:xfrm>
              <a:off x="2139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2" name="Oval 152"/>
            <p:cNvSpPr>
              <a:spLocks noChangeArrowheads="1"/>
            </p:cNvSpPr>
            <p:nvPr/>
          </p:nvSpPr>
          <p:spPr bwMode="auto">
            <a:xfrm>
              <a:off x="2215" y="2205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3" name="Oval 153"/>
            <p:cNvSpPr>
              <a:spLocks noChangeArrowheads="1"/>
            </p:cNvSpPr>
            <p:nvPr/>
          </p:nvSpPr>
          <p:spPr bwMode="auto">
            <a:xfrm>
              <a:off x="2292" y="2205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4" name="Oval 154"/>
            <p:cNvSpPr>
              <a:spLocks noChangeArrowheads="1"/>
            </p:cNvSpPr>
            <p:nvPr/>
          </p:nvSpPr>
          <p:spPr bwMode="auto">
            <a:xfrm>
              <a:off x="2369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5" name="Oval 155"/>
            <p:cNvSpPr>
              <a:spLocks noChangeArrowheads="1"/>
            </p:cNvSpPr>
            <p:nvPr/>
          </p:nvSpPr>
          <p:spPr bwMode="auto">
            <a:xfrm>
              <a:off x="2446" y="2205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6" name="Oval 156"/>
            <p:cNvSpPr>
              <a:spLocks noChangeArrowheads="1"/>
            </p:cNvSpPr>
            <p:nvPr/>
          </p:nvSpPr>
          <p:spPr bwMode="auto">
            <a:xfrm>
              <a:off x="2523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7" name="Oval 157"/>
            <p:cNvSpPr>
              <a:spLocks noChangeArrowheads="1"/>
            </p:cNvSpPr>
            <p:nvPr/>
          </p:nvSpPr>
          <p:spPr bwMode="auto">
            <a:xfrm>
              <a:off x="2676" y="2205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8" name="Oval 158"/>
            <p:cNvSpPr>
              <a:spLocks noChangeArrowheads="1"/>
            </p:cNvSpPr>
            <p:nvPr/>
          </p:nvSpPr>
          <p:spPr bwMode="auto">
            <a:xfrm>
              <a:off x="2757" y="2205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59" name="Oval 159"/>
            <p:cNvSpPr>
              <a:spLocks noChangeArrowheads="1"/>
            </p:cNvSpPr>
            <p:nvPr/>
          </p:nvSpPr>
          <p:spPr bwMode="auto">
            <a:xfrm>
              <a:off x="2834" y="2205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0" name="Oval 160"/>
            <p:cNvSpPr>
              <a:spLocks noChangeArrowheads="1"/>
            </p:cNvSpPr>
            <p:nvPr/>
          </p:nvSpPr>
          <p:spPr bwMode="auto">
            <a:xfrm>
              <a:off x="2911" y="2205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1" name="Oval 161"/>
            <p:cNvSpPr>
              <a:spLocks noChangeArrowheads="1"/>
            </p:cNvSpPr>
            <p:nvPr/>
          </p:nvSpPr>
          <p:spPr bwMode="auto">
            <a:xfrm>
              <a:off x="2988" y="220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2" name="Oval 162"/>
            <p:cNvSpPr>
              <a:spLocks noChangeArrowheads="1"/>
            </p:cNvSpPr>
            <p:nvPr/>
          </p:nvSpPr>
          <p:spPr bwMode="auto">
            <a:xfrm>
              <a:off x="3061" y="2281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3" name="Oval 163"/>
            <p:cNvSpPr>
              <a:spLocks noChangeArrowheads="1"/>
            </p:cNvSpPr>
            <p:nvPr/>
          </p:nvSpPr>
          <p:spPr bwMode="auto">
            <a:xfrm>
              <a:off x="3061" y="2353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4" name="Oval 164"/>
            <p:cNvSpPr>
              <a:spLocks noChangeArrowheads="1"/>
            </p:cNvSpPr>
            <p:nvPr/>
          </p:nvSpPr>
          <p:spPr bwMode="auto">
            <a:xfrm>
              <a:off x="3061" y="2429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5" name="Oval 165"/>
            <p:cNvSpPr>
              <a:spLocks noChangeArrowheads="1"/>
            </p:cNvSpPr>
            <p:nvPr/>
          </p:nvSpPr>
          <p:spPr bwMode="auto">
            <a:xfrm>
              <a:off x="3061" y="2505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6" name="Oval 166"/>
            <p:cNvSpPr>
              <a:spLocks noChangeArrowheads="1"/>
            </p:cNvSpPr>
            <p:nvPr/>
          </p:nvSpPr>
          <p:spPr bwMode="auto">
            <a:xfrm>
              <a:off x="3061" y="2578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7" name="Oval 167"/>
            <p:cNvSpPr>
              <a:spLocks noChangeArrowheads="1"/>
            </p:cNvSpPr>
            <p:nvPr/>
          </p:nvSpPr>
          <p:spPr bwMode="auto">
            <a:xfrm>
              <a:off x="3061" y="2653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8" name="Oval 168"/>
            <p:cNvSpPr>
              <a:spLocks noChangeArrowheads="1"/>
            </p:cNvSpPr>
            <p:nvPr/>
          </p:nvSpPr>
          <p:spPr bwMode="auto">
            <a:xfrm>
              <a:off x="3061" y="2726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69" name="Oval 169"/>
            <p:cNvSpPr>
              <a:spLocks noChangeArrowheads="1"/>
            </p:cNvSpPr>
            <p:nvPr/>
          </p:nvSpPr>
          <p:spPr bwMode="auto">
            <a:xfrm>
              <a:off x="3061" y="2803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70" name="Oval 170"/>
            <p:cNvSpPr>
              <a:spLocks noChangeArrowheads="1"/>
            </p:cNvSpPr>
            <p:nvPr/>
          </p:nvSpPr>
          <p:spPr bwMode="auto">
            <a:xfrm>
              <a:off x="3061" y="2875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71" name="Oval 171"/>
            <p:cNvSpPr>
              <a:spLocks noChangeArrowheads="1"/>
            </p:cNvSpPr>
            <p:nvPr/>
          </p:nvSpPr>
          <p:spPr bwMode="auto">
            <a:xfrm>
              <a:off x="3061" y="2950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72" name="Oval 172"/>
            <p:cNvSpPr>
              <a:spLocks noChangeArrowheads="1"/>
            </p:cNvSpPr>
            <p:nvPr/>
          </p:nvSpPr>
          <p:spPr bwMode="auto">
            <a:xfrm>
              <a:off x="3061" y="3023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73" name="Oval 173"/>
            <p:cNvSpPr>
              <a:spLocks noChangeArrowheads="1"/>
            </p:cNvSpPr>
            <p:nvPr/>
          </p:nvSpPr>
          <p:spPr bwMode="auto">
            <a:xfrm>
              <a:off x="3061" y="3099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374" name="Oval 174"/>
            <p:cNvSpPr>
              <a:spLocks noChangeArrowheads="1"/>
            </p:cNvSpPr>
            <p:nvPr/>
          </p:nvSpPr>
          <p:spPr bwMode="auto">
            <a:xfrm>
              <a:off x="3030" y="2172"/>
              <a:ext cx="87" cy="8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3265489" y="2667000"/>
            <a:ext cx="3135311" cy="1660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348763" y="3842306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90600" y="60325"/>
            <a:ext cx="7901880" cy="555625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Perfectly Elastic Demand</a:t>
            </a:r>
            <a:endParaRPr lang="en-US" sz="2400" b="0" dirty="0" smtClean="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899592" y="2819402"/>
            <a:ext cx="1944688" cy="754063"/>
            <a:chOff x="912" y="1824"/>
            <a:chExt cx="1225" cy="475"/>
          </a:xfrm>
        </p:grpSpPr>
        <p:sp>
          <p:nvSpPr>
            <p:cNvPr id="353371" name="Freeform 91"/>
            <p:cNvSpPr>
              <a:spLocks/>
            </p:cNvSpPr>
            <p:nvPr/>
          </p:nvSpPr>
          <p:spPr bwMode="auto">
            <a:xfrm>
              <a:off x="912" y="1824"/>
              <a:ext cx="1225" cy="475"/>
            </a:xfrm>
            <a:custGeom>
              <a:avLst/>
              <a:gdLst/>
              <a:ahLst/>
              <a:cxnLst>
                <a:cxn ang="0">
                  <a:pos x="281" y="116"/>
                </a:cxn>
                <a:cxn ang="0">
                  <a:pos x="265" y="132"/>
                </a:cxn>
                <a:cxn ang="0">
                  <a:pos x="16" y="132"/>
                </a:cxn>
                <a:cxn ang="0">
                  <a:pos x="0" y="116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65" y="0"/>
                </a:cxn>
                <a:cxn ang="0">
                  <a:pos x="281" y="16"/>
                </a:cxn>
                <a:cxn ang="0">
                  <a:pos x="281" y="116"/>
                </a:cxn>
              </a:cxnLst>
              <a:rect l="0" t="0" r="r" b="b"/>
              <a:pathLst>
                <a:path w="281" h="132">
                  <a:moveTo>
                    <a:pt x="281" y="116"/>
                  </a:moveTo>
                  <a:cubicBezTo>
                    <a:pt x="281" y="125"/>
                    <a:pt x="274" y="132"/>
                    <a:pt x="265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74" y="0"/>
                    <a:pt x="281" y="7"/>
                    <a:pt x="281" y="16"/>
                  </a:cubicBezTo>
                  <a:lnTo>
                    <a:pt x="281" y="116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72" name="Rectangle 92"/>
            <p:cNvSpPr>
              <a:spLocks noChangeArrowheads="1"/>
            </p:cNvSpPr>
            <p:nvPr/>
          </p:nvSpPr>
          <p:spPr bwMode="auto">
            <a:xfrm>
              <a:off x="960" y="1872"/>
              <a:ext cx="113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At any price above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$0.90, </a:t>
              </a:r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quantity demanded is zero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4038600" y="2636838"/>
            <a:ext cx="1284288" cy="1270001"/>
            <a:chOff x="2832" y="1709"/>
            <a:chExt cx="809" cy="800"/>
          </a:xfrm>
        </p:grpSpPr>
        <p:sp>
          <p:nvSpPr>
            <p:cNvPr id="353374" name="Line 94"/>
            <p:cNvSpPr>
              <a:spLocks noChangeShapeType="1"/>
            </p:cNvSpPr>
            <p:nvPr/>
          </p:nvSpPr>
          <p:spPr bwMode="auto">
            <a:xfrm>
              <a:off x="3238" y="2330"/>
              <a:ext cx="0" cy="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75" name="Freeform 95"/>
            <p:cNvSpPr>
              <a:spLocks/>
            </p:cNvSpPr>
            <p:nvPr/>
          </p:nvSpPr>
          <p:spPr bwMode="auto">
            <a:xfrm>
              <a:off x="2832" y="1709"/>
              <a:ext cx="809" cy="724"/>
            </a:xfrm>
            <a:custGeom>
              <a:avLst/>
              <a:gdLst/>
              <a:ahLst/>
              <a:cxnLst>
                <a:cxn ang="0">
                  <a:pos x="224" y="162"/>
                </a:cxn>
                <a:cxn ang="0">
                  <a:pos x="206" y="178"/>
                </a:cxn>
                <a:cxn ang="0">
                  <a:pos x="18" y="178"/>
                </a:cxn>
                <a:cxn ang="0">
                  <a:pos x="0" y="162"/>
                </a:cxn>
                <a:cxn ang="0">
                  <a:pos x="0" y="16"/>
                </a:cxn>
                <a:cxn ang="0">
                  <a:pos x="18" y="0"/>
                </a:cxn>
                <a:cxn ang="0">
                  <a:pos x="206" y="0"/>
                </a:cxn>
                <a:cxn ang="0">
                  <a:pos x="224" y="16"/>
                </a:cxn>
                <a:cxn ang="0">
                  <a:pos x="224" y="162"/>
                </a:cxn>
              </a:cxnLst>
              <a:rect l="0" t="0" r="r" b="b"/>
              <a:pathLst>
                <a:path w="224" h="178">
                  <a:moveTo>
                    <a:pt x="224" y="162"/>
                  </a:moveTo>
                  <a:cubicBezTo>
                    <a:pt x="224" y="170"/>
                    <a:pt x="216" y="178"/>
                    <a:pt x="206" y="178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8" y="178"/>
                    <a:pt x="0" y="170"/>
                    <a:pt x="0" y="16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16" y="0"/>
                    <a:pt x="224" y="7"/>
                    <a:pt x="224" y="16"/>
                  </a:cubicBezTo>
                  <a:lnTo>
                    <a:pt x="224" y="162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76" name="Rectangle 96"/>
            <p:cNvSpPr>
              <a:spLocks noChangeArrowheads="1"/>
            </p:cNvSpPr>
            <p:nvPr/>
          </p:nvSpPr>
          <p:spPr bwMode="auto">
            <a:xfrm>
              <a:off x="2850" y="1754"/>
              <a:ext cx="721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At exactly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$0.90, </a:t>
              </a:r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consumers will buy any quantity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1116012" y="4191002"/>
            <a:ext cx="1728788" cy="1014413"/>
            <a:chOff x="991" y="2688"/>
            <a:chExt cx="1089" cy="639"/>
          </a:xfrm>
        </p:grpSpPr>
        <p:sp>
          <p:nvSpPr>
            <p:cNvPr id="353378" name="Freeform 98"/>
            <p:cNvSpPr>
              <a:spLocks/>
            </p:cNvSpPr>
            <p:nvPr/>
          </p:nvSpPr>
          <p:spPr bwMode="auto">
            <a:xfrm>
              <a:off x="1008" y="2688"/>
              <a:ext cx="1072" cy="609"/>
            </a:xfrm>
            <a:custGeom>
              <a:avLst/>
              <a:gdLst/>
              <a:ahLst/>
              <a:cxnLst>
                <a:cxn ang="0">
                  <a:pos x="281" y="161"/>
                </a:cxn>
                <a:cxn ang="0">
                  <a:pos x="265" y="177"/>
                </a:cxn>
                <a:cxn ang="0">
                  <a:pos x="16" y="177"/>
                </a:cxn>
                <a:cxn ang="0">
                  <a:pos x="0" y="161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65" y="0"/>
                </a:cxn>
                <a:cxn ang="0">
                  <a:pos x="281" y="16"/>
                </a:cxn>
                <a:cxn ang="0">
                  <a:pos x="281" y="161"/>
                </a:cxn>
              </a:cxnLst>
              <a:rect l="0" t="0" r="r" b="b"/>
              <a:pathLst>
                <a:path w="281" h="177">
                  <a:moveTo>
                    <a:pt x="281" y="161"/>
                  </a:moveTo>
                  <a:cubicBezTo>
                    <a:pt x="281" y="170"/>
                    <a:pt x="274" y="177"/>
                    <a:pt x="265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7" y="177"/>
                    <a:pt x="0" y="170"/>
                    <a:pt x="0" y="16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74" y="0"/>
                    <a:pt x="281" y="7"/>
                    <a:pt x="281" y="16"/>
                  </a:cubicBezTo>
                  <a:lnTo>
                    <a:pt x="281" y="161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79" name="Rectangle 99"/>
            <p:cNvSpPr>
              <a:spLocks noChangeArrowheads="1"/>
            </p:cNvSpPr>
            <p:nvPr/>
          </p:nvSpPr>
          <p:spPr bwMode="auto">
            <a:xfrm>
              <a:off x="991" y="2784"/>
              <a:ext cx="1063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At any price below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$0.90, </a:t>
              </a:r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quantity demanded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does not increase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979738" y="3765556"/>
            <a:ext cx="3289300" cy="319088"/>
            <a:chOff x="2165" y="2417"/>
            <a:chExt cx="2072" cy="201"/>
          </a:xfrm>
        </p:grpSpPr>
        <p:sp>
          <p:nvSpPr>
            <p:cNvPr id="353381" name="Line 101"/>
            <p:cNvSpPr>
              <a:spLocks noChangeShapeType="1"/>
            </p:cNvSpPr>
            <p:nvPr/>
          </p:nvSpPr>
          <p:spPr bwMode="auto">
            <a:xfrm flipH="1">
              <a:off x="2165" y="2499"/>
              <a:ext cx="1926" cy="0"/>
            </a:xfrm>
            <a:prstGeom prst="line">
              <a:avLst/>
            </a:prstGeom>
            <a:noFill/>
            <a:ln w="34925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82" name="Rectangle 102"/>
            <p:cNvSpPr>
              <a:spLocks noChangeArrowheads="1"/>
            </p:cNvSpPr>
            <p:nvPr/>
          </p:nvSpPr>
          <p:spPr bwMode="auto">
            <a:xfrm>
              <a:off x="4142" y="2417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353383" name="Rectangle 103"/>
            <p:cNvSpPr>
              <a:spLocks noChangeArrowheads="1"/>
            </p:cNvSpPr>
            <p:nvPr/>
          </p:nvSpPr>
          <p:spPr bwMode="auto">
            <a:xfrm>
              <a:off x="4237" y="248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2408238" y="2047875"/>
            <a:ext cx="5287963" cy="3675063"/>
            <a:chOff x="1805" y="1338"/>
            <a:chExt cx="3331" cy="2315"/>
          </a:xfrm>
        </p:grpSpPr>
        <p:sp>
          <p:nvSpPr>
            <p:cNvPr id="353385" name="Line 105"/>
            <p:cNvSpPr>
              <a:spLocks noChangeShapeType="1"/>
            </p:cNvSpPr>
            <p:nvPr/>
          </p:nvSpPr>
          <p:spPr bwMode="auto">
            <a:xfrm>
              <a:off x="2165" y="2499"/>
              <a:ext cx="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87" name="Rectangle 107"/>
            <p:cNvSpPr>
              <a:spLocks noChangeArrowheads="1"/>
            </p:cNvSpPr>
            <p:nvPr/>
          </p:nvSpPr>
          <p:spPr bwMode="auto">
            <a:xfrm>
              <a:off x="2025" y="3466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3389" name="Rectangle 109"/>
            <p:cNvSpPr>
              <a:spLocks noChangeArrowheads="1"/>
            </p:cNvSpPr>
            <p:nvPr/>
          </p:nvSpPr>
          <p:spPr bwMode="auto">
            <a:xfrm>
              <a:off x="1805" y="2415"/>
              <a:ext cx="2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$0.90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53391" name="Freeform 111"/>
            <p:cNvSpPr>
              <a:spLocks/>
            </p:cNvSpPr>
            <p:nvPr/>
          </p:nvSpPr>
          <p:spPr bwMode="auto">
            <a:xfrm>
              <a:off x="2165" y="1338"/>
              <a:ext cx="2323" cy="2098"/>
            </a:xfrm>
            <a:custGeom>
              <a:avLst/>
              <a:gdLst/>
              <a:ahLst/>
              <a:cxnLst>
                <a:cxn ang="0">
                  <a:pos x="1792" y="1665"/>
                </a:cxn>
                <a:cxn ang="0">
                  <a:pos x="0" y="1665"/>
                </a:cxn>
                <a:cxn ang="0">
                  <a:pos x="0" y="0"/>
                </a:cxn>
              </a:cxnLst>
              <a:rect l="0" t="0" r="r" b="b"/>
              <a:pathLst>
                <a:path w="1792" h="1665">
                  <a:moveTo>
                    <a:pt x="1792" y="1665"/>
                  </a:moveTo>
                  <a:lnTo>
                    <a:pt x="0" y="1665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392" name="Rectangle 112"/>
            <p:cNvSpPr>
              <a:spLocks noChangeArrowheads="1"/>
            </p:cNvSpPr>
            <p:nvPr/>
          </p:nvSpPr>
          <p:spPr bwMode="auto">
            <a:xfrm>
              <a:off x="2874" y="3517"/>
              <a:ext cx="226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b="1" dirty="0">
                  <a:solidFill>
                    <a:srgbClr val="000000"/>
                  </a:solidFill>
                </a:rPr>
                <a:t>Quantity </a:t>
              </a:r>
              <a:endParaRPr lang="en-US" sz="1400" b="1" dirty="0"/>
            </a:p>
          </p:txBody>
        </p:sp>
      </p:grpSp>
      <p:sp>
        <p:nvSpPr>
          <p:cNvPr id="26" name="Rectangle 106"/>
          <p:cNvSpPr>
            <a:spLocks noChangeArrowheads="1"/>
          </p:cNvSpPr>
          <p:nvPr/>
        </p:nvSpPr>
        <p:spPr bwMode="auto">
          <a:xfrm>
            <a:off x="3003402" y="969127"/>
            <a:ext cx="349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/>
            <a:r>
              <a:rPr lang="en-US" sz="1400" b="1" dirty="0" smtClean="0">
                <a:solidFill>
                  <a:srgbClr val="000000"/>
                </a:solidFill>
              </a:rPr>
              <a:t>(D)</a:t>
            </a:r>
            <a:endParaRPr lang="en-US" sz="1400" b="1" dirty="0"/>
          </a:p>
        </p:txBody>
      </p:sp>
      <p:sp>
        <p:nvSpPr>
          <p:cNvPr id="27" name="Rectangle 108"/>
          <p:cNvSpPr>
            <a:spLocks noChangeArrowheads="1"/>
          </p:cNvSpPr>
          <p:nvPr/>
        </p:nvSpPr>
        <p:spPr bwMode="auto">
          <a:xfrm>
            <a:off x="3308203" y="969127"/>
            <a:ext cx="30432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tabLst>
                <a:tab pos="1262063" algn="l"/>
              </a:tabLst>
            </a:pPr>
            <a:r>
              <a:rPr lang="en-US" sz="1400" b="1" dirty="0" smtClean="0">
                <a:solidFill>
                  <a:srgbClr val="000000"/>
                </a:solidFill>
                <a:cs typeface="Tahoma" pitchFamily="34" charset="0"/>
              </a:rPr>
              <a:t>Price </a:t>
            </a:r>
            <a:r>
              <a:rPr lang="en-US" sz="1400" b="1" dirty="0">
                <a:solidFill>
                  <a:srgbClr val="000000"/>
                </a:solidFill>
                <a:cs typeface="Tahoma" pitchFamily="34" charset="0"/>
              </a:rPr>
              <a:t>Elasticity of Demand = </a:t>
            </a:r>
            <a:r>
              <a:rPr lang="en-US" sz="1400" b="1" dirty="0" smtClean="0">
                <a:solidFill>
                  <a:srgbClr val="000000"/>
                </a:solidFill>
                <a:cs typeface="Tahoma" pitchFamily="34" charset="0"/>
              </a:rPr>
              <a:t>- </a:t>
            </a:r>
            <a:r>
              <a:rPr lang="en-US" b="1" dirty="0" smtClean="0">
                <a:cs typeface="Tahoma" pitchFamily="34" charset="0"/>
              </a:rPr>
              <a:t>∞</a:t>
            </a:r>
            <a:endParaRPr lang="en-US" b="1" dirty="0">
              <a:cs typeface="Tahoma" pitchFamily="34" charset="0"/>
            </a:endParaRPr>
          </a:p>
        </p:txBody>
      </p:sp>
      <p:sp>
        <p:nvSpPr>
          <p:cNvPr id="28" name="Rectangle 110"/>
          <p:cNvSpPr>
            <a:spLocks noChangeArrowheads="1"/>
          </p:cNvSpPr>
          <p:nvPr/>
        </p:nvSpPr>
        <p:spPr bwMode="auto">
          <a:xfrm>
            <a:off x="1274379" y="1644106"/>
            <a:ext cx="17053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</a:rPr>
              <a:t>Price 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Measure of responsiveness of one variable to changes in another variable.</a:t>
            </a:r>
          </a:p>
          <a:p>
            <a:r>
              <a:rPr lang="en-US" dirty="0" smtClean="0"/>
              <a:t>Four Main Types of Elasticity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Elasticity of Demand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Measure of responsiveness of quantity demanded to changes in price.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Income Elasticity of Demand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Measure of responsiveness of quantity demanded to changes in income.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Cross Price Elasticity of Demand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Measure of responsiveness of quantity demanded to changes in the price of related goods.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Price Elasticity of Supply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Measure of responsiveness of quantity supplied to changes in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53392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Determinants of Price Elasticity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Availability of Substitutes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More substitutes, more opportunity to alter behavior in response to price changes.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More substitutes = More Elastic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More time that passes since price change, more opportunity to adjust behavior in response to price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Narrowly Defined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More narrowly defined, more substitutes = More Elastic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Food (Inelastic), Apples (Elastic)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in Elasticity Along a Linear Demand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to complicate things: Price Elasticity of Demand will change depending upon the current price and quantity.</a:t>
            </a:r>
          </a:p>
          <a:p>
            <a:pPr lvl="1"/>
            <a:r>
              <a:rPr lang="en-US" dirty="0" smtClean="0"/>
              <a:t>Even along a linear demand curve (straight line demand curve with a constant slope)</a:t>
            </a:r>
          </a:p>
          <a:p>
            <a:r>
              <a:rPr lang="en-US" dirty="0" smtClean="0"/>
              <a:t>Elasticity of Demand ≠ Slope of Demand Curve: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833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Unit-Elastic, Inelastic, or Elastic?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Why Does It Matter Whether Demand is Unit-Elastic, Inelastic, or Elastic?: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Because this classification predicts how changes in the price of a good will affect the total revenue earned by producers from the sale of that good.</a:t>
            </a:r>
          </a:p>
          <a:p>
            <a:endParaRPr lang="en-US" dirty="0" smtClean="0"/>
          </a:p>
          <a:p>
            <a:r>
              <a:rPr lang="en-US" dirty="0" smtClean="0"/>
              <a:t>The total revenue is defined as the total value of sales of a good or service: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Total Revenue = Price × Quantity Sold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54088" y="60325"/>
            <a:ext cx="7938392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Total Revenue by Area</a:t>
            </a:r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2727325" y="1524000"/>
            <a:ext cx="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endParaRPr lang="en-US" sz="1400" dirty="0">
              <a:latin typeface="Tahoma" pitchFamily="34" charset="0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926016" y="3636083"/>
            <a:ext cx="2504589" cy="2236468"/>
            <a:chOff x="1024" y="2534"/>
            <a:chExt cx="1556" cy="1184"/>
          </a:xfrm>
        </p:grpSpPr>
        <p:sp>
          <p:nvSpPr>
            <p:cNvPr id="361530" name="Rectangle 58"/>
            <p:cNvSpPr>
              <a:spLocks noChangeArrowheads="1"/>
            </p:cNvSpPr>
            <p:nvPr/>
          </p:nvSpPr>
          <p:spPr bwMode="auto">
            <a:xfrm>
              <a:off x="1024" y="2534"/>
              <a:ext cx="1556" cy="1184"/>
            </a:xfrm>
            <a:prstGeom prst="rect">
              <a:avLst/>
            </a:prstGeom>
            <a:solidFill>
              <a:srgbClr val="CFE4A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31" name="Rectangle 59"/>
            <p:cNvSpPr>
              <a:spLocks noChangeArrowheads="1"/>
            </p:cNvSpPr>
            <p:nvPr/>
          </p:nvSpPr>
          <p:spPr bwMode="auto">
            <a:xfrm>
              <a:off x="1163" y="2941"/>
              <a:ext cx="126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Total revenue = </a:t>
              </a: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price </a:t>
              </a:r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x quantity = $990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1125735" y="980729"/>
            <a:ext cx="7478713" cy="5290294"/>
            <a:chOff x="521" y="1071"/>
            <a:chExt cx="4711" cy="2905"/>
          </a:xfrm>
        </p:grpSpPr>
        <p:sp>
          <p:nvSpPr>
            <p:cNvPr id="361533" name="Line 61"/>
            <p:cNvSpPr>
              <a:spLocks noChangeShapeType="1"/>
            </p:cNvSpPr>
            <p:nvPr/>
          </p:nvSpPr>
          <p:spPr bwMode="auto">
            <a:xfrm>
              <a:off x="1024" y="2538"/>
              <a:ext cx="10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34" name="Line 62"/>
            <p:cNvSpPr>
              <a:spLocks noChangeShapeType="1"/>
            </p:cNvSpPr>
            <p:nvPr/>
          </p:nvSpPr>
          <p:spPr bwMode="auto">
            <a:xfrm>
              <a:off x="2602" y="3659"/>
              <a:ext cx="1" cy="9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35" name="Rectangle 63"/>
            <p:cNvSpPr>
              <a:spLocks noChangeArrowheads="1"/>
            </p:cNvSpPr>
            <p:nvPr/>
          </p:nvSpPr>
          <p:spPr bwMode="auto">
            <a:xfrm>
              <a:off x="2444" y="3787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1,100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1536" name="Freeform 64"/>
            <p:cNvSpPr>
              <a:spLocks/>
            </p:cNvSpPr>
            <p:nvPr/>
          </p:nvSpPr>
          <p:spPr bwMode="auto">
            <a:xfrm>
              <a:off x="1024" y="1246"/>
              <a:ext cx="3200" cy="2511"/>
            </a:xfrm>
            <a:custGeom>
              <a:avLst/>
              <a:gdLst/>
              <a:ahLst/>
              <a:cxnLst>
                <a:cxn ang="0">
                  <a:pos x="2107" y="1747"/>
                </a:cxn>
                <a:cxn ang="0">
                  <a:pos x="0" y="1747"/>
                </a:cxn>
                <a:cxn ang="0">
                  <a:pos x="0" y="0"/>
                </a:cxn>
              </a:cxnLst>
              <a:rect l="0" t="0" r="r" b="b"/>
              <a:pathLst>
                <a:path w="2107" h="1747">
                  <a:moveTo>
                    <a:pt x="2107" y="1747"/>
                  </a:moveTo>
                  <a:lnTo>
                    <a:pt x="0" y="1747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37" name="Rectangle 65"/>
            <p:cNvSpPr>
              <a:spLocks noChangeArrowheads="1"/>
            </p:cNvSpPr>
            <p:nvPr/>
          </p:nvSpPr>
          <p:spPr bwMode="auto">
            <a:xfrm>
              <a:off x="870" y="3787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1538" name="Rectangle 66"/>
            <p:cNvSpPr>
              <a:spLocks noChangeArrowheads="1"/>
            </p:cNvSpPr>
            <p:nvPr/>
          </p:nvSpPr>
          <p:spPr bwMode="auto">
            <a:xfrm>
              <a:off x="601" y="2481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$0.90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1539" name="Rectangle 67"/>
            <p:cNvSpPr>
              <a:spLocks noChangeArrowheads="1"/>
            </p:cNvSpPr>
            <p:nvPr/>
          </p:nvSpPr>
          <p:spPr bwMode="auto">
            <a:xfrm>
              <a:off x="521" y="1071"/>
              <a:ext cx="134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600" b="1" dirty="0">
                  <a:solidFill>
                    <a:srgbClr val="000000"/>
                  </a:solidFill>
                </a:rPr>
                <a:t>Price </a:t>
              </a:r>
              <a:endParaRPr lang="en-US" sz="1600" b="1" dirty="0"/>
            </a:p>
          </p:txBody>
        </p:sp>
        <p:sp>
          <p:nvSpPr>
            <p:cNvPr id="361540" name="Rectangle 68"/>
            <p:cNvSpPr>
              <a:spLocks noChangeArrowheads="1"/>
            </p:cNvSpPr>
            <p:nvPr/>
          </p:nvSpPr>
          <p:spPr bwMode="auto">
            <a:xfrm>
              <a:off x="3422" y="3841"/>
              <a:ext cx="1810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600" b="1" dirty="0">
                  <a:solidFill>
                    <a:srgbClr val="000000"/>
                  </a:solidFill>
                </a:rPr>
                <a:t>Quantity </a:t>
              </a:r>
              <a:endParaRPr lang="en-US" sz="1600" b="1" dirty="0"/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870075" y="3585811"/>
            <a:ext cx="2594173" cy="2133952"/>
            <a:chOff x="1178" y="2494"/>
            <a:chExt cx="1471" cy="1109"/>
          </a:xfrm>
        </p:grpSpPr>
        <p:sp>
          <p:nvSpPr>
            <p:cNvPr id="361542" name="Oval 70"/>
            <p:cNvSpPr>
              <a:spLocks noChangeArrowheads="1"/>
            </p:cNvSpPr>
            <p:nvPr/>
          </p:nvSpPr>
          <p:spPr bwMode="auto">
            <a:xfrm>
              <a:off x="1178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3" name="Oval 71"/>
            <p:cNvSpPr>
              <a:spLocks noChangeArrowheads="1"/>
            </p:cNvSpPr>
            <p:nvPr/>
          </p:nvSpPr>
          <p:spPr bwMode="auto">
            <a:xfrm>
              <a:off x="1254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4" name="Oval 72"/>
            <p:cNvSpPr>
              <a:spLocks noChangeArrowheads="1"/>
            </p:cNvSpPr>
            <p:nvPr/>
          </p:nvSpPr>
          <p:spPr bwMode="auto">
            <a:xfrm>
              <a:off x="1331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5" name="Oval 73"/>
            <p:cNvSpPr>
              <a:spLocks noChangeArrowheads="1"/>
            </p:cNvSpPr>
            <p:nvPr/>
          </p:nvSpPr>
          <p:spPr bwMode="auto">
            <a:xfrm>
              <a:off x="1412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6" name="Oval 74"/>
            <p:cNvSpPr>
              <a:spLocks noChangeArrowheads="1"/>
            </p:cNvSpPr>
            <p:nvPr/>
          </p:nvSpPr>
          <p:spPr bwMode="auto">
            <a:xfrm>
              <a:off x="1489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7" name="Oval 75"/>
            <p:cNvSpPr>
              <a:spLocks noChangeArrowheads="1"/>
            </p:cNvSpPr>
            <p:nvPr/>
          </p:nvSpPr>
          <p:spPr bwMode="auto">
            <a:xfrm>
              <a:off x="1565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8" name="Oval 76"/>
            <p:cNvSpPr>
              <a:spLocks noChangeArrowheads="1"/>
            </p:cNvSpPr>
            <p:nvPr/>
          </p:nvSpPr>
          <p:spPr bwMode="auto">
            <a:xfrm>
              <a:off x="1643" y="2530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49" name="Oval 77"/>
            <p:cNvSpPr>
              <a:spLocks noChangeArrowheads="1"/>
            </p:cNvSpPr>
            <p:nvPr/>
          </p:nvSpPr>
          <p:spPr bwMode="auto">
            <a:xfrm>
              <a:off x="1720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0" name="Oval 78"/>
            <p:cNvSpPr>
              <a:spLocks noChangeArrowheads="1"/>
            </p:cNvSpPr>
            <p:nvPr/>
          </p:nvSpPr>
          <p:spPr bwMode="auto">
            <a:xfrm>
              <a:off x="1796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1" name="Oval 79"/>
            <p:cNvSpPr>
              <a:spLocks noChangeArrowheads="1"/>
            </p:cNvSpPr>
            <p:nvPr/>
          </p:nvSpPr>
          <p:spPr bwMode="auto">
            <a:xfrm>
              <a:off x="1873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2" name="Oval 80"/>
            <p:cNvSpPr>
              <a:spLocks noChangeArrowheads="1"/>
            </p:cNvSpPr>
            <p:nvPr/>
          </p:nvSpPr>
          <p:spPr bwMode="auto">
            <a:xfrm>
              <a:off x="1949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3" name="Oval 81"/>
            <p:cNvSpPr>
              <a:spLocks noChangeArrowheads="1"/>
            </p:cNvSpPr>
            <p:nvPr/>
          </p:nvSpPr>
          <p:spPr bwMode="auto">
            <a:xfrm>
              <a:off x="2031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4" name="Oval 82"/>
            <p:cNvSpPr>
              <a:spLocks noChangeArrowheads="1"/>
            </p:cNvSpPr>
            <p:nvPr/>
          </p:nvSpPr>
          <p:spPr bwMode="auto">
            <a:xfrm>
              <a:off x="2107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5" name="Oval 83"/>
            <p:cNvSpPr>
              <a:spLocks noChangeArrowheads="1"/>
            </p:cNvSpPr>
            <p:nvPr/>
          </p:nvSpPr>
          <p:spPr bwMode="auto">
            <a:xfrm>
              <a:off x="2185" y="2530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6" name="Oval 84"/>
            <p:cNvSpPr>
              <a:spLocks noChangeArrowheads="1"/>
            </p:cNvSpPr>
            <p:nvPr/>
          </p:nvSpPr>
          <p:spPr bwMode="auto">
            <a:xfrm>
              <a:off x="2261" y="2530"/>
              <a:ext cx="18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7" name="Oval 85"/>
            <p:cNvSpPr>
              <a:spLocks noChangeArrowheads="1"/>
            </p:cNvSpPr>
            <p:nvPr/>
          </p:nvSpPr>
          <p:spPr bwMode="auto">
            <a:xfrm>
              <a:off x="2338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8" name="Oval 86"/>
            <p:cNvSpPr>
              <a:spLocks noChangeArrowheads="1"/>
            </p:cNvSpPr>
            <p:nvPr/>
          </p:nvSpPr>
          <p:spPr bwMode="auto">
            <a:xfrm>
              <a:off x="2415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59" name="Oval 87"/>
            <p:cNvSpPr>
              <a:spLocks noChangeArrowheads="1"/>
            </p:cNvSpPr>
            <p:nvPr/>
          </p:nvSpPr>
          <p:spPr bwMode="auto">
            <a:xfrm>
              <a:off x="2491" y="253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0" name="Oval 88"/>
            <p:cNvSpPr>
              <a:spLocks noChangeArrowheads="1"/>
            </p:cNvSpPr>
            <p:nvPr/>
          </p:nvSpPr>
          <p:spPr bwMode="auto">
            <a:xfrm>
              <a:off x="2595" y="2639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1" name="Oval 89"/>
            <p:cNvSpPr>
              <a:spLocks noChangeArrowheads="1"/>
            </p:cNvSpPr>
            <p:nvPr/>
          </p:nvSpPr>
          <p:spPr bwMode="auto">
            <a:xfrm>
              <a:off x="2595" y="2711"/>
              <a:ext cx="16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2" name="Oval 90"/>
            <p:cNvSpPr>
              <a:spLocks noChangeArrowheads="1"/>
            </p:cNvSpPr>
            <p:nvPr/>
          </p:nvSpPr>
          <p:spPr bwMode="auto">
            <a:xfrm>
              <a:off x="2595" y="2784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3" name="Oval 91"/>
            <p:cNvSpPr>
              <a:spLocks noChangeArrowheads="1"/>
            </p:cNvSpPr>
            <p:nvPr/>
          </p:nvSpPr>
          <p:spPr bwMode="auto">
            <a:xfrm>
              <a:off x="2595" y="2856"/>
              <a:ext cx="16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4" name="Oval 92"/>
            <p:cNvSpPr>
              <a:spLocks noChangeArrowheads="1"/>
            </p:cNvSpPr>
            <p:nvPr/>
          </p:nvSpPr>
          <p:spPr bwMode="auto">
            <a:xfrm>
              <a:off x="2595" y="2929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5" name="Oval 93"/>
            <p:cNvSpPr>
              <a:spLocks noChangeArrowheads="1"/>
            </p:cNvSpPr>
            <p:nvPr/>
          </p:nvSpPr>
          <p:spPr bwMode="auto">
            <a:xfrm>
              <a:off x="2595" y="3003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6" name="Oval 94"/>
            <p:cNvSpPr>
              <a:spLocks noChangeArrowheads="1"/>
            </p:cNvSpPr>
            <p:nvPr/>
          </p:nvSpPr>
          <p:spPr bwMode="auto">
            <a:xfrm>
              <a:off x="2595" y="3074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7" name="Oval 95"/>
            <p:cNvSpPr>
              <a:spLocks noChangeArrowheads="1"/>
            </p:cNvSpPr>
            <p:nvPr/>
          </p:nvSpPr>
          <p:spPr bwMode="auto">
            <a:xfrm>
              <a:off x="2595" y="3148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8" name="Oval 96"/>
            <p:cNvSpPr>
              <a:spLocks noChangeArrowheads="1"/>
            </p:cNvSpPr>
            <p:nvPr/>
          </p:nvSpPr>
          <p:spPr bwMode="auto">
            <a:xfrm>
              <a:off x="2595" y="3224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69" name="Oval 97"/>
            <p:cNvSpPr>
              <a:spLocks noChangeArrowheads="1"/>
            </p:cNvSpPr>
            <p:nvPr/>
          </p:nvSpPr>
          <p:spPr bwMode="auto">
            <a:xfrm>
              <a:off x="2595" y="3297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70" name="Oval 98"/>
            <p:cNvSpPr>
              <a:spLocks noChangeArrowheads="1"/>
            </p:cNvSpPr>
            <p:nvPr/>
          </p:nvSpPr>
          <p:spPr bwMode="auto">
            <a:xfrm>
              <a:off x="2595" y="3369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71" name="Oval 99"/>
            <p:cNvSpPr>
              <a:spLocks noChangeArrowheads="1"/>
            </p:cNvSpPr>
            <p:nvPr/>
          </p:nvSpPr>
          <p:spPr bwMode="auto">
            <a:xfrm>
              <a:off x="2595" y="3442"/>
              <a:ext cx="16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72" name="Oval 100"/>
            <p:cNvSpPr>
              <a:spLocks noChangeArrowheads="1"/>
            </p:cNvSpPr>
            <p:nvPr/>
          </p:nvSpPr>
          <p:spPr bwMode="auto">
            <a:xfrm>
              <a:off x="2595" y="3514"/>
              <a:ext cx="16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73" name="Oval 101"/>
            <p:cNvSpPr>
              <a:spLocks noChangeArrowheads="1"/>
            </p:cNvSpPr>
            <p:nvPr/>
          </p:nvSpPr>
          <p:spPr bwMode="auto">
            <a:xfrm>
              <a:off x="2595" y="3588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574" name="Oval 102"/>
            <p:cNvSpPr>
              <a:spLocks noChangeArrowheads="1"/>
            </p:cNvSpPr>
            <p:nvPr/>
          </p:nvSpPr>
          <p:spPr bwMode="auto">
            <a:xfrm>
              <a:off x="2564" y="2494"/>
              <a:ext cx="85" cy="80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3229767" y="2471625"/>
            <a:ext cx="2289571" cy="2374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17569" y="4354685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88" indent="-1588" algn="ctr"/>
            <a:r>
              <a:rPr lang="en-US" sz="1600" b="1" dirty="0" smtClean="0">
                <a:solidFill>
                  <a:srgbClr val="000000"/>
                </a:solidFill>
              </a:rPr>
              <a:t>Demand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9592" y="0"/>
            <a:ext cx="8064896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Effect of a Price Increase on Total Revenue</a:t>
            </a:r>
            <a:endParaRPr lang="en-US" sz="3600" b="0" dirty="0" smtClean="0"/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425429" y="1917601"/>
            <a:ext cx="2792412" cy="1360488"/>
            <a:chOff x="2271" y="1278"/>
            <a:chExt cx="1759" cy="857"/>
          </a:xfrm>
        </p:grpSpPr>
        <p:sp>
          <p:nvSpPr>
            <p:cNvPr id="363621" name="Line 101"/>
            <p:cNvSpPr>
              <a:spLocks noChangeShapeType="1"/>
            </p:cNvSpPr>
            <p:nvPr/>
          </p:nvSpPr>
          <p:spPr bwMode="auto">
            <a:xfrm flipH="1">
              <a:off x="2271" y="1632"/>
              <a:ext cx="417" cy="50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22" name="Freeform 102"/>
            <p:cNvSpPr>
              <a:spLocks/>
            </p:cNvSpPr>
            <p:nvPr/>
          </p:nvSpPr>
          <p:spPr bwMode="auto">
            <a:xfrm>
              <a:off x="2682" y="1278"/>
              <a:ext cx="1348" cy="474"/>
            </a:xfrm>
            <a:custGeom>
              <a:avLst/>
              <a:gdLst/>
              <a:ahLst/>
              <a:cxnLst>
                <a:cxn ang="0">
                  <a:pos x="322" y="122"/>
                </a:cxn>
                <a:cxn ang="0">
                  <a:pos x="306" y="138"/>
                </a:cxn>
                <a:cxn ang="0">
                  <a:pos x="16" y="138"/>
                </a:cxn>
                <a:cxn ang="0">
                  <a:pos x="0" y="122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306" y="0"/>
                </a:cxn>
                <a:cxn ang="0">
                  <a:pos x="322" y="16"/>
                </a:cxn>
                <a:cxn ang="0">
                  <a:pos x="322" y="122"/>
                </a:cxn>
              </a:cxnLst>
              <a:rect l="0" t="0" r="r" b="b"/>
              <a:pathLst>
                <a:path w="322" h="138">
                  <a:moveTo>
                    <a:pt x="322" y="122"/>
                  </a:moveTo>
                  <a:cubicBezTo>
                    <a:pt x="322" y="131"/>
                    <a:pt x="315" y="138"/>
                    <a:pt x="306" y="138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8" y="138"/>
                    <a:pt x="0" y="131"/>
                    <a:pt x="0" y="1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5" y="0"/>
                    <a:pt x="322" y="7"/>
                    <a:pt x="322" y="16"/>
                  </a:cubicBezTo>
                  <a:lnTo>
                    <a:pt x="322" y="122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23" name="Rectangle 103"/>
            <p:cNvSpPr>
              <a:spLocks noChangeArrowheads="1"/>
            </p:cNvSpPr>
            <p:nvPr/>
          </p:nvSpPr>
          <p:spPr bwMode="auto">
            <a:xfrm>
              <a:off x="2740" y="1312"/>
              <a:ext cx="124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Total Revenue at new price and quantity: </a:t>
              </a:r>
            </a:p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Area B + C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4496993" y="2830414"/>
            <a:ext cx="2589214" cy="1511300"/>
            <a:chOff x="2946" y="1853"/>
            <a:chExt cx="1631" cy="952"/>
          </a:xfrm>
        </p:grpSpPr>
        <p:sp>
          <p:nvSpPr>
            <p:cNvPr id="363628" name="Line 108"/>
            <p:cNvSpPr>
              <a:spLocks noChangeShapeType="1"/>
            </p:cNvSpPr>
            <p:nvPr/>
          </p:nvSpPr>
          <p:spPr bwMode="auto">
            <a:xfrm flipH="1">
              <a:off x="2946" y="2256"/>
              <a:ext cx="558" cy="54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29" name="Freeform 109"/>
            <p:cNvSpPr>
              <a:spLocks/>
            </p:cNvSpPr>
            <p:nvPr/>
          </p:nvSpPr>
          <p:spPr bwMode="auto">
            <a:xfrm>
              <a:off x="3519" y="1853"/>
              <a:ext cx="1058" cy="488"/>
            </a:xfrm>
            <a:custGeom>
              <a:avLst/>
              <a:gdLst/>
              <a:ahLst/>
              <a:cxnLst>
                <a:cxn ang="0">
                  <a:pos x="232" y="155"/>
                </a:cxn>
                <a:cxn ang="0">
                  <a:pos x="216" y="171"/>
                </a:cxn>
                <a:cxn ang="0">
                  <a:pos x="16" y="171"/>
                </a:cxn>
                <a:cxn ang="0">
                  <a:pos x="0" y="155"/>
                </a:cxn>
                <a:cxn ang="0">
                  <a:pos x="0" y="16"/>
                </a:cxn>
                <a:cxn ang="0">
                  <a:pos x="16" y="0"/>
                </a:cxn>
                <a:cxn ang="0">
                  <a:pos x="216" y="0"/>
                </a:cxn>
                <a:cxn ang="0">
                  <a:pos x="232" y="16"/>
                </a:cxn>
                <a:cxn ang="0">
                  <a:pos x="232" y="155"/>
                </a:cxn>
              </a:cxnLst>
              <a:rect l="0" t="0" r="r" b="b"/>
              <a:pathLst>
                <a:path w="232" h="171">
                  <a:moveTo>
                    <a:pt x="232" y="155"/>
                  </a:moveTo>
                  <a:cubicBezTo>
                    <a:pt x="232" y="163"/>
                    <a:pt x="225" y="171"/>
                    <a:pt x="216" y="171"/>
                  </a:cubicBezTo>
                  <a:cubicBezTo>
                    <a:pt x="16" y="171"/>
                    <a:pt x="16" y="171"/>
                    <a:pt x="16" y="171"/>
                  </a:cubicBezTo>
                  <a:cubicBezTo>
                    <a:pt x="7" y="171"/>
                    <a:pt x="0" y="163"/>
                    <a:pt x="0" y="1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5" y="0"/>
                    <a:pt x="232" y="7"/>
                    <a:pt x="232" y="16"/>
                  </a:cubicBezTo>
                  <a:lnTo>
                    <a:pt x="232" y="155"/>
                  </a:lnTo>
                  <a:close/>
                </a:path>
              </a:pathLst>
            </a:custGeom>
            <a:solidFill>
              <a:srgbClr val="D6E2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0" name="Rectangle 110"/>
            <p:cNvSpPr>
              <a:spLocks noChangeArrowheads="1"/>
            </p:cNvSpPr>
            <p:nvPr/>
          </p:nvSpPr>
          <p:spPr bwMode="auto">
            <a:xfrm>
              <a:off x="3553" y="1882"/>
              <a:ext cx="102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solidFill>
                    <a:srgbClr val="000000"/>
                  </a:solidFill>
                  <a:latin typeface="Myriad Roman" charset="0"/>
                </a:rPr>
                <a:t>Total Revenue at initial price and quantity: Area A + B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2123986" y="3528914"/>
            <a:ext cx="2026727" cy="1766887"/>
            <a:chOff x="1510" y="2293"/>
            <a:chExt cx="1234" cy="1113"/>
          </a:xfrm>
          <a:solidFill>
            <a:srgbClr val="FFC000"/>
          </a:solidFill>
        </p:grpSpPr>
        <p:sp>
          <p:nvSpPr>
            <p:cNvPr id="363632" name="Rectangle 112"/>
            <p:cNvSpPr>
              <a:spLocks noChangeArrowheads="1"/>
            </p:cNvSpPr>
            <p:nvPr/>
          </p:nvSpPr>
          <p:spPr bwMode="auto">
            <a:xfrm>
              <a:off x="1510" y="2296"/>
              <a:ext cx="1225" cy="11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3" name="Rectangle 113"/>
            <p:cNvSpPr>
              <a:spLocks noChangeArrowheads="1"/>
            </p:cNvSpPr>
            <p:nvPr/>
          </p:nvSpPr>
          <p:spPr bwMode="auto">
            <a:xfrm>
              <a:off x="2049" y="2771"/>
              <a:ext cx="76" cy="13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363634" name="Oval 114"/>
            <p:cNvSpPr>
              <a:spLocks noChangeArrowheads="1"/>
            </p:cNvSpPr>
            <p:nvPr/>
          </p:nvSpPr>
          <p:spPr bwMode="auto">
            <a:xfrm>
              <a:off x="1621" y="2293"/>
              <a:ext cx="18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5" name="Oval 115"/>
            <p:cNvSpPr>
              <a:spLocks noChangeArrowheads="1"/>
            </p:cNvSpPr>
            <p:nvPr/>
          </p:nvSpPr>
          <p:spPr bwMode="auto">
            <a:xfrm>
              <a:off x="1697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6" name="Oval 116"/>
            <p:cNvSpPr>
              <a:spLocks noChangeArrowheads="1"/>
            </p:cNvSpPr>
            <p:nvPr/>
          </p:nvSpPr>
          <p:spPr bwMode="auto">
            <a:xfrm>
              <a:off x="1772" y="2293"/>
              <a:ext cx="18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7" name="Oval 117"/>
            <p:cNvSpPr>
              <a:spLocks noChangeArrowheads="1"/>
            </p:cNvSpPr>
            <p:nvPr/>
          </p:nvSpPr>
          <p:spPr bwMode="auto">
            <a:xfrm>
              <a:off x="1852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8" name="Oval 118"/>
            <p:cNvSpPr>
              <a:spLocks noChangeArrowheads="1"/>
            </p:cNvSpPr>
            <p:nvPr/>
          </p:nvSpPr>
          <p:spPr bwMode="auto">
            <a:xfrm>
              <a:off x="1927" y="2293"/>
              <a:ext cx="18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39" name="Oval 119"/>
            <p:cNvSpPr>
              <a:spLocks noChangeArrowheads="1"/>
            </p:cNvSpPr>
            <p:nvPr/>
          </p:nvSpPr>
          <p:spPr bwMode="auto">
            <a:xfrm>
              <a:off x="2003" y="2293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0" name="Oval 120"/>
            <p:cNvSpPr>
              <a:spLocks noChangeArrowheads="1"/>
            </p:cNvSpPr>
            <p:nvPr/>
          </p:nvSpPr>
          <p:spPr bwMode="auto">
            <a:xfrm>
              <a:off x="2078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1" name="Oval 121"/>
            <p:cNvSpPr>
              <a:spLocks noChangeArrowheads="1"/>
            </p:cNvSpPr>
            <p:nvPr/>
          </p:nvSpPr>
          <p:spPr bwMode="auto">
            <a:xfrm>
              <a:off x="2154" y="2293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2" name="Oval 122"/>
            <p:cNvSpPr>
              <a:spLocks noChangeArrowheads="1"/>
            </p:cNvSpPr>
            <p:nvPr/>
          </p:nvSpPr>
          <p:spPr bwMode="auto">
            <a:xfrm>
              <a:off x="2230" y="2293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3" name="Oval 123"/>
            <p:cNvSpPr>
              <a:spLocks noChangeArrowheads="1"/>
            </p:cNvSpPr>
            <p:nvPr/>
          </p:nvSpPr>
          <p:spPr bwMode="auto">
            <a:xfrm>
              <a:off x="2304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4" name="Oval 124"/>
            <p:cNvSpPr>
              <a:spLocks noChangeArrowheads="1"/>
            </p:cNvSpPr>
            <p:nvPr/>
          </p:nvSpPr>
          <p:spPr bwMode="auto">
            <a:xfrm>
              <a:off x="2380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5" name="Oval 125"/>
            <p:cNvSpPr>
              <a:spLocks noChangeArrowheads="1"/>
            </p:cNvSpPr>
            <p:nvPr/>
          </p:nvSpPr>
          <p:spPr bwMode="auto">
            <a:xfrm>
              <a:off x="2459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6" name="Oval 126"/>
            <p:cNvSpPr>
              <a:spLocks noChangeArrowheads="1"/>
            </p:cNvSpPr>
            <p:nvPr/>
          </p:nvSpPr>
          <p:spPr bwMode="auto">
            <a:xfrm>
              <a:off x="2534" y="2293"/>
              <a:ext cx="18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7" name="Oval 127"/>
            <p:cNvSpPr>
              <a:spLocks noChangeArrowheads="1"/>
            </p:cNvSpPr>
            <p:nvPr/>
          </p:nvSpPr>
          <p:spPr bwMode="auto">
            <a:xfrm>
              <a:off x="2610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8" name="Oval 128"/>
            <p:cNvSpPr>
              <a:spLocks noChangeArrowheads="1"/>
            </p:cNvSpPr>
            <p:nvPr/>
          </p:nvSpPr>
          <p:spPr bwMode="auto">
            <a:xfrm>
              <a:off x="2686" y="2293"/>
              <a:ext cx="17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49" name="Oval 129"/>
            <p:cNvSpPr>
              <a:spLocks noChangeArrowheads="1"/>
            </p:cNvSpPr>
            <p:nvPr/>
          </p:nvSpPr>
          <p:spPr bwMode="auto">
            <a:xfrm>
              <a:off x="2728" y="2321"/>
              <a:ext cx="16" cy="1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0" name="Oval 130"/>
            <p:cNvSpPr>
              <a:spLocks noChangeArrowheads="1"/>
            </p:cNvSpPr>
            <p:nvPr/>
          </p:nvSpPr>
          <p:spPr bwMode="auto">
            <a:xfrm>
              <a:off x="2728" y="2392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1" name="Oval 131"/>
            <p:cNvSpPr>
              <a:spLocks noChangeArrowheads="1"/>
            </p:cNvSpPr>
            <p:nvPr/>
          </p:nvSpPr>
          <p:spPr bwMode="auto">
            <a:xfrm>
              <a:off x="2728" y="2457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2" name="Oval 132"/>
            <p:cNvSpPr>
              <a:spLocks noChangeArrowheads="1"/>
            </p:cNvSpPr>
            <p:nvPr/>
          </p:nvSpPr>
          <p:spPr bwMode="auto">
            <a:xfrm>
              <a:off x="2728" y="2523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3" name="Oval 133"/>
            <p:cNvSpPr>
              <a:spLocks noChangeArrowheads="1"/>
            </p:cNvSpPr>
            <p:nvPr/>
          </p:nvSpPr>
          <p:spPr bwMode="auto">
            <a:xfrm>
              <a:off x="2728" y="2588"/>
              <a:ext cx="16" cy="1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4" name="Oval 134"/>
            <p:cNvSpPr>
              <a:spLocks noChangeArrowheads="1"/>
            </p:cNvSpPr>
            <p:nvPr/>
          </p:nvSpPr>
          <p:spPr bwMode="auto">
            <a:xfrm>
              <a:off x="2728" y="2655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5" name="Oval 135"/>
            <p:cNvSpPr>
              <a:spLocks noChangeArrowheads="1"/>
            </p:cNvSpPr>
            <p:nvPr/>
          </p:nvSpPr>
          <p:spPr bwMode="auto">
            <a:xfrm>
              <a:off x="2728" y="2721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6" name="Oval 136"/>
            <p:cNvSpPr>
              <a:spLocks noChangeArrowheads="1"/>
            </p:cNvSpPr>
            <p:nvPr/>
          </p:nvSpPr>
          <p:spPr bwMode="auto">
            <a:xfrm>
              <a:off x="2728" y="2787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7" name="Oval 137"/>
            <p:cNvSpPr>
              <a:spLocks noChangeArrowheads="1"/>
            </p:cNvSpPr>
            <p:nvPr/>
          </p:nvSpPr>
          <p:spPr bwMode="auto">
            <a:xfrm>
              <a:off x="2728" y="2853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8" name="Oval 138"/>
            <p:cNvSpPr>
              <a:spLocks noChangeArrowheads="1"/>
            </p:cNvSpPr>
            <p:nvPr/>
          </p:nvSpPr>
          <p:spPr bwMode="auto">
            <a:xfrm>
              <a:off x="2728" y="2922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59" name="Oval 139"/>
            <p:cNvSpPr>
              <a:spLocks noChangeArrowheads="1"/>
            </p:cNvSpPr>
            <p:nvPr/>
          </p:nvSpPr>
          <p:spPr bwMode="auto">
            <a:xfrm>
              <a:off x="2728" y="2989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0" name="Oval 140"/>
            <p:cNvSpPr>
              <a:spLocks noChangeArrowheads="1"/>
            </p:cNvSpPr>
            <p:nvPr/>
          </p:nvSpPr>
          <p:spPr bwMode="auto">
            <a:xfrm>
              <a:off x="2728" y="3054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1" name="Oval 141"/>
            <p:cNvSpPr>
              <a:spLocks noChangeArrowheads="1"/>
            </p:cNvSpPr>
            <p:nvPr/>
          </p:nvSpPr>
          <p:spPr bwMode="auto">
            <a:xfrm>
              <a:off x="2728" y="3120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2" name="Oval 142"/>
            <p:cNvSpPr>
              <a:spLocks noChangeArrowheads="1"/>
            </p:cNvSpPr>
            <p:nvPr/>
          </p:nvSpPr>
          <p:spPr bwMode="auto">
            <a:xfrm>
              <a:off x="2728" y="3186"/>
              <a:ext cx="16" cy="1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3" name="Oval 143"/>
            <p:cNvSpPr>
              <a:spLocks noChangeArrowheads="1"/>
            </p:cNvSpPr>
            <p:nvPr/>
          </p:nvSpPr>
          <p:spPr bwMode="auto">
            <a:xfrm>
              <a:off x="2728" y="3252"/>
              <a:ext cx="16" cy="1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2122809" y="3081239"/>
            <a:ext cx="2089151" cy="452437"/>
            <a:chOff x="1461" y="2011"/>
            <a:chExt cx="1316" cy="285"/>
          </a:xfrm>
        </p:grpSpPr>
        <p:sp>
          <p:nvSpPr>
            <p:cNvPr id="363665" name="Oval 145"/>
            <p:cNvSpPr>
              <a:spLocks noChangeArrowheads="1"/>
            </p:cNvSpPr>
            <p:nvPr/>
          </p:nvSpPr>
          <p:spPr bwMode="auto">
            <a:xfrm>
              <a:off x="2728" y="2124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6" name="Oval 146"/>
            <p:cNvSpPr>
              <a:spLocks noChangeArrowheads="1"/>
            </p:cNvSpPr>
            <p:nvPr/>
          </p:nvSpPr>
          <p:spPr bwMode="auto">
            <a:xfrm>
              <a:off x="2728" y="2190"/>
              <a:ext cx="16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7" name="Oval 147"/>
            <p:cNvSpPr>
              <a:spLocks noChangeArrowheads="1"/>
            </p:cNvSpPr>
            <p:nvPr/>
          </p:nvSpPr>
          <p:spPr bwMode="auto">
            <a:xfrm>
              <a:off x="2728" y="2256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8" name="Rectangle 148"/>
            <p:cNvSpPr>
              <a:spLocks noChangeArrowheads="1"/>
            </p:cNvSpPr>
            <p:nvPr/>
          </p:nvSpPr>
          <p:spPr bwMode="auto">
            <a:xfrm>
              <a:off x="1461" y="2051"/>
              <a:ext cx="1260" cy="245"/>
            </a:xfrm>
            <a:prstGeom prst="rect">
              <a:avLst/>
            </a:prstGeom>
            <a:solidFill>
              <a:srgbClr val="B1DFD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69" name="Rectangle 149"/>
            <p:cNvSpPr>
              <a:spLocks noChangeArrowheads="1"/>
            </p:cNvSpPr>
            <p:nvPr/>
          </p:nvSpPr>
          <p:spPr bwMode="auto">
            <a:xfrm>
              <a:off x="2064" y="2112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C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363670" name="Oval 150"/>
            <p:cNvSpPr>
              <a:spLocks noChangeArrowheads="1"/>
            </p:cNvSpPr>
            <p:nvPr/>
          </p:nvSpPr>
          <p:spPr bwMode="auto">
            <a:xfrm>
              <a:off x="1621" y="2044"/>
              <a:ext cx="18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1" name="Oval 151"/>
            <p:cNvSpPr>
              <a:spLocks noChangeArrowheads="1"/>
            </p:cNvSpPr>
            <p:nvPr/>
          </p:nvSpPr>
          <p:spPr bwMode="auto">
            <a:xfrm>
              <a:off x="1697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2" name="Oval 152"/>
            <p:cNvSpPr>
              <a:spLocks noChangeArrowheads="1"/>
            </p:cNvSpPr>
            <p:nvPr/>
          </p:nvSpPr>
          <p:spPr bwMode="auto">
            <a:xfrm>
              <a:off x="1772" y="2044"/>
              <a:ext cx="18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3" name="Oval 153"/>
            <p:cNvSpPr>
              <a:spLocks noChangeArrowheads="1"/>
            </p:cNvSpPr>
            <p:nvPr/>
          </p:nvSpPr>
          <p:spPr bwMode="auto">
            <a:xfrm>
              <a:off x="1852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4" name="Oval 154"/>
            <p:cNvSpPr>
              <a:spLocks noChangeArrowheads="1"/>
            </p:cNvSpPr>
            <p:nvPr/>
          </p:nvSpPr>
          <p:spPr bwMode="auto">
            <a:xfrm>
              <a:off x="1927" y="2044"/>
              <a:ext cx="18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5" name="Oval 155"/>
            <p:cNvSpPr>
              <a:spLocks noChangeArrowheads="1"/>
            </p:cNvSpPr>
            <p:nvPr/>
          </p:nvSpPr>
          <p:spPr bwMode="auto">
            <a:xfrm>
              <a:off x="2003" y="2044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6" name="Oval 156"/>
            <p:cNvSpPr>
              <a:spLocks noChangeArrowheads="1"/>
            </p:cNvSpPr>
            <p:nvPr/>
          </p:nvSpPr>
          <p:spPr bwMode="auto">
            <a:xfrm>
              <a:off x="2078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7" name="Oval 157"/>
            <p:cNvSpPr>
              <a:spLocks noChangeArrowheads="1"/>
            </p:cNvSpPr>
            <p:nvPr/>
          </p:nvSpPr>
          <p:spPr bwMode="auto">
            <a:xfrm>
              <a:off x="2154" y="2044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8" name="Oval 158"/>
            <p:cNvSpPr>
              <a:spLocks noChangeArrowheads="1"/>
            </p:cNvSpPr>
            <p:nvPr/>
          </p:nvSpPr>
          <p:spPr bwMode="auto">
            <a:xfrm>
              <a:off x="2230" y="2044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79" name="Oval 159"/>
            <p:cNvSpPr>
              <a:spLocks noChangeArrowheads="1"/>
            </p:cNvSpPr>
            <p:nvPr/>
          </p:nvSpPr>
          <p:spPr bwMode="auto">
            <a:xfrm>
              <a:off x="2304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0" name="Oval 160"/>
            <p:cNvSpPr>
              <a:spLocks noChangeArrowheads="1"/>
            </p:cNvSpPr>
            <p:nvPr/>
          </p:nvSpPr>
          <p:spPr bwMode="auto">
            <a:xfrm>
              <a:off x="2380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1" name="Oval 161"/>
            <p:cNvSpPr>
              <a:spLocks noChangeArrowheads="1"/>
            </p:cNvSpPr>
            <p:nvPr/>
          </p:nvSpPr>
          <p:spPr bwMode="auto">
            <a:xfrm>
              <a:off x="2459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2" name="Oval 162"/>
            <p:cNvSpPr>
              <a:spLocks noChangeArrowheads="1"/>
            </p:cNvSpPr>
            <p:nvPr/>
          </p:nvSpPr>
          <p:spPr bwMode="auto">
            <a:xfrm>
              <a:off x="2534" y="2044"/>
              <a:ext cx="18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3" name="Oval 163"/>
            <p:cNvSpPr>
              <a:spLocks noChangeArrowheads="1"/>
            </p:cNvSpPr>
            <p:nvPr/>
          </p:nvSpPr>
          <p:spPr bwMode="auto">
            <a:xfrm>
              <a:off x="2610" y="204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4" name="Oval 164"/>
            <p:cNvSpPr>
              <a:spLocks noChangeArrowheads="1"/>
            </p:cNvSpPr>
            <p:nvPr/>
          </p:nvSpPr>
          <p:spPr bwMode="auto">
            <a:xfrm>
              <a:off x="2694" y="2011"/>
              <a:ext cx="83" cy="7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165"/>
          <p:cNvGrpSpPr>
            <a:grpSpLocks/>
          </p:cNvGrpSpPr>
          <p:nvPr/>
        </p:nvGrpSpPr>
        <p:grpSpPr bwMode="auto">
          <a:xfrm>
            <a:off x="4116309" y="3476526"/>
            <a:ext cx="500062" cy="1819275"/>
            <a:chOff x="2735" y="2260"/>
            <a:chExt cx="315" cy="1146"/>
          </a:xfrm>
        </p:grpSpPr>
        <p:sp>
          <p:nvSpPr>
            <p:cNvPr id="363686" name="Rectangle 166"/>
            <p:cNvSpPr>
              <a:spLocks noChangeArrowheads="1"/>
            </p:cNvSpPr>
            <p:nvPr/>
          </p:nvSpPr>
          <p:spPr bwMode="auto">
            <a:xfrm>
              <a:off x="2735" y="2296"/>
              <a:ext cx="281" cy="1110"/>
            </a:xfrm>
            <a:prstGeom prst="rect">
              <a:avLst/>
            </a:prstGeom>
            <a:solidFill>
              <a:srgbClr val="FBD4D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7" name="Rectangle 167"/>
            <p:cNvSpPr>
              <a:spLocks noChangeArrowheads="1"/>
            </p:cNvSpPr>
            <p:nvPr/>
          </p:nvSpPr>
          <p:spPr bwMode="auto">
            <a:xfrm>
              <a:off x="2817" y="2771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363688" name="Oval 168"/>
            <p:cNvSpPr>
              <a:spLocks noChangeArrowheads="1"/>
            </p:cNvSpPr>
            <p:nvPr/>
          </p:nvSpPr>
          <p:spPr bwMode="auto">
            <a:xfrm>
              <a:off x="3008" y="2392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89" name="Oval 169"/>
            <p:cNvSpPr>
              <a:spLocks noChangeArrowheads="1"/>
            </p:cNvSpPr>
            <p:nvPr/>
          </p:nvSpPr>
          <p:spPr bwMode="auto">
            <a:xfrm>
              <a:off x="3008" y="2457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0" name="Oval 170"/>
            <p:cNvSpPr>
              <a:spLocks noChangeArrowheads="1"/>
            </p:cNvSpPr>
            <p:nvPr/>
          </p:nvSpPr>
          <p:spPr bwMode="auto">
            <a:xfrm>
              <a:off x="3008" y="2523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1" name="Oval 171"/>
            <p:cNvSpPr>
              <a:spLocks noChangeArrowheads="1"/>
            </p:cNvSpPr>
            <p:nvPr/>
          </p:nvSpPr>
          <p:spPr bwMode="auto">
            <a:xfrm>
              <a:off x="3008" y="2588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2" name="Oval 172"/>
            <p:cNvSpPr>
              <a:spLocks noChangeArrowheads="1"/>
            </p:cNvSpPr>
            <p:nvPr/>
          </p:nvSpPr>
          <p:spPr bwMode="auto">
            <a:xfrm>
              <a:off x="3008" y="2655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3" name="Oval 173"/>
            <p:cNvSpPr>
              <a:spLocks noChangeArrowheads="1"/>
            </p:cNvSpPr>
            <p:nvPr/>
          </p:nvSpPr>
          <p:spPr bwMode="auto">
            <a:xfrm>
              <a:off x="3008" y="2721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4" name="Oval 174"/>
            <p:cNvSpPr>
              <a:spLocks noChangeArrowheads="1"/>
            </p:cNvSpPr>
            <p:nvPr/>
          </p:nvSpPr>
          <p:spPr bwMode="auto">
            <a:xfrm>
              <a:off x="3008" y="2787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5" name="Oval 175"/>
            <p:cNvSpPr>
              <a:spLocks noChangeArrowheads="1"/>
            </p:cNvSpPr>
            <p:nvPr/>
          </p:nvSpPr>
          <p:spPr bwMode="auto">
            <a:xfrm>
              <a:off x="3008" y="2853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6" name="Oval 176"/>
            <p:cNvSpPr>
              <a:spLocks noChangeArrowheads="1"/>
            </p:cNvSpPr>
            <p:nvPr/>
          </p:nvSpPr>
          <p:spPr bwMode="auto">
            <a:xfrm>
              <a:off x="3008" y="2922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7" name="Oval 177"/>
            <p:cNvSpPr>
              <a:spLocks noChangeArrowheads="1"/>
            </p:cNvSpPr>
            <p:nvPr/>
          </p:nvSpPr>
          <p:spPr bwMode="auto">
            <a:xfrm>
              <a:off x="3008" y="2989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8" name="Oval 178"/>
            <p:cNvSpPr>
              <a:spLocks noChangeArrowheads="1"/>
            </p:cNvSpPr>
            <p:nvPr/>
          </p:nvSpPr>
          <p:spPr bwMode="auto">
            <a:xfrm>
              <a:off x="3008" y="3054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699" name="Oval 179"/>
            <p:cNvSpPr>
              <a:spLocks noChangeArrowheads="1"/>
            </p:cNvSpPr>
            <p:nvPr/>
          </p:nvSpPr>
          <p:spPr bwMode="auto">
            <a:xfrm>
              <a:off x="3008" y="3120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0" name="Oval 180"/>
            <p:cNvSpPr>
              <a:spLocks noChangeArrowheads="1"/>
            </p:cNvSpPr>
            <p:nvPr/>
          </p:nvSpPr>
          <p:spPr bwMode="auto">
            <a:xfrm>
              <a:off x="3008" y="3186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1" name="Oval 181"/>
            <p:cNvSpPr>
              <a:spLocks noChangeArrowheads="1"/>
            </p:cNvSpPr>
            <p:nvPr/>
          </p:nvSpPr>
          <p:spPr bwMode="auto">
            <a:xfrm>
              <a:off x="3008" y="3252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2" name="Oval 182"/>
            <p:cNvSpPr>
              <a:spLocks noChangeArrowheads="1"/>
            </p:cNvSpPr>
            <p:nvPr/>
          </p:nvSpPr>
          <p:spPr bwMode="auto">
            <a:xfrm>
              <a:off x="2967" y="2260"/>
              <a:ext cx="83" cy="7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3" name="Oval 183"/>
            <p:cNvSpPr>
              <a:spLocks noChangeArrowheads="1"/>
            </p:cNvSpPr>
            <p:nvPr/>
          </p:nvSpPr>
          <p:spPr bwMode="auto">
            <a:xfrm>
              <a:off x="2761" y="2293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4" name="Oval 184"/>
            <p:cNvSpPr>
              <a:spLocks noChangeArrowheads="1"/>
            </p:cNvSpPr>
            <p:nvPr/>
          </p:nvSpPr>
          <p:spPr bwMode="auto">
            <a:xfrm>
              <a:off x="2837" y="2293"/>
              <a:ext cx="16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05" name="Oval 185"/>
            <p:cNvSpPr>
              <a:spLocks noChangeArrowheads="1"/>
            </p:cNvSpPr>
            <p:nvPr/>
          </p:nvSpPr>
          <p:spPr bwMode="auto">
            <a:xfrm>
              <a:off x="2911" y="2293"/>
              <a:ext cx="17" cy="1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1115616" y="1412776"/>
            <a:ext cx="7669088" cy="4238625"/>
            <a:chOff x="816" y="960"/>
            <a:chExt cx="4944" cy="2670"/>
          </a:xfrm>
        </p:grpSpPr>
        <p:sp>
          <p:nvSpPr>
            <p:cNvPr id="363707" name="Rectangle 187"/>
            <p:cNvSpPr>
              <a:spLocks noChangeArrowheads="1"/>
            </p:cNvSpPr>
            <p:nvPr/>
          </p:nvSpPr>
          <p:spPr bwMode="auto">
            <a:xfrm>
              <a:off x="2594" y="3433"/>
              <a:ext cx="1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900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3708" name="Rectangle 188"/>
            <p:cNvSpPr>
              <a:spLocks noChangeArrowheads="1"/>
            </p:cNvSpPr>
            <p:nvPr/>
          </p:nvSpPr>
          <p:spPr bwMode="auto">
            <a:xfrm>
              <a:off x="2916" y="3433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1,100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3709" name="Line 189"/>
            <p:cNvSpPr>
              <a:spLocks noChangeShapeType="1"/>
            </p:cNvSpPr>
            <p:nvPr/>
          </p:nvSpPr>
          <p:spPr bwMode="auto">
            <a:xfrm>
              <a:off x="1466" y="2051"/>
              <a:ext cx="10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10" name="Line 190"/>
            <p:cNvSpPr>
              <a:spLocks noChangeShapeType="1"/>
            </p:cNvSpPr>
            <p:nvPr/>
          </p:nvSpPr>
          <p:spPr bwMode="auto">
            <a:xfrm>
              <a:off x="1466" y="2300"/>
              <a:ext cx="10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11" name="Line 191"/>
            <p:cNvSpPr>
              <a:spLocks noChangeShapeType="1"/>
            </p:cNvSpPr>
            <p:nvPr/>
          </p:nvSpPr>
          <p:spPr bwMode="auto">
            <a:xfrm>
              <a:off x="3016" y="3317"/>
              <a:ext cx="0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12" name="Line 192"/>
            <p:cNvSpPr>
              <a:spLocks noChangeShapeType="1"/>
            </p:cNvSpPr>
            <p:nvPr/>
          </p:nvSpPr>
          <p:spPr bwMode="auto">
            <a:xfrm>
              <a:off x="2735" y="3317"/>
              <a:ext cx="0" cy="8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13" name="Freeform 193"/>
            <p:cNvSpPr>
              <a:spLocks/>
            </p:cNvSpPr>
            <p:nvPr/>
          </p:nvSpPr>
          <p:spPr bwMode="auto">
            <a:xfrm>
              <a:off x="1466" y="1132"/>
              <a:ext cx="3118" cy="2274"/>
            </a:xfrm>
            <a:custGeom>
              <a:avLst/>
              <a:gdLst/>
              <a:ahLst/>
              <a:cxnLst>
                <a:cxn ang="0">
                  <a:pos x="2090" y="1744"/>
                </a:cxn>
                <a:cxn ang="0">
                  <a:pos x="0" y="1744"/>
                </a:cxn>
                <a:cxn ang="0">
                  <a:pos x="0" y="0"/>
                </a:cxn>
              </a:cxnLst>
              <a:rect l="0" t="0" r="r" b="b"/>
              <a:pathLst>
                <a:path w="2090" h="1744">
                  <a:moveTo>
                    <a:pt x="2090" y="1744"/>
                  </a:moveTo>
                  <a:lnTo>
                    <a:pt x="0" y="1744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714" name="Rectangle 194"/>
            <p:cNvSpPr>
              <a:spLocks noChangeArrowheads="1"/>
            </p:cNvSpPr>
            <p:nvPr/>
          </p:nvSpPr>
          <p:spPr bwMode="auto">
            <a:xfrm>
              <a:off x="1314" y="3433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3715" name="Rectangle 195"/>
            <p:cNvSpPr>
              <a:spLocks noChangeArrowheads="1"/>
            </p:cNvSpPr>
            <p:nvPr/>
          </p:nvSpPr>
          <p:spPr bwMode="auto">
            <a:xfrm>
              <a:off x="1050" y="2002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$1.10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3716" name="Rectangle 196"/>
            <p:cNvSpPr>
              <a:spLocks noChangeArrowheads="1"/>
            </p:cNvSpPr>
            <p:nvPr/>
          </p:nvSpPr>
          <p:spPr bwMode="auto">
            <a:xfrm>
              <a:off x="1127" y="2248"/>
              <a:ext cx="21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363717" name="Rectangle 197"/>
            <p:cNvSpPr>
              <a:spLocks noChangeArrowheads="1"/>
            </p:cNvSpPr>
            <p:nvPr/>
          </p:nvSpPr>
          <p:spPr bwMode="auto">
            <a:xfrm>
              <a:off x="4015" y="3504"/>
              <a:ext cx="174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300" b="1" dirty="0" smtClean="0">
                  <a:solidFill>
                    <a:srgbClr val="000000"/>
                  </a:solidFill>
                </a:rPr>
                <a:t>Quantity</a:t>
              </a:r>
              <a:endParaRPr lang="en-US" b="1" dirty="0"/>
            </a:p>
          </p:txBody>
        </p:sp>
        <p:sp>
          <p:nvSpPr>
            <p:cNvPr id="363718" name="Rectangle 198"/>
            <p:cNvSpPr>
              <a:spLocks noChangeArrowheads="1"/>
            </p:cNvSpPr>
            <p:nvPr/>
          </p:nvSpPr>
          <p:spPr bwMode="auto">
            <a:xfrm>
              <a:off x="816" y="960"/>
              <a:ext cx="120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331640" y="3155851"/>
            <a:ext cx="0" cy="3730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067944" y="5661248"/>
            <a:ext cx="4119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25429" y="2362200"/>
            <a:ext cx="2289571" cy="2374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17191" y="4335364"/>
            <a:ext cx="912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88" indent="-1588" algn="ctr"/>
            <a:r>
              <a:rPr lang="en-US" sz="1400" b="1" dirty="0" smtClean="0">
                <a:solidFill>
                  <a:srgbClr val="000000"/>
                </a:solidFill>
              </a:rPr>
              <a:t>Demand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4197856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0"/>
            <a:ext cx="771100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Elasticity and Total Revenue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8"/>
            <a:ext cx="8064896" cy="5184576"/>
          </a:xfrm>
        </p:spPr>
        <p:txBody>
          <a:bodyPr/>
          <a:lstStyle/>
          <a:p>
            <a:endParaRPr lang="en-US" sz="1000" dirty="0" smtClean="0"/>
          </a:p>
          <a:p>
            <a:pPr marL="0" indent="0">
              <a:buClr>
                <a:schemeClr val="tx1"/>
              </a:buClr>
              <a:buSzTx/>
              <a:buNone/>
            </a:pPr>
            <a:r>
              <a:rPr lang="en-US" dirty="0" smtClean="0"/>
              <a:t>When a seller raises the price of a good, there are two countervailing effects in action (except in the rare case of a good with perfectly elastic or perfectly inelastic demand):</a:t>
            </a:r>
          </a:p>
          <a:p>
            <a:pPr>
              <a:buClr>
                <a:schemeClr val="tx1"/>
              </a:buClr>
              <a:buSzTx/>
            </a:pPr>
            <a:endParaRPr lang="en-US" dirty="0" smtClean="0"/>
          </a:p>
          <a:p>
            <a:pPr marL="914400" lvl="1" indent="-457200"/>
            <a:r>
              <a:rPr lang="en-US" b="1" i="1" dirty="0" smtClean="0"/>
              <a:t>A price effect:</a:t>
            </a:r>
            <a:r>
              <a:rPr lang="en-US" dirty="0" smtClean="0"/>
              <a:t> After a price increase, each unit sold sells at a higher price, which tends to raise revenue.</a:t>
            </a:r>
            <a:br>
              <a:rPr lang="en-US" dirty="0" smtClean="0"/>
            </a:br>
            <a:endParaRPr lang="en-US" dirty="0" smtClean="0"/>
          </a:p>
          <a:p>
            <a:pPr marL="914400" lvl="1" indent="-457200"/>
            <a:r>
              <a:rPr lang="en-US" b="1" i="1" dirty="0" smtClean="0"/>
              <a:t>A quantity effect:</a:t>
            </a:r>
            <a:r>
              <a:rPr lang="en-US" dirty="0" smtClean="0"/>
              <a:t> After a price increase, fewer units are sold, which tends to lower revenue.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0"/>
            <a:ext cx="799288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Elasticity and Total Revenue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969541"/>
            <a:ext cx="7992888" cy="5411787"/>
          </a:xfrm>
        </p:spPr>
        <p:txBody>
          <a:bodyPr>
            <a:normAutofit/>
          </a:bodyPr>
          <a:lstStyle/>
          <a:p>
            <a:pPr marL="230188" indent="-225425">
              <a:lnSpc>
                <a:spcPct val="80000"/>
              </a:lnSpc>
            </a:pPr>
            <a:r>
              <a:rPr lang="en-US" sz="2400" dirty="0" smtClean="0"/>
              <a:t>If demand for a good is </a:t>
            </a:r>
            <a:r>
              <a:rPr lang="en-US" sz="2400" b="1" i="1" dirty="0" smtClean="0"/>
              <a:t>elastic</a:t>
            </a:r>
            <a:r>
              <a:rPr lang="en-US" sz="2400" i="1" dirty="0" smtClean="0"/>
              <a:t> </a:t>
            </a:r>
            <a:r>
              <a:rPr lang="en-US" sz="2400" dirty="0" smtClean="0"/>
              <a:t>(the price elasticity of demand is less than -1). </a:t>
            </a:r>
          </a:p>
          <a:p>
            <a:pPr marL="914400" lvl="1" indent="-452438">
              <a:lnSpc>
                <a:spcPct val="80000"/>
              </a:lnSpc>
            </a:pPr>
            <a:endParaRPr lang="en-US" dirty="0" smtClean="0"/>
          </a:p>
          <a:p>
            <a:pPr marL="914400" lvl="1" indent="-452438">
              <a:lnSpc>
                <a:spcPct val="80000"/>
              </a:lnSpc>
            </a:pPr>
            <a:r>
              <a:rPr lang="en-US" dirty="0" smtClean="0"/>
              <a:t>In this case, the quantity effect is stronger than the price effect.</a:t>
            </a:r>
          </a:p>
          <a:p>
            <a:pPr marL="914400" lvl="1" indent="-452438">
              <a:lnSpc>
                <a:spcPct val="80000"/>
              </a:lnSpc>
            </a:pPr>
            <a:r>
              <a:rPr lang="en-US" dirty="0" smtClean="0"/>
              <a:t>An </a:t>
            </a:r>
            <a:r>
              <a:rPr lang="en-US" dirty="0"/>
              <a:t>increase in price reduces total revenue. </a:t>
            </a:r>
          </a:p>
          <a:p>
            <a:pPr marL="914400" lvl="1" indent="-452438">
              <a:lnSpc>
                <a:spcPct val="80000"/>
              </a:lnSpc>
            </a:pPr>
            <a:endParaRPr lang="en-US" dirty="0" smtClean="0"/>
          </a:p>
          <a:p>
            <a:pPr marL="747713" lvl="1">
              <a:lnSpc>
                <a:spcPct val="80000"/>
              </a:lnSpc>
            </a:pPr>
            <a:endParaRPr lang="en-US" dirty="0" smtClean="0"/>
          </a:p>
          <a:p>
            <a:pPr marL="230188" indent="-225425">
              <a:buClr>
                <a:schemeClr val="tx1"/>
              </a:buClr>
            </a:pPr>
            <a:r>
              <a:rPr lang="en-US" sz="2400" dirty="0" smtClean="0"/>
              <a:t>If demand for a good is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inelastic</a:t>
            </a:r>
            <a:r>
              <a:rPr lang="en-US" sz="2400" i="1" dirty="0" smtClean="0"/>
              <a:t> </a:t>
            </a:r>
            <a:r>
              <a:rPr lang="en-US" sz="2400" dirty="0" smtClean="0"/>
              <a:t>(the price elasticity of demand is between 0 and -1). </a:t>
            </a:r>
          </a:p>
          <a:p>
            <a:pPr marL="914400" lvl="1" indent="-452438"/>
            <a:endParaRPr lang="en-US" dirty="0" smtClean="0"/>
          </a:p>
          <a:p>
            <a:pPr marL="914400" lvl="1" indent="-452438"/>
            <a:r>
              <a:rPr lang="en-US" dirty="0" smtClean="0"/>
              <a:t>In this case, the price effect is stronger than the quantity effect.</a:t>
            </a:r>
          </a:p>
          <a:p>
            <a:pPr marL="914400" lvl="1" indent="-452438"/>
            <a:r>
              <a:rPr lang="en-US" dirty="0" smtClean="0"/>
              <a:t>An increase in price increases total revenue.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0"/>
            <a:ext cx="7992888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Elasticity and Total Revenue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969541"/>
            <a:ext cx="7992888" cy="5411787"/>
          </a:xfrm>
        </p:spPr>
        <p:txBody>
          <a:bodyPr/>
          <a:lstStyle/>
          <a:p>
            <a:pPr marL="230188" indent="-225425">
              <a:buClr>
                <a:schemeClr val="tx1"/>
              </a:buClr>
            </a:pPr>
            <a:r>
              <a:rPr lang="en-US" sz="2400" dirty="0" smtClean="0"/>
              <a:t>If demand for a good is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unit-elastic</a:t>
            </a:r>
            <a:r>
              <a:rPr lang="en-US" sz="2400" i="1" dirty="0" smtClean="0"/>
              <a:t> </a:t>
            </a:r>
            <a:r>
              <a:rPr lang="en-US" sz="2400" dirty="0" smtClean="0"/>
              <a:t>(the price elasticity of demand is exactly -1).</a:t>
            </a:r>
          </a:p>
          <a:p>
            <a:pPr marL="630238" lvl="1" indent="-225425">
              <a:buClr>
                <a:schemeClr val="tx1"/>
              </a:buClr>
            </a:pPr>
            <a:endParaRPr lang="en-US" dirty="0"/>
          </a:p>
          <a:p>
            <a:pPr marL="630238" lvl="1" indent="-225425">
              <a:buClr>
                <a:schemeClr val="tx1"/>
              </a:buClr>
            </a:pPr>
            <a:r>
              <a:rPr lang="en-US" dirty="0" smtClean="0"/>
              <a:t>In this case, the quantity effect and the price effect exactly offset each other.</a:t>
            </a:r>
          </a:p>
          <a:p>
            <a:pPr marL="630238" lvl="1" indent="-225425">
              <a:buClr>
                <a:schemeClr val="tx1"/>
              </a:buClr>
            </a:pPr>
            <a:r>
              <a:rPr lang="en-US" dirty="0" smtClean="0"/>
              <a:t>An increase in price does not change total revenue.</a:t>
            </a:r>
          </a:p>
        </p:txBody>
      </p:sp>
    </p:spTree>
    <p:extLst>
      <p:ext uri="{BB962C8B-B14F-4D97-AF65-F5344CB8AC3E}">
        <p14:creationId xmlns="" xmlns:p14="http://schemas.microsoft.com/office/powerpoint/2010/main" val="43689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Elasticity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Income Elasticity of Demand</a:t>
            </a:r>
          </a:p>
          <a:p>
            <a:r>
              <a:rPr lang="en-US" dirty="0" smtClean="0"/>
              <a:t>Cross Price Elasticity of Demand</a:t>
            </a:r>
          </a:p>
          <a:p>
            <a:r>
              <a:rPr lang="en-US" dirty="0" smtClean="0"/>
              <a:t>Price Elasticity of Supply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2" name="Rectangle 3"/>
          <p:cNvSpPr>
            <a:spLocks noChangeArrowheads="1"/>
          </p:cNvSpPr>
          <p:nvPr/>
        </p:nvSpPr>
        <p:spPr bwMode="auto">
          <a:xfrm>
            <a:off x="914400" y="2708920"/>
            <a:ext cx="8001000" cy="213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76200"/>
            <a:ext cx="80010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Income Elasticity of Demand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914400" y="923236"/>
            <a:ext cx="80010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230188" indent="-230188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/>
              <a:t>The </a:t>
            </a:r>
            <a:r>
              <a:rPr lang="en-US" sz="2400" b="1" dirty="0"/>
              <a:t>income elasticity of demand </a:t>
            </a:r>
            <a:r>
              <a:rPr lang="en-US" sz="2400" dirty="0"/>
              <a:t>is the percent change in the quantity of a good demanded when a consumer’s income changes divided by the percent change in the consumer’s income</a:t>
            </a:r>
            <a:r>
              <a:rPr lang="en-US" sz="2400" dirty="0" smtClean="0"/>
              <a:t>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 smtClean="0"/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414514"/>
            <a:ext cx="7742238" cy="6667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animBg="1"/>
      <p:bldP spid="440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Changes in Quantity Demanded in Response to Changes in Price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and Quantity Demanded are inversely related</a:t>
            </a:r>
          </a:p>
          <a:p>
            <a:pPr lvl="1"/>
            <a:r>
              <a:rPr lang="en-US" dirty="0" smtClean="0"/>
              <a:t>Law of Demand</a:t>
            </a:r>
          </a:p>
          <a:p>
            <a:pPr lvl="2"/>
            <a:r>
              <a:rPr lang="en-US" dirty="0" smtClean="0"/>
              <a:t>Price goes up, Quantity Demanded goes down</a:t>
            </a:r>
          </a:p>
          <a:p>
            <a:pPr lvl="2"/>
            <a:r>
              <a:rPr lang="en-US" dirty="0" smtClean="0"/>
              <a:t>Price goes down, Quantity Demanded goes up</a:t>
            </a:r>
          </a:p>
          <a:p>
            <a:pPr lvl="1"/>
            <a:r>
              <a:rPr lang="en-US" dirty="0" smtClean="0"/>
              <a:t>Useful to know, but provides no information on magnitude of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592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Normal Goods and Inferior Goods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9"/>
            <a:ext cx="8011046" cy="518457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 smtClean="0"/>
              <a:t>When the income elasticity of demand is positive, the good is a </a:t>
            </a:r>
            <a:r>
              <a:rPr lang="en-US" b="1" dirty="0" smtClean="0"/>
              <a:t>normal good</a:t>
            </a:r>
            <a:r>
              <a:rPr lang="en-US" dirty="0" smtClean="0"/>
              <a:t>; that is, the quantity demanded at any given price increases as income increases.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positive and greater than 1, then considered income elastic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positive and less than 1, then considered income inelastic.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When the income elasticity of demand is negative, the good is an </a:t>
            </a:r>
            <a:r>
              <a:rPr lang="en-US" b="1" dirty="0" smtClean="0"/>
              <a:t>inferior good</a:t>
            </a:r>
            <a:r>
              <a:rPr lang="en-US" dirty="0" smtClean="0"/>
              <a:t>;  that is, the quantity demanded at any given price decreases as income increases.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5" name="Rectangle 3"/>
          <p:cNvSpPr>
            <a:spLocks noChangeArrowheads="1"/>
          </p:cNvSpPr>
          <p:nvPr/>
        </p:nvSpPr>
        <p:spPr bwMode="auto">
          <a:xfrm>
            <a:off x="899592" y="3735288"/>
            <a:ext cx="8015808" cy="228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911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00150" y="152400"/>
            <a:ext cx="7943850" cy="457200"/>
          </a:xfrm>
        </p:spPr>
        <p:txBody>
          <a:bodyPr anchor="ctr">
            <a:noAutofit/>
          </a:bodyPr>
          <a:lstStyle/>
          <a:p>
            <a:r>
              <a:rPr lang="en-US" sz="3200" cap="none" dirty="0" smtClean="0">
                <a:solidFill>
                  <a:schemeClr val="tx1"/>
                </a:solidFill>
              </a:rPr>
              <a:t>Other Demand Elasticities: Cross-Price Elasticity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28713" y="908050"/>
            <a:ext cx="8015287" cy="2736850"/>
          </a:xfrm>
        </p:spPr>
        <p:txBody>
          <a:bodyPr anchor="t"/>
          <a:lstStyle/>
          <a:p>
            <a:pPr marL="23018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tx1"/>
                </a:solidFill>
              </a:rPr>
              <a:t>cross-price elasticity of demand </a:t>
            </a:r>
            <a:r>
              <a:rPr lang="en-US" sz="2400" dirty="0" smtClean="0">
                <a:solidFill>
                  <a:schemeClr val="tx1"/>
                </a:solidFill>
              </a:rPr>
              <a:t>between two goods measures the effect of the change in one good’s price on the quantity demanded of the other good. 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pPr marL="230188" indent="-230188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</a:rPr>
              <a:t>It is equal to the percent change in the quantity demanded of one good divided by the percent change in the other good’s price.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115616" y="3903340"/>
            <a:ext cx="7560840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The Cross-Price Elasticity of Demand</a:t>
            </a:r>
          </a:p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sz="2400" dirty="0"/>
              <a:t>between Goods A and B</a:t>
            </a:r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584" y="4958109"/>
            <a:ext cx="6248400" cy="91916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 animBg="1"/>
      <p:bldP spid="91139" grpId="0" build="p"/>
      <p:bldP spid="419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92888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Cross-Price Elasticity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9"/>
            <a:ext cx="8011046" cy="504055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Goods are </a:t>
            </a:r>
            <a:r>
              <a:rPr lang="en-US" b="1" dirty="0" smtClean="0"/>
              <a:t>substitutes</a:t>
            </a:r>
            <a:r>
              <a:rPr lang="en-US" dirty="0" smtClean="0"/>
              <a:t> when the cross-price elasticity of demand</a:t>
            </a:r>
            <a:r>
              <a:rPr lang="en-US" i="1" dirty="0" smtClean="0"/>
              <a:t> </a:t>
            </a:r>
            <a:r>
              <a:rPr lang="en-US" dirty="0" smtClean="0"/>
              <a:t>is positive. </a:t>
            </a:r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Goods are </a:t>
            </a:r>
            <a:r>
              <a:rPr lang="en-US" b="1" dirty="0" smtClean="0"/>
              <a:t>complements</a:t>
            </a:r>
            <a:r>
              <a:rPr lang="en-US" dirty="0" smtClean="0"/>
              <a:t> when the cross-price elasticity of demand is negative.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3"/>
          <p:cNvSpPr>
            <a:spLocks noChangeArrowheads="1"/>
          </p:cNvSpPr>
          <p:nvPr/>
        </p:nvSpPr>
        <p:spPr bwMode="auto">
          <a:xfrm>
            <a:off x="971600" y="3883496"/>
            <a:ext cx="7943800" cy="2209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76200"/>
            <a:ext cx="7943800" cy="609600"/>
          </a:xfrm>
        </p:spPr>
        <p:txBody>
          <a:bodyPr/>
          <a:lstStyle/>
          <a:p>
            <a:pPr algn="l"/>
            <a:r>
              <a:rPr lang="en-US" sz="2800" dirty="0" smtClean="0"/>
              <a:t>Measuring the Price Elasticity of Supply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912813"/>
            <a:ext cx="7943800" cy="2516187"/>
          </a:xfrm>
        </p:spPr>
        <p:txBody>
          <a:bodyPr>
            <a:normAutofit fontScale="92500" lnSpcReduction="10000"/>
          </a:bodyPr>
          <a:lstStyle/>
          <a:p>
            <a:pPr marL="230188" indent="-215900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/>
              <a:t>price elasticity of supply </a:t>
            </a:r>
            <a:r>
              <a:rPr lang="en-US" dirty="0" smtClean="0"/>
              <a:t>is a measure of the responsiveness of the quantity of a good supplied to the price of that good. </a:t>
            </a:r>
            <a:br>
              <a:rPr lang="en-US" dirty="0" smtClean="0"/>
            </a:br>
            <a:endParaRPr lang="en-US" dirty="0" smtClean="0"/>
          </a:p>
          <a:p>
            <a:pPr marL="230188" indent="-215900">
              <a:buClr>
                <a:schemeClr val="tx1"/>
              </a:buClr>
            </a:pPr>
            <a:r>
              <a:rPr lang="en-US" dirty="0" smtClean="0"/>
              <a:t>It is the ratio of the percent change in the quantity supplied to the percent change in the price as we move along the supply curve. </a:t>
            </a: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409" y="4416896"/>
            <a:ext cx="7758063" cy="896938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0" grpId="0" animBg="1"/>
      <p:bldP spid="952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1600" y="60325"/>
            <a:ext cx="7992888" cy="555625"/>
          </a:xfrm>
        </p:spPr>
        <p:txBody>
          <a:bodyPr/>
          <a:lstStyle/>
          <a:p>
            <a:pPr algn="l"/>
            <a:r>
              <a:rPr lang="en-US" sz="2200" dirty="0" smtClean="0">
                <a:latin typeface="Arial" pitchFamily="34" charset="0"/>
              </a:rPr>
              <a:t>What Factors Determine the Price Elasticity of Supply?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980728"/>
            <a:ext cx="7992888" cy="5256584"/>
          </a:xfrm>
        </p:spPr>
        <p:txBody>
          <a:bodyPr/>
          <a:lstStyle/>
          <a:p>
            <a:pPr marL="230188" indent="-215900">
              <a:buClr>
                <a:schemeClr val="tx1"/>
              </a:buClr>
            </a:pPr>
            <a:r>
              <a:rPr lang="en-US" b="1" dirty="0" smtClean="0"/>
              <a:t>The Availability of Inputs:</a:t>
            </a:r>
            <a:r>
              <a:rPr lang="en-US" dirty="0" smtClean="0"/>
              <a:t> The price elasticity of supply tends to be large when inputs are readily available and can be shifted into and out of production at a relatively low cost. It tends to be small when inputs are difficult to obtain.</a:t>
            </a:r>
          </a:p>
          <a:p>
            <a:pPr marL="230188" indent="-215900">
              <a:buClr>
                <a:schemeClr val="tx1"/>
              </a:buClr>
            </a:pPr>
            <a:endParaRPr lang="en-US" b="1" dirty="0" smtClean="0"/>
          </a:p>
          <a:p>
            <a:pPr marL="230188" indent="-215900">
              <a:buClr>
                <a:schemeClr val="tx1"/>
              </a:buClr>
            </a:pPr>
            <a:r>
              <a:rPr lang="en-US" b="1" dirty="0" smtClean="0"/>
              <a:t>Time:</a:t>
            </a:r>
            <a:r>
              <a:rPr lang="en-US" dirty="0" smtClean="0"/>
              <a:t> The price elasticity of supply tends to grow larger as producers have more time to respond to a price change. This means that the long-run price elasticity of supply is often higher than the short-run elasticity.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899592" y="60325"/>
            <a:ext cx="8064896" cy="555625"/>
          </a:xfrm>
        </p:spPr>
        <p:txBody>
          <a:bodyPr/>
          <a:lstStyle/>
          <a:p>
            <a:pPr algn="l"/>
            <a:r>
              <a:rPr lang="en-US" sz="2800" dirty="0" smtClean="0"/>
              <a:t>Two Extreme Cases of Price Elasticity of Supply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2" y="908720"/>
            <a:ext cx="8064896" cy="5184576"/>
          </a:xfrm>
        </p:spPr>
        <p:txBody>
          <a:bodyPr/>
          <a:lstStyle/>
          <a:p>
            <a:pPr marL="230188" indent="-215900">
              <a:buClr>
                <a:schemeClr val="tx1"/>
              </a:buClr>
            </a:pPr>
            <a:r>
              <a:rPr lang="en-US" dirty="0" smtClean="0"/>
              <a:t>There is </a:t>
            </a:r>
            <a:r>
              <a:rPr lang="en-US" b="1" dirty="0" smtClean="0"/>
              <a:t>perfectly inelastic supply </a:t>
            </a:r>
            <a:r>
              <a:rPr lang="en-US" dirty="0" smtClean="0"/>
              <a:t>when the price elasticity of supply is zero, so that changes in the price of the good have no effect on the quantity supplied. A perfectly inelastic supply curve is a vertical line.</a:t>
            </a:r>
          </a:p>
          <a:p>
            <a:pPr marL="230188" indent="-215900">
              <a:buClr>
                <a:schemeClr val="tx1"/>
              </a:buClr>
            </a:pPr>
            <a:endParaRPr lang="en-US" dirty="0" smtClean="0"/>
          </a:p>
          <a:p>
            <a:pPr marL="230188" indent="-215900">
              <a:buClr>
                <a:schemeClr val="tx1"/>
              </a:buClr>
            </a:pPr>
            <a:r>
              <a:rPr lang="en-US" dirty="0" smtClean="0"/>
              <a:t>There is </a:t>
            </a:r>
            <a:r>
              <a:rPr lang="en-US" b="1" dirty="0" smtClean="0"/>
              <a:t>perfectly elastic supply </a:t>
            </a:r>
            <a:r>
              <a:rPr lang="en-US" dirty="0" smtClean="0"/>
              <a:t>when even a tiny increase or reduction in the price will lead to very large changes in the quantity supplied, so that the price elasticity of supply is infinite. A perfectly elastic supply curve is a horizontal line.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Firms: If increase price, quantity demanded will fall</a:t>
            </a:r>
          </a:p>
          <a:p>
            <a:pPr lvl="1"/>
            <a:r>
              <a:rPr lang="en-US" dirty="0"/>
              <a:t>How much? What will happen to total revenue?</a:t>
            </a:r>
          </a:p>
          <a:p>
            <a:r>
              <a:rPr lang="en-US" dirty="0"/>
              <a:t>Tax Implications: If raise tax on item, expect price will rise and quantity will fall.</a:t>
            </a:r>
          </a:p>
          <a:p>
            <a:pPr lvl="1"/>
            <a:r>
              <a:rPr lang="en-US" dirty="0"/>
              <a:t>What will happen to total tax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53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Elasticity of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Elasticity of Demand: A measure of responsiveness of quantity demanded to changes in price.</a:t>
            </a:r>
          </a:p>
          <a:p>
            <a:pPr lvl="1"/>
            <a:r>
              <a:rPr lang="en-US" dirty="0" smtClean="0"/>
              <a:t>Provides information on how much quantity demanded will change in response to a price change.</a:t>
            </a:r>
          </a:p>
          <a:p>
            <a:pPr lvl="1"/>
            <a:r>
              <a:rPr lang="en-US" dirty="0" smtClean="0"/>
              <a:t>Look at percentage changes not absolute changes.</a:t>
            </a:r>
          </a:p>
          <a:p>
            <a:pPr lvl="1"/>
            <a:r>
              <a:rPr lang="en-US" dirty="0" smtClean="0"/>
              <a:t>Ratio of the percentage change in quantity demanded to percentage change in price as move along the demand curve</a:t>
            </a:r>
          </a:p>
          <a:p>
            <a:pPr lvl="2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60325"/>
            <a:ext cx="832276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+mn-lt"/>
              </a:rPr>
              <a:t>Price Elasticity of Demand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714375"/>
            <a:ext cx="8388424" cy="5411788"/>
          </a:xfrm>
          <a:solidFill>
            <a:srgbClr val="FFFF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/>
            <a:endParaRPr lang="en-US" sz="2000" dirty="0" smtClean="0">
              <a:latin typeface="Tahoma" pitchFamily="34" charset="0"/>
            </a:endParaRPr>
          </a:p>
          <a:p>
            <a:pPr marL="0" indent="0"/>
            <a:endParaRPr lang="en-US" sz="1800" b="1" dirty="0" smtClean="0">
              <a:latin typeface="Book Antiqua" pitchFamily="18" charset="0"/>
            </a:endParaRPr>
          </a:p>
          <a:p>
            <a:pPr marL="0" indent="0"/>
            <a:endParaRPr lang="en-US" sz="1800" b="1" dirty="0" smtClean="0">
              <a:latin typeface="Book Antiqua" pitchFamily="18" charset="0"/>
            </a:endParaRPr>
          </a:p>
          <a:p>
            <a:pPr marL="0" indent="0"/>
            <a:endParaRPr lang="en-US" sz="2000" dirty="0" smtClean="0">
              <a:latin typeface="Tahoma" pitchFamily="34" charset="0"/>
            </a:endParaRPr>
          </a:p>
          <a:p>
            <a:pPr marL="0" indent="0"/>
            <a:endParaRPr lang="en-US" sz="2000" dirty="0" smtClean="0">
              <a:latin typeface="Tahoma" pitchFamily="34" charset="0"/>
            </a:endParaRPr>
          </a:p>
          <a:p>
            <a:pPr marL="0" indent="0"/>
            <a:endParaRPr lang="en-US" sz="2000" dirty="0" smtClean="0">
              <a:latin typeface="Tahoma" pitchFamily="34" charset="0"/>
            </a:endParaRPr>
          </a:p>
          <a:p>
            <a:pPr marL="0" indent="0"/>
            <a:endParaRPr lang="en-US" sz="2000" dirty="0" smtClean="0">
              <a:latin typeface="Tahoma" pitchFamily="34" charset="0"/>
            </a:endParaRPr>
          </a:p>
          <a:p>
            <a:pPr marL="0" indent="0"/>
            <a:endParaRPr lang="en-US" sz="1800" dirty="0" smtClean="0">
              <a:latin typeface="Tahoma" pitchFamily="34" charset="0"/>
            </a:endParaRP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6963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6963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pic>
        <p:nvPicPr>
          <p:cNvPr id="31785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667000"/>
            <a:ext cx="7890892" cy="10382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Calculating: Midpoint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midpoint method is a technique for calculating the percent change. </a:t>
            </a:r>
          </a:p>
          <a:p>
            <a:pPr lvl="1"/>
            <a:r>
              <a:rPr lang="en-US" dirty="0" smtClean="0"/>
              <a:t>Calculate changes in a variable compared with the average, or midpoint, of the starting and final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7" name="Rectangle 3"/>
          <p:cNvSpPr>
            <a:spLocks noChangeArrowheads="1"/>
          </p:cNvSpPr>
          <p:nvPr/>
        </p:nvSpPr>
        <p:spPr bwMode="auto">
          <a:xfrm>
            <a:off x="899592" y="908720"/>
            <a:ext cx="8064896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b="1" dirty="0">
              <a:latin typeface="Book Antiqua" pitchFamily="18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dirty="0">
              <a:latin typeface="Tahoma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5" y="60325"/>
            <a:ext cx="8322766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Using the Midpoint Method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243" y="1124744"/>
            <a:ext cx="5953125" cy="11715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5732" y="2663949"/>
            <a:ext cx="7124700" cy="9810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1326" y="3998560"/>
            <a:ext cx="6115050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33" name="Rectangle 32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1601" y="60325"/>
            <a:ext cx="7992887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</a:p>
        </p:txBody>
      </p:sp>
      <p:grpSp>
        <p:nvGrpSpPr>
          <p:cNvPr id="2" name="Group 344"/>
          <p:cNvGrpSpPr>
            <a:grpSpLocks/>
          </p:cNvGrpSpPr>
          <p:nvPr/>
        </p:nvGrpSpPr>
        <p:grpSpPr bwMode="auto">
          <a:xfrm>
            <a:off x="1981200" y="1600200"/>
            <a:ext cx="6477000" cy="3941763"/>
            <a:chOff x="1248" y="1008"/>
            <a:chExt cx="4080" cy="2483"/>
          </a:xfrm>
        </p:grpSpPr>
        <p:sp>
          <p:nvSpPr>
            <p:cNvPr id="431450" name="Rectangle 346"/>
            <p:cNvSpPr>
              <a:spLocks noChangeArrowheads="1"/>
            </p:cNvSpPr>
            <p:nvPr/>
          </p:nvSpPr>
          <p:spPr bwMode="auto">
            <a:xfrm>
              <a:off x="2737" y="3294"/>
              <a:ext cx="18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900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1451" name="Rectangle 347"/>
            <p:cNvSpPr>
              <a:spLocks noChangeArrowheads="1"/>
            </p:cNvSpPr>
            <p:nvPr/>
          </p:nvSpPr>
          <p:spPr bwMode="auto">
            <a:xfrm>
              <a:off x="3098" y="3294"/>
              <a:ext cx="27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1,100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1452" name="Line 348"/>
            <p:cNvSpPr>
              <a:spLocks noChangeShapeType="1"/>
            </p:cNvSpPr>
            <p:nvPr/>
          </p:nvSpPr>
          <p:spPr bwMode="auto">
            <a:xfrm>
              <a:off x="1779" y="2026"/>
              <a:ext cx="11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53" name="Line 349"/>
            <p:cNvSpPr>
              <a:spLocks noChangeShapeType="1"/>
            </p:cNvSpPr>
            <p:nvPr/>
          </p:nvSpPr>
          <p:spPr bwMode="auto">
            <a:xfrm>
              <a:off x="1779" y="2253"/>
              <a:ext cx="111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54" name="Line 350"/>
            <p:cNvSpPr>
              <a:spLocks noChangeShapeType="1"/>
            </p:cNvSpPr>
            <p:nvPr/>
          </p:nvSpPr>
          <p:spPr bwMode="auto">
            <a:xfrm>
              <a:off x="3167" y="3163"/>
              <a:ext cx="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55" name="Line 351"/>
            <p:cNvSpPr>
              <a:spLocks noChangeShapeType="1"/>
            </p:cNvSpPr>
            <p:nvPr/>
          </p:nvSpPr>
          <p:spPr bwMode="auto">
            <a:xfrm>
              <a:off x="2913" y="3163"/>
              <a:ext cx="0" cy="10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56" name="Freeform 352"/>
            <p:cNvSpPr>
              <a:spLocks/>
            </p:cNvSpPr>
            <p:nvPr/>
          </p:nvSpPr>
          <p:spPr bwMode="auto">
            <a:xfrm>
              <a:off x="1779" y="1179"/>
              <a:ext cx="2881" cy="2085"/>
            </a:xfrm>
            <a:custGeom>
              <a:avLst/>
              <a:gdLst/>
              <a:ahLst/>
              <a:cxnLst>
                <a:cxn ang="0">
                  <a:pos x="1450" y="1179"/>
                </a:cxn>
                <a:cxn ang="0">
                  <a:pos x="0" y="1179"/>
                </a:cxn>
                <a:cxn ang="0">
                  <a:pos x="0" y="0"/>
                </a:cxn>
              </a:cxnLst>
              <a:rect l="0" t="0" r="r" b="b"/>
              <a:pathLst>
                <a:path w="1450" h="1179">
                  <a:moveTo>
                    <a:pt x="1450" y="1179"/>
                  </a:moveTo>
                  <a:lnTo>
                    <a:pt x="0" y="1179"/>
                  </a:lnTo>
                  <a:lnTo>
                    <a:pt x="0" y="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57" name="Rectangle 353"/>
            <p:cNvSpPr>
              <a:spLocks noChangeArrowheads="1"/>
            </p:cNvSpPr>
            <p:nvPr/>
          </p:nvSpPr>
          <p:spPr bwMode="auto">
            <a:xfrm>
              <a:off x="1608" y="3294"/>
              <a:ext cx="6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1458" name="Rectangle 354"/>
            <p:cNvSpPr>
              <a:spLocks noChangeArrowheads="1"/>
            </p:cNvSpPr>
            <p:nvPr/>
          </p:nvSpPr>
          <p:spPr bwMode="auto">
            <a:xfrm>
              <a:off x="1312" y="1947"/>
              <a:ext cx="27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$1.10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1459" name="Rectangle 355"/>
            <p:cNvSpPr>
              <a:spLocks noChangeArrowheads="1"/>
            </p:cNvSpPr>
            <p:nvPr/>
          </p:nvSpPr>
          <p:spPr bwMode="auto">
            <a:xfrm>
              <a:off x="1399" y="2172"/>
              <a:ext cx="21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0.90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431460" name="Rectangle 356"/>
            <p:cNvSpPr>
              <a:spLocks noChangeArrowheads="1"/>
            </p:cNvSpPr>
            <p:nvPr/>
          </p:nvSpPr>
          <p:spPr bwMode="auto">
            <a:xfrm>
              <a:off x="1248" y="1008"/>
              <a:ext cx="11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 smtClean="0">
                  <a:latin typeface="Myriad Roman" charset="0"/>
                </a:rPr>
                <a:t>Price</a:t>
              </a:r>
              <a:endParaRPr lang="en-US" sz="1400" dirty="0">
                <a:latin typeface="Myriad Roman" charset="0"/>
              </a:endParaRPr>
            </a:p>
          </p:txBody>
        </p:sp>
        <p:sp>
          <p:nvSpPr>
            <p:cNvPr id="431461" name="Rectangle 357"/>
            <p:cNvSpPr>
              <a:spLocks noChangeArrowheads="1"/>
            </p:cNvSpPr>
            <p:nvPr/>
          </p:nvSpPr>
          <p:spPr bwMode="auto">
            <a:xfrm>
              <a:off x="4095" y="3355"/>
              <a:ext cx="123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Quantity 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3" name="Group 358"/>
          <p:cNvGrpSpPr>
            <a:grpSpLocks/>
          </p:cNvGrpSpPr>
          <p:nvPr/>
        </p:nvGrpSpPr>
        <p:grpSpPr bwMode="auto">
          <a:xfrm>
            <a:off x="3059112" y="3235325"/>
            <a:ext cx="2146299" cy="1733550"/>
            <a:chOff x="1927" y="2038"/>
            <a:chExt cx="1352" cy="1092"/>
          </a:xfrm>
        </p:grpSpPr>
        <p:sp>
          <p:nvSpPr>
            <p:cNvPr id="431463" name="Rectangle 359"/>
            <p:cNvSpPr>
              <a:spLocks noChangeArrowheads="1"/>
            </p:cNvSpPr>
            <p:nvPr/>
          </p:nvSpPr>
          <p:spPr bwMode="auto">
            <a:xfrm>
              <a:off x="3203" y="2038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A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1464" name="Oval 360"/>
            <p:cNvSpPr>
              <a:spLocks noChangeArrowheads="1"/>
            </p:cNvSpPr>
            <p:nvPr/>
          </p:nvSpPr>
          <p:spPr bwMode="auto">
            <a:xfrm>
              <a:off x="1927" y="2240"/>
              <a:ext cx="21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65" name="Oval 361"/>
            <p:cNvSpPr>
              <a:spLocks noChangeArrowheads="1"/>
            </p:cNvSpPr>
            <p:nvPr/>
          </p:nvSpPr>
          <p:spPr bwMode="auto">
            <a:xfrm>
              <a:off x="2014" y="2240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66" name="Oval 362"/>
            <p:cNvSpPr>
              <a:spLocks noChangeArrowheads="1"/>
            </p:cNvSpPr>
            <p:nvPr/>
          </p:nvSpPr>
          <p:spPr bwMode="auto">
            <a:xfrm>
              <a:off x="2096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67" name="Oval 363"/>
            <p:cNvSpPr>
              <a:spLocks noChangeArrowheads="1"/>
            </p:cNvSpPr>
            <p:nvPr/>
          </p:nvSpPr>
          <p:spPr bwMode="auto">
            <a:xfrm>
              <a:off x="2183" y="2240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68" name="Oval 364"/>
            <p:cNvSpPr>
              <a:spLocks noChangeArrowheads="1"/>
            </p:cNvSpPr>
            <p:nvPr/>
          </p:nvSpPr>
          <p:spPr bwMode="auto">
            <a:xfrm>
              <a:off x="2265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69" name="Oval 365"/>
            <p:cNvSpPr>
              <a:spLocks noChangeArrowheads="1"/>
            </p:cNvSpPr>
            <p:nvPr/>
          </p:nvSpPr>
          <p:spPr bwMode="auto">
            <a:xfrm>
              <a:off x="2350" y="2240"/>
              <a:ext cx="19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0" name="Oval 366"/>
            <p:cNvSpPr>
              <a:spLocks noChangeArrowheads="1"/>
            </p:cNvSpPr>
            <p:nvPr/>
          </p:nvSpPr>
          <p:spPr bwMode="auto">
            <a:xfrm>
              <a:off x="2434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1" name="Oval 367"/>
            <p:cNvSpPr>
              <a:spLocks noChangeArrowheads="1"/>
            </p:cNvSpPr>
            <p:nvPr/>
          </p:nvSpPr>
          <p:spPr bwMode="auto">
            <a:xfrm>
              <a:off x="2524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2" name="Oval 368"/>
            <p:cNvSpPr>
              <a:spLocks noChangeArrowheads="1"/>
            </p:cNvSpPr>
            <p:nvPr/>
          </p:nvSpPr>
          <p:spPr bwMode="auto">
            <a:xfrm>
              <a:off x="2609" y="2240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3" name="Oval 369"/>
            <p:cNvSpPr>
              <a:spLocks noChangeArrowheads="1"/>
            </p:cNvSpPr>
            <p:nvPr/>
          </p:nvSpPr>
          <p:spPr bwMode="auto">
            <a:xfrm>
              <a:off x="2692" y="2240"/>
              <a:ext cx="21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4" name="Oval 370"/>
            <p:cNvSpPr>
              <a:spLocks noChangeArrowheads="1"/>
            </p:cNvSpPr>
            <p:nvPr/>
          </p:nvSpPr>
          <p:spPr bwMode="auto">
            <a:xfrm>
              <a:off x="2778" y="2240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5" name="Oval 371"/>
            <p:cNvSpPr>
              <a:spLocks noChangeArrowheads="1"/>
            </p:cNvSpPr>
            <p:nvPr/>
          </p:nvSpPr>
          <p:spPr bwMode="auto">
            <a:xfrm>
              <a:off x="2861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6" name="Oval 372"/>
            <p:cNvSpPr>
              <a:spLocks noChangeArrowheads="1"/>
            </p:cNvSpPr>
            <p:nvPr/>
          </p:nvSpPr>
          <p:spPr bwMode="auto">
            <a:xfrm>
              <a:off x="2947" y="2240"/>
              <a:ext cx="18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7" name="Oval 373"/>
            <p:cNvSpPr>
              <a:spLocks noChangeArrowheads="1"/>
            </p:cNvSpPr>
            <p:nvPr/>
          </p:nvSpPr>
          <p:spPr bwMode="auto">
            <a:xfrm>
              <a:off x="3030" y="2240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8" name="Oval 374"/>
            <p:cNvSpPr>
              <a:spLocks noChangeArrowheads="1"/>
            </p:cNvSpPr>
            <p:nvPr/>
          </p:nvSpPr>
          <p:spPr bwMode="auto">
            <a:xfrm>
              <a:off x="3157" y="2354"/>
              <a:ext cx="20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79" name="Oval 375"/>
            <p:cNvSpPr>
              <a:spLocks noChangeArrowheads="1"/>
            </p:cNvSpPr>
            <p:nvPr/>
          </p:nvSpPr>
          <p:spPr bwMode="auto">
            <a:xfrm>
              <a:off x="3157" y="2432"/>
              <a:ext cx="20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0" name="Oval 376"/>
            <p:cNvSpPr>
              <a:spLocks noChangeArrowheads="1"/>
            </p:cNvSpPr>
            <p:nvPr/>
          </p:nvSpPr>
          <p:spPr bwMode="auto">
            <a:xfrm>
              <a:off x="3157" y="2508"/>
              <a:ext cx="20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1" name="Oval 377"/>
            <p:cNvSpPr>
              <a:spLocks noChangeArrowheads="1"/>
            </p:cNvSpPr>
            <p:nvPr/>
          </p:nvSpPr>
          <p:spPr bwMode="auto">
            <a:xfrm>
              <a:off x="3157" y="2582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2" name="Oval 378"/>
            <p:cNvSpPr>
              <a:spLocks noChangeArrowheads="1"/>
            </p:cNvSpPr>
            <p:nvPr/>
          </p:nvSpPr>
          <p:spPr bwMode="auto">
            <a:xfrm>
              <a:off x="3157" y="2658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3" name="Oval 379"/>
            <p:cNvSpPr>
              <a:spLocks noChangeArrowheads="1"/>
            </p:cNvSpPr>
            <p:nvPr/>
          </p:nvSpPr>
          <p:spPr bwMode="auto">
            <a:xfrm>
              <a:off x="3157" y="2734"/>
              <a:ext cx="20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4" name="Oval 380"/>
            <p:cNvSpPr>
              <a:spLocks noChangeArrowheads="1"/>
            </p:cNvSpPr>
            <p:nvPr/>
          </p:nvSpPr>
          <p:spPr bwMode="auto">
            <a:xfrm>
              <a:off x="3157" y="2808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5" name="Oval 381"/>
            <p:cNvSpPr>
              <a:spLocks noChangeArrowheads="1"/>
            </p:cNvSpPr>
            <p:nvPr/>
          </p:nvSpPr>
          <p:spPr bwMode="auto">
            <a:xfrm>
              <a:off x="3157" y="2884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6" name="Oval 382"/>
            <p:cNvSpPr>
              <a:spLocks noChangeArrowheads="1"/>
            </p:cNvSpPr>
            <p:nvPr/>
          </p:nvSpPr>
          <p:spPr bwMode="auto">
            <a:xfrm>
              <a:off x="3157" y="2959"/>
              <a:ext cx="20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7" name="Oval 383"/>
            <p:cNvSpPr>
              <a:spLocks noChangeArrowheads="1"/>
            </p:cNvSpPr>
            <p:nvPr/>
          </p:nvSpPr>
          <p:spPr bwMode="auto">
            <a:xfrm>
              <a:off x="3157" y="3038"/>
              <a:ext cx="20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8" name="Oval 384"/>
            <p:cNvSpPr>
              <a:spLocks noChangeArrowheads="1"/>
            </p:cNvSpPr>
            <p:nvPr/>
          </p:nvSpPr>
          <p:spPr bwMode="auto">
            <a:xfrm>
              <a:off x="3157" y="3113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89" name="Oval 385"/>
            <p:cNvSpPr>
              <a:spLocks noChangeArrowheads="1"/>
            </p:cNvSpPr>
            <p:nvPr/>
          </p:nvSpPr>
          <p:spPr bwMode="auto">
            <a:xfrm>
              <a:off x="3115" y="2210"/>
              <a:ext cx="94" cy="8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1588" indent="-1588"/>
              <a:endParaRPr lang="en-US" dirty="0"/>
            </a:p>
          </p:txBody>
        </p:sp>
      </p:grpSp>
      <p:grpSp>
        <p:nvGrpSpPr>
          <p:cNvPr id="4" name="Group 386"/>
          <p:cNvGrpSpPr>
            <a:grpSpLocks/>
          </p:cNvGrpSpPr>
          <p:nvPr/>
        </p:nvGrpSpPr>
        <p:grpSpPr bwMode="auto">
          <a:xfrm>
            <a:off x="3059112" y="2863850"/>
            <a:ext cx="1762124" cy="2089150"/>
            <a:chOff x="1927" y="1814"/>
            <a:chExt cx="1110" cy="1316"/>
          </a:xfrm>
        </p:grpSpPr>
        <p:sp>
          <p:nvSpPr>
            <p:cNvPr id="431491" name="Rectangle 387"/>
            <p:cNvSpPr>
              <a:spLocks noChangeArrowheads="1"/>
            </p:cNvSpPr>
            <p:nvPr/>
          </p:nvSpPr>
          <p:spPr bwMode="auto">
            <a:xfrm>
              <a:off x="2961" y="1814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B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431492" name="Oval 388"/>
            <p:cNvSpPr>
              <a:spLocks noChangeArrowheads="1"/>
            </p:cNvSpPr>
            <p:nvPr/>
          </p:nvSpPr>
          <p:spPr bwMode="auto">
            <a:xfrm>
              <a:off x="1927" y="2019"/>
              <a:ext cx="21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3" name="Oval 389"/>
            <p:cNvSpPr>
              <a:spLocks noChangeArrowheads="1"/>
            </p:cNvSpPr>
            <p:nvPr/>
          </p:nvSpPr>
          <p:spPr bwMode="auto">
            <a:xfrm>
              <a:off x="2014" y="2019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4" name="Oval 390"/>
            <p:cNvSpPr>
              <a:spLocks noChangeArrowheads="1"/>
            </p:cNvSpPr>
            <p:nvPr/>
          </p:nvSpPr>
          <p:spPr bwMode="auto">
            <a:xfrm>
              <a:off x="2096" y="2019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5" name="Oval 391"/>
            <p:cNvSpPr>
              <a:spLocks noChangeArrowheads="1"/>
            </p:cNvSpPr>
            <p:nvPr/>
          </p:nvSpPr>
          <p:spPr bwMode="auto">
            <a:xfrm>
              <a:off x="2183" y="2019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6" name="Oval 392"/>
            <p:cNvSpPr>
              <a:spLocks noChangeArrowheads="1"/>
            </p:cNvSpPr>
            <p:nvPr/>
          </p:nvSpPr>
          <p:spPr bwMode="auto">
            <a:xfrm>
              <a:off x="2265" y="2019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7" name="Oval 393"/>
            <p:cNvSpPr>
              <a:spLocks noChangeArrowheads="1"/>
            </p:cNvSpPr>
            <p:nvPr/>
          </p:nvSpPr>
          <p:spPr bwMode="auto">
            <a:xfrm>
              <a:off x="2350" y="2019"/>
              <a:ext cx="19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8" name="Oval 394"/>
            <p:cNvSpPr>
              <a:spLocks noChangeArrowheads="1"/>
            </p:cNvSpPr>
            <p:nvPr/>
          </p:nvSpPr>
          <p:spPr bwMode="auto">
            <a:xfrm>
              <a:off x="2434" y="2019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499" name="Oval 395"/>
            <p:cNvSpPr>
              <a:spLocks noChangeArrowheads="1"/>
            </p:cNvSpPr>
            <p:nvPr/>
          </p:nvSpPr>
          <p:spPr bwMode="auto">
            <a:xfrm>
              <a:off x="2524" y="2019"/>
              <a:ext cx="20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0" name="Oval 396"/>
            <p:cNvSpPr>
              <a:spLocks noChangeArrowheads="1"/>
            </p:cNvSpPr>
            <p:nvPr/>
          </p:nvSpPr>
          <p:spPr bwMode="auto">
            <a:xfrm>
              <a:off x="2609" y="2019"/>
              <a:ext cx="18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1" name="Oval 397"/>
            <p:cNvSpPr>
              <a:spLocks noChangeArrowheads="1"/>
            </p:cNvSpPr>
            <p:nvPr/>
          </p:nvSpPr>
          <p:spPr bwMode="auto">
            <a:xfrm>
              <a:off x="2692" y="2019"/>
              <a:ext cx="21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2" name="Oval 398"/>
            <p:cNvSpPr>
              <a:spLocks noChangeArrowheads="1"/>
            </p:cNvSpPr>
            <p:nvPr/>
          </p:nvSpPr>
          <p:spPr bwMode="auto">
            <a:xfrm>
              <a:off x="2778" y="2019"/>
              <a:ext cx="18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3" name="Oval 399"/>
            <p:cNvSpPr>
              <a:spLocks noChangeArrowheads="1"/>
            </p:cNvSpPr>
            <p:nvPr/>
          </p:nvSpPr>
          <p:spPr bwMode="auto">
            <a:xfrm>
              <a:off x="2906" y="2127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4" name="Oval 400"/>
            <p:cNvSpPr>
              <a:spLocks noChangeArrowheads="1"/>
            </p:cNvSpPr>
            <p:nvPr/>
          </p:nvSpPr>
          <p:spPr bwMode="auto">
            <a:xfrm>
              <a:off x="2906" y="2203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5" name="Oval 401"/>
            <p:cNvSpPr>
              <a:spLocks noChangeArrowheads="1"/>
            </p:cNvSpPr>
            <p:nvPr/>
          </p:nvSpPr>
          <p:spPr bwMode="auto">
            <a:xfrm>
              <a:off x="2906" y="2278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6" name="Oval 402"/>
            <p:cNvSpPr>
              <a:spLocks noChangeArrowheads="1"/>
            </p:cNvSpPr>
            <p:nvPr/>
          </p:nvSpPr>
          <p:spPr bwMode="auto">
            <a:xfrm>
              <a:off x="2906" y="2354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7" name="Oval 403"/>
            <p:cNvSpPr>
              <a:spLocks noChangeArrowheads="1"/>
            </p:cNvSpPr>
            <p:nvPr/>
          </p:nvSpPr>
          <p:spPr bwMode="auto">
            <a:xfrm>
              <a:off x="2906" y="2432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8" name="Oval 404"/>
            <p:cNvSpPr>
              <a:spLocks noChangeArrowheads="1"/>
            </p:cNvSpPr>
            <p:nvPr/>
          </p:nvSpPr>
          <p:spPr bwMode="auto">
            <a:xfrm>
              <a:off x="2906" y="2508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09" name="Oval 405"/>
            <p:cNvSpPr>
              <a:spLocks noChangeArrowheads="1"/>
            </p:cNvSpPr>
            <p:nvPr/>
          </p:nvSpPr>
          <p:spPr bwMode="auto">
            <a:xfrm>
              <a:off x="2906" y="2582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0" name="Oval 406"/>
            <p:cNvSpPr>
              <a:spLocks noChangeArrowheads="1"/>
            </p:cNvSpPr>
            <p:nvPr/>
          </p:nvSpPr>
          <p:spPr bwMode="auto">
            <a:xfrm>
              <a:off x="2906" y="2658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1" name="Oval 407"/>
            <p:cNvSpPr>
              <a:spLocks noChangeArrowheads="1"/>
            </p:cNvSpPr>
            <p:nvPr/>
          </p:nvSpPr>
          <p:spPr bwMode="auto">
            <a:xfrm>
              <a:off x="2906" y="2734"/>
              <a:ext cx="17" cy="1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2" name="Oval 408"/>
            <p:cNvSpPr>
              <a:spLocks noChangeArrowheads="1"/>
            </p:cNvSpPr>
            <p:nvPr/>
          </p:nvSpPr>
          <p:spPr bwMode="auto">
            <a:xfrm>
              <a:off x="2906" y="2808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3" name="Oval 409"/>
            <p:cNvSpPr>
              <a:spLocks noChangeArrowheads="1"/>
            </p:cNvSpPr>
            <p:nvPr/>
          </p:nvSpPr>
          <p:spPr bwMode="auto">
            <a:xfrm>
              <a:off x="2906" y="2884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4" name="Oval 410"/>
            <p:cNvSpPr>
              <a:spLocks noChangeArrowheads="1"/>
            </p:cNvSpPr>
            <p:nvPr/>
          </p:nvSpPr>
          <p:spPr bwMode="auto">
            <a:xfrm>
              <a:off x="2906" y="2959"/>
              <a:ext cx="17" cy="1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5" name="Oval 411"/>
            <p:cNvSpPr>
              <a:spLocks noChangeArrowheads="1"/>
            </p:cNvSpPr>
            <p:nvPr/>
          </p:nvSpPr>
          <p:spPr bwMode="auto">
            <a:xfrm>
              <a:off x="2906" y="3038"/>
              <a:ext cx="17" cy="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6" name="Oval 412"/>
            <p:cNvSpPr>
              <a:spLocks noChangeArrowheads="1"/>
            </p:cNvSpPr>
            <p:nvPr/>
          </p:nvSpPr>
          <p:spPr bwMode="auto">
            <a:xfrm>
              <a:off x="2906" y="3113"/>
              <a:ext cx="17" cy="1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517" name="Oval 413"/>
            <p:cNvSpPr>
              <a:spLocks noChangeArrowheads="1"/>
            </p:cNvSpPr>
            <p:nvPr/>
          </p:nvSpPr>
          <p:spPr bwMode="auto">
            <a:xfrm>
              <a:off x="2867" y="1985"/>
              <a:ext cx="94" cy="83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/>
        </p:nvSpPr>
        <p:spPr>
          <a:xfrm>
            <a:off x="5181600" y="17526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8" indent="-1588" algn="ctr"/>
            <a:r>
              <a:rPr lang="en-US" dirty="0" smtClean="0">
                <a:solidFill>
                  <a:srgbClr val="0033CC"/>
                </a:solidFill>
              </a:rPr>
              <a:t>When price rises to $1.10,  quantity demanded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falls to 900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(point </a:t>
            </a:r>
            <a:r>
              <a:rPr lang="en-US" i="1" dirty="0" smtClean="0">
                <a:solidFill>
                  <a:srgbClr val="0033CC"/>
                </a:solidFill>
              </a:rPr>
              <a:t>B</a:t>
            </a:r>
            <a:r>
              <a:rPr lang="en-US" dirty="0" smtClean="0">
                <a:solidFill>
                  <a:srgbClr val="0033CC"/>
                </a:solidFill>
              </a:rPr>
              <a:t>).</a:t>
            </a:r>
            <a:endParaRPr lang="en-US" dirty="0">
              <a:solidFill>
                <a:srgbClr val="0033CC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45705" y="2286000"/>
            <a:ext cx="2274095" cy="2292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19800" y="4155559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Demand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2913</TotalTime>
  <Words>1624</Words>
  <Application>Microsoft Office PowerPoint</Application>
  <PresentationFormat>On-screen Show (4:3)</PresentationFormat>
  <Paragraphs>287</Paragraphs>
  <Slides>36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Elasticity</vt:lpstr>
      <vt:lpstr>Elasticity</vt:lpstr>
      <vt:lpstr>Changes in Quantity Demanded in Response to Changes in Price</vt:lpstr>
      <vt:lpstr>Why Important?</vt:lpstr>
      <vt:lpstr>Price Elasticity of Demand</vt:lpstr>
      <vt:lpstr>Price Elasticity of Demand</vt:lpstr>
      <vt:lpstr>Calculating: Midpoint Method</vt:lpstr>
      <vt:lpstr>Using the Midpoint Method</vt:lpstr>
      <vt:lpstr>Example</vt:lpstr>
      <vt:lpstr>Using the Midpoint Method</vt:lpstr>
      <vt:lpstr>Interpreting Price Elasticity of Demand</vt:lpstr>
      <vt:lpstr>Interpreting Price Elasticity of Demand </vt:lpstr>
      <vt:lpstr>Range of Values</vt:lpstr>
      <vt:lpstr>Elasticity and “Steep” Demand Curves</vt:lpstr>
      <vt:lpstr>Inelastic Demand</vt:lpstr>
      <vt:lpstr>Perfectly Inelastic Demand</vt:lpstr>
      <vt:lpstr>Elasticity and “Flat” Demand Curves</vt:lpstr>
      <vt:lpstr>Elastic Demand</vt:lpstr>
      <vt:lpstr>Perfectly Elastic Demand</vt:lpstr>
      <vt:lpstr>Determinants of Price Elasticity of Demand</vt:lpstr>
      <vt:lpstr>Changes in Elasticity Along a Linear Demand Curve</vt:lpstr>
      <vt:lpstr>Unit-Elastic, Inelastic, or Elastic?</vt:lpstr>
      <vt:lpstr>Total Revenue by Area</vt:lpstr>
      <vt:lpstr>Effect of a Price Increase on Total Revenue</vt:lpstr>
      <vt:lpstr>Elasticity and Total Revenue </vt:lpstr>
      <vt:lpstr>Elasticity and Total Revenue</vt:lpstr>
      <vt:lpstr>Elasticity and Total Revenue</vt:lpstr>
      <vt:lpstr>Other Types of Elasticity</vt:lpstr>
      <vt:lpstr>The Income Elasticity of Demand</vt:lpstr>
      <vt:lpstr>Normal Goods and Inferior Goods</vt:lpstr>
      <vt:lpstr>Other Demand Elasticities: Cross-Price Elasticity </vt:lpstr>
      <vt:lpstr>Cross-Price Elasticity</vt:lpstr>
      <vt:lpstr>Measuring the Price Elasticity of Supply</vt:lpstr>
      <vt:lpstr>What Factors Determine the Price Elasticity of Supply?</vt:lpstr>
      <vt:lpstr>Two Extreme Cases of Price Elasticity of Supply</vt:lpstr>
      <vt:lpstr>Price Controls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274</cp:revision>
  <cp:lastPrinted>2013-09-25T18:13:09Z</cp:lastPrinted>
  <dcterms:created xsi:type="dcterms:W3CDTF">2013-09-01T18:05:22Z</dcterms:created>
  <dcterms:modified xsi:type="dcterms:W3CDTF">2019-01-26T23:11:50Z</dcterms:modified>
</cp:coreProperties>
</file>