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394" r:id="rId2"/>
    <p:sldId id="396" r:id="rId3"/>
    <p:sldId id="412" r:id="rId4"/>
    <p:sldId id="414" r:id="rId5"/>
    <p:sldId id="397" r:id="rId6"/>
    <p:sldId id="399" r:id="rId7"/>
    <p:sldId id="416" r:id="rId8"/>
    <p:sldId id="409" r:id="rId9"/>
    <p:sldId id="401" r:id="rId10"/>
    <p:sldId id="418" r:id="rId11"/>
    <p:sldId id="417" r:id="rId12"/>
    <p:sldId id="419" r:id="rId13"/>
    <p:sldId id="406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4111-FFFC-40F3-97F3-56EFAB543B2E}" type="slidenum">
              <a:rPr lang="en-US" smtClean="0">
                <a:latin typeface="Arial" pitchFamily="34" charset="0"/>
              </a:rPr>
              <a:pPr/>
              <a:t>8</a:t>
            </a:fld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4/27/2016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Price </a:t>
            </a:r>
            <a:r>
              <a:rPr lang="en-US" smtClean="0"/>
              <a:t>Controls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7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Ceiling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Inefficient Allocation</a:t>
            </a:r>
          </a:p>
          <a:p>
            <a:r>
              <a:rPr lang="en-US" dirty="0" smtClean="0"/>
              <a:t>Wasted Resources</a:t>
            </a:r>
          </a:p>
          <a:p>
            <a:r>
              <a:rPr lang="en-US" dirty="0" smtClean="0"/>
              <a:t>Inefficiently Low Quality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Price Controls: Price Floor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A minimum price demanders must pay for a good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Agricultural price supports</a:t>
            </a:r>
          </a:p>
          <a:p>
            <a:pPr lvl="1"/>
            <a:r>
              <a:rPr lang="en-US" dirty="0" smtClean="0"/>
              <a:t>Minimum wage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Floor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Persistent Surplus</a:t>
            </a:r>
          </a:p>
          <a:p>
            <a:r>
              <a:rPr lang="en-US" dirty="0" smtClean="0"/>
              <a:t>Redistribution of Economic Welfare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Next Time!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975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Consumer Surplus</a:t>
            </a:r>
          </a:p>
          <a:p>
            <a:pPr lvl="1"/>
            <a:r>
              <a:rPr lang="en-US" dirty="0" smtClean="0"/>
              <a:t>Difference between what consumers are willing to pay and what they actual pay in order to consume a good</a:t>
            </a:r>
          </a:p>
          <a:p>
            <a:r>
              <a:rPr lang="en-US" dirty="0" smtClean="0"/>
              <a:t>Producer Surplus</a:t>
            </a:r>
          </a:p>
          <a:p>
            <a:pPr lvl="1"/>
            <a:r>
              <a:rPr lang="en-US" dirty="0" smtClean="0"/>
              <a:t>Difference between what producers receive for a good and what it costs to produce that good</a:t>
            </a:r>
          </a:p>
          <a:p>
            <a:r>
              <a:rPr lang="en-US" dirty="0" smtClean="0"/>
              <a:t>Net benefits to society</a:t>
            </a:r>
          </a:p>
          <a:p>
            <a:pPr lvl="1"/>
            <a:r>
              <a:rPr lang="en-US" dirty="0" smtClean="0"/>
              <a:t>Total benefits to society</a:t>
            </a:r>
          </a:p>
          <a:p>
            <a:pPr lvl="1"/>
            <a:r>
              <a:rPr lang="en-US" dirty="0" smtClean="0"/>
              <a:t>Sum of consumer and producer surplus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Market Clearing Price</a:t>
            </a:r>
          </a:p>
          <a:p>
            <a:pPr lvl="1"/>
            <a:r>
              <a:rPr lang="en-US" dirty="0" smtClean="0"/>
              <a:t>Price at which the market is in equilibrium</a:t>
            </a:r>
          </a:p>
          <a:p>
            <a:pPr lvl="1"/>
            <a:r>
              <a:rPr lang="en-US" dirty="0" smtClean="0"/>
              <a:t>Quantity Demanded = Quantity Supplied  </a:t>
            </a:r>
          </a:p>
          <a:p>
            <a:pPr lvl="2"/>
            <a:r>
              <a:rPr lang="en-US" dirty="0" smtClean="0"/>
              <a:t>If market price is not at market clearing price, both demanders and suppliers have incentives to alter their behavior to drive price back to market clearing price</a:t>
            </a:r>
          </a:p>
          <a:p>
            <a:r>
              <a:rPr lang="en-US" dirty="0" smtClean="0"/>
              <a:t>Economic Efficiency: </a:t>
            </a:r>
          </a:p>
          <a:p>
            <a:pPr lvl="1"/>
            <a:r>
              <a:rPr lang="en-US" dirty="0" smtClean="0"/>
              <a:t>All mutual benefits from trade are exhausted.</a:t>
            </a:r>
          </a:p>
          <a:p>
            <a:pPr lvl="2"/>
            <a:r>
              <a:rPr lang="en-US" dirty="0" smtClean="0"/>
              <a:t>Point at which nobody can be made better off without making someone else worse off.</a:t>
            </a:r>
          </a:p>
          <a:p>
            <a:pPr lvl="1"/>
            <a:r>
              <a:rPr lang="en-US" dirty="0" smtClean="0"/>
              <a:t>Net benefits to society are maximized.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438400" y="1828800"/>
            <a:ext cx="4549776" cy="3111501"/>
            <a:chOff x="1536" y="1152"/>
            <a:chExt cx="2866" cy="1960"/>
          </a:xfrm>
        </p:grpSpPr>
        <p:sp>
          <p:nvSpPr>
            <p:cNvPr id="29730" name="Rectangle 36"/>
            <p:cNvSpPr>
              <a:spLocks noChangeArrowheads="1"/>
            </p:cNvSpPr>
            <p:nvPr/>
          </p:nvSpPr>
          <p:spPr bwMode="auto">
            <a:xfrm>
              <a:off x="4320" y="1152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S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29731" name="Rectangle 37"/>
            <p:cNvSpPr>
              <a:spLocks noChangeArrowheads="1"/>
            </p:cNvSpPr>
            <p:nvPr/>
          </p:nvSpPr>
          <p:spPr bwMode="auto">
            <a:xfrm>
              <a:off x="4320" y="2976"/>
              <a:ext cx="8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D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29732" name="Line 38"/>
            <p:cNvSpPr>
              <a:spLocks noChangeShapeType="1"/>
            </p:cNvSpPr>
            <p:nvPr/>
          </p:nvSpPr>
          <p:spPr bwMode="auto">
            <a:xfrm flipH="1">
              <a:off x="1536" y="1235"/>
              <a:ext cx="2720" cy="1741"/>
            </a:xfrm>
            <a:prstGeom prst="line">
              <a:avLst/>
            </a:prstGeom>
            <a:noFill/>
            <a:ln w="30163">
              <a:solidFill>
                <a:srgbClr val="EE313C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33" name="Line 39"/>
            <p:cNvSpPr>
              <a:spLocks noChangeShapeType="1"/>
            </p:cNvSpPr>
            <p:nvPr/>
          </p:nvSpPr>
          <p:spPr bwMode="auto">
            <a:xfrm>
              <a:off x="1536" y="1200"/>
              <a:ext cx="2720" cy="1753"/>
            </a:xfrm>
            <a:prstGeom prst="line">
              <a:avLst/>
            </a:prstGeom>
            <a:noFill/>
            <a:ln w="30163">
              <a:solidFill>
                <a:srgbClr val="3C5DAA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905000" y="1219200"/>
            <a:ext cx="5867400" cy="4330701"/>
            <a:chOff x="1200" y="768"/>
            <a:chExt cx="3696" cy="2728"/>
          </a:xfrm>
        </p:grpSpPr>
        <p:sp>
          <p:nvSpPr>
            <p:cNvPr id="29719" name="Rectangle 36"/>
            <p:cNvSpPr>
              <a:spLocks noChangeArrowheads="1"/>
            </p:cNvSpPr>
            <p:nvPr/>
          </p:nvSpPr>
          <p:spPr bwMode="auto">
            <a:xfrm>
              <a:off x="1200" y="768"/>
              <a:ext cx="129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/>
              <a:r>
                <a:rPr lang="en-US" sz="1400" b="1" dirty="0">
                  <a:solidFill>
                    <a:srgbClr val="000000"/>
                  </a:solidFill>
                </a:rPr>
                <a:t>Price </a:t>
              </a:r>
              <a:endParaRPr lang="en-US" sz="1400" b="1" dirty="0"/>
            </a:p>
          </p:txBody>
        </p:sp>
        <p:sp>
          <p:nvSpPr>
            <p:cNvPr id="29720" name="Rectangle 101"/>
            <p:cNvSpPr>
              <a:spLocks noChangeArrowheads="1"/>
            </p:cNvSpPr>
            <p:nvPr/>
          </p:nvSpPr>
          <p:spPr bwMode="auto">
            <a:xfrm>
              <a:off x="3807" y="3360"/>
              <a:ext cx="1089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/>
              <a:r>
                <a:rPr lang="en-US" sz="1400" b="1" dirty="0" smtClean="0">
                  <a:solidFill>
                    <a:srgbClr val="000000"/>
                  </a:solidFill>
                </a:rPr>
                <a:t>Quantity</a:t>
              </a:r>
              <a:endParaRPr lang="en-US" sz="1400" b="1" dirty="0"/>
            </a:p>
          </p:txBody>
        </p:sp>
        <p:sp>
          <p:nvSpPr>
            <p:cNvPr id="29721" name="Rectangle 43"/>
            <p:cNvSpPr>
              <a:spLocks noChangeArrowheads="1"/>
            </p:cNvSpPr>
            <p:nvPr/>
          </p:nvSpPr>
          <p:spPr bwMode="auto">
            <a:xfrm>
              <a:off x="2774" y="3331"/>
              <a:ext cx="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22" name="Rectangle 44"/>
            <p:cNvSpPr>
              <a:spLocks noChangeArrowheads="1"/>
            </p:cNvSpPr>
            <p:nvPr/>
          </p:nvSpPr>
          <p:spPr bwMode="auto">
            <a:xfrm>
              <a:off x="1308" y="2032"/>
              <a:ext cx="0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23" name="Line 45"/>
            <p:cNvSpPr>
              <a:spLocks noChangeShapeType="1"/>
            </p:cNvSpPr>
            <p:nvPr/>
          </p:nvSpPr>
          <p:spPr bwMode="auto">
            <a:xfrm>
              <a:off x="1544" y="2100"/>
              <a:ext cx="8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4" name="Line 46"/>
            <p:cNvSpPr>
              <a:spLocks noChangeShapeType="1"/>
            </p:cNvSpPr>
            <p:nvPr/>
          </p:nvSpPr>
          <p:spPr bwMode="auto">
            <a:xfrm flipV="1">
              <a:off x="2910" y="3233"/>
              <a:ext cx="0" cy="7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5" name="Rectangle 47"/>
            <p:cNvSpPr>
              <a:spLocks noChangeArrowheads="1"/>
            </p:cNvSpPr>
            <p:nvPr/>
          </p:nvSpPr>
          <p:spPr bwMode="auto">
            <a:xfrm>
              <a:off x="1430" y="3331"/>
              <a:ext cx="6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0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26" name="Line 48"/>
            <p:cNvSpPr>
              <a:spLocks noChangeShapeType="1"/>
            </p:cNvSpPr>
            <p:nvPr/>
          </p:nvSpPr>
          <p:spPr bwMode="auto">
            <a:xfrm flipV="1">
              <a:off x="1536" y="960"/>
              <a:ext cx="0" cy="216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7" name="Freeform 49"/>
            <p:cNvSpPr>
              <a:spLocks/>
            </p:cNvSpPr>
            <p:nvPr/>
          </p:nvSpPr>
          <p:spPr bwMode="auto">
            <a:xfrm>
              <a:off x="1544" y="3187"/>
              <a:ext cx="2943" cy="120"/>
            </a:xfrm>
            <a:custGeom>
              <a:avLst/>
              <a:gdLst>
                <a:gd name="T0" fmla="*/ 4128 w 2098"/>
                <a:gd name="T1" fmla="*/ 157 h 92"/>
                <a:gd name="T2" fmla="*/ 0 w 2098"/>
                <a:gd name="T3" fmla="*/ 157 h 92"/>
                <a:gd name="T4" fmla="*/ 0 w 2098"/>
                <a:gd name="T5" fmla="*/ 0 h 92"/>
                <a:gd name="T6" fmla="*/ 0 60000 65536"/>
                <a:gd name="T7" fmla="*/ 0 60000 65536"/>
                <a:gd name="T8" fmla="*/ 0 60000 65536"/>
                <a:gd name="T9" fmla="*/ 0 w 2098"/>
                <a:gd name="T10" fmla="*/ 0 h 92"/>
                <a:gd name="T11" fmla="*/ 2098 w 2098"/>
                <a:gd name="T12" fmla="*/ 92 h 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8" h="92">
                  <a:moveTo>
                    <a:pt x="2098" y="92"/>
                  </a:move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8" name="Line 50"/>
            <p:cNvSpPr>
              <a:spLocks noChangeShapeType="1"/>
            </p:cNvSpPr>
            <p:nvPr/>
          </p:nvSpPr>
          <p:spPr bwMode="auto">
            <a:xfrm flipV="1">
              <a:off x="1512" y="3120"/>
              <a:ext cx="69" cy="3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29" name="Line 51"/>
            <p:cNvSpPr>
              <a:spLocks noChangeShapeType="1"/>
            </p:cNvSpPr>
            <p:nvPr/>
          </p:nvSpPr>
          <p:spPr bwMode="auto">
            <a:xfrm flipV="1">
              <a:off x="1512" y="3168"/>
              <a:ext cx="69" cy="38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2451100" y="1949450"/>
            <a:ext cx="2162175" cy="2762250"/>
            <a:chOff x="1544" y="1228"/>
            <a:chExt cx="1362" cy="1740"/>
          </a:xfrm>
        </p:grpSpPr>
        <p:sp>
          <p:nvSpPr>
            <p:cNvPr id="29708" name="Freeform 60"/>
            <p:cNvSpPr>
              <a:spLocks/>
            </p:cNvSpPr>
            <p:nvPr/>
          </p:nvSpPr>
          <p:spPr bwMode="auto">
            <a:xfrm>
              <a:off x="1544" y="2096"/>
              <a:ext cx="1362" cy="872"/>
            </a:xfrm>
            <a:custGeom>
              <a:avLst/>
              <a:gdLst>
                <a:gd name="T0" fmla="*/ 0 w 971"/>
                <a:gd name="T1" fmla="*/ 1137 h 669"/>
                <a:gd name="T2" fmla="*/ 0 w 971"/>
                <a:gd name="T3" fmla="*/ 0 h 669"/>
                <a:gd name="T4" fmla="*/ 1910 w 971"/>
                <a:gd name="T5" fmla="*/ 0 h 669"/>
                <a:gd name="T6" fmla="*/ 0 w 971"/>
                <a:gd name="T7" fmla="*/ 1137 h 6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1"/>
                <a:gd name="T13" fmla="*/ 0 h 669"/>
                <a:gd name="T14" fmla="*/ 971 w 971"/>
                <a:gd name="T15" fmla="*/ 669 h 6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1" h="669">
                  <a:moveTo>
                    <a:pt x="0" y="669"/>
                  </a:moveTo>
                  <a:lnTo>
                    <a:pt x="0" y="0"/>
                  </a:lnTo>
                  <a:lnTo>
                    <a:pt x="971" y="0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FBD4D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09" name="Freeform 61"/>
            <p:cNvSpPr>
              <a:spLocks/>
            </p:cNvSpPr>
            <p:nvPr/>
          </p:nvSpPr>
          <p:spPr bwMode="auto">
            <a:xfrm>
              <a:off x="1544" y="1228"/>
              <a:ext cx="1362" cy="868"/>
            </a:xfrm>
            <a:custGeom>
              <a:avLst/>
              <a:gdLst>
                <a:gd name="T0" fmla="*/ 0 w 971"/>
                <a:gd name="T1" fmla="*/ 0 h 666"/>
                <a:gd name="T2" fmla="*/ 0 w 971"/>
                <a:gd name="T3" fmla="*/ 1131 h 666"/>
                <a:gd name="T4" fmla="*/ 1910 w 971"/>
                <a:gd name="T5" fmla="*/ 1131 h 666"/>
                <a:gd name="T6" fmla="*/ 0 w 971"/>
                <a:gd name="T7" fmla="*/ 0 h 6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71"/>
                <a:gd name="T13" fmla="*/ 0 h 666"/>
                <a:gd name="T14" fmla="*/ 971 w 971"/>
                <a:gd name="T15" fmla="*/ 666 h 6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71" h="666">
                  <a:moveTo>
                    <a:pt x="0" y="0"/>
                  </a:moveTo>
                  <a:lnTo>
                    <a:pt x="0" y="666"/>
                  </a:lnTo>
                  <a:lnTo>
                    <a:pt x="971" y="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6E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710" name="Rectangle 36"/>
            <p:cNvSpPr>
              <a:spLocks noChangeArrowheads="1"/>
            </p:cNvSpPr>
            <p:nvPr/>
          </p:nvSpPr>
          <p:spPr bwMode="auto">
            <a:xfrm>
              <a:off x="1596" y="2217"/>
              <a:ext cx="80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Producer surplus</a:t>
              </a:r>
              <a:endParaRPr lang="en-US" sz="1400" dirty="0">
                <a:latin typeface="Tahoma" pitchFamily="34" charset="0"/>
              </a:endParaRPr>
            </a:p>
          </p:txBody>
        </p:sp>
        <p:sp>
          <p:nvSpPr>
            <p:cNvPr id="29711" name="Rectangle 36"/>
            <p:cNvSpPr>
              <a:spLocks noChangeArrowheads="1"/>
            </p:cNvSpPr>
            <p:nvPr/>
          </p:nvSpPr>
          <p:spPr bwMode="auto">
            <a:xfrm>
              <a:off x="1596" y="1752"/>
              <a:ext cx="808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588" indent="-1588" algn="ctr"/>
              <a:r>
                <a:rPr lang="en-US" sz="1400" dirty="0">
                  <a:solidFill>
                    <a:srgbClr val="000000"/>
                  </a:solidFill>
                  <a:latin typeface="Myriad Roman" charset="0"/>
                </a:rPr>
                <a:t>Consumer surplus</a:t>
              </a:r>
              <a:endParaRPr lang="en-US" sz="1400" dirty="0">
                <a:latin typeface="Tahoma" pitchFamily="34" charset="0"/>
              </a:endParaRP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2627312" y="3067050"/>
            <a:ext cx="2073274" cy="2043113"/>
            <a:chOff x="1655" y="1932"/>
            <a:chExt cx="1306" cy="1287"/>
          </a:xfrm>
        </p:grpSpPr>
        <p:sp>
          <p:nvSpPr>
            <p:cNvPr id="29704" name="Rectangle 65"/>
            <p:cNvSpPr>
              <a:spLocks noChangeArrowheads="1"/>
            </p:cNvSpPr>
            <p:nvPr/>
          </p:nvSpPr>
          <p:spPr bwMode="auto">
            <a:xfrm>
              <a:off x="2885" y="1932"/>
              <a:ext cx="7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1588" indent="-1588"/>
              <a:r>
                <a:rPr lang="en-US" sz="1400" i="1" dirty="0">
                  <a:solidFill>
                    <a:srgbClr val="000000"/>
                  </a:solidFill>
                  <a:latin typeface="Myriad Roman" charset="0"/>
                </a:rPr>
                <a:t>E</a:t>
              </a:r>
              <a:endParaRPr lang="en-US" sz="1400" i="1" dirty="0">
                <a:latin typeface="Tahoma" pitchFamily="34" charset="0"/>
              </a:endParaRPr>
            </a:p>
          </p:txBody>
        </p:sp>
        <p:sp>
          <p:nvSpPr>
            <p:cNvPr id="29705" name="Oval 66"/>
            <p:cNvSpPr>
              <a:spLocks noChangeArrowheads="1"/>
            </p:cNvSpPr>
            <p:nvPr/>
          </p:nvSpPr>
          <p:spPr bwMode="auto">
            <a:xfrm>
              <a:off x="2874" y="2069"/>
              <a:ext cx="66" cy="61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cxnSp>
          <p:nvCxnSpPr>
            <p:cNvPr id="29706" name="Straight Connector 86"/>
            <p:cNvCxnSpPr>
              <a:cxnSpLocks noChangeShapeType="1"/>
            </p:cNvCxnSpPr>
            <p:nvPr/>
          </p:nvCxnSpPr>
          <p:spPr bwMode="auto">
            <a:xfrm>
              <a:off x="2911" y="2092"/>
              <a:ext cx="0" cy="1127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 type="none" w="med" len="lg"/>
            </a:ln>
          </p:spPr>
        </p:cxnSp>
        <p:cxnSp>
          <p:nvCxnSpPr>
            <p:cNvPr id="29707" name="Straight Connector 86"/>
            <p:cNvCxnSpPr>
              <a:cxnSpLocks noChangeShapeType="1"/>
            </p:cNvCxnSpPr>
            <p:nvPr/>
          </p:nvCxnSpPr>
          <p:spPr bwMode="auto">
            <a:xfrm>
              <a:off x="1655" y="2101"/>
              <a:ext cx="1212" cy="2"/>
            </a:xfrm>
            <a:prstGeom prst="line">
              <a:avLst/>
            </a:prstGeom>
            <a:noFill/>
            <a:ln w="15875">
              <a:solidFill>
                <a:srgbClr val="808080"/>
              </a:solidFill>
              <a:prstDash val="sysDot"/>
              <a:round/>
              <a:headEnd/>
              <a:tailEnd type="none" w="med" len="lg"/>
            </a:ln>
          </p:spPr>
        </p:cxnSp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>
          <a:xfrm>
            <a:off x="914401" y="60325"/>
            <a:ext cx="7978079" cy="5556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Net Benefits to Society Maximized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Deadweight Loss</a:t>
            </a:r>
          </a:p>
          <a:p>
            <a:pPr lvl="1"/>
            <a:r>
              <a:rPr lang="en-US" dirty="0" smtClean="0"/>
              <a:t>Lost benefits to society that occurs whenever output differs from the efficient quantity.</a:t>
            </a:r>
          </a:p>
          <a:p>
            <a:pPr lvl="2"/>
            <a:r>
              <a:rPr lang="en-US" dirty="0" smtClean="0"/>
              <a:t>Price controls, taxes, monopoly, externalities</a:t>
            </a:r>
          </a:p>
          <a:p>
            <a:r>
              <a:rPr lang="en-US" dirty="0" smtClean="0"/>
              <a:t>Price Control</a:t>
            </a:r>
          </a:p>
          <a:p>
            <a:pPr lvl="1"/>
            <a:r>
              <a:rPr lang="en-US" dirty="0" smtClean="0"/>
              <a:t>Legal restriction on how high or low a market price may go</a:t>
            </a:r>
          </a:p>
          <a:p>
            <a:pPr lvl="1"/>
            <a:r>
              <a:rPr lang="en-US" dirty="0" smtClean="0"/>
              <a:t>Enacted by governments</a:t>
            </a:r>
          </a:p>
          <a:p>
            <a:r>
              <a:rPr lang="en-US" dirty="0" smtClean="0"/>
              <a:t>Price ceiling</a:t>
            </a:r>
          </a:p>
          <a:p>
            <a:pPr lvl="1"/>
            <a:r>
              <a:rPr lang="en-US" dirty="0" smtClean="0"/>
              <a:t>A maximum price sellers are allowed to charge for a good</a:t>
            </a:r>
          </a:p>
          <a:p>
            <a:pPr lvl="2"/>
            <a:r>
              <a:rPr lang="en-US" dirty="0" smtClean="0"/>
              <a:t>Only binding if below market clearing price</a:t>
            </a:r>
          </a:p>
          <a:p>
            <a:r>
              <a:rPr lang="en-US" dirty="0" smtClean="0"/>
              <a:t>Price floor</a:t>
            </a:r>
          </a:p>
          <a:p>
            <a:pPr lvl="1"/>
            <a:r>
              <a:rPr lang="en-US" dirty="0" smtClean="0"/>
              <a:t>A minimum price buyers are required to pay for a good</a:t>
            </a:r>
          </a:p>
          <a:p>
            <a:pPr lvl="2"/>
            <a:r>
              <a:rPr lang="en-US" dirty="0" smtClean="0"/>
              <a:t>Only binding if above market clearing price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Controls: Price Ceiling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A maximum price sellers are allowed to charge for a good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Rent controls (New York City)</a:t>
            </a:r>
          </a:p>
          <a:p>
            <a:pPr lvl="1"/>
            <a:r>
              <a:rPr lang="en-US" dirty="0" smtClean="0"/>
              <a:t>Electricity prices (California 2001)</a:t>
            </a:r>
          </a:p>
          <a:p>
            <a:pPr lvl="1"/>
            <a:r>
              <a:rPr lang="en-US" dirty="0" smtClean="0"/>
              <a:t>Gas prices (1973 – 74)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and Supply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8956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 Demanded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 Supplied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36625" y="33336"/>
            <a:ext cx="8096349" cy="6096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2800" dirty="0" smtClean="0"/>
              <a:t>Winners and Losers: Impact on Distribution of Welfare</a:t>
            </a:r>
          </a:p>
        </p:txBody>
      </p:sp>
      <p:sp>
        <p:nvSpPr>
          <p:cNvPr id="39171" name="Freeform 259"/>
          <p:cNvSpPr>
            <a:spLocks/>
          </p:cNvSpPr>
          <p:nvPr/>
        </p:nvSpPr>
        <p:spPr bwMode="auto">
          <a:xfrm>
            <a:off x="7216775" y="4191000"/>
            <a:ext cx="1012825" cy="457200"/>
          </a:xfrm>
          <a:custGeom>
            <a:avLst/>
            <a:gdLst/>
            <a:ahLst/>
            <a:cxnLst>
              <a:cxn ang="0">
                <a:pos x="166" y="92"/>
              </a:cxn>
              <a:cxn ang="0">
                <a:pos x="182" y="75"/>
              </a:cxn>
              <a:cxn ang="0">
                <a:pos x="182" y="17"/>
              </a:cxn>
              <a:cxn ang="0">
                <a:pos x="166" y="0"/>
              </a:cxn>
              <a:cxn ang="0">
                <a:pos x="16" y="0"/>
              </a:cxn>
              <a:cxn ang="0">
                <a:pos x="0" y="17"/>
              </a:cxn>
              <a:cxn ang="0">
                <a:pos x="0" y="75"/>
              </a:cxn>
              <a:cxn ang="0">
                <a:pos x="16" y="92"/>
              </a:cxn>
              <a:cxn ang="0">
                <a:pos x="166" y="92"/>
              </a:cxn>
            </a:cxnLst>
            <a:rect l="0" t="0" r="r" b="b"/>
            <a:pathLst>
              <a:path w="182" h="92">
                <a:moveTo>
                  <a:pt x="166" y="92"/>
                </a:moveTo>
                <a:cubicBezTo>
                  <a:pt x="175" y="92"/>
                  <a:pt x="182" y="85"/>
                  <a:pt x="182" y="75"/>
                </a:cubicBezTo>
                <a:cubicBezTo>
                  <a:pt x="182" y="17"/>
                  <a:pt x="182" y="17"/>
                  <a:pt x="182" y="17"/>
                </a:cubicBezTo>
                <a:cubicBezTo>
                  <a:pt x="182" y="8"/>
                  <a:pt x="175" y="0"/>
                  <a:pt x="16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85"/>
                  <a:pt x="7" y="92"/>
                  <a:pt x="16" y="92"/>
                </a:cubicBezTo>
                <a:lnTo>
                  <a:pt x="166" y="92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72" name="Freeform 260"/>
          <p:cNvSpPr>
            <a:spLocks/>
          </p:cNvSpPr>
          <p:nvPr/>
        </p:nvSpPr>
        <p:spPr bwMode="auto">
          <a:xfrm>
            <a:off x="5743575" y="2357438"/>
            <a:ext cx="879475" cy="1101725"/>
          </a:xfrm>
          <a:custGeom>
            <a:avLst/>
            <a:gdLst/>
            <a:ahLst/>
            <a:cxnLst>
              <a:cxn ang="0">
                <a:pos x="487" y="342"/>
              </a:cxn>
              <a:cxn ang="0">
                <a:pos x="0" y="0"/>
              </a:cxn>
              <a:cxn ang="0">
                <a:pos x="0" y="541"/>
              </a:cxn>
              <a:cxn ang="0">
                <a:pos x="485" y="541"/>
              </a:cxn>
              <a:cxn ang="0">
                <a:pos x="487" y="342"/>
              </a:cxn>
            </a:cxnLst>
            <a:rect l="0" t="0" r="r" b="b"/>
            <a:pathLst>
              <a:path w="487" h="541">
                <a:moveTo>
                  <a:pt x="487" y="342"/>
                </a:moveTo>
                <a:lnTo>
                  <a:pt x="0" y="0"/>
                </a:lnTo>
                <a:lnTo>
                  <a:pt x="0" y="541"/>
                </a:lnTo>
                <a:lnTo>
                  <a:pt x="485" y="541"/>
                </a:lnTo>
                <a:lnTo>
                  <a:pt x="487" y="342"/>
                </a:lnTo>
                <a:close/>
              </a:path>
            </a:pathLst>
          </a:custGeom>
          <a:solidFill>
            <a:srgbClr val="C7D6E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73" name="Freeform 261"/>
          <p:cNvSpPr>
            <a:spLocks/>
          </p:cNvSpPr>
          <p:nvPr/>
        </p:nvSpPr>
        <p:spPr bwMode="auto">
          <a:xfrm>
            <a:off x="6619875" y="3046413"/>
            <a:ext cx="515938" cy="830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08"/>
              </a:cxn>
              <a:cxn ang="0">
                <a:pos x="285" y="207"/>
              </a:cxn>
              <a:cxn ang="0">
                <a:pos x="0" y="0"/>
              </a:cxn>
            </a:cxnLst>
            <a:rect l="0" t="0" r="r" b="b"/>
            <a:pathLst>
              <a:path w="285" h="408">
                <a:moveTo>
                  <a:pt x="0" y="0"/>
                </a:moveTo>
                <a:lnTo>
                  <a:pt x="0" y="408"/>
                </a:lnTo>
                <a:lnTo>
                  <a:pt x="285" y="207"/>
                </a:lnTo>
                <a:lnTo>
                  <a:pt x="0" y="0"/>
                </a:lnTo>
                <a:close/>
              </a:path>
            </a:pathLst>
          </a:custGeom>
          <a:solidFill>
            <a:srgbClr val="FFE5B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74" name="Rectangle 262"/>
          <p:cNvSpPr>
            <a:spLocks noChangeArrowheads="1"/>
          </p:cNvSpPr>
          <p:nvPr/>
        </p:nvSpPr>
        <p:spPr bwMode="auto">
          <a:xfrm>
            <a:off x="5743575" y="3459163"/>
            <a:ext cx="876300" cy="407987"/>
          </a:xfrm>
          <a:prstGeom prst="rect">
            <a:avLst/>
          </a:prstGeom>
          <a:solidFill>
            <a:srgbClr val="C7C4E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75" name="Freeform 263"/>
          <p:cNvSpPr>
            <a:spLocks/>
          </p:cNvSpPr>
          <p:nvPr/>
        </p:nvSpPr>
        <p:spPr bwMode="auto">
          <a:xfrm>
            <a:off x="5743575" y="2357438"/>
            <a:ext cx="879475" cy="1101725"/>
          </a:xfrm>
          <a:custGeom>
            <a:avLst/>
            <a:gdLst/>
            <a:ahLst/>
            <a:cxnLst>
              <a:cxn ang="0">
                <a:pos x="487" y="342"/>
              </a:cxn>
              <a:cxn ang="0">
                <a:pos x="0" y="0"/>
              </a:cxn>
              <a:cxn ang="0">
                <a:pos x="0" y="541"/>
              </a:cxn>
              <a:cxn ang="0">
                <a:pos x="485" y="541"/>
              </a:cxn>
            </a:cxnLst>
            <a:rect l="0" t="0" r="r" b="b"/>
            <a:pathLst>
              <a:path w="487" h="541">
                <a:moveTo>
                  <a:pt x="487" y="342"/>
                </a:moveTo>
                <a:lnTo>
                  <a:pt x="0" y="0"/>
                </a:lnTo>
                <a:lnTo>
                  <a:pt x="0" y="541"/>
                </a:lnTo>
                <a:lnTo>
                  <a:pt x="485" y="541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548914" name="Straight Connector 86"/>
          <p:cNvCxnSpPr>
            <a:cxnSpLocks noChangeShapeType="1"/>
          </p:cNvCxnSpPr>
          <p:nvPr/>
        </p:nvCxnSpPr>
        <p:spPr bwMode="auto">
          <a:xfrm>
            <a:off x="6618288" y="3048000"/>
            <a:ext cx="1587" cy="1662113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sp>
        <p:nvSpPr>
          <p:cNvPr id="39177" name="Freeform 265"/>
          <p:cNvSpPr>
            <a:spLocks/>
          </p:cNvSpPr>
          <p:nvPr/>
        </p:nvSpPr>
        <p:spPr bwMode="auto">
          <a:xfrm>
            <a:off x="1830388" y="4241800"/>
            <a:ext cx="836612" cy="406400"/>
          </a:xfrm>
          <a:custGeom>
            <a:avLst/>
            <a:gdLst/>
            <a:ahLst/>
            <a:cxnLst>
              <a:cxn ang="0">
                <a:pos x="134" y="91"/>
              </a:cxn>
              <a:cxn ang="0">
                <a:pos x="151" y="74"/>
              </a:cxn>
              <a:cxn ang="0">
                <a:pos x="151" y="17"/>
              </a:cxn>
              <a:cxn ang="0">
                <a:pos x="134" y="0"/>
              </a:cxn>
              <a:cxn ang="0">
                <a:pos x="16" y="0"/>
              </a:cxn>
              <a:cxn ang="0">
                <a:pos x="0" y="17"/>
              </a:cxn>
              <a:cxn ang="0">
                <a:pos x="0" y="74"/>
              </a:cxn>
              <a:cxn ang="0">
                <a:pos x="16" y="91"/>
              </a:cxn>
              <a:cxn ang="0">
                <a:pos x="134" y="91"/>
              </a:cxn>
            </a:cxnLst>
            <a:rect l="0" t="0" r="r" b="b"/>
            <a:pathLst>
              <a:path w="151" h="91">
                <a:moveTo>
                  <a:pt x="134" y="91"/>
                </a:moveTo>
                <a:cubicBezTo>
                  <a:pt x="143" y="91"/>
                  <a:pt x="151" y="84"/>
                  <a:pt x="151" y="74"/>
                </a:cubicBezTo>
                <a:cubicBezTo>
                  <a:pt x="151" y="17"/>
                  <a:pt x="151" y="17"/>
                  <a:pt x="151" y="17"/>
                </a:cubicBezTo>
                <a:cubicBezTo>
                  <a:pt x="151" y="7"/>
                  <a:pt x="143" y="0"/>
                  <a:pt x="13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7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4"/>
                  <a:pt x="7" y="91"/>
                  <a:pt x="16" y="91"/>
                </a:cubicBezTo>
                <a:lnTo>
                  <a:pt x="134" y="9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78" name="Freeform 266"/>
          <p:cNvSpPr>
            <a:spLocks/>
          </p:cNvSpPr>
          <p:nvPr/>
        </p:nvSpPr>
        <p:spPr bwMode="auto">
          <a:xfrm>
            <a:off x="2005013" y="2209800"/>
            <a:ext cx="966787" cy="381000"/>
          </a:xfrm>
          <a:custGeom>
            <a:avLst/>
            <a:gdLst/>
            <a:ahLst/>
            <a:cxnLst>
              <a:cxn ang="0">
                <a:pos x="139" y="91"/>
              </a:cxn>
              <a:cxn ang="0">
                <a:pos x="155" y="74"/>
              </a:cxn>
              <a:cxn ang="0">
                <a:pos x="155" y="17"/>
              </a:cxn>
              <a:cxn ang="0">
                <a:pos x="139" y="0"/>
              </a:cxn>
              <a:cxn ang="0">
                <a:pos x="16" y="0"/>
              </a:cxn>
              <a:cxn ang="0">
                <a:pos x="0" y="17"/>
              </a:cxn>
              <a:cxn ang="0">
                <a:pos x="0" y="74"/>
              </a:cxn>
              <a:cxn ang="0">
                <a:pos x="16" y="91"/>
              </a:cxn>
              <a:cxn ang="0">
                <a:pos x="139" y="91"/>
              </a:cxn>
            </a:cxnLst>
            <a:rect l="0" t="0" r="r" b="b"/>
            <a:pathLst>
              <a:path w="155" h="91">
                <a:moveTo>
                  <a:pt x="139" y="91"/>
                </a:moveTo>
                <a:cubicBezTo>
                  <a:pt x="148" y="91"/>
                  <a:pt x="155" y="84"/>
                  <a:pt x="155" y="74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5" y="7"/>
                  <a:pt x="148" y="0"/>
                  <a:pt x="13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7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4"/>
                  <a:pt x="7" y="91"/>
                  <a:pt x="16" y="91"/>
                </a:cubicBezTo>
                <a:lnTo>
                  <a:pt x="139" y="9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79" name="Freeform 267"/>
          <p:cNvSpPr>
            <a:spLocks/>
          </p:cNvSpPr>
          <p:nvPr/>
        </p:nvSpPr>
        <p:spPr bwMode="auto">
          <a:xfrm>
            <a:off x="1355725" y="2363788"/>
            <a:ext cx="1420813" cy="1108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41"/>
              </a:cxn>
              <a:cxn ang="0">
                <a:pos x="786" y="544"/>
              </a:cxn>
              <a:cxn ang="0">
                <a:pos x="0" y="0"/>
              </a:cxn>
            </a:cxnLst>
            <a:rect l="0" t="0" r="r" b="b"/>
            <a:pathLst>
              <a:path w="786" h="544">
                <a:moveTo>
                  <a:pt x="0" y="0"/>
                </a:moveTo>
                <a:lnTo>
                  <a:pt x="0" y="541"/>
                </a:lnTo>
                <a:lnTo>
                  <a:pt x="786" y="544"/>
                </a:lnTo>
                <a:lnTo>
                  <a:pt x="0" y="0"/>
                </a:lnTo>
                <a:close/>
              </a:path>
            </a:pathLst>
          </a:custGeom>
          <a:solidFill>
            <a:srgbClr val="C7D6E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0" name="Freeform 268"/>
          <p:cNvSpPr>
            <a:spLocks/>
          </p:cNvSpPr>
          <p:nvPr/>
        </p:nvSpPr>
        <p:spPr bwMode="auto">
          <a:xfrm>
            <a:off x="1355725" y="3465513"/>
            <a:ext cx="1427163" cy="1076325"/>
          </a:xfrm>
          <a:custGeom>
            <a:avLst/>
            <a:gdLst/>
            <a:ahLst/>
            <a:cxnLst>
              <a:cxn ang="0">
                <a:pos x="0" y="529"/>
              </a:cxn>
              <a:cxn ang="0">
                <a:pos x="0" y="0"/>
              </a:cxn>
              <a:cxn ang="0">
                <a:pos x="789" y="0"/>
              </a:cxn>
              <a:cxn ang="0">
                <a:pos x="0" y="529"/>
              </a:cxn>
            </a:cxnLst>
            <a:rect l="0" t="0" r="r" b="b"/>
            <a:pathLst>
              <a:path w="789" h="529">
                <a:moveTo>
                  <a:pt x="0" y="529"/>
                </a:moveTo>
                <a:lnTo>
                  <a:pt x="0" y="0"/>
                </a:lnTo>
                <a:lnTo>
                  <a:pt x="789" y="0"/>
                </a:lnTo>
                <a:lnTo>
                  <a:pt x="0" y="529"/>
                </a:lnTo>
                <a:close/>
              </a:path>
            </a:pathLst>
          </a:custGeom>
          <a:solidFill>
            <a:srgbClr val="FBD4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1" name="Line 269"/>
          <p:cNvSpPr>
            <a:spLocks noChangeShapeType="1"/>
          </p:cNvSpPr>
          <p:nvPr/>
        </p:nvSpPr>
        <p:spPr bwMode="auto">
          <a:xfrm>
            <a:off x="1319213" y="2355850"/>
            <a:ext cx="2836862" cy="2171700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2" name="Line 270"/>
          <p:cNvSpPr>
            <a:spLocks noChangeShapeType="1"/>
          </p:cNvSpPr>
          <p:nvPr/>
        </p:nvSpPr>
        <p:spPr bwMode="auto">
          <a:xfrm flipH="1">
            <a:off x="1335088" y="2392363"/>
            <a:ext cx="2840037" cy="2174875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3" name="Line 271"/>
          <p:cNvSpPr>
            <a:spLocks noChangeShapeType="1"/>
          </p:cNvSpPr>
          <p:nvPr/>
        </p:nvSpPr>
        <p:spPr bwMode="auto">
          <a:xfrm flipH="1" flipV="1">
            <a:off x="1757363" y="3825875"/>
            <a:ext cx="257175" cy="4476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4" name="Line 272"/>
          <p:cNvSpPr>
            <a:spLocks noChangeShapeType="1"/>
          </p:cNvSpPr>
          <p:nvPr/>
        </p:nvSpPr>
        <p:spPr bwMode="auto">
          <a:xfrm flipH="1">
            <a:off x="1863725" y="2657475"/>
            <a:ext cx="436563" cy="461963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5" name="Oval 273"/>
          <p:cNvSpPr>
            <a:spLocks noChangeArrowheads="1"/>
          </p:cNvSpPr>
          <p:nvPr/>
        </p:nvSpPr>
        <p:spPr bwMode="auto">
          <a:xfrm>
            <a:off x="2727325" y="3427413"/>
            <a:ext cx="84138" cy="96837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6" name="Line 274"/>
          <p:cNvSpPr>
            <a:spLocks noChangeShapeType="1"/>
          </p:cNvSpPr>
          <p:nvPr/>
        </p:nvSpPr>
        <p:spPr bwMode="auto">
          <a:xfrm>
            <a:off x="1335088" y="4567238"/>
            <a:ext cx="0" cy="0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7" name="Line 275"/>
          <p:cNvSpPr>
            <a:spLocks noChangeShapeType="1"/>
          </p:cNvSpPr>
          <p:nvPr/>
        </p:nvSpPr>
        <p:spPr bwMode="auto">
          <a:xfrm>
            <a:off x="4175125" y="2392363"/>
            <a:ext cx="0" cy="0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8" name="Line 276"/>
          <p:cNvSpPr>
            <a:spLocks noChangeShapeType="1"/>
          </p:cNvSpPr>
          <p:nvPr/>
        </p:nvSpPr>
        <p:spPr bwMode="auto">
          <a:xfrm>
            <a:off x="4156075" y="4527550"/>
            <a:ext cx="0" cy="0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89" name="Line 277"/>
          <p:cNvSpPr>
            <a:spLocks noChangeShapeType="1"/>
          </p:cNvSpPr>
          <p:nvPr/>
        </p:nvSpPr>
        <p:spPr bwMode="auto">
          <a:xfrm>
            <a:off x="1319213" y="2355850"/>
            <a:ext cx="0" cy="0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190" name="Rectangle 278"/>
          <p:cNvSpPr>
            <a:spLocks noChangeArrowheads="1"/>
          </p:cNvSpPr>
          <p:nvPr/>
        </p:nvSpPr>
        <p:spPr bwMode="auto">
          <a:xfrm>
            <a:off x="1587500" y="487045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100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1" name="Rectangle 279"/>
          <p:cNvSpPr>
            <a:spLocks noChangeArrowheads="1"/>
          </p:cNvSpPr>
          <p:nvPr/>
        </p:nvSpPr>
        <p:spPr bwMode="auto">
          <a:xfrm>
            <a:off x="1204913" y="4870450"/>
            <a:ext cx="793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2" name="Rectangle 280"/>
          <p:cNvSpPr>
            <a:spLocks noChangeArrowheads="1"/>
          </p:cNvSpPr>
          <p:nvPr/>
        </p:nvSpPr>
        <p:spPr bwMode="auto">
          <a:xfrm>
            <a:off x="2135188" y="487045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200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3" name="Rectangle 281"/>
          <p:cNvSpPr>
            <a:spLocks noChangeArrowheads="1"/>
          </p:cNvSpPr>
          <p:nvPr/>
        </p:nvSpPr>
        <p:spPr bwMode="auto">
          <a:xfrm>
            <a:off x="2690813" y="487045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300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4" name="Rectangle 282"/>
          <p:cNvSpPr>
            <a:spLocks noChangeArrowheads="1"/>
          </p:cNvSpPr>
          <p:nvPr/>
        </p:nvSpPr>
        <p:spPr bwMode="auto">
          <a:xfrm>
            <a:off x="3232150" y="487045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400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5" name="Rectangle 283"/>
          <p:cNvSpPr>
            <a:spLocks noChangeArrowheads="1"/>
          </p:cNvSpPr>
          <p:nvPr/>
        </p:nvSpPr>
        <p:spPr bwMode="auto">
          <a:xfrm>
            <a:off x="3789363" y="487045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500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6" name="Rectangle 284"/>
          <p:cNvSpPr>
            <a:spLocks noChangeArrowheads="1"/>
          </p:cNvSpPr>
          <p:nvPr/>
        </p:nvSpPr>
        <p:spPr bwMode="auto">
          <a:xfrm>
            <a:off x="857250" y="2576513"/>
            <a:ext cx="1570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$5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7" name="Rectangle 285"/>
          <p:cNvSpPr>
            <a:spLocks noChangeArrowheads="1"/>
          </p:cNvSpPr>
          <p:nvPr/>
        </p:nvSpPr>
        <p:spPr bwMode="auto">
          <a:xfrm>
            <a:off x="936625" y="2974975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8" name="Rectangle 286"/>
          <p:cNvSpPr>
            <a:spLocks noChangeArrowheads="1"/>
          </p:cNvSpPr>
          <p:nvPr/>
        </p:nvSpPr>
        <p:spPr bwMode="auto">
          <a:xfrm>
            <a:off x="936625" y="3371850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199" name="Rectangle 287"/>
          <p:cNvSpPr>
            <a:spLocks noChangeArrowheads="1"/>
          </p:cNvSpPr>
          <p:nvPr/>
        </p:nvSpPr>
        <p:spPr bwMode="auto">
          <a:xfrm>
            <a:off x="1047750" y="3770313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00" name="Rectangle 288"/>
          <p:cNvSpPr>
            <a:spLocks noChangeArrowheads="1"/>
          </p:cNvSpPr>
          <p:nvPr/>
        </p:nvSpPr>
        <p:spPr bwMode="auto">
          <a:xfrm>
            <a:off x="1047750" y="4167188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01" name="Line 289"/>
          <p:cNvSpPr>
            <a:spLocks noChangeShapeType="1"/>
          </p:cNvSpPr>
          <p:nvPr/>
        </p:nvSpPr>
        <p:spPr bwMode="auto">
          <a:xfrm>
            <a:off x="1352550" y="2946400"/>
            <a:ext cx="1016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02" name="Rectangle 290"/>
          <p:cNvSpPr>
            <a:spLocks noChangeArrowheads="1"/>
          </p:cNvSpPr>
          <p:nvPr/>
        </p:nvSpPr>
        <p:spPr bwMode="auto">
          <a:xfrm>
            <a:off x="827584" y="1484784"/>
            <a:ext cx="12954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03" name="Line 291"/>
          <p:cNvSpPr>
            <a:spLocks noChangeShapeType="1"/>
          </p:cNvSpPr>
          <p:nvPr/>
        </p:nvSpPr>
        <p:spPr bwMode="auto">
          <a:xfrm>
            <a:off x="1398588" y="4548188"/>
            <a:ext cx="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04" name="Line 292"/>
          <p:cNvSpPr>
            <a:spLocks noChangeShapeType="1"/>
          </p:cNvSpPr>
          <p:nvPr/>
        </p:nvSpPr>
        <p:spPr bwMode="auto">
          <a:xfrm>
            <a:off x="1309688" y="4640263"/>
            <a:ext cx="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05" name="Freeform 293"/>
          <p:cNvSpPr>
            <a:spLocks/>
          </p:cNvSpPr>
          <p:nvPr/>
        </p:nvSpPr>
        <p:spPr bwMode="auto">
          <a:xfrm>
            <a:off x="1352550" y="4725988"/>
            <a:ext cx="119063" cy="111125"/>
          </a:xfrm>
          <a:custGeom>
            <a:avLst/>
            <a:gdLst/>
            <a:ahLst/>
            <a:cxnLst>
              <a:cxn ang="0">
                <a:pos x="66" y="55"/>
              </a:cxn>
              <a:cxn ang="0">
                <a:pos x="0" y="55"/>
              </a:cxn>
              <a:cxn ang="0">
                <a:pos x="0" y="0"/>
              </a:cxn>
            </a:cxnLst>
            <a:rect l="0" t="0" r="r" b="b"/>
            <a:pathLst>
              <a:path w="66" h="55">
                <a:moveTo>
                  <a:pt x="66" y="55"/>
                </a:moveTo>
                <a:lnTo>
                  <a:pt x="0" y="55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06" name="Line 294"/>
          <p:cNvSpPr>
            <a:spLocks noChangeShapeType="1"/>
          </p:cNvSpPr>
          <p:nvPr/>
        </p:nvSpPr>
        <p:spPr bwMode="auto">
          <a:xfrm flipH="1">
            <a:off x="1538288" y="4837113"/>
            <a:ext cx="297497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07" name="Rectangle 295"/>
          <p:cNvSpPr>
            <a:spLocks noChangeArrowheads="1"/>
          </p:cNvSpPr>
          <p:nvPr/>
        </p:nvSpPr>
        <p:spPr bwMode="auto">
          <a:xfrm>
            <a:off x="4191000" y="220662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9208" name="Rectangle 296"/>
          <p:cNvSpPr>
            <a:spLocks noChangeArrowheads="1"/>
          </p:cNvSpPr>
          <p:nvPr/>
        </p:nvSpPr>
        <p:spPr bwMode="auto">
          <a:xfrm>
            <a:off x="4164013" y="4457700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9209" name="Rectangle 297"/>
          <p:cNvSpPr>
            <a:spLocks noChangeArrowheads="1"/>
          </p:cNvSpPr>
          <p:nvPr/>
        </p:nvSpPr>
        <p:spPr bwMode="auto">
          <a:xfrm>
            <a:off x="2763838" y="32115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9210" name="Line 298"/>
          <p:cNvSpPr>
            <a:spLocks noChangeShapeType="1"/>
          </p:cNvSpPr>
          <p:nvPr/>
        </p:nvSpPr>
        <p:spPr bwMode="auto">
          <a:xfrm flipV="1">
            <a:off x="1309688" y="4640263"/>
            <a:ext cx="88900" cy="571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1" name="Line 299"/>
          <p:cNvSpPr>
            <a:spLocks noChangeShapeType="1"/>
          </p:cNvSpPr>
          <p:nvPr/>
        </p:nvSpPr>
        <p:spPr bwMode="auto">
          <a:xfrm flipV="1">
            <a:off x="1309688" y="4697413"/>
            <a:ext cx="88900" cy="571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2" name="Line 300"/>
          <p:cNvSpPr>
            <a:spLocks noChangeShapeType="1"/>
          </p:cNvSpPr>
          <p:nvPr/>
        </p:nvSpPr>
        <p:spPr bwMode="auto">
          <a:xfrm flipH="1">
            <a:off x="1444625" y="4789488"/>
            <a:ext cx="57150" cy="952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3" name="Line 301"/>
          <p:cNvSpPr>
            <a:spLocks noChangeShapeType="1"/>
          </p:cNvSpPr>
          <p:nvPr/>
        </p:nvSpPr>
        <p:spPr bwMode="auto">
          <a:xfrm flipH="1">
            <a:off x="1501775" y="4792663"/>
            <a:ext cx="55563" cy="952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4" name="Line 302"/>
          <p:cNvSpPr>
            <a:spLocks noChangeShapeType="1"/>
          </p:cNvSpPr>
          <p:nvPr/>
        </p:nvSpPr>
        <p:spPr bwMode="auto">
          <a:xfrm>
            <a:off x="1352550" y="2667000"/>
            <a:ext cx="1016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5" name="Line 303"/>
          <p:cNvSpPr>
            <a:spLocks noChangeShapeType="1"/>
          </p:cNvSpPr>
          <p:nvPr/>
        </p:nvSpPr>
        <p:spPr bwMode="auto">
          <a:xfrm>
            <a:off x="1352550" y="3067050"/>
            <a:ext cx="1016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6" name="Line 304"/>
          <p:cNvSpPr>
            <a:spLocks noChangeShapeType="1"/>
          </p:cNvSpPr>
          <p:nvPr/>
        </p:nvSpPr>
        <p:spPr bwMode="auto">
          <a:xfrm>
            <a:off x="1352550" y="3465513"/>
            <a:ext cx="1016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7" name="Line 305"/>
          <p:cNvSpPr>
            <a:spLocks noChangeShapeType="1"/>
          </p:cNvSpPr>
          <p:nvPr/>
        </p:nvSpPr>
        <p:spPr bwMode="auto">
          <a:xfrm>
            <a:off x="1352550" y="3863975"/>
            <a:ext cx="1016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8" name="Line 306"/>
          <p:cNvSpPr>
            <a:spLocks noChangeShapeType="1"/>
          </p:cNvSpPr>
          <p:nvPr/>
        </p:nvSpPr>
        <p:spPr bwMode="auto">
          <a:xfrm>
            <a:off x="1352550" y="4264025"/>
            <a:ext cx="10160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19" name="Line 307"/>
          <p:cNvSpPr>
            <a:spLocks noChangeShapeType="1"/>
          </p:cNvSpPr>
          <p:nvPr/>
        </p:nvSpPr>
        <p:spPr bwMode="auto">
          <a:xfrm flipV="1">
            <a:off x="1679575" y="4732338"/>
            <a:ext cx="1588" cy="1095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20" name="Line 308"/>
          <p:cNvSpPr>
            <a:spLocks noChangeShapeType="1"/>
          </p:cNvSpPr>
          <p:nvPr/>
        </p:nvSpPr>
        <p:spPr bwMode="auto">
          <a:xfrm flipV="1">
            <a:off x="2232025" y="4732338"/>
            <a:ext cx="1588" cy="1095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21" name="Line 309"/>
          <p:cNvSpPr>
            <a:spLocks noChangeShapeType="1"/>
          </p:cNvSpPr>
          <p:nvPr/>
        </p:nvSpPr>
        <p:spPr bwMode="auto">
          <a:xfrm flipV="1">
            <a:off x="2782888" y="4732338"/>
            <a:ext cx="1587" cy="1095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22" name="Line 310"/>
          <p:cNvSpPr>
            <a:spLocks noChangeShapeType="1"/>
          </p:cNvSpPr>
          <p:nvPr/>
        </p:nvSpPr>
        <p:spPr bwMode="auto">
          <a:xfrm flipV="1">
            <a:off x="3333750" y="4732338"/>
            <a:ext cx="1588" cy="1095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23" name="Line 311"/>
          <p:cNvSpPr>
            <a:spLocks noChangeShapeType="1"/>
          </p:cNvSpPr>
          <p:nvPr/>
        </p:nvSpPr>
        <p:spPr bwMode="auto">
          <a:xfrm flipV="1">
            <a:off x="3883025" y="4732338"/>
            <a:ext cx="1588" cy="1095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24" name="Rectangle 312"/>
          <p:cNvSpPr>
            <a:spLocks noChangeArrowheads="1"/>
          </p:cNvSpPr>
          <p:nvPr/>
        </p:nvSpPr>
        <p:spPr bwMode="auto">
          <a:xfrm>
            <a:off x="2057400" y="2181224"/>
            <a:ext cx="8509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Consumer surplus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25" name="Rectangle 313"/>
          <p:cNvSpPr>
            <a:spLocks noChangeArrowheads="1"/>
          </p:cNvSpPr>
          <p:nvPr/>
        </p:nvSpPr>
        <p:spPr bwMode="auto">
          <a:xfrm>
            <a:off x="1814512" y="4224336"/>
            <a:ext cx="8667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Producer surplus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26" name="Rectangle 314"/>
          <p:cNvSpPr>
            <a:spLocks noChangeArrowheads="1"/>
          </p:cNvSpPr>
          <p:nvPr/>
        </p:nvSpPr>
        <p:spPr bwMode="auto">
          <a:xfrm>
            <a:off x="2214563" y="1455738"/>
            <a:ext cx="206947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(a) Before </a:t>
            </a:r>
            <a:r>
              <a:rPr lang="en-US" sz="1400" b="1" dirty="0" smtClean="0">
                <a:solidFill>
                  <a:srgbClr val="000000"/>
                </a:solidFill>
                <a:latin typeface="Myriad Roman" charset="0"/>
              </a:rPr>
              <a:t>Price </a:t>
            </a:r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Control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39227" name="Line 315"/>
          <p:cNvSpPr>
            <a:spLocks noChangeShapeType="1"/>
          </p:cNvSpPr>
          <p:nvPr/>
        </p:nvSpPr>
        <p:spPr bwMode="auto">
          <a:xfrm flipH="1" flipV="1">
            <a:off x="1331640" y="1988839"/>
            <a:ext cx="20910" cy="267364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28" name="Freeform 316"/>
          <p:cNvSpPr>
            <a:spLocks/>
          </p:cNvSpPr>
          <p:nvPr/>
        </p:nvSpPr>
        <p:spPr bwMode="auto">
          <a:xfrm>
            <a:off x="5743575" y="4727575"/>
            <a:ext cx="115888" cy="101600"/>
          </a:xfrm>
          <a:custGeom>
            <a:avLst/>
            <a:gdLst/>
            <a:ahLst/>
            <a:cxnLst>
              <a:cxn ang="0">
                <a:pos x="64" y="50"/>
              </a:cxn>
              <a:cxn ang="0">
                <a:pos x="0" y="50"/>
              </a:cxn>
              <a:cxn ang="0">
                <a:pos x="0" y="0"/>
              </a:cxn>
            </a:cxnLst>
            <a:rect l="0" t="0" r="r" b="b"/>
            <a:pathLst>
              <a:path w="64" h="50">
                <a:moveTo>
                  <a:pt x="64" y="50"/>
                </a:moveTo>
                <a:lnTo>
                  <a:pt x="0" y="50"/>
                </a:lnTo>
                <a:lnTo>
                  <a:pt x="0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29" name="Rectangle 317"/>
          <p:cNvSpPr>
            <a:spLocks noChangeArrowheads="1"/>
          </p:cNvSpPr>
          <p:nvPr/>
        </p:nvSpPr>
        <p:spPr bwMode="auto">
          <a:xfrm>
            <a:off x="5597525" y="4864100"/>
            <a:ext cx="79375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>
                <a:solidFill>
                  <a:srgbClr val="000000"/>
                </a:solidFill>
                <a:latin typeface="Myriad Roman" charset="0"/>
              </a:rPr>
              <a:t>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30" name="Line 318"/>
          <p:cNvSpPr>
            <a:spLocks noChangeShapeType="1"/>
          </p:cNvSpPr>
          <p:nvPr/>
        </p:nvSpPr>
        <p:spPr bwMode="auto">
          <a:xfrm flipH="1">
            <a:off x="5834063" y="4779963"/>
            <a:ext cx="55562" cy="984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31" name="Line 319"/>
          <p:cNvSpPr>
            <a:spLocks noChangeShapeType="1"/>
          </p:cNvSpPr>
          <p:nvPr/>
        </p:nvSpPr>
        <p:spPr bwMode="auto">
          <a:xfrm flipH="1">
            <a:off x="5889625" y="4786313"/>
            <a:ext cx="53975" cy="9683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32" name="Line 320"/>
          <p:cNvSpPr>
            <a:spLocks noChangeShapeType="1"/>
          </p:cNvSpPr>
          <p:nvPr/>
        </p:nvSpPr>
        <p:spPr bwMode="auto">
          <a:xfrm>
            <a:off x="5722938" y="4560888"/>
            <a:ext cx="0" cy="0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33" name="Line 321"/>
          <p:cNvSpPr>
            <a:spLocks noChangeShapeType="1"/>
          </p:cNvSpPr>
          <p:nvPr/>
        </p:nvSpPr>
        <p:spPr bwMode="auto">
          <a:xfrm>
            <a:off x="8566150" y="2386013"/>
            <a:ext cx="0" cy="0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34" name="Line 322"/>
          <p:cNvSpPr>
            <a:spLocks noChangeShapeType="1"/>
          </p:cNvSpPr>
          <p:nvPr/>
        </p:nvSpPr>
        <p:spPr bwMode="auto">
          <a:xfrm>
            <a:off x="8545513" y="4522788"/>
            <a:ext cx="0" cy="0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35" name="Line 323"/>
          <p:cNvSpPr>
            <a:spLocks noChangeShapeType="1"/>
          </p:cNvSpPr>
          <p:nvPr/>
        </p:nvSpPr>
        <p:spPr bwMode="auto">
          <a:xfrm>
            <a:off x="5708650" y="2347913"/>
            <a:ext cx="0" cy="0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36" name="Rectangle 324"/>
          <p:cNvSpPr>
            <a:spLocks noChangeArrowheads="1"/>
          </p:cNvSpPr>
          <p:nvPr/>
        </p:nvSpPr>
        <p:spPr bwMode="auto">
          <a:xfrm>
            <a:off x="5970588" y="486410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100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37" name="Rectangle 325"/>
          <p:cNvSpPr>
            <a:spLocks noChangeArrowheads="1"/>
          </p:cNvSpPr>
          <p:nvPr/>
        </p:nvSpPr>
        <p:spPr bwMode="auto">
          <a:xfrm>
            <a:off x="6526213" y="486410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200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38" name="Rectangle 326"/>
          <p:cNvSpPr>
            <a:spLocks noChangeArrowheads="1"/>
          </p:cNvSpPr>
          <p:nvPr/>
        </p:nvSpPr>
        <p:spPr bwMode="auto">
          <a:xfrm>
            <a:off x="7070725" y="486410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300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39" name="Rectangle 327"/>
          <p:cNvSpPr>
            <a:spLocks noChangeArrowheads="1"/>
          </p:cNvSpPr>
          <p:nvPr/>
        </p:nvSpPr>
        <p:spPr bwMode="auto">
          <a:xfrm>
            <a:off x="7620000" y="486410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400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40" name="Rectangle 328"/>
          <p:cNvSpPr>
            <a:spLocks noChangeArrowheads="1"/>
          </p:cNvSpPr>
          <p:nvPr/>
        </p:nvSpPr>
        <p:spPr bwMode="auto">
          <a:xfrm>
            <a:off x="8178800" y="4864100"/>
            <a:ext cx="23564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500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41" name="Rectangle 329"/>
          <p:cNvSpPr>
            <a:spLocks noChangeArrowheads="1"/>
          </p:cNvSpPr>
          <p:nvPr/>
        </p:nvSpPr>
        <p:spPr bwMode="auto">
          <a:xfrm>
            <a:off x="5249863" y="2563813"/>
            <a:ext cx="15709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$5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42" name="Rectangle 330"/>
          <p:cNvSpPr>
            <a:spLocks noChangeArrowheads="1"/>
          </p:cNvSpPr>
          <p:nvPr/>
        </p:nvSpPr>
        <p:spPr bwMode="auto">
          <a:xfrm>
            <a:off x="5327650" y="2962275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4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43" name="Rectangle 331"/>
          <p:cNvSpPr>
            <a:spLocks noChangeArrowheads="1"/>
          </p:cNvSpPr>
          <p:nvPr/>
        </p:nvSpPr>
        <p:spPr bwMode="auto">
          <a:xfrm>
            <a:off x="5327650" y="3359150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3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44" name="Rectangle 332"/>
          <p:cNvSpPr>
            <a:spLocks noChangeArrowheads="1"/>
          </p:cNvSpPr>
          <p:nvPr/>
        </p:nvSpPr>
        <p:spPr bwMode="auto">
          <a:xfrm>
            <a:off x="5437188" y="3759200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2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45" name="Rectangle 333"/>
          <p:cNvSpPr>
            <a:spLocks noChangeArrowheads="1"/>
          </p:cNvSpPr>
          <p:nvPr/>
        </p:nvSpPr>
        <p:spPr bwMode="auto">
          <a:xfrm>
            <a:off x="5437188" y="4156075"/>
            <a:ext cx="78548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dirty="0" smtClean="0">
                <a:solidFill>
                  <a:srgbClr val="000000"/>
                </a:solidFill>
                <a:latin typeface="Myriad Roman" charset="0"/>
              </a:rPr>
              <a:t>1</a:t>
            </a:r>
            <a:endParaRPr lang="en-US" dirty="0">
              <a:latin typeface="Tahoma" pitchFamily="34" charset="0"/>
            </a:endParaRPr>
          </a:p>
        </p:txBody>
      </p:sp>
      <p:sp>
        <p:nvSpPr>
          <p:cNvPr id="39246" name="Line 334"/>
          <p:cNvSpPr>
            <a:spLocks noChangeShapeType="1"/>
          </p:cNvSpPr>
          <p:nvPr/>
        </p:nvSpPr>
        <p:spPr bwMode="auto">
          <a:xfrm>
            <a:off x="5743575" y="2940050"/>
            <a:ext cx="103188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47" name="Line 335"/>
          <p:cNvSpPr>
            <a:spLocks noChangeShapeType="1"/>
          </p:cNvSpPr>
          <p:nvPr/>
        </p:nvSpPr>
        <p:spPr bwMode="auto">
          <a:xfrm>
            <a:off x="5786438" y="4540250"/>
            <a:ext cx="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48" name="Line 336"/>
          <p:cNvSpPr>
            <a:spLocks noChangeShapeType="1"/>
          </p:cNvSpPr>
          <p:nvPr/>
        </p:nvSpPr>
        <p:spPr bwMode="auto">
          <a:xfrm>
            <a:off x="5702300" y="4635500"/>
            <a:ext cx="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49" name="Line 337"/>
          <p:cNvSpPr>
            <a:spLocks noChangeShapeType="1"/>
          </p:cNvSpPr>
          <p:nvPr/>
        </p:nvSpPr>
        <p:spPr bwMode="auto">
          <a:xfrm>
            <a:off x="5786438" y="4699000"/>
            <a:ext cx="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50" name="Freeform 338"/>
          <p:cNvSpPr>
            <a:spLocks/>
          </p:cNvSpPr>
          <p:nvPr/>
        </p:nvSpPr>
        <p:spPr bwMode="auto">
          <a:xfrm>
            <a:off x="5748338" y="3862388"/>
            <a:ext cx="871537" cy="674687"/>
          </a:xfrm>
          <a:custGeom>
            <a:avLst/>
            <a:gdLst/>
            <a:ahLst/>
            <a:cxnLst>
              <a:cxn ang="0">
                <a:pos x="0" y="331"/>
              </a:cxn>
              <a:cxn ang="0">
                <a:pos x="0" y="2"/>
              </a:cxn>
              <a:cxn ang="0">
                <a:pos x="482" y="0"/>
              </a:cxn>
              <a:cxn ang="0">
                <a:pos x="0" y="331"/>
              </a:cxn>
            </a:cxnLst>
            <a:rect l="0" t="0" r="r" b="b"/>
            <a:pathLst>
              <a:path w="482" h="331">
                <a:moveTo>
                  <a:pt x="0" y="331"/>
                </a:moveTo>
                <a:lnTo>
                  <a:pt x="0" y="2"/>
                </a:lnTo>
                <a:lnTo>
                  <a:pt x="482" y="0"/>
                </a:lnTo>
                <a:lnTo>
                  <a:pt x="0" y="331"/>
                </a:lnTo>
                <a:close/>
              </a:path>
            </a:pathLst>
          </a:custGeom>
          <a:solidFill>
            <a:srgbClr val="FBD4D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51" name="Line 339"/>
          <p:cNvSpPr>
            <a:spLocks noChangeShapeType="1"/>
          </p:cNvSpPr>
          <p:nvPr/>
        </p:nvSpPr>
        <p:spPr bwMode="auto">
          <a:xfrm flipH="1">
            <a:off x="5918200" y="4829175"/>
            <a:ext cx="29781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52" name="Rectangle 340"/>
          <p:cNvSpPr>
            <a:spLocks noChangeArrowheads="1"/>
          </p:cNvSpPr>
          <p:nvPr/>
        </p:nvSpPr>
        <p:spPr bwMode="auto">
          <a:xfrm>
            <a:off x="8569325" y="2220913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S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9253" name="Rectangle 341"/>
          <p:cNvSpPr>
            <a:spLocks noChangeArrowheads="1"/>
          </p:cNvSpPr>
          <p:nvPr/>
        </p:nvSpPr>
        <p:spPr bwMode="auto">
          <a:xfrm>
            <a:off x="8545513" y="4451350"/>
            <a:ext cx="102592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100" i="1" dirty="0">
                <a:solidFill>
                  <a:srgbClr val="000000"/>
                </a:solidFill>
                <a:latin typeface="Myriad Roman" charset="0"/>
              </a:rPr>
              <a:t>D</a:t>
            </a:r>
            <a:endParaRPr lang="en-US" i="1" dirty="0">
              <a:latin typeface="Tahoma" pitchFamily="34" charset="0"/>
            </a:endParaRPr>
          </a:p>
        </p:txBody>
      </p:sp>
      <p:sp>
        <p:nvSpPr>
          <p:cNvPr id="39254" name="Rectangle 342"/>
          <p:cNvSpPr>
            <a:spLocks noChangeArrowheads="1"/>
          </p:cNvSpPr>
          <p:nvPr/>
        </p:nvSpPr>
        <p:spPr bwMode="auto">
          <a:xfrm>
            <a:off x="7148513" y="3203575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i="1" dirty="0">
                <a:solidFill>
                  <a:srgbClr val="000000"/>
                </a:solidFill>
                <a:latin typeface="Myriad Roman" charset="0"/>
              </a:rPr>
              <a:t>E</a:t>
            </a:r>
            <a:endParaRPr lang="en-US" sz="1400" i="1" dirty="0">
              <a:latin typeface="Tahoma" pitchFamily="34" charset="0"/>
            </a:endParaRPr>
          </a:p>
        </p:txBody>
      </p:sp>
      <p:sp>
        <p:nvSpPr>
          <p:cNvPr id="39255" name="Line 343"/>
          <p:cNvSpPr>
            <a:spLocks noChangeShapeType="1"/>
          </p:cNvSpPr>
          <p:nvPr/>
        </p:nvSpPr>
        <p:spPr bwMode="auto">
          <a:xfrm flipV="1">
            <a:off x="5702300" y="4635500"/>
            <a:ext cx="84138" cy="6032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56" name="Line 344"/>
          <p:cNvSpPr>
            <a:spLocks noChangeShapeType="1"/>
          </p:cNvSpPr>
          <p:nvPr/>
        </p:nvSpPr>
        <p:spPr bwMode="auto">
          <a:xfrm flipV="1">
            <a:off x="5702300" y="4699000"/>
            <a:ext cx="84138" cy="5715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57" name="Line 345"/>
          <p:cNvSpPr>
            <a:spLocks noChangeShapeType="1"/>
          </p:cNvSpPr>
          <p:nvPr/>
        </p:nvSpPr>
        <p:spPr bwMode="auto">
          <a:xfrm flipV="1">
            <a:off x="6062663" y="4724400"/>
            <a:ext cx="0" cy="1095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58" name="Line 346"/>
          <p:cNvSpPr>
            <a:spLocks noChangeShapeType="1"/>
          </p:cNvSpPr>
          <p:nvPr/>
        </p:nvSpPr>
        <p:spPr bwMode="auto">
          <a:xfrm flipV="1">
            <a:off x="6615113" y="4724400"/>
            <a:ext cx="0" cy="1095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59" name="Line 347"/>
          <p:cNvSpPr>
            <a:spLocks noChangeShapeType="1"/>
          </p:cNvSpPr>
          <p:nvPr/>
        </p:nvSpPr>
        <p:spPr bwMode="auto">
          <a:xfrm flipV="1">
            <a:off x="7165975" y="4724400"/>
            <a:ext cx="0" cy="1095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0" name="Line 348"/>
          <p:cNvSpPr>
            <a:spLocks noChangeShapeType="1"/>
          </p:cNvSpPr>
          <p:nvPr/>
        </p:nvSpPr>
        <p:spPr bwMode="auto">
          <a:xfrm flipV="1">
            <a:off x="7716838" y="4724400"/>
            <a:ext cx="0" cy="1095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1" name="Line 349"/>
          <p:cNvSpPr>
            <a:spLocks noChangeShapeType="1"/>
          </p:cNvSpPr>
          <p:nvPr/>
        </p:nvSpPr>
        <p:spPr bwMode="auto">
          <a:xfrm flipV="1">
            <a:off x="8272463" y="4724400"/>
            <a:ext cx="0" cy="1095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2" name="Line 350"/>
          <p:cNvSpPr>
            <a:spLocks noChangeShapeType="1"/>
          </p:cNvSpPr>
          <p:nvPr/>
        </p:nvSpPr>
        <p:spPr bwMode="auto">
          <a:xfrm flipH="1">
            <a:off x="8391525" y="3357563"/>
            <a:ext cx="80963" cy="4857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3" name="Freeform 351"/>
          <p:cNvSpPr>
            <a:spLocks/>
          </p:cNvSpPr>
          <p:nvPr/>
        </p:nvSpPr>
        <p:spPr bwMode="auto">
          <a:xfrm>
            <a:off x="8220075" y="2895600"/>
            <a:ext cx="695325" cy="500063"/>
          </a:xfrm>
          <a:custGeom>
            <a:avLst/>
            <a:gdLst/>
            <a:ahLst/>
            <a:cxnLst>
              <a:cxn ang="0">
                <a:pos x="97" y="92"/>
              </a:cxn>
              <a:cxn ang="0">
                <a:pos x="113" y="75"/>
              </a:cxn>
              <a:cxn ang="0">
                <a:pos x="113" y="17"/>
              </a:cxn>
              <a:cxn ang="0">
                <a:pos x="97" y="0"/>
              </a:cxn>
              <a:cxn ang="0">
                <a:pos x="16" y="0"/>
              </a:cxn>
              <a:cxn ang="0">
                <a:pos x="0" y="17"/>
              </a:cxn>
              <a:cxn ang="0">
                <a:pos x="0" y="75"/>
              </a:cxn>
              <a:cxn ang="0">
                <a:pos x="16" y="92"/>
              </a:cxn>
              <a:cxn ang="0">
                <a:pos x="97" y="92"/>
              </a:cxn>
            </a:cxnLst>
            <a:rect l="0" t="0" r="r" b="b"/>
            <a:pathLst>
              <a:path w="113" h="92">
                <a:moveTo>
                  <a:pt x="97" y="92"/>
                </a:moveTo>
                <a:cubicBezTo>
                  <a:pt x="106" y="92"/>
                  <a:pt x="113" y="84"/>
                  <a:pt x="113" y="75"/>
                </a:cubicBezTo>
                <a:cubicBezTo>
                  <a:pt x="113" y="17"/>
                  <a:pt x="113" y="17"/>
                  <a:pt x="113" y="17"/>
                </a:cubicBezTo>
                <a:cubicBezTo>
                  <a:pt x="113" y="8"/>
                  <a:pt x="106" y="0"/>
                  <a:pt x="9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84"/>
                  <a:pt x="7" y="92"/>
                  <a:pt x="16" y="92"/>
                </a:cubicBezTo>
                <a:lnTo>
                  <a:pt x="97" y="92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4" name="Rectangle 352"/>
          <p:cNvSpPr>
            <a:spLocks noChangeArrowheads="1"/>
          </p:cNvSpPr>
          <p:nvPr/>
        </p:nvSpPr>
        <p:spPr bwMode="auto">
          <a:xfrm>
            <a:off x="8291512" y="2928936"/>
            <a:ext cx="53340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Price ceiling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65" name="Line 353"/>
          <p:cNvSpPr>
            <a:spLocks noChangeShapeType="1"/>
          </p:cNvSpPr>
          <p:nvPr/>
        </p:nvSpPr>
        <p:spPr bwMode="auto">
          <a:xfrm>
            <a:off x="5743575" y="3862388"/>
            <a:ext cx="3152775" cy="0"/>
          </a:xfrm>
          <a:prstGeom prst="line">
            <a:avLst/>
          </a:prstGeom>
          <a:noFill/>
          <a:ln w="301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6" name="Line 354"/>
          <p:cNvSpPr>
            <a:spLocks noChangeShapeType="1"/>
          </p:cNvSpPr>
          <p:nvPr/>
        </p:nvSpPr>
        <p:spPr bwMode="auto">
          <a:xfrm>
            <a:off x="5743575" y="2660650"/>
            <a:ext cx="10001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7" name="Line 355"/>
          <p:cNvSpPr>
            <a:spLocks noChangeShapeType="1"/>
          </p:cNvSpPr>
          <p:nvPr/>
        </p:nvSpPr>
        <p:spPr bwMode="auto">
          <a:xfrm>
            <a:off x="5743575" y="3060700"/>
            <a:ext cx="10001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8" name="Line 356"/>
          <p:cNvSpPr>
            <a:spLocks noChangeShapeType="1"/>
          </p:cNvSpPr>
          <p:nvPr/>
        </p:nvSpPr>
        <p:spPr bwMode="auto">
          <a:xfrm>
            <a:off x="5743575" y="3459163"/>
            <a:ext cx="10001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69" name="Line 357"/>
          <p:cNvSpPr>
            <a:spLocks noChangeShapeType="1"/>
          </p:cNvSpPr>
          <p:nvPr/>
        </p:nvSpPr>
        <p:spPr bwMode="auto">
          <a:xfrm>
            <a:off x="5743575" y="3857625"/>
            <a:ext cx="10001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0" name="Line 358"/>
          <p:cNvSpPr>
            <a:spLocks noChangeShapeType="1"/>
          </p:cNvSpPr>
          <p:nvPr/>
        </p:nvSpPr>
        <p:spPr bwMode="auto">
          <a:xfrm>
            <a:off x="5743575" y="4257675"/>
            <a:ext cx="100013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1" name="Line 359"/>
          <p:cNvSpPr>
            <a:spLocks noChangeShapeType="1"/>
          </p:cNvSpPr>
          <p:nvPr/>
        </p:nvSpPr>
        <p:spPr bwMode="auto">
          <a:xfrm>
            <a:off x="5708650" y="2347913"/>
            <a:ext cx="2824163" cy="2174875"/>
          </a:xfrm>
          <a:prstGeom prst="line">
            <a:avLst/>
          </a:prstGeom>
          <a:noFill/>
          <a:ln w="30163">
            <a:solidFill>
              <a:srgbClr val="3C5DAA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2" name="Line 360"/>
          <p:cNvSpPr>
            <a:spLocks noChangeShapeType="1"/>
          </p:cNvSpPr>
          <p:nvPr/>
        </p:nvSpPr>
        <p:spPr bwMode="auto">
          <a:xfrm flipH="1">
            <a:off x="5722938" y="2386013"/>
            <a:ext cx="2825750" cy="2174875"/>
          </a:xfrm>
          <a:prstGeom prst="line">
            <a:avLst/>
          </a:prstGeom>
          <a:noFill/>
          <a:ln w="30163">
            <a:solidFill>
              <a:srgbClr val="EE313C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3" name="Oval 361"/>
          <p:cNvSpPr>
            <a:spLocks noChangeArrowheads="1"/>
          </p:cNvSpPr>
          <p:nvPr/>
        </p:nvSpPr>
        <p:spPr bwMode="auto">
          <a:xfrm>
            <a:off x="7127875" y="3409950"/>
            <a:ext cx="85725" cy="96838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4" name="Oval 362"/>
          <p:cNvSpPr>
            <a:spLocks noChangeArrowheads="1"/>
          </p:cNvSpPr>
          <p:nvPr/>
        </p:nvSpPr>
        <p:spPr bwMode="auto">
          <a:xfrm>
            <a:off x="6577013" y="3001963"/>
            <a:ext cx="84137" cy="952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5" name="Oval 363"/>
          <p:cNvSpPr>
            <a:spLocks noChangeArrowheads="1"/>
          </p:cNvSpPr>
          <p:nvPr/>
        </p:nvSpPr>
        <p:spPr bwMode="auto">
          <a:xfrm>
            <a:off x="6577013" y="3819525"/>
            <a:ext cx="84137" cy="9525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6" name="Line 364"/>
          <p:cNvSpPr>
            <a:spLocks noChangeShapeType="1"/>
          </p:cNvSpPr>
          <p:nvPr/>
        </p:nvSpPr>
        <p:spPr bwMode="auto">
          <a:xfrm flipH="1" flipV="1">
            <a:off x="6777038" y="3582988"/>
            <a:ext cx="558800" cy="6350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7" name="Line 365"/>
          <p:cNvSpPr>
            <a:spLocks noChangeShapeType="1"/>
          </p:cNvSpPr>
          <p:nvPr/>
        </p:nvSpPr>
        <p:spPr bwMode="auto">
          <a:xfrm flipH="1" flipV="1">
            <a:off x="6149975" y="4025900"/>
            <a:ext cx="255588" cy="24130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8" name="Line 366"/>
          <p:cNvSpPr>
            <a:spLocks noChangeShapeType="1"/>
          </p:cNvSpPr>
          <p:nvPr/>
        </p:nvSpPr>
        <p:spPr bwMode="auto">
          <a:xfrm flipH="1">
            <a:off x="6491288" y="2895600"/>
            <a:ext cx="449262" cy="7270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79" name="Line 367"/>
          <p:cNvSpPr>
            <a:spLocks noChangeShapeType="1"/>
          </p:cNvSpPr>
          <p:nvPr/>
        </p:nvSpPr>
        <p:spPr bwMode="auto">
          <a:xfrm flipH="1">
            <a:off x="5943600" y="2357438"/>
            <a:ext cx="6350" cy="485775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80" name="Rectangle 368"/>
          <p:cNvSpPr>
            <a:spLocks noChangeArrowheads="1"/>
          </p:cNvSpPr>
          <p:nvPr/>
        </p:nvSpPr>
        <p:spPr bwMode="auto">
          <a:xfrm>
            <a:off x="6632575" y="1447800"/>
            <a:ext cx="192334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/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(b) After </a:t>
            </a:r>
            <a:r>
              <a:rPr lang="en-US" sz="1400" b="1" dirty="0" smtClean="0">
                <a:solidFill>
                  <a:srgbClr val="000000"/>
                </a:solidFill>
                <a:latin typeface="Myriad Roman" charset="0"/>
              </a:rPr>
              <a:t>Price </a:t>
            </a:r>
            <a:r>
              <a:rPr lang="en-US" sz="1400" b="1" dirty="0">
                <a:solidFill>
                  <a:srgbClr val="000000"/>
                </a:solidFill>
                <a:latin typeface="Myriad Roman" charset="0"/>
              </a:rPr>
              <a:t>Control</a:t>
            </a:r>
            <a:endParaRPr lang="en-US" sz="1400" b="1" dirty="0">
              <a:latin typeface="Tahoma" pitchFamily="34" charset="0"/>
            </a:endParaRPr>
          </a:p>
        </p:txBody>
      </p:sp>
      <p:sp>
        <p:nvSpPr>
          <p:cNvPr id="39281" name="Freeform 369"/>
          <p:cNvSpPr>
            <a:spLocks/>
          </p:cNvSpPr>
          <p:nvPr/>
        </p:nvSpPr>
        <p:spPr bwMode="auto">
          <a:xfrm>
            <a:off x="6223000" y="4194175"/>
            <a:ext cx="863600" cy="438150"/>
          </a:xfrm>
          <a:custGeom>
            <a:avLst/>
            <a:gdLst/>
            <a:ahLst/>
            <a:cxnLst>
              <a:cxn ang="0">
                <a:pos x="134" y="91"/>
              </a:cxn>
              <a:cxn ang="0">
                <a:pos x="150" y="74"/>
              </a:cxn>
              <a:cxn ang="0">
                <a:pos x="150" y="17"/>
              </a:cxn>
              <a:cxn ang="0">
                <a:pos x="134" y="0"/>
              </a:cxn>
              <a:cxn ang="0">
                <a:pos x="16" y="0"/>
              </a:cxn>
              <a:cxn ang="0">
                <a:pos x="0" y="17"/>
              </a:cxn>
              <a:cxn ang="0">
                <a:pos x="0" y="74"/>
              </a:cxn>
              <a:cxn ang="0">
                <a:pos x="16" y="91"/>
              </a:cxn>
              <a:cxn ang="0">
                <a:pos x="134" y="91"/>
              </a:cxn>
            </a:cxnLst>
            <a:rect l="0" t="0" r="r" b="b"/>
            <a:pathLst>
              <a:path w="150" h="91">
                <a:moveTo>
                  <a:pt x="134" y="91"/>
                </a:moveTo>
                <a:cubicBezTo>
                  <a:pt x="143" y="91"/>
                  <a:pt x="150" y="84"/>
                  <a:pt x="150" y="74"/>
                </a:cubicBezTo>
                <a:cubicBezTo>
                  <a:pt x="150" y="17"/>
                  <a:pt x="150" y="17"/>
                  <a:pt x="150" y="17"/>
                </a:cubicBezTo>
                <a:cubicBezTo>
                  <a:pt x="150" y="7"/>
                  <a:pt x="143" y="0"/>
                  <a:pt x="13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7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84"/>
                  <a:pt x="7" y="91"/>
                  <a:pt x="16" y="91"/>
                </a:cubicBezTo>
                <a:lnTo>
                  <a:pt x="134" y="91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82" name="Freeform 370"/>
          <p:cNvSpPr>
            <a:spLocks/>
          </p:cNvSpPr>
          <p:nvPr/>
        </p:nvSpPr>
        <p:spPr bwMode="auto">
          <a:xfrm>
            <a:off x="5802313" y="1787672"/>
            <a:ext cx="903287" cy="409575"/>
          </a:xfrm>
          <a:custGeom>
            <a:avLst/>
            <a:gdLst/>
            <a:ahLst/>
            <a:cxnLst>
              <a:cxn ang="0">
                <a:pos x="135" y="92"/>
              </a:cxn>
              <a:cxn ang="0">
                <a:pos x="151" y="75"/>
              </a:cxn>
              <a:cxn ang="0">
                <a:pos x="151" y="17"/>
              </a:cxn>
              <a:cxn ang="0">
                <a:pos x="135" y="0"/>
              </a:cxn>
              <a:cxn ang="0">
                <a:pos x="17" y="0"/>
              </a:cxn>
              <a:cxn ang="0">
                <a:pos x="0" y="17"/>
              </a:cxn>
              <a:cxn ang="0">
                <a:pos x="0" y="75"/>
              </a:cxn>
              <a:cxn ang="0">
                <a:pos x="17" y="92"/>
              </a:cxn>
              <a:cxn ang="0">
                <a:pos x="135" y="92"/>
              </a:cxn>
            </a:cxnLst>
            <a:rect l="0" t="0" r="r" b="b"/>
            <a:pathLst>
              <a:path w="151" h="92">
                <a:moveTo>
                  <a:pt x="135" y="92"/>
                </a:moveTo>
                <a:cubicBezTo>
                  <a:pt x="144" y="92"/>
                  <a:pt x="151" y="84"/>
                  <a:pt x="151" y="75"/>
                </a:cubicBezTo>
                <a:cubicBezTo>
                  <a:pt x="151" y="17"/>
                  <a:pt x="151" y="17"/>
                  <a:pt x="151" y="17"/>
                </a:cubicBezTo>
                <a:cubicBezTo>
                  <a:pt x="151" y="8"/>
                  <a:pt x="144" y="0"/>
                  <a:pt x="13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84"/>
                  <a:pt x="8" y="92"/>
                  <a:pt x="17" y="92"/>
                </a:cubicBezTo>
                <a:lnTo>
                  <a:pt x="135" y="92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83" name="Freeform 371"/>
          <p:cNvSpPr>
            <a:spLocks/>
          </p:cNvSpPr>
          <p:nvPr/>
        </p:nvSpPr>
        <p:spPr bwMode="auto">
          <a:xfrm>
            <a:off x="6503988" y="2209800"/>
            <a:ext cx="1497012" cy="715144"/>
          </a:xfrm>
          <a:custGeom>
            <a:avLst/>
            <a:gdLst/>
            <a:ahLst/>
            <a:cxnLst>
              <a:cxn ang="0">
                <a:pos x="243" y="124"/>
              </a:cxn>
              <a:cxn ang="0">
                <a:pos x="259" y="107"/>
              </a:cxn>
              <a:cxn ang="0">
                <a:pos x="259" y="17"/>
              </a:cxn>
              <a:cxn ang="0">
                <a:pos x="243" y="0"/>
              </a:cxn>
              <a:cxn ang="0">
                <a:pos x="16" y="0"/>
              </a:cxn>
              <a:cxn ang="0">
                <a:pos x="0" y="17"/>
              </a:cxn>
              <a:cxn ang="0">
                <a:pos x="0" y="107"/>
              </a:cxn>
              <a:cxn ang="0">
                <a:pos x="16" y="124"/>
              </a:cxn>
              <a:cxn ang="0">
                <a:pos x="243" y="124"/>
              </a:cxn>
            </a:cxnLst>
            <a:rect l="0" t="0" r="r" b="b"/>
            <a:pathLst>
              <a:path w="259" h="124">
                <a:moveTo>
                  <a:pt x="243" y="124"/>
                </a:moveTo>
                <a:cubicBezTo>
                  <a:pt x="252" y="124"/>
                  <a:pt x="259" y="116"/>
                  <a:pt x="259" y="107"/>
                </a:cubicBezTo>
                <a:cubicBezTo>
                  <a:pt x="259" y="17"/>
                  <a:pt x="259" y="17"/>
                  <a:pt x="259" y="17"/>
                </a:cubicBezTo>
                <a:cubicBezTo>
                  <a:pt x="259" y="7"/>
                  <a:pt x="252" y="0"/>
                  <a:pt x="243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7"/>
                  <a:pt x="0" y="1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6"/>
                  <a:pt x="7" y="124"/>
                  <a:pt x="16" y="124"/>
                </a:cubicBezTo>
                <a:lnTo>
                  <a:pt x="243" y="124"/>
                </a:lnTo>
                <a:close/>
              </a:path>
            </a:pathLst>
          </a:custGeom>
          <a:solidFill>
            <a:srgbClr val="D6E2E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84" name="Rectangle 372"/>
          <p:cNvSpPr>
            <a:spLocks noChangeArrowheads="1"/>
          </p:cNvSpPr>
          <p:nvPr/>
        </p:nvSpPr>
        <p:spPr bwMode="auto">
          <a:xfrm>
            <a:off x="7167560" y="4195760"/>
            <a:ext cx="11064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Deadweight loss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85" name="Rectangle 373"/>
          <p:cNvSpPr>
            <a:spLocks noChangeArrowheads="1"/>
          </p:cNvSpPr>
          <p:nvPr/>
        </p:nvSpPr>
        <p:spPr bwMode="auto">
          <a:xfrm>
            <a:off x="6234112" y="4181472"/>
            <a:ext cx="8810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Producer surplus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86" name="Rectangle 374"/>
          <p:cNvSpPr>
            <a:spLocks noChangeArrowheads="1"/>
          </p:cNvSpPr>
          <p:nvPr/>
        </p:nvSpPr>
        <p:spPr bwMode="auto">
          <a:xfrm>
            <a:off x="6524624" y="2228848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Consumer surplus transferred from producers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87" name="Line 375"/>
          <p:cNvSpPr>
            <a:spLocks noChangeShapeType="1"/>
          </p:cNvSpPr>
          <p:nvPr/>
        </p:nvSpPr>
        <p:spPr bwMode="auto">
          <a:xfrm flipV="1">
            <a:off x="5743575" y="1779588"/>
            <a:ext cx="0" cy="2881312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288" name="Rectangle 376"/>
          <p:cNvSpPr>
            <a:spLocks noChangeArrowheads="1"/>
          </p:cNvSpPr>
          <p:nvPr/>
        </p:nvSpPr>
        <p:spPr bwMode="auto">
          <a:xfrm>
            <a:off x="4495800" y="1447800"/>
            <a:ext cx="13716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588" indent="-1588" algn="ctr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  <a:latin typeface="Myriad Roman" charset="0"/>
              </a:rPr>
              <a:t>Price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89" name="Rectangle 377"/>
          <p:cNvSpPr>
            <a:spLocks noChangeArrowheads="1"/>
          </p:cNvSpPr>
          <p:nvPr/>
        </p:nvSpPr>
        <p:spPr bwMode="auto">
          <a:xfrm>
            <a:off x="3175502" y="5197475"/>
            <a:ext cx="7165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 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90" name="Rectangle 378"/>
          <p:cNvSpPr>
            <a:spLocks noChangeArrowheads="1"/>
          </p:cNvSpPr>
          <p:nvPr/>
        </p:nvSpPr>
        <p:spPr bwMode="auto">
          <a:xfrm>
            <a:off x="7452326" y="5157192"/>
            <a:ext cx="7165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Pro" pitchFamily="34" charset="0"/>
              </a:rPr>
              <a:t>Quantity </a:t>
            </a:r>
            <a:endParaRPr lang="en-US" sz="1400" dirty="0">
              <a:latin typeface="Tahoma" pitchFamily="34" charset="0"/>
            </a:endParaRPr>
          </a:p>
        </p:txBody>
      </p:sp>
      <p:sp>
        <p:nvSpPr>
          <p:cNvPr id="39291" name="Rectangle 379"/>
          <p:cNvSpPr>
            <a:spLocks noChangeArrowheads="1"/>
          </p:cNvSpPr>
          <p:nvPr/>
        </p:nvSpPr>
        <p:spPr bwMode="auto">
          <a:xfrm>
            <a:off x="5791200" y="1781168"/>
            <a:ext cx="92471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588" indent="-1588" algn="ctr"/>
            <a:r>
              <a:rPr lang="en-US" sz="1400" dirty="0">
                <a:solidFill>
                  <a:srgbClr val="000000"/>
                </a:solidFill>
                <a:latin typeface="Myriad Roman" charset="0"/>
              </a:rPr>
              <a:t>Consumer surplus</a:t>
            </a:r>
            <a:endParaRPr lang="en-US" sz="1400" dirty="0">
              <a:latin typeface="Tahoma" pitchFamily="34" charset="0"/>
            </a:endParaRPr>
          </a:p>
        </p:txBody>
      </p:sp>
      <p:cxnSp>
        <p:nvCxnSpPr>
          <p:cNvPr id="548912" name="Straight Connector 86"/>
          <p:cNvCxnSpPr>
            <a:cxnSpLocks noChangeShapeType="1"/>
          </p:cNvCxnSpPr>
          <p:nvPr/>
        </p:nvCxnSpPr>
        <p:spPr bwMode="auto">
          <a:xfrm>
            <a:off x="5867400" y="3459163"/>
            <a:ext cx="1247775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2" name="Straight Connector 86"/>
          <p:cNvCxnSpPr>
            <a:cxnSpLocks noChangeShapeType="1"/>
          </p:cNvCxnSpPr>
          <p:nvPr/>
        </p:nvCxnSpPr>
        <p:spPr bwMode="auto">
          <a:xfrm>
            <a:off x="7158038" y="3536950"/>
            <a:ext cx="3175" cy="1173163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3" name="Straight Connector 86"/>
          <p:cNvCxnSpPr>
            <a:cxnSpLocks noChangeShapeType="1"/>
          </p:cNvCxnSpPr>
          <p:nvPr/>
        </p:nvCxnSpPr>
        <p:spPr bwMode="auto">
          <a:xfrm>
            <a:off x="1454150" y="3459163"/>
            <a:ext cx="1247775" cy="0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  <p:cxnSp>
        <p:nvCxnSpPr>
          <p:cNvPr id="4" name="Straight Connector 86"/>
          <p:cNvCxnSpPr>
            <a:cxnSpLocks noChangeShapeType="1"/>
          </p:cNvCxnSpPr>
          <p:nvPr/>
        </p:nvCxnSpPr>
        <p:spPr bwMode="auto">
          <a:xfrm>
            <a:off x="2776538" y="3536950"/>
            <a:ext cx="3175" cy="1173163"/>
          </a:xfrm>
          <a:prstGeom prst="line">
            <a:avLst/>
          </a:prstGeom>
          <a:noFill/>
          <a:ln w="15875">
            <a:solidFill>
              <a:srgbClr val="808080"/>
            </a:solidFill>
            <a:prstDash val="sysDot"/>
            <a:round/>
            <a:headEnd/>
            <a:tailEnd type="none" w="med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3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7" dur="500"/>
                                        <p:tgtEl>
                                          <p:spTgt spid="3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4" dur="500"/>
                                        <p:tgtEl>
                                          <p:spTgt spid="3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31" dur="1000"/>
                                        <p:tgtEl>
                                          <p:spTgt spid="3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6" dur="500"/>
                                        <p:tgtEl>
                                          <p:spTgt spid="3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3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1" dur="1000"/>
                                        <p:tgtEl>
                                          <p:spTgt spid="3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000"/>
                            </p:stCondLst>
                            <p:childTnLst>
                              <p:par>
                                <p:cTn id="2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500"/>
                                        <p:tgtEl>
                                          <p:spTgt spid="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71" grpId="0" animBg="1"/>
      <p:bldP spid="39172" grpId="0" animBg="1"/>
      <p:bldP spid="39173" grpId="0" animBg="1"/>
      <p:bldP spid="39174" grpId="0" animBg="1"/>
      <p:bldP spid="39177" grpId="0" animBg="1"/>
      <p:bldP spid="39178" grpId="0" animBg="1"/>
      <p:bldP spid="39179" grpId="0" animBg="1"/>
      <p:bldP spid="39180" grpId="0" animBg="1"/>
      <p:bldP spid="39181" grpId="0" animBg="1"/>
      <p:bldP spid="39182" grpId="0" animBg="1"/>
      <p:bldP spid="39183" grpId="0" animBg="1"/>
      <p:bldP spid="39184" grpId="0" animBg="1"/>
      <p:bldP spid="39185" grpId="0" animBg="1"/>
      <p:bldP spid="39189" grpId="0" animBg="1"/>
      <p:bldP spid="39190" grpId="0"/>
      <p:bldP spid="39191" grpId="0"/>
      <p:bldP spid="39192" grpId="0"/>
      <p:bldP spid="39193" grpId="0"/>
      <p:bldP spid="39194" grpId="0"/>
      <p:bldP spid="39195" grpId="0"/>
      <p:bldP spid="39196" grpId="0"/>
      <p:bldP spid="39197" grpId="0"/>
      <p:bldP spid="39198" grpId="0"/>
      <p:bldP spid="39199" grpId="0"/>
      <p:bldP spid="39200" grpId="0"/>
      <p:bldP spid="39201" grpId="0" animBg="1"/>
      <p:bldP spid="39202" grpId="0"/>
      <p:bldP spid="39204" grpId="0" animBg="1"/>
      <p:bldP spid="39205" grpId="0" animBg="1"/>
      <p:bldP spid="39206" grpId="0" animBg="1"/>
      <p:bldP spid="39207" grpId="0"/>
      <p:bldP spid="39208" grpId="0"/>
      <p:bldP spid="39209" grpId="0"/>
      <p:bldP spid="39210" grpId="0" animBg="1"/>
      <p:bldP spid="39211" grpId="0" animBg="1"/>
      <p:bldP spid="39212" grpId="0" animBg="1"/>
      <p:bldP spid="39213" grpId="0" animBg="1"/>
      <p:bldP spid="39214" grpId="0" animBg="1"/>
      <p:bldP spid="39215" grpId="0" animBg="1"/>
      <p:bldP spid="39216" grpId="0" animBg="1"/>
      <p:bldP spid="39217" grpId="0" animBg="1"/>
      <p:bldP spid="39218" grpId="0" animBg="1"/>
      <p:bldP spid="39219" grpId="0" animBg="1"/>
      <p:bldP spid="39220" grpId="0" animBg="1"/>
      <p:bldP spid="39221" grpId="0" animBg="1"/>
      <p:bldP spid="39222" grpId="0" animBg="1"/>
      <p:bldP spid="39223" grpId="0" animBg="1"/>
      <p:bldP spid="39224" grpId="0"/>
      <p:bldP spid="39225" grpId="0"/>
      <p:bldP spid="39226" grpId="0"/>
      <p:bldP spid="39227" grpId="0" animBg="1"/>
      <p:bldP spid="39228" grpId="0" animBg="1"/>
      <p:bldP spid="39229" grpId="0"/>
      <p:bldP spid="39230" grpId="0" animBg="1"/>
      <p:bldP spid="39231" grpId="0" animBg="1"/>
      <p:bldP spid="39235" grpId="0" animBg="1"/>
      <p:bldP spid="39236" grpId="0"/>
      <p:bldP spid="39237" grpId="0"/>
      <p:bldP spid="39238" grpId="0"/>
      <p:bldP spid="39239" grpId="0"/>
      <p:bldP spid="39240" grpId="0"/>
      <p:bldP spid="39241" grpId="0"/>
      <p:bldP spid="39242" grpId="0"/>
      <p:bldP spid="39243" grpId="0"/>
      <p:bldP spid="39244" grpId="0"/>
      <p:bldP spid="39245" grpId="0"/>
      <p:bldP spid="39246" grpId="0" animBg="1"/>
      <p:bldP spid="39248" grpId="0" animBg="1"/>
      <p:bldP spid="39249" grpId="0" animBg="1"/>
      <p:bldP spid="39250" grpId="0" animBg="1"/>
      <p:bldP spid="39251" grpId="0" animBg="1"/>
      <p:bldP spid="39252" grpId="0"/>
      <p:bldP spid="39253" grpId="0"/>
      <p:bldP spid="39254" grpId="0"/>
      <p:bldP spid="39254" grpId="1"/>
      <p:bldP spid="39255" grpId="0" animBg="1"/>
      <p:bldP spid="39256" grpId="0" animBg="1"/>
      <p:bldP spid="39257" grpId="0" animBg="1"/>
      <p:bldP spid="39258" grpId="0" animBg="1"/>
      <p:bldP spid="39259" grpId="0" animBg="1"/>
      <p:bldP spid="39260" grpId="0" animBg="1"/>
      <p:bldP spid="39261" grpId="0" animBg="1"/>
      <p:bldP spid="39262" grpId="0" animBg="1"/>
      <p:bldP spid="39263" grpId="0" animBg="1"/>
      <p:bldP spid="39264" grpId="0"/>
      <p:bldP spid="39265" grpId="0" animBg="1"/>
      <p:bldP spid="39266" grpId="0" animBg="1"/>
      <p:bldP spid="39267" grpId="0" animBg="1"/>
      <p:bldP spid="39268" grpId="0" animBg="1"/>
      <p:bldP spid="39269" grpId="0" animBg="1"/>
      <p:bldP spid="39270" grpId="0" animBg="1"/>
      <p:bldP spid="39271" grpId="0" animBg="1"/>
      <p:bldP spid="39272" grpId="0" animBg="1"/>
      <p:bldP spid="39273" grpId="0" animBg="1"/>
      <p:bldP spid="39273" grpId="1" animBg="1"/>
      <p:bldP spid="39274" grpId="0" animBg="1"/>
      <p:bldP spid="39275" grpId="0" animBg="1"/>
      <p:bldP spid="39276" grpId="0" animBg="1"/>
      <p:bldP spid="39277" grpId="0" animBg="1"/>
      <p:bldP spid="39278" grpId="0" animBg="1"/>
      <p:bldP spid="39279" grpId="0" animBg="1"/>
      <p:bldP spid="39280" grpId="0"/>
      <p:bldP spid="39281" grpId="0" animBg="1"/>
      <p:bldP spid="39282" grpId="0" animBg="1"/>
      <p:bldP spid="39283" grpId="0" animBg="1"/>
      <p:bldP spid="39284" grpId="0"/>
      <p:bldP spid="39285" grpId="0"/>
      <p:bldP spid="39286" grpId="0"/>
      <p:bldP spid="39287" grpId="0" animBg="1"/>
      <p:bldP spid="39288" grpId="0"/>
      <p:bldP spid="39289" grpId="0"/>
      <p:bldP spid="39290" grpId="0"/>
      <p:bldP spid="3929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Ceiling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Persistent Shortage</a:t>
            </a:r>
          </a:p>
          <a:p>
            <a:r>
              <a:rPr lang="en-US" dirty="0" smtClean="0"/>
              <a:t>Redistribution of Economic Welfare</a:t>
            </a:r>
          </a:p>
          <a:p>
            <a:pPr lvl="1"/>
            <a:r>
              <a:rPr lang="en-US" dirty="0" smtClean="0"/>
              <a:t>Winners: Consumers able to buy the good</a:t>
            </a:r>
          </a:p>
          <a:p>
            <a:pPr lvl="1"/>
            <a:r>
              <a:rPr lang="en-US" dirty="0" smtClean="0"/>
              <a:t>Losers: Suppliers and Consumers unable to buy the good (excess demand)</a:t>
            </a:r>
          </a:p>
          <a:p>
            <a:r>
              <a:rPr lang="en-US" dirty="0" smtClean="0"/>
              <a:t>Non-Price Rationing</a:t>
            </a:r>
          </a:p>
          <a:p>
            <a:pPr lvl="1"/>
            <a:r>
              <a:rPr lang="en-US" dirty="0" smtClean="0"/>
              <a:t>Some rationing mechanism must determine who among the 400 demanders receive the 200 units supplied at the price ceiling</a:t>
            </a:r>
          </a:p>
          <a:p>
            <a:pPr lvl="1"/>
            <a:r>
              <a:rPr lang="en-US" dirty="0" smtClean="0"/>
              <a:t>Normally price would rise to ration, but not allowed to do so in this case.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3209</TotalTime>
  <Words>487</Words>
  <Application>Microsoft Office PowerPoint</Application>
  <PresentationFormat>On-screen Show (4:3)</PresentationFormat>
  <Paragraphs>130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Price Controls</vt:lpstr>
      <vt:lpstr>Review of Key Concepts</vt:lpstr>
      <vt:lpstr>Review of Key Concepts</vt:lpstr>
      <vt:lpstr>Net Benefits to Society Maximized</vt:lpstr>
      <vt:lpstr>New Concepts</vt:lpstr>
      <vt:lpstr>Price Controls: Price Ceiling</vt:lpstr>
      <vt:lpstr>Demand and Supply Schedule</vt:lpstr>
      <vt:lpstr>Winners and Losers: Impact on Distribution of Welfare</vt:lpstr>
      <vt:lpstr>Price Ceiling Outcomes</vt:lpstr>
      <vt:lpstr>Price Ceiling Outcomes</vt:lpstr>
      <vt:lpstr>Price Controls: Price Floor</vt:lpstr>
      <vt:lpstr>Price Floor Outcomes</vt:lpstr>
      <vt:lpstr>Taxes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Ron</cp:lastModifiedBy>
  <cp:revision>308</cp:revision>
  <cp:lastPrinted>2013-09-25T18:13:09Z</cp:lastPrinted>
  <dcterms:created xsi:type="dcterms:W3CDTF">2013-09-01T18:05:22Z</dcterms:created>
  <dcterms:modified xsi:type="dcterms:W3CDTF">2016-04-27T15:46:29Z</dcterms:modified>
</cp:coreProperties>
</file>