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406" r:id="rId2"/>
    <p:sldId id="421" r:id="rId3"/>
    <p:sldId id="446" r:id="rId4"/>
    <p:sldId id="422" r:id="rId5"/>
    <p:sldId id="423" r:id="rId6"/>
    <p:sldId id="426" r:id="rId7"/>
    <p:sldId id="447" r:id="rId8"/>
    <p:sldId id="448" r:id="rId9"/>
    <p:sldId id="440" r:id="rId10"/>
    <p:sldId id="431" r:id="rId11"/>
    <p:sldId id="430" r:id="rId12"/>
    <p:sldId id="449" r:id="rId13"/>
    <p:sldId id="442" r:id="rId14"/>
    <p:sldId id="443" r:id="rId15"/>
    <p:sldId id="434" r:id="rId16"/>
    <p:sldId id="435" r:id="rId17"/>
    <p:sldId id="444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40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9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7992888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Statutory Incidence on Suppliers</a:t>
            </a: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5951863" y="3582988"/>
            <a:ext cx="0" cy="18716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3510288" y="3556000"/>
            <a:ext cx="2378075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4673926" y="2997200"/>
            <a:ext cx="0" cy="245745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3510288" y="4065588"/>
            <a:ext cx="1138238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3470601" y="3014663"/>
            <a:ext cx="113665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38954" name="Rectangle 10"/>
          <p:cNvSpPr>
            <a:spLocks noChangeArrowheads="1"/>
          </p:cNvSpPr>
          <p:nvPr/>
        </p:nvSpPr>
        <p:spPr bwMode="auto">
          <a:xfrm>
            <a:off x="7304413" y="27844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55" name="Rectangle 11"/>
          <p:cNvSpPr>
            <a:spLocks noChangeArrowheads="1"/>
          </p:cNvSpPr>
          <p:nvPr/>
        </p:nvSpPr>
        <p:spPr bwMode="auto">
          <a:xfrm>
            <a:off x="7398076" y="2895600"/>
            <a:ext cx="1000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56" name="Rectangle 12"/>
          <p:cNvSpPr>
            <a:spLocks noChangeArrowheads="1"/>
          </p:cNvSpPr>
          <p:nvPr/>
        </p:nvSpPr>
        <p:spPr bwMode="auto">
          <a:xfrm>
            <a:off x="7313938" y="17272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57" name="Rectangle 13"/>
          <p:cNvSpPr>
            <a:spLocks noChangeArrowheads="1"/>
          </p:cNvSpPr>
          <p:nvPr/>
        </p:nvSpPr>
        <p:spPr bwMode="auto">
          <a:xfrm>
            <a:off x="7409188" y="18335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58" name="Rectangle 14"/>
          <p:cNvSpPr>
            <a:spLocks noChangeArrowheads="1"/>
          </p:cNvSpPr>
          <p:nvPr/>
        </p:nvSpPr>
        <p:spPr bwMode="auto">
          <a:xfrm>
            <a:off x="4643763" y="26844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4753301" y="40719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3394401" y="195103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3394401" y="3006725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3394401" y="4060825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3394401" y="511333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4680276" y="5499100"/>
            <a:ext cx="0" cy="1381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>
            <a:off x="5967738" y="5499100"/>
            <a:ext cx="0" cy="1381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6" name="Line 22"/>
          <p:cNvSpPr>
            <a:spLocks noChangeShapeType="1"/>
          </p:cNvSpPr>
          <p:nvPr/>
        </p:nvSpPr>
        <p:spPr bwMode="auto">
          <a:xfrm>
            <a:off x="7259963" y="5499100"/>
            <a:ext cx="0" cy="1381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7" name="Rectangle 23"/>
          <p:cNvSpPr>
            <a:spLocks noChangeArrowheads="1"/>
          </p:cNvSpPr>
          <p:nvPr/>
        </p:nvSpPr>
        <p:spPr bwMode="auto">
          <a:xfrm>
            <a:off x="3208663" y="5684838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68" name="Rectangle 24"/>
          <p:cNvSpPr>
            <a:spLocks noChangeArrowheads="1"/>
          </p:cNvSpPr>
          <p:nvPr/>
        </p:nvSpPr>
        <p:spPr bwMode="auto">
          <a:xfrm>
            <a:off x="4481838" y="5684838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baseline="-25000" dirty="0">
              <a:latin typeface="Tahoma" pitchFamily="34" charset="0"/>
            </a:endParaRPr>
          </a:p>
        </p:txBody>
      </p:sp>
      <p:sp>
        <p:nvSpPr>
          <p:cNvPr id="338969" name="Rectangle 25"/>
          <p:cNvSpPr>
            <a:spLocks noChangeArrowheads="1"/>
          </p:cNvSpPr>
          <p:nvPr/>
        </p:nvSpPr>
        <p:spPr bwMode="auto">
          <a:xfrm>
            <a:off x="5756601" y="5684838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0" name="Rectangle 26"/>
          <p:cNvSpPr>
            <a:spLocks noChangeArrowheads="1"/>
          </p:cNvSpPr>
          <p:nvPr/>
        </p:nvSpPr>
        <p:spPr bwMode="auto">
          <a:xfrm>
            <a:off x="7002788" y="5684838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1" name="Rectangle 27"/>
          <p:cNvSpPr>
            <a:spLocks noChangeArrowheads="1"/>
          </p:cNvSpPr>
          <p:nvPr/>
        </p:nvSpPr>
        <p:spPr bwMode="auto">
          <a:xfrm>
            <a:off x="2935613" y="183991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2" name="Rectangle 28"/>
          <p:cNvSpPr>
            <a:spLocks noChangeArrowheads="1"/>
          </p:cNvSpPr>
          <p:nvPr/>
        </p:nvSpPr>
        <p:spPr bwMode="auto">
          <a:xfrm>
            <a:off x="3026101" y="236537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3" name="Rectangle 29"/>
          <p:cNvSpPr>
            <a:spLocks noChangeArrowheads="1"/>
          </p:cNvSpPr>
          <p:nvPr/>
        </p:nvSpPr>
        <p:spPr bwMode="auto">
          <a:xfrm>
            <a:off x="3026101" y="2895600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4" name="Rectangle 30"/>
          <p:cNvSpPr>
            <a:spLocks noChangeArrowheads="1"/>
          </p:cNvSpPr>
          <p:nvPr/>
        </p:nvSpPr>
        <p:spPr bwMode="auto">
          <a:xfrm>
            <a:off x="3118176" y="3421063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5" name="Rectangle 31"/>
          <p:cNvSpPr>
            <a:spLocks noChangeArrowheads="1"/>
          </p:cNvSpPr>
          <p:nvPr/>
        </p:nvSpPr>
        <p:spPr bwMode="auto">
          <a:xfrm>
            <a:off x="3118176" y="394811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6" name="Rectangle 32"/>
          <p:cNvSpPr>
            <a:spLocks noChangeArrowheads="1"/>
          </p:cNvSpPr>
          <p:nvPr/>
        </p:nvSpPr>
        <p:spPr bwMode="auto">
          <a:xfrm>
            <a:off x="3118176" y="44767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7" name="Rectangle 33"/>
          <p:cNvSpPr>
            <a:spLocks noChangeArrowheads="1"/>
          </p:cNvSpPr>
          <p:nvPr/>
        </p:nvSpPr>
        <p:spPr bwMode="auto">
          <a:xfrm>
            <a:off x="3118176" y="50038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8" name="Rectangle 34"/>
          <p:cNvSpPr>
            <a:spLocks noChangeArrowheads="1"/>
          </p:cNvSpPr>
          <p:nvPr/>
        </p:nvSpPr>
        <p:spPr bwMode="auto">
          <a:xfrm>
            <a:off x="6944051" y="5957888"/>
            <a:ext cx="10747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9" name="Rectangle 35"/>
          <p:cNvSpPr>
            <a:spLocks noChangeArrowheads="1"/>
          </p:cNvSpPr>
          <p:nvPr/>
        </p:nvSpPr>
        <p:spPr bwMode="auto">
          <a:xfrm>
            <a:off x="2684788" y="1038225"/>
            <a:ext cx="10890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80" name="Rectangle 36"/>
          <p:cNvSpPr>
            <a:spLocks noChangeArrowheads="1"/>
          </p:cNvSpPr>
          <p:nvPr/>
        </p:nvSpPr>
        <p:spPr bwMode="auto">
          <a:xfrm>
            <a:off x="7320288" y="39608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81" name="Rectangle 37"/>
          <p:cNvSpPr>
            <a:spLocks noChangeArrowheads="1"/>
          </p:cNvSpPr>
          <p:nvPr/>
        </p:nvSpPr>
        <p:spPr bwMode="auto">
          <a:xfrm>
            <a:off x="5948688" y="32242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82" name="Line 38"/>
          <p:cNvSpPr>
            <a:spLocks noChangeShapeType="1"/>
          </p:cNvSpPr>
          <p:nvPr/>
        </p:nvSpPr>
        <p:spPr bwMode="auto">
          <a:xfrm flipV="1">
            <a:off x="6604326" y="2454275"/>
            <a:ext cx="0" cy="71913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3" name="Freeform 39"/>
          <p:cNvSpPr>
            <a:spLocks/>
          </p:cNvSpPr>
          <p:nvPr/>
        </p:nvSpPr>
        <p:spPr bwMode="auto">
          <a:xfrm>
            <a:off x="6558288" y="2332038"/>
            <a:ext cx="85725" cy="168275"/>
          </a:xfrm>
          <a:custGeom>
            <a:avLst/>
            <a:gdLst/>
            <a:ahLst/>
            <a:cxnLst>
              <a:cxn ang="0">
                <a:pos x="9" y="24"/>
              </a:cxn>
              <a:cxn ang="0">
                <a:pos x="0" y="29"/>
              </a:cxn>
              <a:cxn ang="0">
                <a:pos x="0" y="29"/>
              </a:cxn>
              <a:cxn ang="0">
                <a:pos x="5" y="14"/>
              </a:cxn>
              <a:cxn ang="0">
                <a:pos x="9" y="0"/>
              </a:cxn>
              <a:cxn ang="0">
                <a:pos x="12" y="14"/>
              </a:cxn>
              <a:cxn ang="0">
                <a:pos x="17" y="29"/>
              </a:cxn>
              <a:cxn ang="0">
                <a:pos x="17" y="29"/>
              </a:cxn>
              <a:cxn ang="0">
                <a:pos x="9" y="24"/>
              </a:cxn>
            </a:cxnLst>
            <a:rect l="0" t="0" r="r" b="b"/>
            <a:pathLst>
              <a:path w="17" h="29">
                <a:moveTo>
                  <a:pt x="9" y="24"/>
                </a:move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0"/>
                  <a:pt x="8" y="5"/>
                  <a:pt x="9" y="0"/>
                </a:cubicBezTo>
                <a:cubicBezTo>
                  <a:pt x="10" y="5"/>
                  <a:pt x="11" y="10"/>
                  <a:pt x="12" y="14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4" name="Freeform 40"/>
          <p:cNvSpPr>
            <a:spLocks/>
          </p:cNvSpPr>
          <p:nvPr/>
        </p:nvSpPr>
        <p:spPr bwMode="auto">
          <a:xfrm>
            <a:off x="2920532" y="3033713"/>
            <a:ext cx="127000" cy="1047750"/>
          </a:xfrm>
          <a:custGeom>
            <a:avLst/>
            <a:gdLst/>
            <a:ahLst/>
            <a:cxnLst>
              <a:cxn ang="0">
                <a:pos x="25" y="182"/>
              </a:cxn>
              <a:cxn ang="0">
                <a:pos x="10" y="166"/>
              </a:cxn>
              <a:cxn ang="0">
                <a:pos x="10" y="101"/>
              </a:cxn>
              <a:cxn ang="0">
                <a:pos x="0" y="91"/>
              </a:cxn>
              <a:cxn ang="0">
                <a:pos x="10" y="80"/>
              </a:cxn>
              <a:cxn ang="0">
                <a:pos x="10" y="16"/>
              </a:cxn>
              <a:cxn ang="0">
                <a:pos x="25" y="0"/>
              </a:cxn>
            </a:cxnLst>
            <a:rect l="0" t="0" r="r" b="b"/>
            <a:pathLst>
              <a:path w="25" h="182">
                <a:moveTo>
                  <a:pt x="25" y="182"/>
                </a:moveTo>
                <a:cubicBezTo>
                  <a:pt x="15" y="182"/>
                  <a:pt x="10" y="179"/>
                  <a:pt x="10" y="166"/>
                </a:cubicBezTo>
                <a:cubicBezTo>
                  <a:pt x="10" y="163"/>
                  <a:pt x="10" y="104"/>
                  <a:pt x="10" y="101"/>
                </a:cubicBezTo>
                <a:cubicBezTo>
                  <a:pt x="10" y="98"/>
                  <a:pt x="8" y="91"/>
                  <a:pt x="0" y="91"/>
                </a:cubicBezTo>
                <a:cubicBezTo>
                  <a:pt x="8" y="91"/>
                  <a:pt x="10" y="84"/>
                  <a:pt x="10" y="80"/>
                </a:cubicBezTo>
                <a:cubicBezTo>
                  <a:pt x="10" y="78"/>
                  <a:pt x="10" y="19"/>
                  <a:pt x="10" y="16"/>
                </a:cubicBezTo>
                <a:cubicBezTo>
                  <a:pt x="10" y="3"/>
                  <a:pt x="15" y="0"/>
                  <a:pt x="25" y="0"/>
                </a:cubicBezTo>
              </a:path>
            </a:pathLst>
          </a:custGeom>
          <a:noFill/>
          <a:ln w="22225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5" name="Freeform 41"/>
          <p:cNvSpPr>
            <a:spLocks/>
          </p:cNvSpPr>
          <p:nvPr/>
        </p:nvSpPr>
        <p:spPr bwMode="auto">
          <a:xfrm>
            <a:off x="1440650" y="3260601"/>
            <a:ext cx="1439863" cy="596900"/>
          </a:xfrm>
          <a:custGeom>
            <a:avLst/>
            <a:gdLst/>
            <a:ahLst/>
            <a:cxnLst>
              <a:cxn ang="0">
                <a:pos x="268" y="91"/>
              </a:cxn>
              <a:cxn ang="0">
                <a:pos x="256" y="104"/>
              </a:cxn>
              <a:cxn ang="0">
                <a:pos x="12" y="104"/>
              </a:cxn>
              <a:cxn ang="0">
                <a:pos x="0" y="91"/>
              </a:cxn>
              <a:cxn ang="0">
                <a:pos x="0" y="12"/>
              </a:cxn>
              <a:cxn ang="0">
                <a:pos x="12" y="0"/>
              </a:cxn>
              <a:cxn ang="0">
                <a:pos x="256" y="0"/>
              </a:cxn>
              <a:cxn ang="0">
                <a:pos x="268" y="12"/>
              </a:cxn>
              <a:cxn ang="0">
                <a:pos x="268" y="91"/>
              </a:cxn>
            </a:cxnLst>
            <a:rect l="0" t="0" r="r" b="b"/>
            <a:pathLst>
              <a:path w="268" h="104">
                <a:moveTo>
                  <a:pt x="268" y="91"/>
                </a:moveTo>
                <a:cubicBezTo>
                  <a:pt x="268" y="98"/>
                  <a:pt x="262" y="104"/>
                  <a:pt x="256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8"/>
                  <a:pt x="0" y="9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62" y="0"/>
                  <a:pt x="268" y="5"/>
                  <a:pt x="268" y="12"/>
                </a:cubicBezTo>
                <a:lnTo>
                  <a:pt x="268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6" name="Rectangle 42"/>
          <p:cNvSpPr>
            <a:spLocks noChangeArrowheads="1"/>
          </p:cNvSpPr>
          <p:nvPr/>
        </p:nvSpPr>
        <p:spPr bwMode="auto">
          <a:xfrm>
            <a:off x="1499595" y="3352365"/>
            <a:ext cx="140392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 amount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87" name="Line 43"/>
          <p:cNvSpPr>
            <a:spLocks noChangeShapeType="1"/>
          </p:cNvSpPr>
          <p:nvPr/>
        </p:nvSpPr>
        <p:spPr bwMode="auto">
          <a:xfrm>
            <a:off x="3383288" y="2474913"/>
            <a:ext cx="3876675" cy="1590675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8" name="Line 44"/>
          <p:cNvSpPr>
            <a:spLocks noChangeShapeType="1"/>
          </p:cNvSpPr>
          <p:nvPr/>
        </p:nvSpPr>
        <p:spPr bwMode="auto">
          <a:xfrm flipH="1">
            <a:off x="3346776" y="3011488"/>
            <a:ext cx="3913187" cy="1590675"/>
          </a:xfrm>
          <a:prstGeom prst="line">
            <a:avLst/>
          </a:prstGeom>
          <a:noFill/>
          <a:ln w="30163">
            <a:solidFill>
              <a:srgbClr val="FAC0BF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9" name="Line 45"/>
          <p:cNvSpPr>
            <a:spLocks noChangeShapeType="1"/>
          </p:cNvSpPr>
          <p:nvPr/>
        </p:nvSpPr>
        <p:spPr bwMode="auto">
          <a:xfrm flipH="1">
            <a:off x="3369001" y="1951038"/>
            <a:ext cx="3887787" cy="1601787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0" name="Oval 46"/>
          <p:cNvSpPr>
            <a:spLocks noChangeArrowheads="1"/>
          </p:cNvSpPr>
          <p:nvPr/>
        </p:nvSpPr>
        <p:spPr bwMode="auto">
          <a:xfrm>
            <a:off x="4631063" y="4002088"/>
            <a:ext cx="101600" cy="1174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1" name="Oval 47"/>
          <p:cNvSpPr>
            <a:spLocks noChangeArrowheads="1"/>
          </p:cNvSpPr>
          <p:nvPr/>
        </p:nvSpPr>
        <p:spPr bwMode="auto">
          <a:xfrm>
            <a:off x="4635826" y="2947988"/>
            <a:ext cx="100012" cy="1158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2" name="Oval 48"/>
          <p:cNvSpPr>
            <a:spLocks noChangeArrowheads="1"/>
          </p:cNvSpPr>
          <p:nvPr/>
        </p:nvSpPr>
        <p:spPr bwMode="auto">
          <a:xfrm>
            <a:off x="5912176" y="3484563"/>
            <a:ext cx="101600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3" name="Line 49"/>
          <p:cNvSpPr>
            <a:spLocks noChangeShapeType="1"/>
          </p:cNvSpPr>
          <p:nvPr/>
        </p:nvSpPr>
        <p:spPr bwMode="auto">
          <a:xfrm>
            <a:off x="5485138" y="2343150"/>
            <a:ext cx="1085850" cy="371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4" name="Freeform 50"/>
          <p:cNvSpPr>
            <a:spLocks/>
          </p:cNvSpPr>
          <p:nvPr/>
        </p:nvSpPr>
        <p:spPr bwMode="auto">
          <a:xfrm>
            <a:off x="3999238" y="1724025"/>
            <a:ext cx="1557338" cy="700088"/>
          </a:xfrm>
          <a:custGeom>
            <a:avLst/>
            <a:gdLst/>
            <a:ahLst/>
            <a:cxnLst>
              <a:cxn ang="0">
                <a:pos x="306" y="117"/>
              </a:cxn>
              <a:cxn ang="0">
                <a:pos x="290" y="133"/>
              </a:cxn>
              <a:cxn ang="0">
                <a:pos x="16" y="133"/>
              </a:cxn>
              <a:cxn ang="0">
                <a:pos x="0" y="117"/>
              </a:cxn>
              <a:cxn ang="0">
                <a:pos x="0" y="16"/>
              </a:cxn>
              <a:cxn ang="0">
                <a:pos x="16" y="0"/>
              </a:cxn>
              <a:cxn ang="0">
                <a:pos x="290" y="0"/>
              </a:cxn>
              <a:cxn ang="0">
                <a:pos x="306" y="16"/>
              </a:cxn>
              <a:cxn ang="0">
                <a:pos x="306" y="117"/>
              </a:cxn>
            </a:cxnLst>
            <a:rect l="0" t="0" r="r" b="b"/>
            <a:pathLst>
              <a:path w="306" h="133">
                <a:moveTo>
                  <a:pt x="306" y="117"/>
                </a:moveTo>
                <a:cubicBezTo>
                  <a:pt x="306" y="126"/>
                  <a:pt x="298" y="133"/>
                  <a:pt x="290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8" y="133"/>
                  <a:pt x="0" y="126"/>
                  <a:pt x="0" y="11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8" y="0"/>
                  <a:pt x="306" y="7"/>
                  <a:pt x="306" y="16"/>
                </a:cubicBezTo>
                <a:lnTo>
                  <a:pt x="306" y="117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5" name="Rectangle 51"/>
          <p:cNvSpPr>
            <a:spLocks noChangeArrowheads="1"/>
          </p:cNvSpPr>
          <p:nvPr/>
        </p:nvSpPr>
        <p:spPr bwMode="auto">
          <a:xfrm>
            <a:off x="3951884" y="1761036"/>
            <a:ext cx="1622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Supply curve shifts upward by the amount of the tax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96" name="Freeform 52"/>
          <p:cNvSpPr>
            <a:spLocks/>
          </p:cNvSpPr>
          <p:nvPr/>
        </p:nvSpPr>
        <p:spPr bwMode="auto">
          <a:xfrm>
            <a:off x="3394401" y="1227138"/>
            <a:ext cx="4430712" cy="4410075"/>
          </a:xfrm>
          <a:custGeom>
            <a:avLst/>
            <a:gdLst/>
            <a:ahLst/>
            <a:cxnLst>
              <a:cxn ang="0">
                <a:pos x="2057" y="1809"/>
              </a:cxn>
              <a:cxn ang="0">
                <a:pos x="0" y="1809"/>
              </a:cxn>
              <a:cxn ang="0">
                <a:pos x="0" y="0"/>
              </a:cxn>
            </a:cxnLst>
            <a:rect l="0" t="0" r="r" b="b"/>
            <a:pathLst>
              <a:path w="2057" h="1809">
                <a:moveTo>
                  <a:pt x="2057" y="1809"/>
                </a:moveTo>
                <a:lnTo>
                  <a:pt x="0" y="1809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300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3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82" grpId="0" animBg="1"/>
      <p:bldP spid="338983" grpId="0" animBg="1"/>
      <p:bldP spid="338984" grpId="0" animBg="1"/>
      <p:bldP spid="338985" grpId="0" animBg="1"/>
      <p:bldP spid="338986" grpId="0"/>
      <p:bldP spid="338993" grpId="0" animBg="1"/>
      <p:bldP spid="338994" grpId="0" animBg="1"/>
      <p:bldP spid="3389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1" y="60325"/>
            <a:ext cx="817875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Statutory Incidence on Demanders</a:t>
            </a: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5638800" y="3529013"/>
            <a:ext cx="0" cy="19478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3389313" y="3500438"/>
            <a:ext cx="2190750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4460875" y="2919413"/>
            <a:ext cx="0" cy="25574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3389313" y="4030663"/>
            <a:ext cx="104775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3351213" y="2936875"/>
            <a:ext cx="104775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4483100" y="26479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4481513" y="40941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3255963" y="1855788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>
            <a:off x="3255963" y="2940050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3255963" y="4017963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>
            <a:off x="3255963" y="5103813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>
            <a:off x="4443413" y="5500688"/>
            <a:ext cx="0" cy="1444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>
            <a:off x="5627688" y="5500688"/>
            <a:ext cx="0" cy="1444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6819900" y="5500688"/>
            <a:ext cx="0" cy="1444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11" name="Rectangle 19"/>
          <p:cNvSpPr>
            <a:spLocks noChangeArrowheads="1"/>
          </p:cNvSpPr>
          <p:nvPr/>
        </p:nvSpPr>
        <p:spPr bwMode="auto">
          <a:xfrm>
            <a:off x="3087688" y="5688013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12" name="Rectangle 20"/>
          <p:cNvSpPr>
            <a:spLocks noChangeArrowheads="1"/>
          </p:cNvSpPr>
          <p:nvPr/>
        </p:nvSpPr>
        <p:spPr bwMode="auto">
          <a:xfrm>
            <a:off x="4252913" y="5688013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baseline="-25000" dirty="0">
              <a:latin typeface="Tahoma" pitchFamily="34" charset="0"/>
            </a:endParaRPr>
          </a:p>
        </p:txBody>
      </p:sp>
      <p:sp>
        <p:nvSpPr>
          <p:cNvPr id="341013" name="Rectangle 21"/>
          <p:cNvSpPr>
            <a:spLocks noChangeArrowheads="1"/>
          </p:cNvSpPr>
          <p:nvPr/>
        </p:nvSpPr>
        <p:spPr bwMode="auto">
          <a:xfrm>
            <a:off x="5395913" y="568801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14" name="Rectangle 22"/>
          <p:cNvSpPr>
            <a:spLocks noChangeArrowheads="1"/>
          </p:cNvSpPr>
          <p:nvPr/>
        </p:nvSpPr>
        <p:spPr bwMode="auto">
          <a:xfrm>
            <a:off x="6581775" y="568801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15" name="Rectangle 23"/>
          <p:cNvSpPr>
            <a:spLocks noChangeArrowheads="1"/>
          </p:cNvSpPr>
          <p:nvPr/>
        </p:nvSpPr>
        <p:spPr bwMode="auto">
          <a:xfrm>
            <a:off x="2835275" y="17399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16" name="Rectangle 24"/>
          <p:cNvSpPr>
            <a:spLocks noChangeArrowheads="1"/>
          </p:cNvSpPr>
          <p:nvPr/>
        </p:nvSpPr>
        <p:spPr bwMode="auto">
          <a:xfrm>
            <a:off x="2919413" y="22796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auto">
          <a:xfrm>
            <a:off x="2919413" y="281781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18" name="Rectangle 26"/>
          <p:cNvSpPr>
            <a:spLocks noChangeArrowheads="1"/>
          </p:cNvSpPr>
          <p:nvPr/>
        </p:nvSpPr>
        <p:spPr bwMode="auto">
          <a:xfrm>
            <a:off x="3003550" y="3359150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19" name="Rectangle 27"/>
          <p:cNvSpPr>
            <a:spLocks noChangeArrowheads="1"/>
          </p:cNvSpPr>
          <p:nvPr/>
        </p:nvSpPr>
        <p:spPr bwMode="auto">
          <a:xfrm>
            <a:off x="3003550" y="3902075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20" name="Rectangle 28"/>
          <p:cNvSpPr>
            <a:spLocks noChangeArrowheads="1"/>
          </p:cNvSpPr>
          <p:nvPr/>
        </p:nvSpPr>
        <p:spPr bwMode="auto">
          <a:xfrm>
            <a:off x="3003550" y="443706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21" name="Rectangle 29"/>
          <p:cNvSpPr>
            <a:spLocks noChangeArrowheads="1"/>
          </p:cNvSpPr>
          <p:nvPr/>
        </p:nvSpPr>
        <p:spPr bwMode="auto">
          <a:xfrm>
            <a:off x="3003550" y="49784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22" name="Rectangle 30"/>
          <p:cNvSpPr>
            <a:spLocks noChangeArrowheads="1"/>
          </p:cNvSpPr>
          <p:nvPr/>
        </p:nvSpPr>
        <p:spPr bwMode="auto">
          <a:xfrm>
            <a:off x="6535738" y="5975350"/>
            <a:ext cx="10080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23" name="Rectangle 31"/>
          <p:cNvSpPr>
            <a:spLocks noChangeArrowheads="1"/>
          </p:cNvSpPr>
          <p:nvPr/>
        </p:nvSpPr>
        <p:spPr bwMode="auto">
          <a:xfrm>
            <a:off x="5602288" y="31496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24" name="Rectangle 32"/>
          <p:cNvSpPr>
            <a:spLocks noChangeArrowheads="1"/>
          </p:cNvSpPr>
          <p:nvPr/>
        </p:nvSpPr>
        <p:spPr bwMode="auto">
          <a:xfrm>
            <a:off x="6862763" y="27162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25" name="Rectangle 33"/>
          <p:cNvSpPr>
            <a:spLocks noChangeArrowheads="1"/>
          </p:cNvSpPr>
          <p:nvPr/>
        </p:nvSpPr>
        <p:spPr bwMode="auto">
          <a:xfrm>
            <a:off x="6851650" y="50149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26" name="Rectangle 34"/>
          <p:cNvSpPr>
            <a:spLocks noChangeArrowheads="1"/>
          </p:cNvSpPr>
          <p:nvPr/>
        </p:nvSpPr>
        <p:spPr bwMode="auto">
          <a:xfrm>
            <a:off x="6950075" y="51292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27" name="Rectangle 35"/>
          <p:cNvSpPr>
            <a:spLocks noChangeArrowheads="1"/>
          </p:cNvSpPr>
          <p:nvPr/>
        </p:nvSpPr>
        <p:spPr bwMode="auto">
          <a:xfrm>
            <a:off x="6848475" y="39592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28" name="Rectangle 36"/>
          <p:cNvSpPr>
            <a:spLocks noChangeArrowheads="1"/>
          </p:cNvSpPr>
          <p:nvPr/>
        </p:nvSpPr>
        <p:spPr bwMode="auto">
          <a:xfrm>
            <a:off x="6950075" y="4073525"/>
            <a:ext cx="968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29" name="Line 37"/>
          <p:cNvSpPr>
            <a:spLocks noChangeShapeType="1"/>
          </p:cNvSpPr>
          <p:nvPr/>
        </p:nvSpPr>
        <p:spPr bwMode="auto">
          <a:xfrm>
            <a:off x="6305550" y="3881438"/>
            <a:ext cx="0" cy="804862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0" name="Freeform 38"/>
          <p:cNvSpPr>
            <a:spLocks/>
          </p:cNvSpPr>
          <p:nvPr/>
        </p:nvSpPr>
        <p:spPr bwMode="auto">
          <a:xfrm>
            <a:off x="6261100" y="4637088"/>
            <a:ext cx="85725" cy="180975"/>
          </a:xfrm>
          <a:custGeom>
            <a:avLst/>
            <a:gdLst/>
            <a:ahLst/>
            <a:cxnLst>
              <a:cxn ang="0">
                <a:pos x="9" y="6"/>
              </a:cxn>
              <a:cxn ang="0">
                <a:pos x="18" y="0"/>
              </a:cxn>
              <a:cxn ang="0">
                <a:pos x="18" y="1"/>
              </a:cxn>
              <a:cxn ang="0">
                <a:pos x="12" y="15"/>
              </a:cxn>
              <a:cxn ang="0">
                <a:pos x="9" y="30"/>
              </a:cxn>
              <a:cxn ang="0">
                <a:pos x="6" y="15"/>
              </a:cxn>
              <a:cxn ang="0">
                <a:pos x="0" y="1"/>
              </a:cxn>
              <a:cxn ang="0">
                <a:pos x="0" y="0"/>
              </a:cxn>
              <a:cxn ang="0">
                <a:pos x="9" y="6"/>
              </a:cxn>
            </a:cxnLst>
            <a:rect l="0" t="0" r="r" b="b"/>
            <a:pathLst>
              <a:path w="18" h="30">
                <a:moveTo>
                  <a:pt x="9" y="6"/>
                </a:move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20"/>
                  <a:pt x="10" y="25"/>
                  <a:pt x="9" y="30"/>
                </a:cubicBezTo>
                <a:cubicBezTo>
                  <a:pt x="8" y="25"/>
                  <a:pt x="7" y="20"/>
                  <a:pt x="6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9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1" name="Freeform 39"/>
          <p:cNvSpPr>
            <a:spLocks/>
          </p:cNvSpPr>
          <p:nvPr/>
        </p:nvSpPr>
        <p:spPr bwMode="auto">
          <a:xfrm>
            <a:off x="2708275" y="2957513"/>
            <a:ext cx="117475" cy="1090612"/>
          </a:xfrm>
          <a:custGeom>
            <a:avLst/>
            <a:gdLst/>
            <a:ahLst/>
            <a:cxnLst>
              <a:cxn ang="0">
                <a:pos x="25" y="182"/>
              </a:cxn>
              <a:cxn ang="0">
                <a:pos x="10" y="166"/>
              </a:cxn>
              <a:cxn ang="0">
                <a:pos x="10" y="101"/>
              </a:cxn>
              <a:cxn ang="0">
                <a:pos x="0" y="91"/>
              </a:cxn>
              <a:cxn ang="0">
                <a:pos x="10" y="80"/>
              </a:cxn>
              <a:cxn ang="0">
                <a:pos x="10" y="16"/>
              </a:cxn>
              <a:cxn ang="0">
                <a:pos x="25" y="0"/>
              </a:cxn>
            </a:cxnLst>
            <a:rect l="0" t="0" r="r" b="b"/>
            <a:pathLst>
              <a:path w="25" h="182">
                <a:moveTo>
                  <a:pt x="25" y="182"/>
                </a:moveTo>
                <a:cubicBezTo>
                  <a:pt x="15" y="182"/>
                  <a:pt x="10" y="179"/>
                  <a:pt x="10" y="166"/>
                </a:cubicBezTo>
                <a:cubicBezTo>
                  <a:pt x="10" y="163"/>
                  <a:pt x="10" y="104"/>
                  <a:pt x="10" y="101"/>
                </a:cubicBezTo>
                <a:cubicBezTo>
                  <a:pt x="10" y="98"/>
                  <a:pt x="8" y="91"/>
                  <a:pt x="0" y="91"/>
                </a:cubicBezTo>
                <a:cubicBezTo>
                  <a:pt x="8" y="91"/>
                  <a:pt x="10" y="84"/>
                  <a:pt x="10" y="80"/>
                </a:cubicBezTo>
                <a:cubicBezTo>
                  <a:pt x="10" y="78"/>
                  <a:pt x="10" y="19"/>
                  <a:pt x="10" y="16"/>
                </a:cubicBezTo>
                <a:cubicBezTo>
                  <a:pt x="10" y="3"/>
                  <a:pt x="15" y="0"/>
                  <a:pt x="25" y="0"/>
                </a:cubicBezTo>
              </a:path>
            </a:pathLst>
          </a:custGeom>
          <a:noFill/>
          <a:ln w="22225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2" name="Freeform 40"/>
          <p:cNvSpPr>
            <a:spLocks/>
          </p:cNvSpPr>
          <p:nvPr/>
        </p:nvSpPr>
        <p:spPr bwMode="auto">
          <a:xfrm>
            <a:off x="1447800" y="3176452"/>
            <a:ext cx="1219200" cy="623888"/>
          </a:xfrm>
          <a:custGeom>
            <a:avLst/>
            <a:gdLst/>
            <a:ahLst/>
            <a:cxnLst>
              <a:cxn ang="0">
                <a:pos x="260" y="91"/>
              </a:cxn>
              <a:cxn ang="0">
                <a:pos x="248" y="104"/>
              </a:cxn>
              <a:cxn ang="0">
                <a:pos x="12" y="104"/>
              </a:cxn>
              <a:cxn ang="0">
                <a:pos x="0" y="91"/>
              </a:cxn>
              <a:cxn ang="0">
                <a:pos x="0" y="12"/>
              </a:cxn>
              <a:cxn ang="0">
                <a:pos x="12" y="0"/>
              </a:cxn>
              <a:cxn ang="0">
                <a:pos x="248" y="0"/>
              </a:cxn>
              <a:cxn ang="0">
                <a:pos x="260" y="12"/>
              </a:cxn>
              <a:cxn ang="0">
                <a:pos x="260" y="91"/>
              </a:cxn>
            </a:cxnLst>
            <a:rect l="0" t="0" r="r" b="b"/>
            <a:pathLst>
              <a:path w="260" h="104">
                <a:moveTo>
                  <a:pt x="260" y="91"/>
                </a:moveTo>
                <a:cubicBezTo>
                  <a:pt x="260" y="98"/>
                  <a:pt x="254" y="104"/>
                  <a:pt x="248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8"/>
                  <a:pt x="0" y="9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4" y="0"/>
                  <a:pt x="260" y="5"/>
                  <a:pt x="260" y="12"/>
                </a:cubicBezTo>
                <a:lnTo>
                  <a:pt x="260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3" name="Rectangle 41"/>
          <p:cNvSpPr>
            <a:spLocks noChangeArrowheads="1"/>
          </p:cNvSpPr>
          <p:nvPr/>
        </p:nvSpPr>
        <p:spPr bwMode="auto">
          <a:xfrm>
            <a:off x="1445622" y="3263537"/>
            <a:ext cx="12128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 amount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34" name="Line 42"/>
          <p:cNvSpPr>
            <a:spLocks noChangeShapeType="1"/>
          </p:cNvSpPr>
          <p:nvPr/>
        </p:nvSpPr>
        <p:spPr bwMode="auto">
          <a:xfrm>
            <a:off x="3241675" y="2376488"/>
            <a:ext cx="3578225" cy="1662112"/>
          </a:xfrm>
          <a:prstGeom prst="line">
            <a:avLst/>
          </a:prstGeom>
          <a:noFill/>
          <a:ln w="3016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5" name="Line 43"/>
          <p:cNvSpPr>
            <a:spLocks noChangeShapeType="1"/>
          </p:cNvSpPr>
          <p:nvPr/>
        </p:nvSpPr>
        <p:spPr bwMode="auto">
          <a:xfrm flipH="1">
            <a:off x="3241675" y="2947988"/>
            <a:ext cx="3578225" cy="1646237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6" name="Line 44"/>
          <p:cNvSpPr>
            <a:spLocks noChangeShapeType="1"/>
          </p:cNvSpPr>
          <p:nvPr/>
        </p:nvSpPr>
        <p:spPr bwMode="auto">
          <a:xfrm>
            <a:off x="3248025" y="3473450"/>
            <a:ext cx="3563938" cy="1630363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7" name="Oval 45"/>
          <p:cNvSpPr>
            <a:spLocks noChangeArrowheads="1"/>
          </p:cNvSpPr>
          <p:nvPr/>
        </p:nvSpPr>
        <p:spPr bwMode="auto">
          <a:xfrm>
            <a:off x="4402138" y="2886075"/>
            <a:ext cx="92075" cy="1190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8" name="Oval 46"/>
          <p:cNvSpPr>
            <a:spLocks noChangeArrowheads="1"/>
          </p:cNvSpPr>
          <p:nvPr/>
        </p:nvSpPr>
        <p:spPr bwMode="auto">
          <a:xfrm>
            <a:off x="4402138" y="3971925"/>
            <a:ext cx="92075" cy="1206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9" name="Oval 47"/>
          <p:cNvSpPr>
            <a:spLocks noChangeArrowheads="1"/>
          </p:cNvSpPr>
          <p:nvPr/>
        </p:nvSpPr>
        <p:spPr bwMode="auto">
          <a:xfrm>
            <a:off x="5586413" y="3427413"/>
            <a:ext cx="93662" cy="1190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40" name="Line 48"/>
          <p:cNvSpPr>
            <a:spLocks noChangeShapeType="1"/>
          </p:cNvSpPr>
          <p:nvPr/>
        </p:nvSpPr>
        <p:spPr bwMode="auto">
          <a:xfrm>
            <a:off x="5775325" y="2789238"/>
            <a:ext cx="458788" cy="14827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41" name="Freeform 49"/>
          <p:cNvSpPr>
            <a:spLocks/>
          </p:cNvSpPr>
          <p:nvPr/>
        </p:nvSpPr>
        <p:spPr bwMode="auto">
          <a:xfrm>
            <a:off x="4906963" y="1981200"/>
            <a:ext cx="1493837" cy="943744"/>
          </a:xfrm>
          <a:custGeom>
            <a:avLst/>
            <a:gdLst/>
            <a:ahLst/>
            <a:cxnLst>
              <a:cxn ang="0">
                <a:pos x="248" y="156"/>
              </a:cxn>
              <a:cxn ang="0">
                <a:pos x="232" y="172"/>
              </a:cxn>
              <a:cxn ang="0">
                <a:pos x="16" y="172"/>
              </a:cxn>
              <a:cxn ang="0">
                <a:pos x="0" y="156"/>
              </a:cxn>
              <a:cxn ang="0">
                <a:pos x="0" y="16"/>
              </a:cxn>
              <a:cxn ang="0">
                <a:pos x="16" y="0"/>
              </a:cxn>
              <a:cxn ang="0">
                <a:pos x="232" y="0"/>
              </a:cxn>
              <a:cxn ang="0">
                <a:pos x="248" y="16"/>
              </a:cxn>
              <a:cxn ang="0">
                <a:pos x="248" y="156"/>
              </a:cxn>
            </a:cxnLst>
            <a:rect l="0" t="0" r="r" b="b"/>
            <a:pathLst>
              <a:path w="248" h="172">
                <a:moveTo>
                  <a:pt x="248" y="156"/>
                </a:moveTo>
                <a:cubicBezTo>
                  <a:pt x="248" y="165"/>
                  <a:pt x="241" y="172"/>
                  <a:pt x="232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5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41" y="0"/>
                  <a:pt x="248" y="7"/>
                  <a:pt x="248" y="16"/>
                </a:cubicBezTo>
                <a:lnTo>
                  <a:pt x="248" y="15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42" name="Rectangle 50"/>
          <p:cNvSpPr>
            <a:spLocks noChangeArrowheads="1"/>
          </p:cNvSpPr>
          <p:nvPr/>
        </p:nvSpPr>
        <p:spPr bwMode="auto">
          <a:xfrm>
            <a:off x="4979126" y="2044337"/>
            <a:ext cx="1371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Demand curve shifts downward by the amount </a:t>
            </a:r>
            <a:br>
              <a:rPr lang="en-US" sz="1400" dirty="0">
                <a:solidFill>
                  <a:srgbClr val="000000"/>
                </a:solidFill>
                <a:latin typeface="Myriad Roman" charset="0"/>
              </a:rPr>
            </a:br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of the tax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43" name="Freeform 51"/>
          <p:cNvSpPr>
            <a:spLocks/>
          </p:cNvSpPr>
          <p:nvPr/>
        </p:nvSpPr>
        <p:spPr bwMode="auto">
          <a:xfrm>
            <a:off x="3255963" y="1100138"/>
            <a:ext cx="4089400" cy="4545012"/>
          </a:xfrm>
          <a:custGeom>
            <a:avLst/>
            <a:gdLst/>
            <a:ahLst/>
            <a:cxnLst>
              <a:cxn ang="0">
                <a:pos x="2060" y="1791"/>
              </a:cxn>
              <a:cxn ang="0">
                <a:pos x="0" y="1791"/>
              </a:cxn>
              <a:cxn ang="0">
                <a:pos x="0" y="0"/>
              </a:cxn>
            </a:cxnLst>
            <a:rect l="0" t="0" r="r" b="b"/>
            <a:pathLst>
              <a:path w="2060" h="1791">
                <a:moveTo>
                  <a:pt x="2060" y="1791"/>
                </a:moveTo>
                <a:lnTo>
                  <a:pt x="0" y="1791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44" name="Rectangle 52"/>
          <p:cNvSpPr>
            <a:spLocks noChangeArrowheads="1"/>
          </p:cNvSpPr>
          <p:nvPr/>
        </p:nvSpPr>
        <p:spPr bwMode="auto">
          <a:xfrm>
            <a:off x="2519363" y="1066800"/>
            <a:ext cx="9271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500"/>
                                        <p:tgtEl>
                                          <p:spTgt spid="3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29" grpId="0" animBg="1"/>
      <p:bldP spid="341030" grpId="0" animBg="1"/>
      <p:bldP spid="341031" grpId="0" animBg="1"/>
      <p:bldP spid="341032" grpId="0" animBg="1"/>
      <p:bldP spid="341033" grpId="0"/>
      <p:bldP spid="341040" grpId="0" animBg="1"/>
      <p:bldP spid="341041" grpId="0" animBg="1"/>
      <p:bldP spid="3410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85" name="Rectangle 49"/>
          <p:cNvSpPr>
            <a:spLocks noChangeArrowheads="1"/>
          </p:cNvSpPr>
          <p:nvPr/>
        </p:nvSpPr>
        <p:spPr bwMode="auto">
          <a:xfrm>
            <a:off x="3986212" y="1209526"/>
            <a:ext cx="48006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1588" indent="-1588" algn="ctr"/>
            <a:endParaRPr lang="en-US" dirty="0"/>
          </a:p>
        </p:txBody>
      </p:sp>
      <p:sp>
        <p:nvSpPr>
          <p:cNvPr id="34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7992888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3. The Revenue from an Excise Tax</a:t>
            </a:r>
          </a:p>
        </p:txBody>
      </p: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3451225" y="3489325"/>
            <a:ext cx="2898775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6454775" y="3514725"/>
            <a:ext cx="0" cy="19208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3279775" y="2954338"/>
            <a:ext cx="1601787" cy="1054100"/>
          </a:xfrm>
          <a:prstGeom prst="rect">
            <a:avLst/>
          </a:prstGeom>
          <a:solidFill>
            <a:srgbClr val="CFE4A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45" name="Rectangle 9"/>
          <p:cNvSpPr>
            <a:spLocks noChangeArrowheads="1"/>
          </p:cNvSpPr>
          <p:nvPr/>
        </p:nvSpPr>
        <p:spPr bwMode="auto">
          <a:xfrm>
            <a:off x="8066087" y="27162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46" name="Rectangle 10"/>
          <p:cNvSpPr>
            <a:spLocks noChangeArrowheads="1"/>
          </p:cNvSpPr>
          <p:nvPr/>
        </p:nvSpPr>
        <p:spPr bwMode="auto">
          <a:xfrm>
            <a:off x="4913312" y="40354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47" name="Line 11"/>
          <p:cNvSpPr>
            <a:spLocks noChangeShapeType="1"/>
          </p:cNvSpPr>
          <p:nvPr/>
        </p:nvSpPr>
        <p:spPr bwMode="auto">
          <a:xfrm>
            <a:off x="3279775" y="1898650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>
            <a:off x="3279775" y="2954338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3279775" y="3479800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>
            <a:off x="3279775" y="4008438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1" name="Line 15"/>
          <p:cNvSpPr>
            <a:spLocks noChangeShapeType="1"/>
          </p:cNvSpPr>
          <p:nvPr/>
        </p:nvSpPr>
        <p:spPr bwMode="auto">
          <a:xfrm>
            <a:off x="3279775" y="5064125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>
            <a:off x="4875212" y="5430838"/>
            <a:ext cx="0" cy="1651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3" name="Line 17"/>
          <p:cNvSpPr>
            <a:spLocks noChangeShapeType="1"/>
          </p:cNvSpPr>
          <p:nvPr/>
        </p:nvSpPr>
        <p:spPr bwMode="auto">
          <a:xfrm>
            <a:off x="6438900" y="5430838"/>
            <a:ext cx="0" cy="1651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>
            <a:off x="8013700" y="5430838"/>
            <a:ext cx="0" cy="1651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5" name="Rectangle 19"/>
          <p:cNvSpPr>
            <a:spLocks noChangeArrowheads="1"/>
          </p:cNvSpPr>
          <p:nvPr/>
        </p:nvSpPr>
        <p:spPr bwMode="auto">
          <a:xfrm>
            <a:off x="4168775" y="56483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56" name="Rectangle 20"/>
          <p:cNvSpPr>
            <a:spLocks noChangeArrowheads="1"/>
          </p:cNvSpPr>
          <p:nvPr/>
        </p:nvSpPr>
        <p:spPr bwMode="auto">
          <a:xfrm>
            <a:off x="3055937" y="5648325"/>
            <a:ext cx="100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57" name="Rectangle 21"/>
          <p:cNvSpPr>
            <a:spLocks noChangeArrowheads="1"/>
          </p:cNvSpPr>
          <p:nvPr/>
        </p:nvSpPr>
        <p:spPr bwMode="auto">
          <a:xfrm>
            <a:off x="4618037" y="5648325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baseline="-25000" dirty="0">
              <a:latin typeface="Tahoma" pitchFamily="34" charset="0"/>
            </a:endParaRPr>
          </a:p>
        </p:txBody>
      </p:sp>
      <p:sp>
        <p:nvSpPr>
          <p:cNvPr id="347158" name="Rectangle 22"/>
          <p:cNvSpPr>
            <a:spLocks noChangeArrowheads="1"/>
          </p:cNvSpPr>
          <p:nvPr/>
        </p:nvSpPr>
        <p:spPr bwMode="auto">
          <a:xfrm>
            <a:off x="6138862" y="56483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59" name="Rectangle 23"/>
          <p:cNvSpPr>
            <a:spLocks noChangeArrowheads="1"/>
          </p:cNvSpPr>
          <p:nvPr/>
        </p:nvSpPr>
        <p:spPr bwMode="auto">
          <a:xfrm>
            <a:off x="7699375" y="56483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0" name="Rectangle 24"/>
          <p:cNvSpPr>
            <a:spLocks noChangeArrowheads="1"/>
          </p:cNvSpPr>
          <p:nvPr/>
        </p:nvSpPr>
        <p:spPr bwMode="auto">
          <a:xfrm>
            <a:off x="2719387" y="17621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1" name="Rectangle 25"/>
          <p:cNvSpPr>
            <a:spLocks noChangeArrowheads="1"/>
          </p:cNvSpPr>
          <p:nvPr/>
        </p:nvSpPr>
        <p:spPr bwMode="auto">
          <a:xfrm>
            <a:off x="2832100" y="22923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2" name="Rectangle 26"/>
          <p:cNvSpPr>
            <a:spLocks noChangeArrowheads="1"/>
          </p:cNvSpPr>
          <p:nvPr/>
        </p:nvSpPr>
        <p:spPr bwMode="auto">
          <a:xfrm>
            <a:off x="2832100" y="2819400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63" name="Rectangle 27"/>
          <p:cNvSpPr>
            <a:spLocks noChangeArrowheads="1"/>
          </p:cNvSpPr>
          <p:nvPr/>
        </p:nvSpPr>
        <p:spPr bwMode="auto">
          <a:xfrm>
            <a:off x="2943225" y="3354388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64" name="Rectangle 28"/>
          <p:cNvSpPr>
            <a:spLocks noChangeArrowheads="1"/>
          </p:cNvSpPr>
          <p:nvPr/>
        </p:nvSpPr>
        <p:spPr bwMode="auto">
          <a:xfrm>
            <a:off x="2943225" y="3881438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65" name="Rectangle 29"/>
          <p:cNvSpPr>
            <a:spLocks noChangeArrowheads="1"/>
          </p:cNvSpPr>
          <p:nvPr/>
        </p:nvSpPr>
        <p:spPr bwMode="auto">
          <a:xfrm>
            <a:off x="2943225" y="4416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6" name="Rectangle 30"/>
          <p:cNvSpPr>
            <a:spLocks noChangeArrowheads="1"/>
          </p:cNvSpPr>
          <p:nvPr/>
        </p:nvSpPr>
        <p:spPr bwMode="auto">
          <a:xfrm>
            <a:off x="2943225" y="49466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7" name="Rectangle 31"/>
          <p:cNvSpPr>
            <a:spLocks noChangeArrowheads="1"/>
          </p:cNvSpPr>
          <p:nvPr/>
        </p:nvSpPr>
        <p:spPr bwMode="auto">
          <a:xfrm>
            <a:off x="6796830" y="5991225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68" name="Rectangle 32"/>
          <p:cNvSpPr>
            <a:spLocks noChangeArrowheads="1"/>
          </p:cNvSpPr>
          <p:nvPr/>
        </p:nvSpPr>
        <p:spPr bwMode="auto">
          <a:xfrm>
            <a:off x="8072437" y="39338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69" name="Rectangle 33"/>
          <p:cNvSpPr>
            <a:spLocks noChangeArrowheads="1"/>
          </p:cNvSpPr>
          <p:nvPr/>
        </p:nvSpPr>
        <p:spPr bwMode="auto">
          <a:xfrm>
            <a:off x="6408737" y="31257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70" name="Line 34"/>
          <p:cNvSpPr>
            <a:spLocks noChangeShapeType="1"/>
          </p:cNvSpPr>
          <p:nvPr/>
        </p:nvSpPr>
        <p:spPr bwMode="auto">
          <a:xfrm flipH="1">
            <a:off x="3279775" y="5595938"/>
            <a:ext cx="5202237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1" name="Rectangle 35"/>
          <p:cNvSpPr>
            <a:spLocks noChangeArrowheads="1"/>
          </p:cNvSpPr>
          <p:nvPr/>
        </p:nvSpPr>
        <p:spPr bwMode="auto">
          <a:xfrm>
            <a:off x="3396828" y="3276600"/>
            <a:ext cx="1295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Area =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Myriad Roman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 </a:t>
            </a:r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revenue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73" name="Freeform 37"/>
          <p:cNvSpPr>
            <a:spLocks/>
          </p:cNvSpPr>
          <p:nvPr/>
        </p:nvSpPr>
        <p:spPr bwMode="auto">
          <a:xfrm>
            <a:off x="1164580" y="3153023"/>
            <a:ext cx="1386532" cy="708025"/>
          </a:xfrm>
          <a:custGeom>
            <a:avLst/>
            <a:gdLst/>
            <a:ahLst/>
            <a:cxnLst>
              <a:cxn ang="0">
                <a:pos x="260" y="91"/>
              </a:cxn>
              <a:cxn ang="0">
                <a:pos x="248" y="104"/>
              </a:cxn>
              <a:cxn ang="0">
                <a:pos x="12" y="104"/>
              </a:cxn>
              <a:cxn ang="0">
                <a:pos x="0" y="91"/>
              </a:cxn>
              <a:cxn ang="0">
                <a:pos x="0" y="12"/>
              </a:cxn>
              <a:cxn ang="0">
                <a:pos x="12" y="0"/>
              </a:cxn>
              <a:cxn ang="0">
                <a:pos x="248" y="0"/>
              </a:cxn>
              <a:cxn ang="0">
                <a:pos x="260" y="12"/>
              </a:cxn>
              <a:cxn ang="0">
                <a:pos x="260" y="91"/>
              </a:cxn>
            </a:cxnLst>
            <a:rect l="0" t="0" r="r" b="b"/>
            <a:pathLst>
              <a:path w="260" h="104">
                <a:moveTo>
                  <a:pt x="260" y="91"/>
                </a:moveTo>
                <a:cubicBezTo>
                  <a:pt x="260" y="98"/>
                  <a:pt x="254" y="104"/>
                  <a:pt x="248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8"/>
                  <a:pt x="0" y="9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4" y="0"/>
                  <a:pt x="260" y="5"/>
                  <a:pt x="260" y="12"/>
                </a:cubicBezTo>
                <a:lnTo>
                  <a:pt x="260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4" name="Rectangle 38"/>
          <p:cNvSpPr>
            <a:spLocks noChangeArrowheads="1"/>
          </p:cNvSpPr>
          <p:nvPr/>
        </p:nvSpPr>
        <p:spPr bwMode="auto">
          <a:xfrm>
            <a:off x="1155906" y="3265372"/>
            <a:ext cx="13952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 amount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75" name="Rectangle 39"/>
          <p:cNvSpPr>
            <a:spLocks noChangeArrowheads="1"/>
          </p:cNvSpPr>
          <p:nvPr/>
        </p:nvSpPr>
        <p:spPr bwMode="auto">
          <a:xfrm>
            <a:off x="4922837" y="26241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76" name="Line 40"/>
          <p:cNvSpPr>
            <a:spLocks noChangeShapeType="1"/>
          </p:cNvSpPr>
          <p:nvPr/>
        </p:nvSpPr>
        <p:spPr bwMode="auto">
          <a:xfrm>
            <a:off x="3260725" y="2409825"/>
            <a:ext cx="4752975" cy="1620838"/>
          </a:xfrm>
          <a:prstGeom prst="line">
            <a:avLst/>
          </a:prstGeom>
          <a:noFill/>
          <a:ln w="365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7" name="Line 41"/>
          <p:cNvSpPr>
            <a:spLocks noChangeShapeType="1"/>
          </p:cNvSpPr>
          <p:nvPr/>
        </p:nvSpPr>
        <p:spPr bwMode="auto">
          <a:xfrm flipH="1">
            <a:off x="3241675" y="2960688"/>
            <a:ext cx="4759325" cy="1606550"/>
          </a:xfrm>
          <a:prstGeom prst="line">
            <a:avLst/>
          </a:prstGeom>
          <a:noFill/>
          <a:ln w="365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8" name="Oval 42"/>
          <p:cNvSpPr>
            <a:spLocks noChangeArrowheads="1"/>
          </p:cNvSpPr>
          <p:nvPr/>
        </p:nvSpPr>
        <p:spPr bwMode="auto">
          <a:xfrm>
            <a:off x="4818062" y="2881313"/>
            <a:ext cx="125413" cy="1349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9" name="Oval 43"/>
          <p:cNvSpPr>
            <a:spLocks noChangeArrowheads="1"/>
          </p:cNvSpPr>
          <p:nvPr/>
        </p:nvSpPr>
        <p:spPr bwMode="auto">
          <a:xfrm>
            <a:off x="4818062" y="3954463"/>
            <a:ext cx="125413" cy="1365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80" name="Oval 44"/>
          <p:cNvSpPr>
            <a:spLocks noChangeArrowheads="1"/>
          </p:cNvSpPr>
          <p:nvPr/>
        </p:nvSpPr>
        <p:spPr bwMode="auto">
          <a:xfrm>
            <a:off x="6383337" y="3417888"/>
            <a:ext cx="122238" cy="1365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81" name="Line 45"/>
          <p:cNvSpPr>
            <a:spLocks noChangeShapeType="1"/>
          </p:cNvSpPr>
          <p:nvPr/>
        </p:nvSpPr>
        <p:spPr bwMode="auto">
          <a:xfrm flipV="1">
            <a:off x="3279775" y="1023938"/>
            <a:ext cx="0" cy="4565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82" name="Rectangle 46"/>
          <p:cNvSpPr>
            <a:spLocks noChangeArrowheads="1"/>
          </p:cNvSpPr>
          <p:nvPr/>
        </p:nvSpPr>
        <p:spPr bwMode="auto">
          <a:xfrm>
            <a:off x="2105025" y="990600"/>
            <a:ext cx="11382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84" name="Rectangle 48"/>
          <p:cNvSpPr>
            <a:spLocks noChangeArrowheads="1"/>
          </p:cNvSpPr>
          <p:nvPr/>
        </p:nvSpPr>
        <p:spPr bwMode="auto">
          <a:xfrm>
            <a:off x="3949700" y="1023938"/>
            <a:ext cx="48006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/>
            <a:r>
              <a:rPr lang="en-US" dirty="0"/>
              <a:t>The tax revenue collected is:</a:t>
            </a:r>
          </a:p>
          <a:p>
            <a:pPr marL="1588" indent="-1588" algn="ctr"/>
            <a:r>
              <a:rPr lang="en-US" dirty="0"/>
              <a:t>Tax revenue = </a:t>
            </a:r>
            <a:r>
              <a:rPr lang="en-US" dirty="0" smtClean="0"/>
              <a:t>Excise Tax Rate </a:t>
            </a:r>
            <a:r>
              <a:rPr lang="en-US" dirty="0"/>
              <a:t>× </a:t>
            </a:r>
            <a:r>
              <a:rPr lang="en-US" dirty="0" smtClean="0"/>
              <a:t>Quantity Transacted</a:t>
            </a:r>
            <a:endParaRPr lang="en-US" dirty="0"/>
          </a:p>
        </p:txBody>
      </p:sp>
      <p:sp>
        <p:nvSpPr>
          <p:cNvPr id="347172" name="Freeform 36"/>
          <p:cNvSpPr>
            <a:spLocks/>
          </p:cNvSpPr>
          <p:nvPr/>
        </p:nvSpPr>
        <p:spPr bwMode="auto">
          <a:xfrm>
            <a:off x="2665189" y="2946400"/>
            <a:ext cx="155575" cy="1076325"/>
          </a:xfrm>
          <a:custGeom>
            <a:avLst/>
            <a:gdLst/>
            <a:ahLst/>
            <a:cxnLst>
              <a:cxn ang="0">
                <a:pos x="25" y="158"/>
              </a:cxn>
              <a:cxn ang="0">
                <a:pos x="10" y="142"/>
              </a:cxn>
              <a:cxn ang="0">
                <a:pos x="10" y="90"/>
              </a:cxn>
              <a:cxn ang="0">
                <a:pos x="0" y="79"/>
              </a:cxn>
              <a:cxn ang="0">
                <a:pos x="10" y="69"/>
              </a:cxn>
              <a:cxn ang="0">
                <a:pos x="10" y="16"/>
              </a:cxn>
              <a:cxn ang="0">
                <a:pos x="25" y="0"/>
              </a:cxn>
            </a:cxnLst>
            <a:rect l="0" t="0" r="r" b="b"/>
            <a:pathLst>
              <a:path w="25" h="158">
                <a:moveTo>
                  <a:pt x="25" y="158"/>
                </a:moveTo>
                <a:cubicBezTo>
                  <a:pt x="15" y="158"/>
                  <a:pt x="10" y="155"/>
                  <a:pt x="10" y="142"/>
                </a:cubicBezTo>
                <a:cubicBezTo>
                  <a:pt x="10" y="139"/>
                  <a:pt x="10" y="92"/>
                  <a:pt x="10" y="90"/>
                </a:cubicBezTo>
                <a:cubicBezTo>
                  <a:pt x="10" y="86"/>
                  <a:pt x="8" y="79"/>
                  <a:pt x="0" y="79"/>
                </a:cubicBezTo>
                <a:cubicBezTo>
                  <a:pt x="8" y="79"/>
                  <a:pt x="10" y="72"/>
                  <a:pt x="10" y="69"/>
                </a:cubicBezTo>
                <a:cubicBezTo>
                  <a:pt x="10" y="66"/>
                  <a:pt x="10" y="19"/>
                  <a:pt x="10" y="16"/>
                </a:cubicBezTo>
                <a:cubicBezTo>
                  <a:pt x="10" y="3"/>
                  <a:pt x="15" y="0"/>
                  <a:pt x="25" y="0"/>
                </a:cubicBezTo>
              </a:path>
            </a:pathLst>
          </a:custGeom>
          <a:noFill/>
          <a:ln w="26988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944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4" grpId="0" animBg="1"/>
      <p:bldP spid="347171" grpId="0"/>
      <p:bldP spid="347173" grpId="0" animBg="1"/>
      <p:bldP spid="347174" grpId="0"/>
      <p:bldP spid="347184" grpId="0" animBg="1"/>
      <p:bldP spid="3471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Tax Rate and Tax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an increase in Tax Rate increase Tax Revenue?</a:t>
            </a:r>
          </a:p>
          <a:p>
            <a:pPr lvl="1"/>
            <a:r>
              <a:rPr lang="en-US" dirty="0" smtClean="0"/>
              <a:t>Amount of revenue depends on tax rate and tax base</a:t>
            </a:r>
          </a:p>
          <a:p>
            <a:pPr lvl="1"/>
            <a:r>
              <a:rPr lang="en-US" dirty="0" smtClean="0"/>
              <a:t>Raising tax rate has two effects</a:t>
            </a:r>
          </a:p>
          <a:p>
            <a:pPr lvl="2"/>
            <a:r>
              <a:rPr lang="en-US" dirty="0" smtClean="0"/>
              <a:t>Increases tax revenue per unit of good taxed</a:t>
            </a:r>
          </a:p>
          <a:p>
            <a:pPr lvl="2"/>
            <a:r>
              <a:rPr lang="en-US" dirty="0" smtClean="0"/>
              <a:t>Reduces tax base by discouraging consumption</a:t>
            </a:r>
          </a:p>
          <a:p>
            <a:pPr lvl="1"/>
            <a:r>
              <a:rPr lang="en-US" dirty="0" smtClean="0"/>
              <a:t>Depends on elasticity</a:t>
            </a:r>
          </a:p>
          <a:p>
            <a:pPr lvl="2"/>
            <a:r>
              <a:rPr lang="en-US" dirty="0" smtClean="0"/>
              <a:t>If inelastic, more likely will increase revenue</a:t>
            </a:r>
          </a:p>
          <a:p>
            <a:pPr lvl="3"/>
            <a:r>
              <a:rPr lang="en-US" dirty="0" smtClean="0"/>
              <a:t>Quantity sold will not change much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31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Deadweight </a:t>
            </a:r>
            <a:r>
              <a:rPr lang="en-US" dirty="0" smtClean="0"/>
              <a:t>Loss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deadweight loss determined by elasticity</a:t>
            </a:r>
          </a:p>
          <a:p>
            <a:pPr lvl="1"/>
            <a:r>
              <a:rPr lang="en-US" dirty="0" smtClean="0"/>
              <a:t>Deadweight loss occurs when deviate from efficient quantity</a:t>
            </a:r>
          </a:p>
          <a:p>
            <a:pPr lvl="1"/>
            <a:r>
              <a:rPr lang="en-US" dirty="0" smtClean="0"/>
              <a:t>How much deviate depends on elasticity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066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43471" y="60325"/>
            <a:ext cx="8016379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Deadweight Loss and Elasticities</a:t>
            </a:r>
          </a:p>
        </p:txBody>
      </p: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3446827" y="4787683"/>
            <a:ext cx="757237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5010514" y="3590708"/>
            <a:ext cx="0" cy="2035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" name="Straight Connector 86"/>
          <p:cNvCxnSpPr>
            <a:cxnSpLocks noChangeShapeType="1"/>
          </p:cNvCxnSpPr>
          <p:nvPr/>
        </p:nvCxnSpPr>
        <p:spPr bwMode="auto">
          <a:xfrm>
            <a:off x="4185014" y="3246221"/>
            <a:ext cx="0" cy="24050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" name="Straight Connector 86"/>
          <p:cNvCxnSpPr>
            <a:cxnSpLocks noChangeShapeType="1"/>
          </p:cNvCxnSpPr>
          <p:nvPr/>
        </p:nvCxnSpPr>
        <p:spPr bwMode="auto">
          <a:xfrm>
            <a:off x="3446827" y="3222408"/>
            <a:ext cx="757237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55346" name="Freeform 18"/>
          <p:cNvSpPr>
            <a:spLocks/>
          </p:cNvSpPr>
          <p:nvPr/>
        </p:nvSpPr>
        <p:spPr bwMode="auto">
          <a:xfrm>
            <a:off x="4191364" y="3217646"/>
            <a:ext cx="822325" cy="1560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4"/>
              </a:cxn>
              <a:cxn ang="0">
                <a:pos x="418" y="151"/>
              </a:cxn>
              <a:cxn ang="0">
                <a:pos x="0" y="0"/>
              </a:cxn>
            </a:cxnLst>
            <a:rect l="0" t="0" r="r" b="b"/>
            <a:pathLst>
              <a:path w="418" h="654">
                <a:moveTo>
                  <a:pt x="0" y="0"/>
                </a:moveTo>
                <a:lnTo>
                  <a:pt x="0" y="654"/>
                </a:lnTo>
                <a:lnTo>
                  <a:pt x="418" y="151"/>
                </a:lnTo>
                <a:lnTo>
                  <a:pt x="0" y="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48" name="Rectangle 20"/>
          <p:cNvSpPr>
            <a:spLocks noChangeArrowheads="1"/>
          </p:cNvSpPr>
          <p:nvPr/>
        </p:nvSpPr>
        <p:spPr bwMode="auto">
          <a:xfrm>
            <a:off x="6242414" y="5676683"/>
            <a:ext cx="749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461489" y="4122521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5174027" y="337798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51" name="Line 23"/>
          <p:cNvSpPr>
            <a:spLocks noChangeShapeType="1"/>
          </p:cNvSpPr>
          <p:nvPr/>
        </p:nvSpPr>
        <p:spPr bwMode="auto">
          <a:xfrm flipV="1">
            <a:off x="3864339" y="1785721"/>
            <a:ext cx="2390775" cy="3460750"/>
          </a:xfrm>
          <a:prstGeom prst="line">
            <a:avLst/>
          </a:prstGeom>
          <a:noFill/>
          <a:ln w="28575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2" name="Line 24"/>
          <p:cNvSpPr>
            <a:spLocks noChangeShapeType="1"/>
          </p:cNvSpPr>
          <p:nvPr/>
        </p:nvSpPr>
        <p:spPr bwMode="auto">
          <a:xfrm flipH="1" flipV="1">
            <a:off x="3594464" y="2957296"/>
            <a:ext cx="2843213" cy="1246187"/>
          </a:xfrm>
          <a:prstGeom prst="line">
            <a:avLst/>
          </a:prstGeom>
          <a:noFill/>
          <a:ln w="28575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3" name="Freeform 25"/>
          <p:cNvSpPr>
            <a:spLocks/>
          </p:cNvSpPr>
          <p:nvPr/>
        </p:nvSpPr>
        <p:spPr bwMode="auto">
          <a:xfrm>
            <a:off x="3434127" y="1476158"/>
            <a:ext cx="3421062" cy="4159250"/>
          </a:xfrm>
          <a:custGeom>
            <a:avLst/>
            <a:gdLst/>
            <a:ahLst/>
            <a:cxnLst>
              <a:cxn ang="0">
                <a:pos x="1738" y="1743"/>
              </a:cxn>
              <a:cxn ang="0">
                <a:pos x="0" y="1743"/>
              </a:cxn>
              <a:cxn ang="0">
                <a:pos x="0" y="0"/>
              </a:cxn>
            </a:cxnLst>
            <a:rect l="0" t="0" r="r" b="b"/>
            <a:pathLst>
              <a:path w="1738" h="1743">
                <a:moveTo>
                  <a:pt x="1738" y="1743"/>
                </a:moveTo>
                <a:lnTo>
                  <a:pt x="0" y="1743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4" name="Oval 26"/>
          <p:cNvSpPr>
            <a:spLocks noChangeArrowheads="1"/>
          </p:cNvSpPr>
          <p:nvPr/>
        </p:nvSpPr>
        <p:spPr bwMode="auto">
          <a:xfrm>
            <a:off x="4967652" y="3520858"/>
            <a:ext cx="92075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5" name="Oval 27"/>
          <p:cNvSpPr>
            <a:spLocks noChangeArrowheads="1"/>
          </p:cNvSpPr>
          <p:nvPr/>
        </p:nvSpPr>
        <p:spPr bwMode="auto">
          <a:xfrm>
            <a:off x="4143739" y="4721008"/>
            <a:ext cx="93663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6" name="Oval 28"/>
          <p:cNvSpPr>
            <a:spLocks noChangeArrowheads="1"/>
          </p:cNvSpPr>
          <p:nvPr/>
        </p:nvSpPr>
        <p:spPr bwMode="auto">
          <a:xfrm>
            <a:off x="4143739" y="3160496"/>
            <a:ext cx="93663" cy="1127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9" name="Rectangle 31"/>
          <p:cNvSpPr>
            <a:spLocks noChangeArrowheads="1"/>
          </p:cNvSpPr>
          <p:nvPr/>
        </p:nvSpPr>
        <p:spPr bwMode="auto">
          <a:xfrm>
            <a:off x="3825445" y="867298"/>
            <a:ext cx="1601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(a) Elastic Demand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55371" name="Rectangle 43"/>
          <p:cNvSpPr>
            <a:spLocks noChangeArrowheads="1"/>
          </p:cNvSpPr>
          <p:nvPr/>
        </p:nvSpPr>
        <p:spPr bwMode="auto">
          <a:xfrm>
            <a:off x="6267814" y="153013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4519977" y="2501683"/>
            <a:ext cx="0" cy="9858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80" name="Freeform 52"/>
          <p:cNvSpPr>
            <a:spLocks/>
          </p:cNvSpPr>
          <p:nvPr/>
        </p:nvSpPr>
        <p:spPr bwMode="auto">
          <a:xfrm>
            <a:off x="3856402" y="1850808"/>
            <a:ext cx="1535112" cy="727720"/>
          </a:xfrm>
          <a:custGeom>
            <a:avLst/>
            <a:gdLst/>
            <a:ahLst/>
            <a:cxnLst>
              <a:cxn ang="0">
                <a:pos x="302" y="118"/>
              </a:cxn>
              <a:cxn ang="0">
                <a:pos x="286" y="134"/>
              </a:cxn>
              <a:cxn ang="0">
                <a:pos x="16" y="134"/>
              </a:cxn>
              <a:cxn ang="0">
                <a:pos x="0" y="118"/>
              </a:cxn>
              <a:cxn ang="0">
                <a:pos x="0" y="16"/>
              </a:cxn>
              <a:cxn ang="0">
                <a:pos x="16" y="0"/>
              </a:cxn>
              <a:cxn ang="0">
                <a:pos x="286" y="0"/>
              </a:cxn>
              <a:cxn ang="0">
                <a:pos x="302" y="16"/>
              </a:cxn>
              <a:cxn ang="0">
                <a:pos x="302" y="118"/>
              </a:cxn>
            </a:cxnLst>
            <a:rect l="0" t="0" r="r" b="b"/>
            <a:pathLst>
              <a:path w="302" h="134">
                <a:moveTo>
                  <a:pt x="302" y="118"/>
                </a:moveTo>
                <a:cubicBezTo>
                  <a:pt x="302" y="127"/>
                  <a:pt x="295" y="134"/>
                  <a:pt x="286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7" y="134"/>
                  <a:pt x="0" y="127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86" y="0"/>
                  <a:pt x="286" y="0"/>
                  <a:pt x="286" y="0"/>
                </a:cubicBezTo>
                <a:cubicBezTo>
                  <a:pt x="295" y="0"/>
                  <a:pt x="302" y="7"/>
                  <a:pt x="302" y="16"/>
                </a:cubicBezTo>
                <a:lnTo>
                  <a:pt x="302" y="118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81" name="Rectangle 53"/>
          <p:cNvSpPr>
            <a:spLocks noChangeArrowheads="1"/>
          </p:cNvSpPr>
          <p:nvPr/>
        </p:nvSpPr>
        <p:spPr bwMode="auto">
          <a:xfrm>
            <a:off x="3916004" y="1899298"/>
            <a:ext cx="1408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Deadweight loss is larger when demand is elastic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55408" name="Freeform 80"/>
          <p:cNvSpPr>
            <a:spLocks/>
          </p:cNvSpPr>
          <p:nvPr/>
        </p:nvSpPr>
        <p:spPr bwMode="auto">
          <a:xfrm>
            <a:off x="2229404" y="3709870"/>
            <a:ext cx="739329" cy="576064"/>
          </a:xfrm>
          <a:custGeom>
            <a:avLst/>
            <a:gdLst/>
            <a:ahLst/>
            <a:cxnLst>
              <a:cxn ang="0">
                <a:pos x="128" y="80"/>
              </a:cxn>
              <a:cxn ang="0">
                <a:pos x="112" y="96"/>
              </a:cxn>
              <a:cxn ang="0">
                <a:pos x="16" y="96"/>
              </a:cxn>
              <a:cxn ang="0">
                <a:pos x="0" y="80"/>
              </a:cxn>
              <a:cxn ang="0">
                <a:pos x="0" y="16"/>
              </a:cxn>
              <a:cxn ang="0">
                <a:pos x="16" y="0"/>
              </a:cxn>
              <a:cxn ang="0">
                <a:pos x="112" y="0"/>
              </a:cxn>
              <a:cxn ang="0">
                <a:pos x="128" y="16"/>
              </a:cxn>
              <a:cxn ang="0">
                <a:pos x="128" y="80"/>
              </a:cxn>
            </a:cxnLst>
            <a:rect l="0" t="0" r="r" b="b"/>
            <a:pathLst>
              <a:path w="128" h="96">
                <a:moveTo>
                  <a:pt x="128" y="80"/>
                </a:moveTo>
                <a:cubicBezTo>
                  <a:pt x="128" y="89"/>
                  <a:pt x="120" y="96"/>
                  <a:pt x="112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8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8" y="8"/>
                  <a:pt x="128" y="16"/>
                </a:cubicBezTo>
                <a:lnTo>
                  <a:pt x="128" y="8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5" name="Oval 87"/>
          <p:cNvSpPr>
            <a:spLocks noChangeArrowheads="1"/>
          </p:cNvSpPr>
          <p:nvPr/>
        </p:nvSpPr>
        <p:spPr bwMode="auto">
          <a:xfrm>
            <a:off x="4208827" y="4744821"/>
            <a:ext cx="20637" cy="222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6" name="Rectangle 88"/>
          <p:cNvSpPr>
            <a:spLocks noChangeArrowheads="1"/>
          </p:cNvSpPr>
          <p:nvPr/>
        </p:nvSpPr>
        <p:spPr bwMode="auto">
          <a:xfrm>
            <a:off x="4935902" y="566398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Q*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20" name="Rectangle 92"/>
          <p:cNvSpPr>
            <a:spLocks noChangeArrowheads="1"/>
          </p:cNvSpPr>
          <p:nvPr/>
        </p:nvSpPr>
        <p:spPr bwMode="auto">
          <a:xfrm>
            <a:off x="4115164" y="5660808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i="1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i="1" baseline="-25000" dirty="0">
              <a:latin typeface="Tahoma" pitchFamily="34" charset="0"/>
            </a:endParaRPr>
          </a:p>
        </p:txBody>
      </p:sp>
      <p:sp>
        <p:nvSpPr>
          <p:cNvPr id="355424" name="Rectangle 96"/>
          <p:cNvSpPr>
            <a:spLocks noChangeArrowheads="1"/>
          </p:cNvSpPr>
          <p:nvPr/>
        </p:nvSpPr>
        <p:spPr bwMode="auto">
          <a:xfrm>
            <a:off x="3215052" y="3444658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26" name="Rectangle 98"/>
          <p:cNvSpPr>
            <a:spLocks noChangeArrowheads="1"/>
          </p:cNvSpPr>
          <p:nvPr/>
        </p:nvSpPr>
        <p:spPr bwMode="auto">
          <a:xfrm>
            <a:off x="3205527" y="308588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28" name="Rectangle 100"/>
          <p:cNvSpPr>
            <a:spLocks noChangeArrowheads="1"/>
          </p:cNvSpPr>
          <p:nvPr/>
        </p:nvSpPr>
        <p:spPr bwMode="auto">
          <a:xfrm>
            <a:off x="3211877" y="4640046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48" name="Line 120"/>
          <p:cNvSpPr>
            <a:spLocks noChangeShapeType="1"/>
          </p:cNvSpPr>
          <p:nvPr/>
        </p:nvSpPr>
        <p:spPr bwMode="auto">
          <a:xfrm flipH="1">
            <a:off x="4389802" y="5805271"/>
            <a:ext cx="522287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49" name="Freeform 121"/>
          <p:cNvSpPr>
            <a:spLocks/>
          </p:cNvSpPr>
          <p:nvPr/>
        </p:nvSpPr>
        <p:spPr bwMode="auto">
          <a:xfrm>
            <a:off x="4315189" y="5763996"/>
            <a:ext cx="103188" cy="80962"/>
          </a:xfrm>
          <a:custGeom>
            <a:avLst/>
            <a:gdLst/>
            <a:ahLst/>
            <a:cxnLst>
              <a:cxn ang="0">
                <a:pos x="18" y="7"/>
              </a:cxn>
              <a:cxn ang="0">
                <a:pos x="22" y="14"/>
              </a:cxn>
              <a:cxn ang="0">
                <a:pos x="22" y="14"/>
              </a:cxn>
              <a:cxn ang="0">
                <a:pos x="11" y="10"/>
              </a:cxn>
              <a:cxn ang="0">
                <a:pos x="0" y="7"/>
              </a:cxn>
              <a:cxn ang="0">
                <a:pos x="11" y="5"/>
              </a:cxn>
              <a:cxn ang="0">
                <a:pos x="22" y="0"/>
              </a:cxn>
              <a:cxn ang="0">
                <a:pos x="22" y="1"/>
              </a:cxn>
              <a:cxn ang="0">
                <a:pos x="18" y="7"/>
              </a:cxn>
            </a:cxnLst>
            <a:rect l="0" t="0" r="r" b="b"/>
            <a:pathLst>
              <a:path w="22" h="14">
                <a:moveTo>
                  <a:pt x="18" y="7"/>
                </a:move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9"/>
                  <a:pt x="4" y="8"/>
                  <a:pt x="0" y="7"/>
                </a:cubicBezTo>
                <a:cubicBezTo>
                  <a:pt x="4" y="6"/>
                  <a:pt x="8" y="5"/>
                  <a:pt x="11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"/>
                  <a:pt x="22" y="1"/>
                  <a:pt x="22" y="1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64" name="Rectangle 136"/>
          <p:cNvSpPr>
            <a:spLocks noChangeArrowheads="1"/>
          </p:cNvSpPr>
          <p:nvPr/>
        </p:nvSpPr>
        <p:spPr bwMode="auto">
          <a:xfrm>
            <a:off x="2301412" y="3781878"/>
            <a:ext cx="5667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71" name="Rectangle 143"/>
          <p:cNvSpPr>
            <a:spLocks noChangeArrowheads="1"/>
          </p:cNvSpPr>
          <p:nvPr/>
        </p:nvSpPr>
        <p:spPr bwMode="auto">
          <a:xfrm>
            <a:off x="2943207" y="1422411"/>
            <a:ext cx="4087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7" name="Straight Connector 86"/>
          <p:cNvCxnSpPr>
            <a:cxnSpLocks noChangeShapeType="1"/>
          </p:cNvCxnSpPr>
          <p:nvPr/>
        </p:nvCxnSpPr>
        <p:spPr bwMode="auto">
          <a:xfrm>
            <a:off x="3446827" y="3590708"/>
            <a:ext cx="1468437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55357" name="Freeform 29"/>
          <p:cNvSpPr>
            <a:spLocks/>
          </p:cNvSpPr>
          <p:nvPr/>
        </p:nvSpPr>
        <p:spPr bwMode="auto">
          <a:xfrm>
            <a:off x="3031703" y="3230346"/>
            <a:ext cx="115887" cy="1560512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10" y="16"/>
              </a:cxn>
              <a:cxn ang="0">
                <a:pos x="10" y="128"/>
              </a:cxn>
              <a:cxn ang="0">
                <a:pos x="0" y="138"/>
              </a:cxn>
              <a:cxn ang="0">
                <a:pos x="10" y="149"/>
              </a:cxn>
              <a:cxn ang="0">
                <a:pos x="10" y="261"/>
              </a:cxn>
              <a:cxn ang="0">
                <a:pos x="25" y="277"/>
              </a:cxn>
            </a:cxnLst>
            <a:rect l="0" t="0" r="r" b="b"/>
            <a:pathLst>
              <a:path w="25" h="277">
                <a:moveTo>
                  <a:pt x="25" y="0"/>
                </a:moveTo>
                <a:cubicBezTo>
                  <a:pt x="15" y="0"/>
                  <a:pt x="10" y="2"/>
                  <a:pt x="10" y="16"/>
                </a:cubicBezTo>
                <a:cubicBezTo>
                  <a:pt x="10" y="18"/>
                  <a:pt x="10" y="126"/>
                  <a:pt x="10" y="128"/>
                </a:cubicBezTo>
                <a:cubicBezTo>
                  <a:pt x="10" y="131"/>
                  <a:pt x="7" y="138"/>
                  <a:pt x="0" y="138"/>
                </a:cubicBezTo>
                <a:cubicBezTo>
                  <a:pt x="7" y="138"/>
                  <a:pt x="10" y="145"/>
                  <a:pt x="10" y="149"/>
                </a:cubicBezTo>
                <a:cubicBezTo>
                  <a:pt x="10" y="151"/>
                  <a:pt x="10" y="258"/>
                  <a:pt x="10" y="261"/>
                </a:cubicBezTo>
                <a:cubicBezTo>
                  <a:pt x="10" y="274"/>
                  <a:pt x="15" y="277"/>
                  <a:pt x="25" y="277"/>
                </a:cubicBezTo>
              </a:path>
            </a:pathLst>
          </a:custGeom>
          <a:noFill/>
          <a:ln w="22225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3967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3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3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6" grpId="0" animBg="1"/>
      <p:bldP spid="355379" grpId="0" animBg="1"/>
      <p:bldP spid="355380" grpId="0" animBg="1"/>
      <p:bldP spid="355381" grpId="0"/>
      <p:bldP spid="355408" grpId="0" animBg="1"/>
      <p:bldP spid="355464" grpId="0"/>
      <p:bldP spid="3553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43471" y="60325"/>
            <a:ext cx="8016379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Deadweight Loss and Elasticities</a:t>
            </a: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4512753" y="3866923"/>
            <a:ext cx="0" cy="19478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4252403" y="2690585"/>
            <a:ext cx="0" cy="320675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2974465" y="4179660"/>
            <a:ext cx="122872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55358" name="Freeform 30"/>
          <p:cNvSpPr>
            <a:spLocks/>
          </p:cNvSpPr>
          <p:nvPr/>
        </p:nvSpPr>
        <p:spPr bwMode="auto">
          <a:xfrm>
            <a:off x="2566478" y="2639785"/>
            <a:ext cx="115887" cy="15621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10" y="16"/>
              </a:cxn>
              <a:cxn ang="0">
                <a:pos x="10" y="128"/>
              </a:cxn>
              <a:cxn ang="0">
                <a:pos x="0" y="138"/>
              </a:cxn>
              <a:cxn ang="0">
                <a:pos x="10" y="149"/>
              </a:cxn>
              <a:cxn ang="0">
                <a:pos x="10" y="261"/>
              </a:cxn>
              <a:cxn ang="0">
                <a:pos x="25" y="277"/>
              </a:cxn>
            </a:cxnLst>
            <a:rect l="0" t="0" r="r" b="b"/>
            <a:pathLst>
              <a:path w="25" h="277">
                <a:moveTo>
                  <a:pt x="25" y="0"/>
                </a:moveTo>
                <a:cubicBezTo>
                  <a:pt x="15" y="0"/>
                  <a:pt x="10" y="2"/>
                  <a:pt x="10" y="16"/>
                </a:cubicBezTo>
                <a:cubicBezTo>
                  <a:pt x="10" y="18"/>
                  <a:pt x="10" y="125"/>
                  <a:pt x="10" y="128"/>
                </a:cubicBezTo>
                <a:cubicBezTo>
                  <a:pt x="10" y="131"/>
                  <a:pt x="8" y="138"/>
                  <a:pt x="0" y="138"/>
                </a:cubicBezTo>
                <a:cubicBezTo>
                  <a:pt x="8" y="138"/>
                  <a:pt x="10" y="145"/>
                  <a:pt x="10" y="149"/>
                </a:cubicBezTo>
                <a:cubicBezTo>
                  <a:pt x="10" y="151"/>
                  <a:pt x="10" y="258"/>
                  <a:pt x="10" y="261"/>
                </a:cubicBezTo>
                <a:cubicBezTo>
                  <a:pt x="10" y="274"/>
                  <a:pt x="15" y="277"/>
                  <a:pt x="25" y="277"/>
                </a:cubicBezTo>
              </a:path>
            </a:pathLst>
          </a:custGeom>
          <a:noFill/>
          <a:ln w="22225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60" name="Rectangle 32"/>
          <p:cNvSpPr>
            <a:spLocks noChangeArrowheads="1"/>
          </p:cNvSpPr>
          <p:nvPr/>
        </p:nvSpPr>
        <p:spPr bwMode="auto">
          <a:xfrm>
            <a:off x="3574540" y="1094708"/>
            <a:ext cx="2276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(b)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55361" name="Rectangle 33"/>
          <p:cNvSpPr>
            <a:spLocks noChangeArrowheads="1"/>
          </p:cNvSpPr>
          <p:nvPr/>
        </p:nvSpPr>
        <p:spPr bwMode="auto">
          <a:xfrm>
            <a:off x="3861111" y="1094708"/>
            <a:ext cx="14715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Inelastic Demand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55365" name="Freeform 37"/>
          <p:cNvSpPr>
            <a:spLocks/>
          </p:cNvSpPr>
          <p:nvPr/>
        </p:nvSpPr>
        <p:spPr bwMode="auto">
          <a:xfrm>
            <a:off x="4263515" y="2639785"/>
            <a:ext cx="257175" cy="156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4"/>
              </a:cxn>
              <a:cxn ang="0">
                <a:pos x="130" y="496"/>
              </a:cxn>
              <a:cxn ang="0">
                <a:pos x="0" y="0"/>
              </a:cxn>
            </a:cxnLst>
            <a:rect l="0" t="0" r="r" b="b"/>
            <a:pathLst>
              <a:path w="130" h="654">
                <a:moveTo>
                  <a:pt x="0" y="0"/>
                </a:moveTo>
                <a:lnTo>
                  <a:pt x="0" y="654"/>
                </a:lnTo>
                <a:lnTo>
                  <a:pt x="130" y="496"/>
                </a:lnTo>
                <a:lnTo>
                  <a:pt x="0" y="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66" name="Rectangle 38"/>
          <p:cNvSpPr>
            <a:spLocks noChangeArrowheads="1"/>
          </p:cNvSpPr>
          <p:nvPr/>
        </p:nvSpPr>
        <p:spPr bwMode="auto">
          <a:xfrm>
            <a:off x="5745397" y="5922735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55367" name="Rectangle 39"/>
          <p:cNvSpPr>
            <a:spLocks noChangeArrowheads="1"/>
          </p:cNvSpPr>
          <p:nvPr/>
        </p:nvSpPr>
        <p:spPr bwMode="auto">
          <a:xfrm>
            <a:off x="4865178" y="5502048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68" name="Rectangle 40"/>
          <p:cNvSpPr>
            <a:spLocks noChangeArrowheads="1"/>
          </p:cNvSpPr>
          <p:nvPr/>
        </p:nvSpPr>
        <p:spPr bwMode="auto">
          <a:xfrm>
            <a:off x="5765290" y="177618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69" name="Rectangle 41"/>
          <p:cNvSpPr>
            <a:spLocks noChangeArrowheads="1"/>
          </p:cNvSpPr>
          <p:nvPr/>
        </p:nvSpPr>
        <p:spPr bwMode="auto">
          <a:xfrm>
            <a:off x="4604828" y="373039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 flipV="1">
            <a:off x="3369753" y="2031773"/>
            <a:ext cx="2386012" cy="3460750"/>
          </a:xfrm>
          <a:prstGeom prst="line">
            <a:avLst/>
          </a:prstGeom>
          <a:noFill/>
          <a:ln w="28575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2" name="Line 44"/>
          <p:cNvSpPr>
            <a:spLocks noChangeShapeType="1"/>
          </p:cNvSpPr>
          <p:nvPr/>
        </p:nvSpPr>
        <p:spPr bwMode="auto">
          <a:xfrm flipH="1" flipV="1">
            <a:off x="4120640" y="1980973"/>
            <a:ext cx="765175" cy="3506787"/>
          </a:xfrm>
          <a:prstGeom prst="line">
            <a:avLst/>
          </a:prstGeom>
          <a:noFill/>
          <a:ln w="28575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3" name="Freeform 45"/>
          <p:cNvSpPr>
            <a:spLocks/>
          </p:cNvSpPr>
          <p:nvPr/>
        </p:nvSpPr>
        <p:spPr bwMode="auto">
          <a:xfrm>
            <a:off x="2939540" y="1722210"/>
            <a:ext cx="3417888" cy="4159250"/>
          </a:xfrm>
          <a:custGeom>
            <a:avLst/>
            <a:gdLst/>
            <a:ahLst/>
            <a:cxnLst>
              <a:cxn ang="0">
                <a:pos x="1736" y="1743"/>
              </a:cxn>
              <a:cxn ang="0">
                <a:pos x="0" y="1743"/>
              </a:cxn>
              <a:cxn ang="0">
                <a:pos x="0" y="0"/>
              </a:cxn>
            </a:cxnLst>
            <a:rect l="0" t="0" r="r" b="b"/>
            <a:pathLst>
              <a:path w="1736" h="1743">
                <a:moveTo>
                  <a:pt x="1736" y="1743"/>
                </a:moveTo>
                <a:lnTo>
                  <a:pt x="0" y="1743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4473065" y="3766910"/>
            <a:ext cx="92075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5" name="Oval 47"/>
          <p:cNvSpPr>
            <a:spLocks noChangeArrowheads="1"/>
          </p:cNvSpPr>
          <p:nvPr/>
        </p:nvSpPr>
        <p:spPr bwMode="auto">
          <a:xfrm>
            <a:off x="4217478" y="4146323"/>
            <a:ext cx="92075" cy="1127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4217478" y="2582635"/>
            <a:ext cx="92075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8" name="Line 50"/>
          <p:cNvSpPr>
            <a:spLocks noChangeShapeType="1"/>
          </p:cNvSpPr>
          <p:nvPr/>
        </p:nvSpPr>
        <p:spPr bwMode="auto">
          <a:xfrm>
            <a:off x="4352415" y="3481160"/>
            <a:ext cx="488950" cy="1682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1" name="Freeform 83"/>
          <p:cNvSpPr>
            <a:spLocks/>
          </p:cNvSpPr>
          <p:nvPr/>
        </p:nvSpPr>
        <p:spPr bwMode="auto">
          <a:xfrm>
            <a:off x="1906078" y="3165248"/>
            <a:ext cx="590550" cy="539750"/>
          </a:xfrm>
          <a:custGeom>
            <a:avLst/>
            <a:gdLst/>
            <a:ahLst/>
            <a:cxnLst>
              <a:cxn ang="0">
                <a:pos x="127" y="80"/>
              </a:cxn>
              <a:cxn ang="0">
                <a:pos x="111" y="96"/>
              </a:cxn>
              <a:cxn ang="0">
                <a:pos x="16" y="96"/>
              </a:cxn>
              <a:cxn ang="0">
                <a:pos x="0" y="80"/>
              </a:cxn>
              <a:cxn ang="0">
                <a:pos x="0" y="16"/>
              </a:cxn>
              <a:cxn ang="0">
                <a:pos x="16" y="0"/>
              </a:cxn>
              <a:cxn ang="0">
                <a:pos x="111" y="0"/>
              </a:cxn>
              <a:cxn ang="0">
                <a:pos x="127" y="16"/>
              </a:cxn>
              <a:cxn ang="0">
                <a:pos x="127" y="80"/>
              </a:cxn>
            </a:cxnLst>
            <a:rect l="0" t="0" r="r" b="b"/>
            <a:pathLst>
              <a:path w="127" h="96">
                <a:moveTo>
                  <a:pt x="127" y="80"/>
                </a:moveTo>
                <a:cubicBezTo>
                  <a:pt x="127" y="89"/>
                  <a:pt x="120" y="96"/>
                  <a:pt x="111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0" y="0"/>
                  <a:pt x="127" y="7"/>
                  <a:pt x="127" y="16"/>
                </a:cubicBezTo>
                <a:lnTo>
                  <a:pt x="127" y="8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2" name="Freeform 84"/>
          <p:cNvSpPr>
            <a:spLocks/>
          </p:cNvSpPr>
          <p:nvPr/>
        </p:nvSpPr>
        <p:spPr bwMode="auto">
          <a:xfrm>
            <a:off x="4830253" y="3563710"/>
            <a:ext cx="1401762" cy="917054"/>
          </a:xfrm>
          <a:custGeom>
            <a:avLst/>
            <a:gdLst/>
            <a:ahLst/>
            <a:cxnLst>
              <a:cxn ang="0">
                <a:pos x="303" y="118"/>
              </a:cxn>
              <a:cxn ang="0">
                <a:pos x="287" y="134"/>
              </a:cxn>
              <a:cxn ang="0">
                <a:pos x="16" y="134"/>
              </a:cxn>
              <a:cxn ang="0">
                <a:pos x="0" y="118"/>
              </a:cxn>
              <a:cxn ang="0">
                <a:pos x="0" y="16"/>
              </a:cxn>
              <a:cxn ang="0">
                <a:pos x="16" y="0"/>
              </a:cxn>
              <a:cxn ang="0">
                <a:pos x="287" y="0"/>
              </a:cxn>
              <a:cxn ang="0">
                <a:pos x="303" y="16"/>
              </a:cxn>
              <a:cxn ang="0">
                <a:pos x="303" y="118"/>
              </a:cxn>
            </a:cxnLst>
            <a:rect l="0" t="0" r="r" b="b"/>
            <a:pathLst>
              <a:path w="303" h="134">
                <a:moveTo>
                  <a:pt x="303" y="118"/>
                </a:moveTo>
                <a:cubicBezTo>
                  <a:pt x="303" y="127"/>
                  <a:pt x="296" y="134"/>
                  <a:pt x="287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7" y="134"/>
                  <a:pt x="0" y="127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6" y="0"/>
                  <a:pt x="303" y="7"/>
                  <a:pt x="303" y="16"/>
                </a:cubicBezTo>
                <a:lnTo>
                  <a:pt x="303" y="118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8" name="Rectangle 90"/>
          <p:cNvSpPr>
            <a:spLocks noChangeArrowheads="1"/>
          </p:cNvSpPr>
          <p:nvPr/>
        </p:nvSpPr>
        <p:spPr bwMode="auto">
          <a:xfrm>
            <a:off x="4463540" y="5906860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Q*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22" name="Rectangle 94"/>
          <p:cNvSpPr>
            <a:spLocks noChangeArrowheads="1"/>
          </p:cNvSpPr>
          <p:nvPr/>
        </p:nvSpPr>
        <p:spPr bwMode="auto">
          <a:xfrm>
            <a:off x="4133340" y="5906860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i="1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i="1" baseline="-25000" dirty="0">
              <a:latin typeface="Tahoma" pitchFamily="34" charset="0"/>
            </a:endParaRPr>
          </a:p>
        </p:txBody>
      </p:sp>
      <p:sp>
        <p:nvSpPr>
          <p:cNvPr id="355436" name="Rectangle 108"/>
          <p:cNvSpPr>
            <a:spLocks noChangeArrowheads="1"/>
          </p:cNvSpPr>
          <p:nvPr/>
        </p:nvSpPr>
        <p:spPr bwMode="auto">
          <a:xfrm>
            <a:off x="2718878" y="3685948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38" name="Rectangle 110"/>
          <p:cNvSpPr>
            <a:spLocks noChangeArrowheads="1"/>
          </p:cNvSpPr>
          <p:nvPr/>
        </p:nvSpPr>
        <p:spPr bwMode="auto">
          <a:xfrm>
            <a:off x="2709353" y="250167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40" name="Rectangle 112"/>
          <p:cNvSpPr>
            <a:spLocks noChangeArrowheads="1"/>
          </p:cNvSpPr>
          <p:nvPr/>
        </p:nvSpPr>
        <p:spPr bwMode="auto">
          <a:xfrm>
            <a:off x="2714115" y="4065360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50" name="Line 122"/>
          <p:cNvSpPr>
            <a:spLocks noChangeShapeType="1"/>
          </p:cNvSpPr>
          <p:nvPr/>
        </p:nvSpPr>
        <p:spPr bwMode="auto">
          <a:xfrm flipH="1">
            <a:off x="4407978" y="6051323"/>
            <a:ext cx="65087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51" name="Freeform 123"/>
          <p:cNvSpPr>
            <a:spLocks/>
          </p:cNvSpPr>
          <p:nvPr/>
        </p:nvSpPr>
        <p:spPr bwMode="auto">
          <a:xfrm>
            <a:off x="4333365" y="6010048"/>
            <a:ext cx="98425" cy="80962"/>
          </a:xfrm>
          <a:custGeom>
            <a:avLst/>
            <a:gdLst/>
            <a:ahLst/>
            <a:cxnLst>
              <a:cxn ang="0">
                <a:pos x="18" y="7"/>
              </a:cxn>
              <a:cxn ang="0">
                <a:pos x="21" y="14"/>
              </a:cxn>
              <a:cxn ang="0">
                <a:pos x="21" y="14"/>
              </a:cxn>
              <a:cxn ang="0">
                <a:pos x="11" y="10"/>
              </a:cxn>
              <a:cxn ang="0">
                <a:pos x="0" y="7"/>
              </a:cxn>
              <a:cxn ang="0">
                <a:pos x="11" y="5"/>
              </a:cxn>
              <a:cxn ang="0">
                <a:pos x="21" y="0"/>
              </a:cxn>
              <a:cxn ang="0">
                <a:pos x="21" y="1"/>
              </a:cxn>
              <a:cxn ang="0">
                <a:pos x="18" y="7"/>
              </a:cxn>
            </a:cxnLst>
            <a:rect l="0" t="0" r="r" b="b"/>
            <a:pathLst>
              <a:path w="21" h="14">
                <a:moveTo>
                  <a:pt x="18" y="7"/>
                </a:move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1" y="10"/>
                  <a:pt x="11" y="10"/>
                  <a:pt x="11" y="10"/>
                </a:cubicBezTo>
                <a:cubicBezTo>
                  <a:pt x="7" y="9"/>
                  <a:pt x="3" y="8"/>
                  <a:pt x="0" y="7"/>
                </a:cubicBezTo>
                <a:cubicBezTo>
                  <a:pt x="3" y="6"/>
                  <a:pt x="7" y="5"/>
                  <a:pt x="11" y="5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1"/>
                  <a:pt x="21" y="1"/>
                  <a:pt x="21" y="1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65" name="Rectangle 137"/>
          <p:cNvSpPr>
            <a:spLocks noChangeArrowheads="1"/>
          </p:cNvSpPr>
          <p:nvPr/>
        </p:nvSpPr>
        <p:spPr bwMode="auto">
          <a:xfrm>
            <a:off x="1937105" y="3239860"/>
            <a:ext cx="566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tax 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68" name="Rectangle 140"/>
          <p:cNvSpPr>
            <a:spLocks noChangeArrowheads="1"/>
          </p:cNvSpPr>
          <p:nvPr/>
        </p:nvSpPr>
        <p:spPr bwMode="auto">
          <a:xfrm>
            <a:off x="4818850" y="3607005"/>
            <a:ext cx="14160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Deadweight loss is smaller when demand is inelastic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55472" name="Rectangle 144"/>
          <p:cNvSpPr>
            <a:spLocks noChangeArrowheads="1"/>
          </p:cNvSpPr>
          <p:nvPr/>
        </p:nvSpPr>
        <p:spPr bwMode="auto">
          <a:xfrm>
            <a:off x="2405751" y="1658710"/>
            <a:ext cx="4087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8" name="Straight Connector 86"/>
          <p:cNvCxnSpPr>
            <a:cxnSpLocks noChangeShapeType="1"/>
          </p:cNvCxnSpPr>
          <p:nvPr/>
        </p:nvCxnSpPr>
        <p:spPr bwMode="auto">
          <a:xfrm>
            <a:off x="2974465" y="3841523"/>
            <a:ext cx="1511300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9" name="Straight Connector 86"/>
          <p:cNvCxnSpPr>
            <a:cxnSpLocks noChangeShapeType="1"/>
          </p:cNvCxnSpPr>
          <p:nvPr/>
        </p:nvCxnSpPr>
        <p:spPr bwMode="auto">
          <a:xfrm>
            <a:off x="2974465" y="2642960"/>
            <a:ext cx="1228725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  <p:extLst>
      <p:ext uri="{BB962C8B-B14F-4D97-AF65-F5344CB8AC3E}">
        <p14:creationId xmlns="" xmlns:p14="http://schemas.microsoft.com/office/powerpoint/2010/main" val="176595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3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3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58" grpId="0" animBg="1"/>
      <p:bldP spid="355365" grpId="0" animBg="1"/>
      <p:bldP spid="355378" grpId="0" animBg="1"/>
      <p:bldP spid="355411" grpId="0" animBg="1"/>
      <p:bldP spid="355412" grpId="0" animBg="1"/>
      <p:bldP spid="355465" grpId="0"/>
      <p:bldP spid="3554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Deadweight Loss and Elasticity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drop in quantity results in larger DWL</a:t>
            </a:r>
          </a:p>
          <a:p>
            <a:pPr lvl="1"/>
            <a:r>
              <a:rPr lang="en-US" dirty="0" smtClean="0"/>
              <a:t>More Elastic, more deadweight loss</a:t>
            </a:r>
          </a:p>
          <a:p>
            <a:r>
              <a:rPr lang="en-US" dirty="0" smtClean="0"/>
              <a:t>To minimize inefficiency, tax goods that are inelastic</a:t>
            </a:r>
          </a:p>
          <a:p>
            <a:pPr lvl="1"/>
            <a:r>
              <a:rPr lang="en-US" dirty="0" smtClean="0"/>
              <a:t>Demand is less responsive to the price change, less deviation from efficient quantity, less deadweight loss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9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Tax Incidence: Who pays the tax</a:t>
            </a:r>
          </a:p>
          <a:p>
            <a:r>
              <a:rPr lang="en-US" dirty="0" smtClean="0"/>
              <a:t>Statutory Incidence</a:t>
            </a:r>
          </a:p>
          <a:p>
            <a:pPr lvl="1"/>
            <a:r>
              <a:rPr lang="en-US" dirty="0" smtClean="0"/>
              <a:t>Who is legally responsible for paying the tax to the government</a:t>
            </a:r>
          </a:p>
          <a:p>
            <a:pPr lvl="2"/>
            <a:r>
              <a:rPr lang="en-US" dirty="0" smtClean="0"/>
              <a:t>Who “writes the check”</a:t>
            </a:r>
          </a:p>
          <a:p>
            <a:pPr lvl="2"/>
            <a:r>
              <a:rPr lang="en-US" dirty="0" smtClean="0"/>
              <a:t>Legal requirement </a:t>
            </a:r>
          </a:p>
          <a:p>
            <a:r>
              <a:rPr lang="en-US" dirty="0" smtClean="0"/>
              <a:t>Economic Incidence</a:t>
            </a:r>
          </a:p>
          <a:p>
            <a:pPr lvl="1"/>
            <a:r>
              <a:rPr lang="en-US" dirty="0" smtClean="0"/>
              <a:t>Who actually bears economic burden of the tax</a:t>
            </a:r>
          </a:p>
          <a:p>
            <a:pPr lvl="2"/>
            <a:r>
              <a:rPr lang="en-US" dirty="0" smtClean="0"/>
              <a:t>Consumers: measured by higher price paid for good (lower consumer surplus)</a:t>
            </a:r>
          </a:p>
          <a:p>
            <a:pPr lvl="2"/>
            <a:r>
              <a:rPr lang="en-US" dirty="0" smtClean="0"/>
              <a:t>Producers: measured by lower prices received for the good (lower producer surplus)</a:t>
            </a:r>
          </a:p>
        </p:txBody>
      </p:sp>
    </p:spTree>
    <p:extLst>
      <p:ext uri="{BB962C8B-B14F-4D97-AF65-F5344CB8AC3E}">
        <p14:creationId xmlns="" xmlns:p14="http://schemas.microsoft.com/office/powerpoint/2010/main" val="28917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 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Model</a:t>
            </a:r>
          </a:p>
          <a:p>
            <a:pPr lvl="1"/>
            <a:r>
              <a:rPr lang="en-US" dirty="0" smtClean="0"/>
              <a:t>Excise 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Pays the Tax</a:t>
            </a:r>
          </a:p>
          <a:p>
            <a:pPr lvl="1"/>
            <a:r>
              <a:rPr lang="en-US" dirty="0" smtClean="0"/>
              <a:t>Consumers or Producers</a:t>
            </a:r>
          </a:p>
          <a:p>
            <a:pPr lvl="1"/>
            <a:r>
              <a:rPr lang="en-US" dirty="0" smtClean="0"/>
              <a:t>Determined by elasticity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Tax Revenue</a:t>
            </a:r>
          </a:p>
          <a:p>
            <a:pPr lvl="1"/>
            <a:r>
              <a:rPr lang="en-US" dirty="0" smtClean="0"/>
              <a:t>Depends heavily on elasticity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Deadweight  Loss</a:t>
            </a:r>
          </a:p>
          <a:p>
            <a:pPr lvl="1"/>
            <a:r>
              <a:rPr lang="en-US" dirty="0" smtClean="0"/>
              <a:t>Depends on elasticity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801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Analysis of a Excise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Excise Tax </a:t>
            </a:r>
          </a:p>
          <a:p>
            <a:pPr lvl="1"/>
            <a:r>
              <a:rPr lang="en-US" dirty="0" smtClean="0"/>
              <a:t>Tax levied on a particular commodity </a:t>
            </a:r>
          </a:p>
          <a:p>
            <a:pPr lvl="1"/>
            <a:r>
              <a:rPr lang="en-US" dirty="0" smtClean="0"/>
              <a:t>Can be quantity based</a:t>
            </a:r>
          </a:p>
          <a:p>
            <a:pPr lvl="2"/>
            <a:r>
              <a:rPr lang="en-US" dirty="0" smtClean="0"/>
              <a:t>Per Unit Tax</a:t>
            </a:r>
          </a:p>
          <a:p>
            <a:pPr lvl="3"/>
            <a:r>
              <a:rPr lang="en-US" dirty="0" smtClean="0"/>
              <a:t>Examples: gasoline, cigarettes</a:t>
            </a:r>
          </a:p>
          <a:p>
            <a:pPr lvl="3"/>
            <a:r>
              <a:rPr lang="en-US" dirty="0" smtClean="0"/>
              <a:t>Simplest form</a:t>
            </a:r>
          </a:p>
          <a:p>
            <a:pPr lvl="4"/>
            <a:r>
              <a:rPr lang="en-US" dirty="0" smtClean="0"/>
              <a:t>Lessons learned and analysis apply to other taxes as well</a:t>
            </a:r>
          </a:p>
          <a:p>
            <a:pPr lvl="1"/>
            <a:r>
              <a:rPr lang="en-US" dirty="0" smtClean="0"/>
              <a:t>Can be price based</a:t>
            </a:r>
          </a:p>
          <a:p>
            <a:pPr lvl="2"/>
            <a:r>
              <a:rPr lang="en-US" dirty="0" smtClean="0"/>
              <a:t>Ad valorem (by value)</a:t>
            </a:r>
          </a:p>
          <a:p>
            <a:pPr lvl="2"/>
            <a:r>
              <a:rPr lang="en-US" dirty="0" smtClean="0"/>
              <a:t>Percent of price</a:t>
            </a:r>
          </a:p>
        </p:txBody>
      </p:sp>
    </p:spTree>
    <p:extLst>
      <p:ext uri="{BB962C8B-B14F-4D97-AF65-F5344CB8AC3E}">
        <p14:creationId xmlns="" xmlns:p14="http://schemas.microsoft.com/office/powerpoint/2010/main" val="177681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 Per Unit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statutory incidence falls on suppliers</a:t>
            </a:r>
          </a:p>
          <a:p>
            <a:pPr lvl="1"/>
            <a:r>
              <a:rPr lang="en-US" dirty="0" smtClean="0"/>
              <a:t>This actually does not matter for determining economic incidence. </a:t>
            </a:r>
          </a:p>
          <a:p>
            <a:r>
              <a:rPr lang="en-US" dirty="0" smtClean="0"/>
              <a:t>A per unit tax increases the “cost of production” by the amount of the tax</a:t>
            </a:r>
          </a:p>
          <a:p>
            <a:pPr lvl="1"/>
            <a:r>
              <a:rPr lang="en-US" dirty="0" smtClean="0"/>
              <a:t>Not really a change in cost of producing the good, the tax is an arbitrary amount</a:t>
            </a:r>
          </a:p>
          <a:p>
            <a:pPr lvl="1"/>
            <a:r>
              <a:rPr lang="en-US" dirty="0" smtClean="0"/>
              <a:t>Causes the supply curve to shift up by the amount of </a:t>
            </a:r>
            <a:r>
              <a:rPr lang="en-US" smtClean="0"/>
              <a:t>the tax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942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price consumers pay (</a:t>
            </a:r>
            <a:r>
              <a:rPr lang="en-US" i="1" dirty="0" smtClean="0"/>
              <a:t>Pc</a:t>
            </a:r>
            <a:r>
              <a:rPr lang="en-US" dirty="0" smtClean="0"/>
              <a:t>) is higher than the equilibrium price (</a:t>
            </a:r>
            <a:r>
              <a:rPr lang="en-US" i="1" dirty="0" smtClean="0"/>
              <a:t>P*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New price suppliers receive (</a:t>
            </a:r>
            <a:r>
              <a:rPr lang="en-US" i="1" dirty="0" smtClean="0"/>
              <a:t>Ps</a:t>
            </a:r>
            <a:r>
              <a:rPr lang="en-US" dirty="0" smtClean="0"/>
              <a:t>) is lower than the equilibrium price (</a:t>
            </a:r>
            <a:r>
              <a:rPr lang="en-US" i="1" dirty="0" smtClean="0"/>
              <a:t>P*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“Wedge” is created between price consumers pay and price suppliers receive.</a:t>
            </a:r>
          </a:p>
          <a:p>
            <a:pPr lvl="2"/>
            <a:r>
              <a:rPr lang="en-US" dirty="0" smtClean="0"/>
              <a:t>No longer </a:t>
            </a:r>
            <a:r>
              <a:rPr lang="en-US" i="1" dirty="0" smtClean="0"/>
              <a:t>Pc = Ps = P*</a:t>
            </a:r>
          </a:p>
          <a:p>
            <a:pPr lvl="1"/>
            <a:r>
              <a:rPr lang="en-US" dirty="0" smtClean="0"/>
              <a:t>Gap between price consumers pay and the price suppliers receive is equal to the tax rate.</a:t>
            </a:r>
          </a:p>
          <a:p>
            <a:pPr lvl="2"/>
            <a:r>
              <a:rPr lang="en-US" i="1" dirty="0" smtClean="0"/>
              <a:t>Ps = Pc – Tax</a:t>
            </a:r>
            <a:r>
              <a:rPr lang="en-US" dirty="0" smtClean="0"/>
              <a:t>      or      </a:t>
            </a:r>
            <a:r>
              <a:rPr lang="en-US" i="1" dirty="0" smtClean="0"/>
              <a:t>Pc = Ps + Tax</a:t>
            </a:r>
          </a:p>
        </p:txBody>
      </p:sp>
    </p:spTree>
    <p:extLst>
      <p:ext uri="{BB962C8B-B14F-4D97-AF65-F5344CB8AC3E}">
        <p14:creationId xmlns="" xmlns:p14="http://schemas.microsoft.com/office/powerpoint/2010/main" val="18715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Quantity &amp;  Economic Welfare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Quantity transacted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T</a:t>
            </a:r>
            <a:r>
              <a:rPr lang="en-US" dirty="0" smtClean="0"/>
              <a:t>)falls </a:t>
            </a:r>
            <a:r>
              <a:rPr lang="en-US" dirty="0"/>
              <a:t>below the </a:t>
            </a:r>
            <a:r>
              <a:rPr lang="en-US" dirty="0" smtClean="0"/>
              <a:t>efficient </a:t>
            </a:r>
            <a:r>
              <a:rPr lang="en-US" dirty="0"/>
              <a:t>quantity</a:t>
            </a:r>
          </a:p>
          <a:p>
            <a:r>
              <a:rPr lang="en-US" dirty="0"/>
              <a:t>Consumer surplus </a:t>
            </a:r>
            <a:r>
              <a:rPr lang="en-US" dirty="0" smtClean="0"/>
              <a:t>is reduced.</a:t>
            </a:r>
          </a:p>
          <a:p>
            <a:r>
              <a:rPr lang="en-US" dirty="0" smtClean="0"/>
              <a:t>Producer </a:t>
            </a:r>
            <a:r>
              <a:rPr lang="en-US" dirty="0"/>
              <a:t>surplus </a:t>
            </a:r>
            <a:r>
              <a:rPr lang="en-US" dirty="0" smtClean="0"/>
              <a:t>is reduced.</a:t>
            </a:r>
          </a:p>
          <a:p>
            <a:r>
              <a:rPr lang="en-US" dirty="0" smtClean="0"/>
              <a:t>Deadweight </a:t>
            </a:r>
            <a:r>
              <a:rPr lang="en-US" dirty="0"/>
              <a:t>loss now exists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Taxes distort incentives to engage in mutually beneficial transactions</a:t>
            </a:r>
          </a:p>
          <a:p>
            <a:pPr lvl="2"/>
            <a:r>
              <a:rPr lang="en-US" dirty="0" smtClean="0"/>
              <a:t>Causes quantity transacted to differ from efficient quantity</a:t>
            </a:r>
          </a:p>
          <a:p>
            <a:pPr lvl="2"/>
            <a:r>
              <a:rPr lang="en-US" dirty="0" smtClean="0"/>
              <a:t>Caused by individuals and firms making inefficient production and consumption decisions to avoid taxation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64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Who Pays The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Sellers would like to pass on the full amount of the tax to consumers, but…..Law of Demand</a:t>
            </a:r>
          </a:p>
          <a:p>
            <a:r>
              <a:rPr lang="en-US" dirty="0" smtClean="0"/>
              <a:t>Ability of the supplier to pass the tax on to consumers depends on price elasticity of demand and price elasticity of supply</a:t>
            </a:r>
          </a:p>
          <a:p>
            <a:pPr lvl="1"/>
            <a:r>
              <a:rPr lang="en-US" dirty="0" smtClean="0"/>
              <a:t>Side of market more able to adjust their behavior will avoid paying more of the tax</a:t>
            </a:r>
          </a:p>
          <a:p>
            <a:pPr lvl="1"/>
            <a:r>
              <a:rPr lang="en-US" dirty="0" smtClean="0"/>
              <a:t>Depends on  relative </a:t>
            </a:r>
            <a:r>
              <a:rPr lang="en-US" dirty="0" err="1" smtClean="0"/>
              <a:t>elasticities</a:t>
            </a:r>
            <a:endParaRPr lang="en-US" dirty="0" smtClean="0"/>
          </a:p>
          <a:p>
            <a:pPr lvl="2"/>
            <a:r>
              <a:rPr lang="en-US" dirty="0" smtClean="0"/>
              <a:t>If demand is relatively more inelastic: will pay more of tax</a:t>
            </a:r>
          </a:p>
          <a:p>
            <a:pPr lvl="2"/>
            <a:r>
              <a:rPr lang="en-US" dirty="0" smtClean="0"/>
              <a:t>If demand is relatively more elastic: will pay less of the tax</a:t>
            </a:r>
          </a:p>
        </p:txBody>
      </p:sp>
    </p:spTree>
    <p:extLst>
      <p:ext uri="{BB962C8B-B14F-4D97-AF65-F5344CB8AC3E}">
        <p14:creationId xmlns:p14="http://schemas.microsoft.com/office/powerpoint/2010/main" xmlns="" val="38802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Statutory Incidence does not matter for economic incidence</a:t>
            </a:r>
          </a:p>
          <a:p>
            <a:pPr lvl="1"/>
            <a:r>
              <a:rPr lang="en-US" dirty="0" smtClean="0"/>
              <a:t>Same outcomes will be achieved if statutory incidence is on demanders</a:t>
            </a:r>
          </a:p>
          <a:p>
            <a:pPr lvl="1"/>
            <a:r>
              <a:rPr lang="en-US" dirty="0" smtClean="0"/>
              <a:t>Economic incidence is determined by elasticity not statutory incidence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80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4006</TotalTime>
  <Words>790</Words>
  <Application>Microsoft Office PowerPoint</Application>
  <PresentationFormat>On-screen Show (4:3)</PresentationFormat>
  <Paragraphs>166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Taxes</vt:lpstr>
      <vt:lpstr>Taxes</vt:lpstr>
      <vt:lpstr>Outline: Taxes</vt:lpstr>
      <vt:lpstr>1. Analysis of a Excise Tax</vt:lpstr>
      <vt:lpstr>Analysis of a Per Unit Tax</vt:lpstr>
      <vt:lpstr>Impact on Prices</vt:lpstr>
      <vt:lpstr>Impact on Quantity &amp;  Economic Welfare</vt:lpstr>
      <vt:lpstr>2. Who Pays The Tax</vt:lpstr>
      <vt:lpstr>Tax Equivalence</vt:lpstr>
      <vt:lpstr>Statutory Incidence on Suppliers</vt:lpstr>
      <vt:lpstr>Statutory Incidence on Demanders</vt:lpstr>
      <vt:lpstr>3. The Revenue from an Excise Tax</vt:lpstr>
      <vt:lpstr>3. Tax Rate and Tax Revenue</vt:lpstr>
      <vt:lpstr>4. Deadweight Loss </vt:lpstr>
      <vt:lpstr>Deadweight Loss and Elasticities</vt:lpstr>
      <vt:lpstr>Deadweight Loss and Elasticities</vt:lpstr>
      <vt:lpstr>Deadweight Loss and Elasticity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351</cp:revision>
  <cp:lastPrinted>2013-10-09T17:02:57Z</cp:lastPrinted>
  <dcterms:created xsi:type="dcterms:W3CDTF">2013-09-01T18:05:22Z</dcterms:created>
  <dcterms:modified xsi:type="dcterms:W3CDTF">2019-02-08T23:14:51Z</dcterms:modified>
</cp:coreProperties>
</file>