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437" r:id="rId2"/>
    <p:sldId id="477" r:id="rId3"/>
    <p:sldId id="462" r:id="rId4"/>
    <p:sldId id="463" r:id="rId5"/>
    <p:sldId id="473" r:id="rId6"/>
    <p:sldId id="475" r:id="rId7"/>
    <p:sldId id="476" r:id="rId8"/>
    <p:sldId id="467" r:id="rId9"/>
    <p:sldId id="468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7B9CF10-1FCF-4812-A237-F9A66D5D1E1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4CBD60-E2D8-4CCA-A17A-2A5B0651E0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458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3B42347-978A-4E5E-9560-7EE15A41721F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B248AF-AAB4-4126-B1E4-16B9BB8AC2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267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D86BA8-F0AE-413E-B3D8-D1F6A5BA3C0C}" type="datetimeFigureOut">
              <a:rPr lang="en-US" smtClean="0"/>
              <a:pPr/>
              <a:t>2/8/2019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CDC717-4943-46D4-B844-A4A0503EDCB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Externalities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42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Market Failure</a:t>
            </a:r>
          </a:p>
          <a:p>
            <a:pPr lvl="1"/>
            <a:r>
              <a:rPr lang="en-US" dirty="0" smtClean="0"/>
              <a:t>The failure of a market to reach an efficient outcome where all gains from trade are exhausted  </a:t>
            </a:r>
          </a:p>
          <a:p>
            <a:pPr lvl="1"/>
            <a:r>
              <a:rPr lang="en-US" dirty="0" smtClean="0"/>
              <a:t>Occurs when the quantity transacted differs from the efficient (welfare maximizing) quantity</a:t>
            </a:r>
          </a:p>
          <a:p>
            <a:pPr lvl="1"/>
            <a:r>
              <a:rPr lang="en-US" dirty="0" smtClean="0"/>
              <a:t>Results in Deadweight loss</a:t>
            </a:r>
          </a:p>
          <a:p>
            <a:pPr lvl="1"/>
            <a:r>
              <a:rPr lang="en-US" dirty="0" smtClean="0"/>
              <a:t>Examples: Monopoly, Externalities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Externality</a:t>
            </a:r>
          </a:p>
          <a:p>
            <a:pPr lvl="1"/>
            <a:r>
              <a:rPr lang="en-US" dirty="0" smtClean="0"/>
              <a:t>When the activity of one entity (individual or firm) directly impacts the welfare of another in a way that is not reflected in the price</a:t>
            </a:r>
          </a:p>
          <a:p>
            <a:pPr lvl="1"/>
            <a:r>
              <a:rPr lang="en-US" dirty="0" smtClean="0"/>
              <a:t>“External” to the market</a:t>
            </a:r>
          </a:p>
          <a:p>
            <a:pPr lvl="1"/>
            <a:r>
              <a:rPr lang="en-US" dirty="0" smtClean="0"/>
              <a:t>Unintended impacts not taken into account by the individual decision makers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Negative Externality</a:t>
            </a:r>
          </a:p>
          <a:p>
            <a:pPr lvl="1"/>
            <a:r>
              <a:rPr lang="en-US" dirty="0" smtClean="0"/>
              <a:t>An action that imposes net costs on others without their being compensated</a:t>
            </a:r>
          </a:p>
          <a:p>
            <a:pPr lvl="1"/>
            <a:r>
              <a:rPr lang="en-US" dirty="0" smtClean="0"/>
              <a:t>The individual decision maker does not have to pay these costs, so does not take them into account when making decisions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Supply and Demand Analysis: Negative 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Private Cost:</a:t>
            </a:r>
          </a:p>
          <a:p>
            <a:pPr lvl="1"/>
            <a:r>
              <a:rPr lang="en-US" dirty="0" smtClean="0"/>
              <a:t>Cost incurred by the individual decision maker only</a:t>
            </a:r>
          </a:p>
          <a:p>
            <a:r>
              <a:rPr lang="en-US" dirty="0" smtClean="0"/>
              <a:t>Marginal Private Cost (MPC):</a:t>
            </a:r>
          </a:p>
          <a:p>
            <a:pPr lvl="1"/>
            <a:r>
              <a:rPr lang="en-US" dirty="0" smtClean="0"/>
              <a:t>Incremental costs to private owner</a:t>
            </a:r>
          </a:p>
          <a:p>
            <a:r>
              <a:rPr lang="en-US" dirty="0" smtClean="0"/>
              <a:t>Marginal External Cost (MEC): </a:t>
            </a:r>
          </a:p>
          <a:p>
            <a:pPr lvl="1"/>
            <a:r>
              <a:rPr lang="en-US" dirty="0" smtClean="0"/>
              <a:t>Uncompensated marginal costs imposed on others as a result of actions taken by individual decision maker</a:t>
            </a:r>
          </a:p>
          <a:p>
            <a:r>
              <a:rPr lang="en-US" dirty="0" smtClean="0"/>
              <a:t>Social Cost:</a:t>
            </a:r>
          </a:p>
          <a:p>
            <a:pPr lvl="1"/>
            <a:r>
              <a:rPr lang="en-US" dirty="0" smtClean="0"/>
              <a:t>Total costs incurred by society</a:t>
            </a:r>
          </a:p>
          <a:p>
            <a:r>
              <a:rPr lang="en-US" dirty="0" smtClean="0"/>
              <a:t>Marginal Social Cost (MSC):</a:t>
            </a:r>
          </a:p>
          <a:p>
            <a:pPr lvl="1"/>
            <a:r>
              <a:rPr lang="en-US" dirty="0" smtClean="0"/>
              <a:t>Total marginal costs to society</a:t>
            </a:r>
          </a:p>
          <a:p>
            <a:pPr lvl="1"/>
            <a:r>
              <a:rPr lang="en-US" dirty="0" smtClean="0"/>
              <a:t>MPC + MEC = MSC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Positive Externality</a:t>
            </a:r>
          </a:p>
          <a:p>
            <a:pPr lvl="1"/>
            <a:r>
              <a:rPr lang="en-US" dirty="0" smtClean="0"/>
              <a:t>An action that provides net benefits to others without their having to pay for it</a:t>
            </a:r>
          </a:p>
          <a:p>
            <a:pPr lvl="1"/>
            <a:r>
              <a:rPr lang="en-US" dirty="0" smtClean="0"/>
              <a:t>The individual decision maker does not receive compensation for these benefits, so does not take into account when making decisions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Supply and Demand Analysis: Positive 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Private Benefit:</a:t>
            </a:r>
          </a:p>
          <a:p>
            <a:pPr lvl="1"/>
            <a:r>
              <a:rPr lang="en-US" dirty="0" smtClean="0"/>
              <a:t>Benefits enjoyed by the individual decision maker only</a:t>
            </a:r>
          </a:p>
          <a:p>
            <a:r>
              <a:rPr lang="en-US" dirty="0" smtClean="0"/>
              <a:t>Marginal Private Benefit (MPB):</a:t>
            </a:r>
          </a:p>
          <a:p>
            <a:pPr lvl="1"/>
            <a:r>
              <a:rPr lang="en-US" dirty="0" smtClean="0"/>
              <a:t>Incremental benefits to private owner</a:t>
            </a:r>
          </a:p>
          <a:p>
            <a:pPr lvl="1"/>
            <a:r>
              <a:rPr lang="en-US" dirty="0" smtClean="0"/>
              <a:t>Individual marginal willingness to pay</a:t>
            </a:r>
          </a:p>
          <a:p>
            <a:r>
              <a:rPr lang="en-US" dirty="0" smtClean="0"/>
              <a:t>Marginal External Benefit (MEB): </a:t>
            </a:r>
          </a:p>
          <a:p>
            <a:pPr lvl="1"/>
            <a:r>
              <a:rPr lang="en-US" dirty="0" smtClean="0"/>
              <a:t>Uncompensated marginal benefits provided to others as a result of actions taken by individual decision maker</a:t>
            </a:r>
          </a:p>
          <a:p>
            <a:r>
              <a:rPr lang="en-US" dirty="0" smtClean="0"/>
              <a:t>Social Benefit:</a:t>
            </a:r>
          </a:p>
          <a:p>
            <a:pPr lvl="1"/>
            <a:r>
              <a:rPr lang="en-US" dirty="0" smtClean="0"/>
              <a:t>Total benefits enjoyed by society</a:t>
            </a:r>
          </a:p>
          <a:p>
            <a:r>
              <a:rPr lang="en-US" dirty="0" smtClean="0"/>
              <a:t>Marginal Social Benefit (MSB):</a:t>
            </a:r>
          </a:p>
          <a:p>
            <a:pPr lvl="1"/>
            <a:r>
              <a:rPr lang="en-US" dirty="0" smtClean="0"/>
              <a:t>Total marginal benefits to society</a:t>
            </a:r>
          </a:p>
          <a:p>
            <a:pPr lvl="1"/>
            <a:r>
              <a:rPr lang="en-US" dirty="0" smtClean="0"/>
              <a:t>MPB + MEB = MSB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Externality Problem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Private Solution:</a:t>
            </a:r>
          </a:p>
          <a:p>
            <a:r>
              <a:rPr lang="en-US" dirty="0" err="1" smtClean="0"/>
              <a:t>Coase</a:t>
            </a:r>
            <a:r>
              <a:rPr lang="en-US" dirty="0" smtClean="0"/>
              <a:t> Theorem:</a:t>
            </a:r>
          </a:p>
          <a:p>
            <a:pPr lvl="1"/>
            <a:r>
              <a:rPr lang="en-US" dirty="0" smtClean="0"/>
              <a:t>If property rights are clearly defined and transaction costs are low then can get an efficient outcome through bargaining regardless of who owns the property rights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Are transaction costs zero?</a:t>
            </a:r>
          </a:p>
          <a:p>
            <a:r>
              <a:rPr lang="en-US" dirty="0" smtClean="0"/>
              <a:t>Private bargaining in real world?</a:t>
            </a:r>
          </a:p>
          <a:p>
            <a:pPr lvl="1"/>
            <a:r>
              <a:rPr lang="en-US" dirty="0" smtClean="0"/>
              <a:t>Pollution</a:t>
            </a:r>
          </a:p>
          <a:p>
            <a:pPr lvl="1"/>
            <a:r>
              <a:rPr lang="en-US" dirty="0" smtClean="0"/>
              <a:t>Traffic Congestion</a:t>
            </a:r>
          </a:p>
          <a:p>
            <a:pPr lvl="1"/>
            <a:r>
              <a:rPr lang="en-US" dirty="0" smtClean="0"/>
              <a:t>Noisy Neighbor</a:t>
            </a:r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to Externality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Government intervention</a:t>
            </a:r>
          </a:p>
          <a:p>
            <a:r>
              <a:rPr lang="en-US" dirty="0" smtClean="0"/>
              <a:t>Positive Externality</a:t>
            </a:r>
          </a:p>
          <a:p>
            <a:pPr lvl="1"/>
            <a:r>
              <a:rPr lang="en-US" dirty="0" smtClean="0"/>
              <a:t>Subsidy</a:t>
            </a:r>
          </a:p>
          <a:p>
            <a:r>
              <a:rPr lang="en-US" dirty="0" smtClean="0"/>
              <a:t>Negative Externality</a:t>
            </a:r>
          </a:p>
          <a:p>
            <a:pPr lvl="1"/>
            <a:r>
              <a:rPr lang="en-US" dirty="0" smtClean="0"/>
              <a:t>Pollution</a:t>
            </a:r>
          </a:p>
          <a:p>
            <a:pPr lvl="2"/>
            <a:r>
              <a:rPr lang="en-US" dirty="0" smtClean="0"/>
              <a:t>Corrective Tax (</a:t>
            </a:r>
            <a:r>
              <a:rPr lang="en-US" dirty="0" err="1" smtClean="0"/>
              <a:t>Pigouvian</a:t>
            </a:r>
            <a:r>
              <a:rPr lang="en-US" dirty="0" smtClean="0"/>
              <a:t> Tax)</a:t>
            </a:r>
          </a:p>
          <a:p>
            <a:pPr lvl="1"/>
            <a:r>
              <a:rPr lang="en-US" smtClean="0"/>
              <a:t>Traffic </a:t>
            </a:r>
            <a:r>
              <a:rPr lang="en-US" dirty="0" smtClean="0"/>
              <a:t>Congestion</a:t>
            </a:r>
          </a:p>
          <a:p>
            <a:pPr lvl="2"/>
            <a:r>
              <a:rPr lang="en-US" dirty="0" smtClean="0"/>
              <a:t>Tolls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11758</TotalTime>
  <Words>399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Externalities</vt:lpstr>
      <vt:lpstr>Market Failure</vt:lpstr>
      <vt:lpstr>Externalities</vt:lpstr>
      <vt:lpstr>Negative Externalities</vt:lpstr>
      <vt:lpstr>Supply and Demand Analysis: Negative Externalities</vt:lpstr>
      <vt:lpstr>Positive Externalities</vt:lpstr>
      <vt:lpstr>Supply and Demand Analysis: Positive Externalities</vt:lpstr>
      <vt:lpstr>Solution to Externality Problem </vt:lpstr>
      <vt:lpstr>Solution to Externality Problem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 Welcome Back!</dc:title>
  <dc:creator>Ron</dc:creator>
  <cp:lastModifiedBy>Ron</cp:lastModifiedBy>
  <cp:revision>863</cp:revision>
  <cp:lastPrinted>2015-04-14T21:21:34Z</cp:lastPrinted>
  <dcterms:created xsi:type="dcterms:W3CDTF">2013-09-01T18:05:22Z</dcterms:created>
  <dcterms:modified xsi:type="dcterms:W3CDTF">2019-02-08T23:30:31Z</dcterms:modified>
</cp:coreProperties>
</file>